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31" r:id="rId2"/>
  </p:sldMasterIdLst>
  <p:notesMasterIdLst>
    <p:notesMasterId r:id="rId103"/>
  </p:notesMasterIdLst>
  <p:handoutMasterIdLst>
    <p:handoutMasterId r:id="rId104"/>
  </p:handoutMasterIdLst>
  <p:sldIdLst>
    <p:sldId id="355" r:id="rId3"/>
    <p:sldId id="403" r:id="rId4"/>
    <p:sldId id="404" r:id="rId5"/>
    <p:sldId id="406" r:id="rId6"/>
    <p:sldId id="407" r:id="rId7"/>
    <p:sldId id="405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347" r:id="rId21"/>
    <p:sldId id="439" r:id="rId22"/>
    <p:sldId id="421" r:id="rId23"/>
    <p:sldId id="437" r:id="rId24"/>
    <p:sldId id="436" r:id="rId25"/>
    <p:sldId id="435" r:id="rId26"/>
    <p:sldId id="434" r:id="rId27"/>
    <p:sldId id="433" r:id="rId28"/>
    <p:sldId id="432" r:id="rId29"/>
    <p:sldId id="431" r:id="rId30"/>
    <p:sldId id="430" r:id="rId31"/>
    <p:sldId id="429" r:id="rId32"/>
    <p:sldId id="428" r:id="rId33"/>
    <p:sldId id="427" r:id="rId34"/>
    <p:sldId id="423" r:id="rId35"/>
    <p:sldId id="424" r:id="rId36"/>
    <p:sldId id="425" r:id="rId37"/>
    <p:sldId id="426" r:id="rId38"/>
    <p:sldId id="440" r:id="rId39"/>
    <p:sldId id="460" r:id="rId40"/>
    <p:sldId id="332" r:id="rId41"/>
    <p:sldId id="459" r:id="rId42"/>
    <p:sldId id="458" r:id="rId43"/>
    <p:sldId id="457" r:id="rId44"/>
    <p:sldId id="456" r:id="rId45"/>
    <p:sldId id="455" r:id="rId46"/>
    <p:sldId id="454" r:id="rId47"/>
    <p:sldId id="453" r:id="rId48"/>
    <p:sldId id="452" r:id="rId49"/>
    <p:sldId id="451" r:id="rId50"/>
    <p:sldId id="450" r:id="rId51"/>
    <p:sldId id="449" r:id="rId52"/>
    <p:sldId id="448" r:id="rId53"/>
    <p:sldId id="447" r:id="rId54"/>
    <p:sldId id="446" r:id="rId55"/>
    <p:sldId id="445" r:id="rId56"/>
    <p:sldId id="444" r:id="rId57"/>
    <p:sldId id="331" r:id="rId58"/>
    <p:sldId id="463" r:id="rId59"/>
    <p:sldId id="464" r:id="rId60"/>
    <p:sldId id="393" r:id="rId61"/>
    <p:sldId id="396" r:id="rId62"/>
    <p:sldId id="395" r:id="rId63"/>
    <p:sldId id="397" r:id="rId64"/>
    <p:sldId id="381" r:id="rId65"/>
    <p:sldId id="382" r:id="rId66"/>
    <p:sldId id="383" r:id="rId67"/>
    <p:sldId id="390" r:id="rId68"/>
    <p:sldId id="384" r:id="rId69"/>
    <p:sldId id="385" r:id="rId70"/>
    <p:sldId id="386" r:id="rId71"/>
    <p:sldId id="391" r:id="rId72"/>
    <p:sldId id="387" r:id="rId73"/>
    <p:sldId id="388" r:id="rId74"/>
    <p:sldId id="389" r:id="rId75"/>
    <p:sldId id="286" r:id="rId76"/>
    <p:sldId id="348" r:id="rId77"/>
    <p:sldId id="349" r:id="rId78"/>
    <p:sldId id="461" r:id="rId79"/>
    <p:sldId id="338" r:id="rId80"/>
    <p:sldId id="339" r:id="rId81"/>
    <p:sldId id="350" r:id="rId82"/>
    <p:sldId id="462" r:id="rId83"/>
    <p:sldId id="394" r:id="rId84"/>
    <p:sldId id="392" r:id="rId85"/>
    <p:sldId id="378" r:id="rId86"/>
    <p:sldId id="400" r:id="rId87"/>
    <p:sldId id="342" r:id="rId88"/>
    <p:sldId id="366" r:id="rId89"/>
    <p:sldId id="367" r:id="rId90"/>
    <p:sldId id="368" r:id="rId91"/>
    <p:sldId id="369" r:id="rId92"/>
    <p:sldId id="370" r:id="rId93"/>
    <p:sldId id="371" r:id="rId94"/>
    <p:sldId id="372" r:id="rId95"/>
    <p:sldId id="373" r:id="rId96"/>
    <p:sldId id="374" r:id="rId97"/>
    <p:sldId id="375" r:id="rId98"/>
    <p:sldId id="376" r:id="rId99"/>
    <p:sldId id="377" r:id="rId100"/>
    <p:sldId id="344" r:id="rId101"/>
    <p:sldId id="345" r:id="rId102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532">
          <p15:clr>
            <a:srgbClr val="A4A3A4"/>
          </p15:clr>
        </p15:guide>
        <p15:guide id="2" pos="31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E1F4FF"/>
    <a:srgbClr val="CCECFF"/>
    <a:srgbClr val="4D99FF"/>
    <a:srgbClr val="66CCFF"/>
    <a:srgbClr val="FFE699"/>
    <a:srgbClr val="FFCC66"/>
    <a:srgbClr val="CCC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3" autoAdjust="0"/>
    <p:restoredTop sz="94737" autoAdjust="0"/>
  </p:normalViewPr>
  <p:slideViewPr>
    <p:cSldViewPr showGuides="1">
      <p:cViewPr varScale="1">
        <p:scale>
          <a:sx n="91" d="100"/>
          <a:sy n="91" d="100"/>
        </p:scale>
        <p:origin x="125" y="72"/>
      </p:cViewPr>
      <p:guideLst>
        <p:guide orient="horz" pos="3532"/>
        <p:guide pos="31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heme" Target="theme/theme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50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50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50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50" charset="0"/>
              </a:defRPr>
            </a:lvl1pPr>
          </a:lstStyle>
          <a:p>
            <a:pPr>
              <a:defRPr/>
            </a:pPr>
            <a:fld id="{3A27004E-BFB1-4688-B91A-F33C5C9E261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2422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50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50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50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50" charset="0"/>
              </a:defRPr>
            </a:lvl1pPr>
          </a:lstStyle>
          <a:p>
            <a:pPr>
              <a:defRPr/>
            </a:pPr>
            <a:fld id="{FC2ACF43-56E8-4B62-A7CD-344D46D00DC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433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ACF43-56E8-4B62-A7CD-344D46D00DC3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382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25" y="188586"/>
            <a:ext cx="9001150" cy="6480828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11724" y="5949322"/>
            <a:ext cx="4320552" cy="720092"/>
          </a:xfrm>
        </p:spPr>
        <p:txBody>
          <a:bodyPr anchor="ctr" anchorCtr="0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555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5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494" y="188586"/>
            <a:ext cx="7921012" cy="90011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268724"/>
            <a:ext cx="7921012" cy="504064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385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471" y="188586"/>
            <a:ext cx="8281058" cy="90011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51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>
          <a:xfrm>
            <a:off x="1871655" y="2708275"/>
            <a:ext cx="1800229" cy="720725"/>
          </a:xfrm>
        </p:spPr>
        <p:txBody>
          <a:bodyPr anchor="b" anchorCtr="1"/>
          <a:lstStyle>
            <a:lvl1pPr marL="0" indent="0">
              <a:buFontTx/>
              <a:buNone/>
              <a:defRPr sz="3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zh-TW" altLang="en-US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91632" y="5589276"/>
            <a:ext cx="2160276" cy="720092"/>
          </a:xfrm>
        </p:spPr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1471" y="548632"/>
            <a:ext cx="5580713" cy="1800230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320552" cy="1260161"/>
          </a:xfrm>
          <a:solidFill>
            <a:srgbClr val="CCECFF"/>
          </a:solidFill>
          <a:ln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 sz="20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6192207" y="1448747"/>
            <a:ext cx="1800225" cy="539750"/>
          </a:xfrm>
        </p:spPr>
        <p:txBody>
          <a:bodyPr bIns="0" anchor="b" anchorCtr="1"/>
          <a:lstStyle>
            <a:lvl1pPr marL="0" indent="0">
              <a:buFontTx/>
              <a:buNone/>
              <a:defRPr sz="3200"/>
            </a:lvl1pPr>
          </a:lstStyle>
          <a:p>
            <a:pPr lvl="0"/>
            <a:endParaRPr lang="zh-TW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368609"/>
            <a:ext cx="4680598" cy="6120782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8792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</a:pPr>
            <a:endParaRPr lang="zh-TW" altLang="zh-TW" sz="1800" b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2798C-97D0-4BD6-822A-5A6713D1D7D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762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48" y="188586"/>
            <a:ext cx="8641104" cy="90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48" y="1268724"/>
            <a:ext cx="8641104" cy="5400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5" r:id="rId2"/>
    <p:sldLayoutId id="2147483736" r:id="rId3"/>
    <p:sldLayoutId id="2147483734" r:id="rId4"/>
    <p:sldLayoutId id="2147483737" r:id="rId5"/>
    <p:sldLayoutId id="2147483729" r:id="rId6"/>
    <p:sldLayoutId id="2147483733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82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04504" y="6309360"/>
            <a:ext cx="432000" cy="432000"/>
          </a:xfrm>
          <a:prstGeom prst="rect">
            <a:avLst/>
          </a:prstGeom>
        </p:spPr>
        <p:txBody>
          <a:bodyPr vert="horz" wrap="square" lIns="72000" tIns="45720" rIns="7200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Lucida Sans Unicode" pitchFamily="34" charset="0"/>
                <a:ea typeface="新細明體" charset="-120"/>
              </a:defRPr>
            </a:lvl1pPr>
          </a:lstStyle>
          <a:p>
            <a:pPr>
              <a:spcBef>
                <a:spcPct val="0"/>
              </a:spcBef>
            </a:pPr>
            <a:fld id="{1129CFAF-1F27-4FE2-98F9-FC04D7085723}" type="slidenum">
              <a:rPr lang="en-US" altLang="zh-TW" b="0" smtClean="0">
                <a:solidFill>
                  <a:prstClr val="black"/>
                </a:solidFill>
                <a:cs typeface="Arial" charset="0"/>
              </a:rPr>
              <a:pPr>
                <a:spcBef>
                  <a:spcPct val="0"/>
                </a:spcBef>
              </a:pPr>
              <a:t>‹#›</a:t>
            </a:fld>
            <a:endParaRPr lang="en-US" altLang="zh-TW" b="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08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3380E6"/>
                </a:solidFill>
                <a:latin typeface="Goudy Sans Medium"/>
              </a:rPr>
              <a:t>Chapter 2,</a:t>
            </a:r>
            <a:br>
              <a:rPr lang="en-US" altLang="zh-TW" dirty="0">
                <a:solidFill>
                  <a:srgbClr val="3380E6"/>
                </a:solidFill>
                <a:latin typeface="Goudy Sans Medium"/>
              </a:rPr>
            </a:br>
            <a:r>
              <a:rPr lang="en-US" altLang="zh-TW" dirty="0">
                <a:solidFill>
                  <a:srgbClr val="3380E6"/>
                </a:solidFill>
                <a:latin typeface="Goudy Sans Medium"/>
              </a:rPr>
              <a:t>Introduction to C++ Programming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/>
            <a:r>
              <a:rPr lang="en-US" altLang="zh-TW" dirty="0">
                <a:ea typeface="新細明體" charset="-120"/>
              </a:rPr>
              <a:t>C++ How to Program, </a:t>
            </a:r>
          </a:p>
          <a:p>
            <a:pPr marR="0" eaLnBrk="1" hangingPunct="1"/>
            <a:r>
              <a:rPr lang="en-US" altLang="zh-TW" dirty="0">
                <a:ea typeface="新細明體" charset="-120"/>
              </a:rPr>
              <a:t>Late Objects Version, 7/e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CA8039-58A4-4FB2-9CFE-952B8651C124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28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1632" y="4509138"/>
            <a:ext cx="5760736" cy="180023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ts val="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Welcome </a:t>
            </a: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_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o </a:t>
            </a:r>
            <a:r>
              <a:rPr lang="en-US" altLang="zh-TW" sz="20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C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++!_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420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2.1: fig02_01.cpp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Text-printing program.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message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indicate that program ended successfully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8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00" y="369000"/>
            <a:ext cx="9000000" cy="4500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number[0] &lt; number[1] 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number[0]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&lt;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number[1] &lt;&lt;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28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number[0] &gt; number[1] 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29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number[0]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&gt;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number[1] &lt;&lt;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30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31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number[0] &lt;= number[1] 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32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number[0]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&lt;=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number[1] &lt;&lt;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33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34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number[0] &gt;= number[1] 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35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number[0] &lt;&lt;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" &gt;=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number[1] &lt;&lt;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36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37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indicate that program ended successfully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38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39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main</a:t>
            </a: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endParaRPr lang="zh-TW" altLang="en-US" sz="1600" dirty="0" smtClean="0">
              <a:solidFill>
                <a:srgbClr val="5F5F5F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73902" y="5049000"/>
            <a:ext cx="9000000" cy="144000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Enter two integers to compare: 22 12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22 != 12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22 &gt; 12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 smtClean="0"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22 &gt;= 12 </a:t>
            </a:r>
            <a:endParaRPr lang="en-US" altLang="zh-TW" b="0" dirty="0"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1632" y="4509138"/>
            <a:ext cx="5760736" cy="180023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ts val="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Welcome </a:t>
            </a: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t_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C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++!_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420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2.1: fig02_01.cpp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Text-printing program.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message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indicate that program ended successfully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9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1632" y="4509138"/>
            <a:ext cx="5760736" cy="180023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ts val="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Welcome </a:t>
            </a:r>
            <a:r>
              <a:rPr lang="en-US" altLang="zh-TW" sz="2000" dirty="0" err="1" smtClean="0">
                <a:latin typeface="Courier New" pitchFamily="49" charset="0"/>
                <a:ea typeface="新細明體" pitchFamily="18" charset="-120"/>
              </a:rPr>
              <a:t>to_</a:t>
            </a:r>
            <a:r>
              <a:rPr lang="en-US" altLang="zh-TW" sz="20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C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++!_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420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2.1: fig02_01.cpp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Text-printing program.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message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indicate that program ended successfully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2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1632" y="4509138"/>
            <a:ext cx="5760736" cy="180023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ts val="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Welcome to </a:t>
            </a: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_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++!_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420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2.1: fig02_01.cpp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Text-printing program.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message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indicate that program ended successfully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28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1632" y="4509138"/>
            <a:ext cx="5760736" cy="180023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ts val="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Welcome to </a:t>
            </a: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C_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+!_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420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2.1: fig02_01.cpp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Text-printing program.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message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indicate that program ended successfully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0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1632" y="4509138"/>
            <a:ext cx="5760736" cy="180023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ts val="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Welcome to C</a:t>
            </a: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+_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!_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420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2.1: fig02_01.cpp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Text-printing program.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message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indicate that program ended successfully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40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1632" y="4509138"/>
            <a:ext cx="5760736" cy="180023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ts val="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Welcome to C</a:t>
            </a: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++_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420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2.1: fig02_01.cpp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Text-printing program.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message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indicate that program ended successfully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3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1632" y="4509138"/>
            <a:ext cx="5760736" cy="180023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ts val="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Welcome to C</a:t>
            </a: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++!</a:t>
            </a:r>
            <a:r>
              <a:rPr lang="en-US" altLang="zh-TW" sz="2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420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2.1: fig02_01.cpp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Text-printing program.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message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indicate that program ended successfully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1632" y="4509138"/>
            <a:ext cx="5760736" cy="180023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ts val="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Welcome to C</a:t>
            </a: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++!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420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2.1: fig02_01.cpp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Text-printing program.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message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indicate that program ended successfully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06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944128"/>
              </p:ext>
            </p:extLst>
          </p:nvPr>
        </p:nvGraphicFramePr>
        <p:xfrm>
          <a:off x="431471" y="548632"/>
          <a:ext cx="8280000" cy="5146676"/>
        </p:xfrm>
        <a:graphic>
          <a:graphicData uri="http://schemas.openxmlformats.org/drawingml/2006/table">
            <a:tbl>
              <a:tblPr/>
              <a:tblGrid>
                <a:gridCol w="1213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6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Escape sequence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99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Description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Lucida Console" pitchFamily="49" charset="0"/>
                        </a:rPr>
                        <a:t>\n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Newline. Position the screen cursor to the beginning of the next line.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Lucida Console" pitchFamily="49" charset="0"/>
                        </a:rPr>
                        <a:t>\t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Horizontal tab. Move the screen cursor to the next tab stop.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Lucida Console" pitchFamily="49" charset="0"/>
                        </a:rPr>
                        <a:t>\r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Carriage return. Position the screen cursor to the beginning of the current line; do not advance to the next line.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Lucida Console" pitchFamily="49" charset="0"/>
                        </a:rPr>
                        <a:t>\a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Alert. Sound the system bell.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Lucida Console" pitchFamily="49" charset="0"/>
                        </a:rPr>
                        <a:t>\\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Backslash. Used to print a backslash character.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\'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Single quote. Use to print a single quote character.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Lucida Console" pitchFamily="49" charset="0"/>
                        </a:rPr>
                        <a:t>\"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Garamond"/>
                        <a:ea typeface="新細明體" pitchFamily="18" charset="-120"/>
                        <a:cs typeface="AGaramond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Garamond"/>
                        </a:rPr>
                        <a:t>Double quote. Used to print a double quote character.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Garamond"/>
                        <a:ea typeface="新細明體" pitchFamily="18" charset="-120"/>
                        <a:cs typeface="AGaramond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63" name="內容版面配置區 7"/>
          <p:cNvSpPr>
            <a:spLocks noGrp="1"/>
          </p:cNvSpPr>
          <p:nvPr>
            <p:ph idx="1"/>
          </p:nvPr>
        </p:nvSpPr>
        <p:spPr>
          <a:xfrm>
            <a:off x="2051678" y="5769299"/>
            <a:ext cx="5040644" cy="72009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3200" dirty="0" smtClean="0">
                <a:solidFill>
                  <a:srgbClr val="0000CC"/>
                </a:solidFill>
                <a:ea typeface="新細明體" pitchFamily="18" charset="-120"/>
              </a:rPr>
              <a:t>Fig. 2.2</a:t>
            </a:r>
            <a:r>
              <a:rPr lang="en-US" altLang="zh-TW" sz="3200" dirty="0" smtClean="0">
                <a:solidFill>
                  <a:srgbClr val="4F87C6"/>
                </a:solidFill>
                <a:latin typeface="Goudy Sans Medium" pitchFamily="34" charset="0"/>
                <a:ea typeface="新細明體" pitchFamily="18" charset="-120"/>
              </a:rPr>
              <a:t> </a:t>
            </a:r>
            <a:r>
              <a:rPr lang="en-US" altLang="zh-TW" sz="3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| Escape sequences.</a:t>
            </a:r>
            <a:endParaRPr lang="zh-TW" altLang="en-US" sz="32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1632" y="4509138"/>
            <a:ext cx="5760736" cy="180023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ts val="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_</a:t>
            </a:r>
            <a:r>
              <a:rPr lang="en-US" altLang="zh-TW" sz="20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elcome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to C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++!_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420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2.1: fig02_01.cpp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Text-printing program.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message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indicate that program ended successfully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6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060391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2.3: fig02_03.cpp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a line of text with multiple statements.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1691632" y="4329115"/>
            <a:ext cx="5760736" cy="1980253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_</a:t>
            </a:r>
            <a:r>
              <a:rPr lang="en-US" altLang="zh-TW" sz="20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elcome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to C++!_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105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060391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2.3: fig02_03.cpp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a line of text with multiple statements.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1691632" y="4329115"/>
            <a:ext cx="5760736" cy="1980253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2000" dirty="0" err="1" smtClean="0">
                <a:latin typeface="Courier New" pitchFamily="49" charset="0"/>
                <a:ea typeface="新細明體" pitchFamily="18" charset="-120"/>
              </a:rPr>
              <a:t>W_</a:t>
            </a:r>
            <a:r>
              <a:rPr lang="en-US" altLang="zh-TW" sz="20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lcome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to C++!_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180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060391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2.3: fig02_03.cpp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a line of text with multiple statements.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1691632" y="4329115"/>
            <a:ext cx="5760736" cy="1980253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2000" dirty="0" err="1" smtClean="0">
                <a:latin typeface="Courier New" pitchFamily="49" charset="0"/>
                <a:ea typeface="新細明體" pitchFamily="18" charset="-120"/>
              </a:rPr>
              <a:t>We_</a:t>
            </a:r>
            <a:r>
              <a:rPr lang="en-US" altLang="zh-TW" sz="20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come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to C++!_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004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060391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2.3: fig02_03.cpp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a line of text with multiple statements.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1691632" y="4329115"/>
            <a:ext cx="5760736" cy="1980253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2000" dirty="0" err="1" smtClean="0">
                <a:latin typeface="Courier New" pitchFamily="49" charset="0"/>
                <a:ea typeface="新細明體" pitchFamily="18" charset="-120"/>
              </a:rPr>
              <a:t>Wel_</a:t>
            </a:r>
            <a:r>
              <a:rPr lang="en-US" altLang="zh-TW" sz="20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ome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to C++!_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99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060391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2.3: fig02_03.cpp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a line of text with multiple statements.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1691632" y="4329115"/>
            <a:ext cx="5760736" cy="1980253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2000" dirty="0" err="1" smtClean="0">
                <a:latin typeface="Courier New" pitchFamily="49" charset="0"/>
                <a:ea typeface="新細明體" pitchFamily="18" charset="-120"/>
              </a:rPr>
              <a:t>Welc_</a:t>
            </a:r>
            <a:r>
              <a:rPr lang="en-US" altLang="zh-TW" sz="20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me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to C++!_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56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060391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2.3: fig02_03.cpp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a line of text with multiple statements.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1691632" y="4329115"/>
            <a:ext cx="5760736" cy="1980253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2000" dirty="0" err="1" smtClean="0">
                <a:latin typeface="Courier New" pitchFamily="49" charset="0"/>
                <a:ea typeface="新細明體" pitchFamily="18" charset="-120"/>
              </a:rPr>
              <a:t>Welco_</a:t>
            </a:r>
            <a:r>
              <a:rPr lang="en-US" altLang="zh-TW" sz="20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e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to C++!_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96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060391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2.3: fig02_03.cpp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a line of text with multiple statements.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1691632" y="4329115"/>
            <a:ext cx="5760736" cy="1980253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2000" dirty="0" err="1" smtClean="0">
                <a:latin typeface="Courier New" pitchFamily="49" charset="0"/>
                <a:ea typeface="新細明體" pitchFamily="18" charset="-120"/>
              </a:rPr>
              <a:t>Welcom</a:t>
            </a: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_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to C++!_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69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060391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2.3: fig02_03.cpp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a line of text with multiple statements.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1691632" y="4329115"/>
            <a:ext cx="5760736" cy="1980253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2000" dirty="0" err="1" smtClean="0">
                <a:latin typeface="Courier New" pitchFamily="49" charset="0"/>
                <a:ea typeface="新細明體" pitchFamily="18" charset="-120"/>
              </a:rPr>
              <a:t>Welcome_</a:t>
            </a:r>
            <a:r>
              <a:rPr lang="en-US" altLang="zh-TW" sz="20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to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C++!_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454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060391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2.3: fig02_03.cpp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a line of text with multiple statements.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1691632" y="4329115"/>
            <a:ext cx="5760736" cy="1980253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Welcome _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o C++!_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350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060391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2.3: fig02_03.cpp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a line of text with multiple statements.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1691632" y="4329115"/>
            <a:ext cx="5760736" cy="1980253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Welcome t_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C++!_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704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1632" y="4509138"/>
            <a:ext cx="5760736" cy="180023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ts val="0"/>
              </a:spcBef>
            </a:pPr>
            <a:r>
              <a:rPr lang="en-US" altLang="zh-TW" sz="2000" dirty="0" err="1" smtClean="0">
                <a:latin typeface="Courier New" pitchFamily="49" charset="0"/>
                <a:ea typeface="新細明體" pitchFamily="18" charset="-120"/>
              </a:rPr>
              <a:t>W_</a:t>
            </a:r>
            <a:r>
              <a:rPr lang="en-US" altLang="zh-TW" sz="20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lcome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to C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++!_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420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2.1: fig02_01.cpp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Text-printing program.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message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indicate that program ended successfully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060391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2.3: fig02_03.cpp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a line of text with multiple statements.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1691632" y="4329115"/>
            <a:ext cx="5760736" cy="1980253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Welcome </a:t>
            </a:r>
            <a:r>
              <a:rPr lang="en-US" altLang="zh-TW" sz="2000" dirty="0" err="1" smtClean="0">
                <a:latin typeface="Courier New" pitchFamily="49" charset="0"/>
                <a:ea typeface="新細明體" pitchFamily="18" charset="-120"/>
              </a:rPr>
              <a:t>to_</a:t>
            </a:r>
            <a:r>
              <a:rPr lang="en-US" altLang="zh-TW" sz="20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C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++!_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808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060391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2.3: fig02_03.cpp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a line of text with multiple statements.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1691632" y="4329115"/>
            <a:ext cx="5760736" cy="1980253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Welcome to _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++!_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570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060391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2.3: fig02_03.cpp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a line of text with multiple statements.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1691632" y="4329115"/>
            <a:ext cx="5760736" cy="1980253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Welcome to C_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+!_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512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060391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2.3: fig02_03.cpp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a line of text with multiple statements.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1691632" y="4329115"/>
            <a:ext cx="5760736" cy="1980253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Welcome to C+_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!_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8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060391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2.3: fig02_03.cpp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a line of text with multiple statements.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1691632" y="4329115"/>
            <a:ext cx="5760736" cy="1980253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Welcome to C++_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042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060391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2.3: fig02_03.cpp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a line of text with multiple statements.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1691632" y="4329115"/>
            <a:ext cx="5760736" cy="1980253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Welcome to C++!_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673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060391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2.3: fig02_03.cpp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a line of text with multiple statements.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1691632" y="4329115"/>
            <a:ext cx="5760736" cy="1980253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Welcome to C++!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000000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427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98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1691632" y="4149093"/>
            <a:ext cx="5760736" cy="2160276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_</a:t>
            </a:r>
            <a:r>
              <a:rPr lang="en-US" altLang="zh-TW" sz="20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elcome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to_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C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++!_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8212" name="Rectangle 2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2700345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2.4: fig02_04.cpp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multiple lines of text with a single statement.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nto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\n\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nC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83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1691632" y="4149093"/>
            <a:ext cx="5760736" cy="2160276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lvl="0" algn="l">
              <a:spcBef>
                <a:spcPct val="20000"/>
              </a:spcBef>
            </a:pPr>
            <a:r>
              <a:rPr lang="en-US" altLang="zh-TW" sz="2000" dirty="0" err="1" smtClean="0">
                <a:latin typeface="Courier New" pitchFamily="49" charset="0"/>
                <a:ea typeface="新細明體" pitchFamily="18" charset="-120"/>
              </a:rPr>
              <a:t>W_</a:t>
            </a:r>
            <a:r>
              <a:rPr lang="en-US" altLang="zh-TW" sz="20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lcome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to_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C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++!_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8212" name="Rectangle 2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2700345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2.4: fig02_04.cpp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multiple lines of text with a single statement.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nto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\n\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nC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1632" y="4509138"/>
            <a:ext cx="5760736" cy="180023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ts val="0"/>
              </a:spcBef>
            </a:pPr>
            <a:r>
              <a:rPr lang="en-US" altLang="zh-TW" sz="2000" dirty="0" err="1" smtClean="0">
                <a:latin typeface="Courier New" pitchFamily="49" charset="0"/>
                <a:ea typeface="新細明體" pitchFamily="18" charset="-120"/>
              </a:rPr>
              <a:t>We_</a:t>
            </a:r>
            <a:r>
              <a:rPr lang="en-US" altLang="zh-TW" sz="20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come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to C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++!_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420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2.1: fig02_01.cpp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Text-printing program.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message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indicate that program ended successfully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04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1691632" y="4149093"/>
            <a:ext cx="5760736" cy="2160276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lvl="0" algn="l">
              <a:spcBef>
                <a:spcPct val="20000"/>
              </a:spcBef>
            </a:pPr>
            <a:r>
              <a:rPr lang="en-US" altLang="zh-TW" sz="2000" dirty="0" err="1" smtClean="0">
                <a:latin typeface="Courier New" pitchFamily="49" charset="0"/>
                <a:ea typeface="新細明體" pitchFamily="18" charset="-120"/>
              </a:rPr>
              <a:t>We_</a:t>
            </a:r>
            <a:r>
              <a:rPr lang="en-US" altLang="zh-TW" sz="20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come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to_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C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++!_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8212" name="Rectangle 2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2700345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2.4: fig02_04.cpp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multiple lines of text with a single statement.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nto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\n\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nC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90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1691632" y="4149093"/>
            <a:ext cx="5760736" cy="2160276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lvl="0" algn="l">
              <a:spcBef>
                <a:spcPct val="20000"/>
              </a:spcBef>
            </a:pPr>
            <a:r>
              <a:rPr lang="en-US" altLang="zh-TW" sz="2000" dirty="0" err="1" smtClean="0">
                <a:latin typeface="Courier New" pitchFamily="49" charset="0"/>
                <a:ea typeface="新細明體" pitchFamily="18" charset="-120"/>
              </a:rPr>
              <a:t>Wel_</a:t>
            </a:r>
            <a:r>
              <a:rPr lang="en-US" altLang="zh-TW" sz="20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ome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to_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C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++!_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8212" name="Rectangle 2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2700345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2.4: fig02_04.cpp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multiple lines of text with a single statement.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nto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\n\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nC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1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1691632" y="4149093"/>
            <a:ext cx="5760736" cy="2160276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lvl="0" algn="l">
              <a:spcBef>
                <a:spcPct val="20000"/>
              </a:spcBef>
            </a:pPr>
            <a:r>
              <a:rPr lang="en-US" altLang="zh-TW" sz="2000" dirty="0" err="1" smtClean="0">
                <a:latin typeface="Courier New" pitchFamily="49" charset="0"/>
                <a:ea typeface="新細明體" pitchFamily="18" charset="-120"/>
              </a:rPr>
              <a:t>Welc_</a:t>
            </a:r>
            <a:r>
              <a:rPr lang="en-US" altLang="zh-TW" sz="20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me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to_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C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++!_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8212" name="Rectangle 2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2700345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2.4: fig02_04.cpp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multiple lines of text with a single statement.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nto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\n\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nC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5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1691632" y="4149093"/>
            <a:ext cx="5760736" cy="2160276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lvl="0" algn="l">
              <a:spcBef>
                <a:spcPct val="20000"/>
              </a:spcBef>
            </a:pPr>
            <a:r>
              <a:rPr lang="en-US" altLang="zh-TW" sz="2000" dirty="0" err="1" smtClean="0">
                <a:latin typeface="Courier New" pitchFamily="49" charset="0"/>
                <a:ea typeface="新細明體" pitchFamily="18" charset="-120"/>
              </a:rPr>
              <a:t>Welco_</a:t>
            </a:r>
            <a:r>
              <a:rPr lang="en-US" altLang="zh-TW" sz="20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e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to_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C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++!_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8212" name="Rectangle 2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2700345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2.4: fig02_04.cpp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multiple lines of text with a single statement.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nto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\n\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nC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50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1691632" y="4149093"/>
            <a:ext cx="5760736" cy="2160276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lvl="0" algn="l">
              <a:spcBef>
                <a:spcPct val="20000"/>
              </a:spcBef>
            </a:pPr>
            <a:r>
              <a:rPr lang="en-US" altLang="zh-TW" sz="2000" dirty="0" err="1" smtClean="0">
                <a:latin typeface="Courier New" pitchFamily="49" charset="0"/>
                <a:ea typeface="新細明體" pitchFamily="18" charset="-120"/>
              </a:rPr>
              <a:t>Welcom</a:t>
            </a: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_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to_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C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++!_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8212" name="Rectangle 2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2700345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2.4: fig02_04.cpp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multiple lines of text with a single statement.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nto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\n\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nC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21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1691632" y="4149093"/>
            <a:ext cx="5760736" cy="2160276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Welcome</a:t>
            </a:r>
            <a:r>
              <a:rPr lang="en-US" altLang="zh-TW" sz="2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to_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C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++!_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8212" name="Rectangle 2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2700345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2.4: fig02_04.cpp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multiple lines of text with a single statement.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nto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\n\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nC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97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1691632" y="4149093"/>
            <a:ext cx="5760736" cy="2160276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Welcome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_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o_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C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++!_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8212" name="Rectangle 2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2700345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2.4: fig02_04.cpp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multiple lines of text with a single statement.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nto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\n\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nC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77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1691632" y="4149093"/>
            <a:ext cx="5760736" cy="2160276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Welcome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t_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C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++!_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8212" name="Rectangle 2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2700345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2.4: fig02_04.cpp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multiple lines of text with a single statement.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nto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\n\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nC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2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1691632" y="4149093"/>
            <a:ext cx="5760736" cy="2160276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Welcome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to</a:t>
            </a:r>
            <a:r>
              <a:rPr lang="en-US" altLang="zh-TW" sz="2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C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++!_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8212" name="Rectangle 2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2700345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2.4: fig02_04.cpp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multiple lines of text with a single statement.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nto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\n\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nC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96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1691632" y="4149093"/>
            <a:ext cx="5760736" cy="2160276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Welcome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to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C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++!_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8212" name="Rectangle 2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2700345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2.4: fig02_04.cpp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multiple lines of text with a single statement.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nto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\n\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nC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57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1632" y="4509138"/>
            <a:ext cx="5760736" cy="180023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ts val="0"/>
              </a:spcBef>
            </a:pPr>
            <a:r>
              <a:rPr lang="en-US" altLang="zh-TW" sz="2000" dirty="0" err="1" smtClean="0">
                <a:latin typeface="Courier New" pitchFamily="49" charset="0"/>
                <a:ea typeface="新細明體" pitchFamily="18" charset="-120"/>
              </a:rPr>
              <a:t>Wel_</a:t>
            </a:r>
            <a:r>
              <a:rPr lang="en-US" altLang="zh-TW" sz="20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ome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to C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++!_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420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2.1: fig02_01.cpp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Text-printing program.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message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indicate that program ended successfully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1691632" y="4149093"/>
            <a:ext cx="5760736" cy="2160276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Welcome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to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_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++!_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8212" name="Rectangle 2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2700345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2.4: fig02_04.cpp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multiple lines of text with a single statement.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nto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\n\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nC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1691632" y="4149093"/>
            <a:ext cx="5760736" cy="2160276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Welcome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to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C_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+!_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8212" name="Rectangle 2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2700345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2.4: fig02_04.cpp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multiple lines of text with a single statement.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nto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\n\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nC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99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1691632" y="4149093"/>
            <a:ext cx="5760736" cy="2160276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Welcome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to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C</a:t>
            </a: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+_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!_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8212" name="Rectangle 2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2700345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2.4: fig02_04.cpp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multiple lines of text with a single statement.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nto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\n\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nC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7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1691632" y="4149093"/>
            <a:ext cx="5760736" cy="2160276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Welcome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to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C</a:t>
            </a: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++_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8212" name="Rectangle 2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2700345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2.4: fig02_04.cpp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multiple lines of text with a single statement.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nto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\n\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nC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1691632" y="4149093"/>
            <a:ext cx="5760736" cy="2160276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Welcome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to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C</a:t>
            </a: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++!_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8212" name="Rectangle 2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2700345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2.4: fig02_04.cpp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multiple lines of text with a single statement.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nto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\n\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nC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1691632" y="4149093"/>
            <a:ext cx="5760736" cy="2160276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Welcome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to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C</a:t>
            </a: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++!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000000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8212" name="Rectangle 2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2700345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2.4: fig02_04.cpp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multiple lines of text with a single statement.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nto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\n\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nC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08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431471" y="368608"/>
            <a:ext cx="8461081" cy="6300806"/>
          </a:xfrm>
        </p:spPr>
        <p:txBody>
          <a:bodyPr lIns="36000" rIns="0"/>
          <a:lstStyle/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5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2.5: fig02_05.cpp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5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Addition program that displays the sum of two numbers.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5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5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perform input and output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5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5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5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variable declarations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5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number1; </a:t>
            </a:r>
            <a:r>
              <a:rPr lang="en-US" altLang="zh-TW" sz="15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first integer to add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5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number2; </a:t>
            </a:r>
            <a:r>
              <a:rPr lang="en-US" altLang="zh-TW" sz="15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second integer to add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5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sum; </a:t>
            </a:r>
            <a:r>
              <a:rPr lang="en-US" altLang="zh-TW" sz="15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sum of number1 and number2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std::</a:t>
            </a:r>
            <a:r>
              <a:rPr lang="en-US" altLang="zh-TW" sz="1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5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5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prompt user for data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std::</a:t>
            </a:r>
            <a:r>
              <a:rPr lang="en-US" altLang="zh-TW" sz="1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number1; </a:t>
            </a:r>
            <a:r>
              <a:rPr lang="en-US" altLang="zh-TW" sz="15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read first integer from user into number1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std::</a:t>
            </a:r>
            <a:r>
              <a:rPr lang="en-US" altLang="zh-TW" sz="1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5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5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prompt user for data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std::</a:t>
            </a:r>
            <a:r>
              <a:rPr lang="en-US" altLang="zh-TW" sz="1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number2; </a:t>
            </a:r>
            <a:r>
              <a:rPr lang="en-US" altLang="zh-TW" sz="15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read second integer from user into number2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sum = number1 + number2; </a:t>
            </a:r>
            <a:r>
              <a:rPr lang="en-US" altLang="zh-TW" sz="15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add the numbers; store result in sum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std::</a:t>
            </a:r>
            <a:r>
              <a:rPr lang="en-US" altLang="zh-TW" sz="1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5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sum &lt;&lt; std::</a:t>
            </a:r>
            <a:r>
              <a:rPr lang="en-US" altLang="zh-TW" sz="1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5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//display sum; end line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5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main</a:t>
            </a:r>
            <a:endParaRPr lang="zh-TW" altLang="en-US" sz="15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32000" y="369000"/>
            <a:ext cx="8281058" cy="900115"/>
          </a:xfrm>
        </p:spPr>
        <p:txBody>
          <a:bodyPr/>
          <a:lstStyle/>
          <a:p>
            <a:r>
              <a:rPr lang="en-US" altLang="zh-TW" sz="4400" dirty="0"/>
              <a:t>Computer </a:t>
            </a:r>
            <a:r>
              <a:rPr lang="en-US" altLang="zh-TW" sz="4400" dirty="0" smtClean="0"/>
              <a:t>Hardware</a:t>
            </a:r>
            <a:endParaRPr lang="zh-TW" altLang="en-US" sz="4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00" y="1989000"/>
            <a:ext cx="7200000" cy="357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829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2000" y="1989000"/>
            <a:ext cx="2880000" cy="1260000"/>
          </a:xfrm>
        </p:spPr>
        <p:txBody>
          <a:bodyPr/>
          <a:lstStyle/>
          <a:p>
            <a:r>
              <a:rPr lang="en-US" altLang="zh-TW" sz="3600" dirty="0"/>
              <a:t>Main </a:t>
            </a:r>
            <a:r>
              <a:rPr lang="en-US" altLang="zh-TW" sz="3600" dirty="0" smtClean="0"/>
              <a:t>Memory</a:t>
            </a:r>
            <a:br>
              <a:rPr lang="en-US" altLang="zh-TW" sz="3600" dirty="0" smtClean="0"/>
            </a:br>
            <a:r>
              <a:rPr lang="en-US" altLang="zh-TW" sz="3600" dirty="0" smtClean="0"/>
              <a:t>(</a:t>
            </a:r>
            <a:r>
              <a:rPr lang="en-US" altLang="zh-TW" sz="3600" dirty="0" err="1" smtClean="0"/>
              <a:t>2GB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graphicFrame>
        <p:nvGraphicFramePr>
          <p:cNvPr id="3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2989456"/>
              </p:ext>
            </p:extLst>
          </p:nvPr>
        </p:nvGraphicFramePr>
        <p:xfrm>
          <a:off x="6552000" y="909000"/>
          <a:ext cx="1980000" cy="54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00000000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00000001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00000002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00000003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en-US" altLang="zh-TW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00000009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0000000A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0000000B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en-US" altLang="zh-TW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7FFFFFFD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6709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7FFFFFFE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6164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7FFFFFFF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325385"/>
                  </a:ext>
                </a:extLst>
              </a:tr>
            </a:tbl>
          </a:graphicData>
        </a:graphic>
      </p:graphicFrame>
      <p:graphicFrame>
        <p:nvGraphicFramePr>
          <p:cNvPr id="4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527827"/>
              </p:ext>
            </p:extLst>
          </p:nvPr>
        </p:nvGraphicFramePr>
        <p:xfrm>
          <a:off x="612000" y="909000"/>
          <a:ext cx="2340000" cy="54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en-US" altLang="zh-TW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2147483645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6709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2147483646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6164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2147483647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325385"/>
                  </a:ext>
                </a:extLst>
              </a:tr>
            </a:tbl>
          </a:graphicData>
        </a:graphic>
      </p:graphicFrame>
      <p:sp>
        <p:nvSpPr>
          <p:cNvPr id="5" name="文字版面配置區 16"/>
          <p:cNvSpPr txBox="1">
            <a:spLocks/>
          </p:cNvSpPr>
          <p:nvPr/>
        </p:nvSpPr>
        <p:spPr>
          <a:xfrm>
            <a:off x="432000" y="369000"/>
            <a:ext cx="1080000" cy="540000"/>
          </a:xfrm>
          <a:prstGeom prst="rect">
            <a:avLst/>
          </a:prstGeom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TW" sz="2200" b="0" kern="0" dirty="0" smtClean="0">
                <a:solidFill>
                  <a:srgbClr val="0000CC"/>
                </a:solidFill>
              </a:rPr>
              <a:t>values</a:t>
            </a:r>
            <a:endParaRPr lang="zh-TW" altLang="en-US" sz="2200" b="0" kern="0" dirty="0">
              <a:solidFill>
                <a:srgbClr val="0000CC"/>
              </a:solidFill>
            </a:endParaRPr>
          </a:p>
        </p:txBody>
      </p:sp>
      <p:sp>
        <p:nvSpPr>
          <p:cNvPr id="6" name="文字版面配置區 16"/>
          <p:cNvSpPr txBox="1">
            <a:spLocks/>
          </p:cNvSpPr>
          <p:nvPr/>
        </p:nvSpPr>
        <p:spPr>
          <a:xfrm>
            <a:off x="6372000" y="369000"/>
            <a:ext cx="1080000" cy="540000"/>
          </a:xfrm>
          <a:prstGeom prst="rect">
            <a:avLst/>
          </a:prstGeom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TW" sz="2200" b="0" kern="0" dirty="0" smtClean="0">
                <a:solidFill>
                  <a:srgbClr val="0000CC"/>
                </a:solidFill>
              </a:rPr>
              <a:t>values</a:t>
            </a:r>
            <a:endParaRPr lang="zh-TW" altLang="en-US" sz="2200" b="0" kern="0" dirty="0">
              <a:solidFill>
                <a:srgbClr val="0000CC"/>
              </a:solidFill>
            </a:endParaRPr>
          </a:p>
        </p:txBody>
      </p:sp>
      <p:sp>
        <p:nvSpPr>
          <p:cNvPr id="7" name="文字版面配置區 16"/>
          <p:cNvSpPr txBox="1">
            <a:spLocks/>
          </p:cNvSpPr>
          <p:nvPr/>
        </p:nvSpPr>
        <p:spPr>
          <a:xfrm>
            <a:off x="1332000" y="369000"/>
            <a:ext cx="1620000" cy="540000"/>
          </a:xfrm>
          <a:prstGeom prst="rect">
            <a:avLst/>
          </a:prstGeom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TW" sz="2200" b="0" kern="0" dirty="0" smtClean="0">
                <a:solidFill>
                  <a:srgbClr val="0000CC"/>
                </a:solidFill>
              </a:rPr>
              <a:t>address</a:t>
            </a:r>
            <a:endParaRPr lang="zh-TW" altLang="en-US" sz="2200" b="0" kern="0" dirty="0">
              <a:solidFill>
                <a:srgbClr val="0000CC"/>
              </a:solidFill>
            </a:endParaRPr>
          </a:p>
        </p:txBody>
      </p:sp>
      <p:sp>
        <p:nvSpPr>
          <p:cNvPr id="8" name="文字版面配置區 16"/>
          <p:cNvSpPr txBox="1">
            <a:spLocks/>
          </p:cNvSpPr>
          <p:nvPr/>
        </p:nvSpPr>
        <p:spPr>
          <a:xfrm>
            <a:off x="7272000" y="369000"/>
            <a:ext cx="1260000" cy="540000"/>
          </a:xfrm>
          <a:prstGeom prst="rect">
            <a:avLst/>
          </a:prstGeom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TW" sz="2200" b="0" kern="0" dirty="0" smtClean="0">
                <a:solidFill>
                  <a:srgbClr val="0000CC"/>
                </a:solidFill>
              </a:rPr>
              <a:t>address</a:t>
            </a:r>
            <a:endParaRPr lang="zh-TW" altLang="en-US" sz="2200" b="0" kern="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93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440560"/>
              </p:ext>
            </p:extLst>
          </p:nvPr>
        </p:nvGraphicFramePr>
        <p:xfrm>
          <a:off x="251448" y="368609"/>
          <a:ext cx="8640000" cy="61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 representation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hexadecimal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decimal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00000000 00000000 00000000 00000100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00000004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00000000 00000000 00000000 00000101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00000005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00000000 00000000 00000000 00000110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00000006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00000000 00000000 00000000 00000111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00000007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00000000 00000000 00000000 00001000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00000008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00000000 00000000 00000000 00001001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00000009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00000000 00000000 00000000 00001010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0000000A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00000000 00000000 00000000 00001011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0000000B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00000000 00000000 00000000 00001100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0000000C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00000000 00000000 00000000 00001101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0000000D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00000000 00000000 00000000 00001110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0000000E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00000000 00000000 00000000 00001111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0000000F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5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1632" y="4509138"/>
            <a:ext cx="5760736" cy="180023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ts val="0"/>
              </a:spcBef>
            </a:pPr>
            <a:r>
              <a:rPr lang="en-US" altLang="zh-TW" sz="2000" dirty="0" err="1" smtClean="0">
                <a:latin typeface="Courier New" pitchFamily="49" charset="0"/>
                <a:ea typeface="新細明體" pitchFamily="18" charset="-120"/>
              </a:rPr>
              <a:t>Welc_</a:t>
            </a:r>
            <a:r>
              <a:rPr lang="en-US" altLang="zh-TW" sz="20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me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to C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++!_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420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2.1: fig02_01.cpp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Text-printing program.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message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indicate that program ended successfully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5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941996"/>
              </p:ext>
            </p:extLst>
          </p:nvPr>
        </p:nvGraphicFramePr>
        <p:xfrm>
          <a:off x="251448" y="368609"/>
          <a:ext cx="8640000" cy="61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 representation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hexadecimal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decimal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00000000 00000000 00000000 00010000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00000000 00000000 00000000 00010001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00000000 00000000 00000000 00010010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00000012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00000000 00000000 00000000 00010011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00000013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00000000 00000000 00000000 00010100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00000014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00000000 00000000 00000000 00010101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00000015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00000000 00000000 00000000 00010110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00000016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00000000 00000000 00000000 00010111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00000017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00000000 00000000 00000000 00011000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00000018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00000000 00000000 00000000 00011001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00000019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00000000 00000000 00000000 00011010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0000001A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00000000 00000000 00000000 00011011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0000001B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00000000 00000000 00000000 00011100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0000001C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00000000 00000000 00000000 00011101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0000001D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00000000 00000000 00000000 00011110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0000001E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00000000 00000000 00000000 00011111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0000001F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1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96280"/>
              </p:ext>
            </p:extLst>
          </p:nvPr>
        </p:nvGraphicFramePr>
        <p:xfrm>
          <a:off x="251448" y="368609"/>
          <a:ext cx="8640000" cy="61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 representation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hexadecimal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decimal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00000000 00000000 00000000 00100000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00000020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00000000 00000000 00000000 00100001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00000021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00000000 00000000 00000000 00100010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00000022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00000000 00000000 00000000 00100011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00000023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 ⋅ 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00000000 00010010 11111111 01110100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0012FF74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1245044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00000000 00010010 11111111 01111000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0012FF78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1245048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00000000 00010010 11111111 01111100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0012FF7C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1245052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00000000 00010010 11111111 10000000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0012FF80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1245056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Cambria Math"/>
                          <a:cs typeface="Courier New" panose="02070309020205020404" pitchFamily="49" charset="0"/>
                        </a:rPr>
                        <a:t>⋅ ⋅ ⋅ ⋅ ⋅ ⋅ ⋅ ⋅ ⋅ ⋅ ⋅ ⋅ </a:t>
                      </a: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11111111 11111111 11111111 11111010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FFFFFFFA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4294967290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11111111 11111111 11111111 11111011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FFFFFFFB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4294967291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11111111 11111111 11111111 11111100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FFFFFFFC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4294967292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11111111 11111111 11111111 11111101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FFFFFFFD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4294967293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11111111 11111111 11111111 11111110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FFFFFFFE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4294967294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11111111 11111111 11111111 11111111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FFFFFFFF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4294967295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1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版面配置區 16"/>
          <p:cNvSpPr>
            <a:spLocks noGrp="1"/>
          </p:cNvSpPr>
          <p:nvPr>
            <p:ph type="body" sz="quarter" idx="10"/>
          </p:nvPr>
        </p:nvSpPr>
        <p:spPr>
          <a:xfrm>
            <a:off x="2051678" y="2708908"/>
            <a:ext cx="1800229" cy="720725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Fig. 2.5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number1;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number1 +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dirty="0" smtClean="0"/>
              <a:t>Memory</a:t>
            </a:r>
            <a:endParaRPr lang="zh-TW" altLang="en-US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0680085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1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版面配置區 16"/>
          <p:cNvSpPr>
            <a:spLocks noGrp="1"/>
          </p:cNvSpPr>
          <p:nvPr>
            <p:ph type="body" sz="quarter" idx="10"/>
          </p:nvPr>
        </p:nvSpPr>
        <p:spPr>
          <a:xfrm>
            <a:off x="2051678" y="2708908"/>
            <a:ext cx="1800229" cy="720725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Fig. 2.5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number1;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number1 +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first integer: _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dirty="0" smtClean="0"/>
              <a:t>Memory</a:t>
            </a:r>
            <a:endParaRPr lang="zh-TW" altLang="en-US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466777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版面配置區 16"/>
          <p:cNvSpPr>
            <a:spLocks noGrp="1"/>
          </p:cNvSpPr>
          <p:nvPr>
            <p:ph type="body" sz="quarter" idx="10"/>
          </p:nvPr>
        </p:nvSpPr>
        <p:spPr>
          <a:xfrm>
            <a:off x="2051678" y="2708908"/>
            <a:ext cx="1800229" cy="720725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Fig. 2.5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number1;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number1 +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first integer: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45_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dirty="0" smtClean="0"/>
              <a:t>Memory</a:t>
            </a:r>
            <a:endParaRPr lang="zh-TW" altLang="en-US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2774588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67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版面配置區 16"/>
          <p:cNvSpPr>
            <a:spLocks noGrp="1"/>
          </p:cNvSpPr>
          <p:nvPr>
            <p:ph type="body" sz="quarter" idx="10"/>
          </p:nvPr>
        </p:nvSpPr>
        <p:spPr>
          <a:xfrm>
            <a:off x="2051678" y="2708908"/>
            <a:ext cx="1800229" cy="720725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Fig. 2.5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number1;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number1 +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first integer: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45</a:t>
            </a:r>
          </a:p>
          <a:p>
            <a:pPr lvl="0" eaLnBrk="1" hangingPunct="1">
              <a:lnSpc>
                <a:spcPct val="80000"/>
              </a:lnSpc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_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dirty="0" smtClean="0"/>
              <a:t>Memory</a:t>
            </a:r>
            <a:endParaRPr lang="zh-TW" altLang="en-US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017844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9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版面配置區 16"/>
          <p:cNvSpPr>
            <a:spLocks noGrp="1"/>
          </p:cNvSpPr>
          <p:nvPr>
            <p:ph type="body" sz="quarter" idx="10"/>
          </p:nvPr>
        </p:nvSpPr>
        <p:spPr>
          <a:xfrm>
            <a:off x="2051678" y="2708908"/>
            <a:ext cx="1800229" cy="720725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Fig. 2.5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number1;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number1 +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first integer: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45</a:t>
            </a:r>
          </a:p>
          <a:p>
            <a:pPr lvl="0" eaLnBrk="1" hangingPunct="1">
              <a:lnSpc>
                <a:spcPct val="80000"/>
              </a:lnSpc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_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dirty="0" smtClean="0"/>
              <a:t>Memory</a:t>
            </a:r>
            <a:endParaRPr lang="zh-TW" altLang="en-US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474802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3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版面配置區 16"/>
          <p:cNvSpPr>
            <a:spLocks noGrp="1"/>
          </p:cNvSpPr>
          <p:nvPr>
            <p:ph type="body" sz="quarter" idx="10"/>
          </p:nvPr>
        </p:nvSpPr>
        <p:spPr>
          <a:xfrm>
            <a:off x="2051678" y="2708908"/>
            <a:ext cx="1800229" cy="720725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Fig. 2.5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number1;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number1 +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first integer: 45</a:t>
            </a:r>
          </a:p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second integer: _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dirty="0" smtClean="0"/>
              <a:t>Memory</a:t>
            </a:r>
            <a:endParaRPr lang="zh-TW" altLang="en-US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3313893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09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版面配置區 16"/>
          <p:cNvSpPr>
            <a:spLocks noGrp="1"/>
          </p:cNvSpPr>
          <p:nvPr>
            <p:ph type="body" sz="quarter" idx="10"/>
          </p:nvPr>
        </p:nvSpPr>
        <p:spPr>
          <a:xfrm>
            <a:off x="2051678" y="2708908"/>
            <a:ext cx="1800229" cy="720725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Fig. 2.5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number1;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number1 +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first integer: 45</a:t>
            </a:r>
          </a:p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second integer: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72_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dirty="0" smtClean="0"/>
              <a:t>Memory</a:t>
            </a:r>
            <a:endParaRPr lang="zh-TW" altLang="en-US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349593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5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版面配置區 16"/>
          <p:cNvSpPr>
            <a:spLocks noGrp="1"/>
          </p:cNvSpPr>
          <p:nvPr>
            <p:ph type="body" sz="quarter" idx="10"/>
          </p:nvPr>
        </p:nvSpPr>
        <p:spPr>
          <a:xfrm>
            <a:off x="2051678" y="2708908"/>
            <a:ext cx="1800229" cy="720725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Fig. 2.5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number1;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number1 +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first integer: 45</a:t>
            </a:r>
          </a:p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second integer: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72</a:t>
            </a:r>
          </a:p>
          <a:p>
            <a:pPr lvl="0" eaLnBrk="1" hangingPunct="1">
              <a:lnSpc>
                <a:spcPct val="80000"/>
              </a:lnSpc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_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dirty="0" smtClean="0"/>
              <a:t>Memory</a:t>
            </a:r>
            <a:endParaRPr lang="zh-TW" altLang="en-US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042008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30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1632" y="4509138"/>
            <a:ext cx="5760736" cy="180023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ts val="0"/>
              </a:spcBef>
            </a:pPr>
            <a:r>
              <a:rPr lang="en-US" altLang="zh-TW" sz="2000" dirty="0" err="1" smtClean="0">
                <a:latin typeface="Courier New" pitchFamily="49" charset="0"/>
                <a:ea typeface="新細明體" pitchFamily="18" charset="-120"/>
              </a:rPr>
              <a:t>Welco_</a:t>
            </a:r>
            <a:r>
              <a:rPr lang="en-US" altLang="zh-TW" sz="20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e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to C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++!_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420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2.1: fig02_01.cpp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Text-printing program.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message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indicate that program ended successfully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版面配置區 16"/>
          <p:cNvSpPr>
            <a:spLocks noGrp="1"/>
          </p:cNvSpPr>
          <p:nvPr>
            <p:ph type="body" sz="quarter" idx="10"/>
          </p:nvPr>
        </p:nvSpPr>
        <p:spPr>
          <a:xfrm>
            <a:off x="2051678" y="2708908"/>
            <a:ext cx="1800229" cy="720725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Fig. 2.5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number1;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number1 +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first integer: 45</a:t>
            </a:r>
          </a:p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second integer: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72</a:t>
            </a:r>
          </a:p>
          <a:p>
            <a:pPr lvl="0" eaLnBrk="1" hangingPunct="1">
              <a:lnSpc>
                <a:spcPct val="80000"/>
              </a:lnSpc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_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dirty="0" smtClean="0"/>
              <a:t>Memory</a:t>
            </a:r>
            <a:endParaRPr lang="zh-TW" altLang="en-US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682393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79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版面配置區 16"/>
          <p:cNvSpPr>
            <a:spLocks noGrp="1"/>
          </p:cNvSpPr>
          <p:nvPr>
            <p:ph type="body" sz="quarter" idx="10"/>
          </p:nvPr>
        </p:nvSpPr>
        <p:spPr>
          <a:xfrm>
            <a:off x="2051678" y="2708908"/>
            <a:ext cx="1800229" cy="720725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Fig. 2.5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number1;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number1 +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3" y="3429000"/>
            <a:ext cx="4680599" cy="198025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first integer: 45</a:t>
            </a:r>
          </a:p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second integer: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72</a:t>
            </a:r>
          </a:p>
          <a:p>
            <a:pPr lvl="0" eaLnBrk="1" hangingPunct="1">
              <a:lnSpc>
                <a:spcPct val="80000"/>
              </a:lnSpc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_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dirty="0" smtClean="0"/>
              <a:t>Memory</a:t>
            </a:r>
            <a:endParaRPr lang="zh-TW" altLang="en-US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249318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117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91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版面配置區 16"/>
          <p:cNvSpPr>
            <a:spLocks noGrp="1"/>
          </p:cNvSpPr>
          <p:nvPr>
            <p:ph type="body" sz="quarter" idx="10"/>
          </p:nvPr>
        </p:nvSpPr>
        <p:spPr>
          <a:xfrm>
            <a:off x="2051678" y="2708908"/>
            <a:ext cx="1800229" cy="720725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Fig. 2.5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number1;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number1 +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first integer: 45</a:t>
            </a:r>
          </a:p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second integer: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72</a:t>
            </a:r>
          </a:p>
          <a:p>
            <a:pPr lvl="0" eaLnBrk="1" hangingPunct="1">
              <a:lnSpc>
                <a:spcPct val="80000"/>
              </a:lnSpc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Sum is 117_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dirty="0" smtClean="0"/>
              <a:t>Memory</a:t>
            </a:r>
            <a:endParaRPr lang="zh-TW" altLang="en-US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9966942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117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2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版面配置區 16"/>
          <p:cNvSpPr>
            <a:spLocks noGrp="1"/>
          </p:cNvSpPr>
          <p:nvPr>
            <p:ph type="body" sz="quarter" idx="10"/>
          </p:nvPr>
        </p:nvSpPr>
        <p:spPr>
          <a:xfrm>
            <a:off x="2051678" y="2708908"/>
            <a:ext cx="1800229" cy="720725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Fig. 2.5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number1;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number1 +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first integer: 45</a:t>
            </a:r>
          </a:p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second integer: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72</a:t>
            </a:r>
          </a:p>
          <a:p>
            <a:pPr lvl="0" eaLnBrk="1" hangingPunct="1">
              <a:lnSpc>
                <a:spcPct val="80000"/>
              </a:lnSpc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Sum is 117</a:t>
            </a:r>
          </a:p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Press any key to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continue_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dirty="0" smtClean="0"/>
              <a:t>Memory</a:t>
            </a:r>
            <a:endParaRPr lang="zh-TW" altLang="en-US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6184264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117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0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2.6      Arithmetic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1268724"/>
            <a:ext cx="7921012" cy="3240414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Arithmetic calculations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TW" b="1" dirty="0" smtClean="0">
                <a:latin typeface="Lucida Console" pitchFamily="49" charset="0"/>
                <a:ea typeface="新細明體" pitchFamily="18" charset="-120"/>
              </a:rPr>
              <a:t>*</a:t>
            </a:r>
            <a:r>
              <a:rPr lang="en-US" altLang="zh-TW" dirty="0" smtClean="0">
                <a:ea typeface="新細明體" pitchFamily="18" charset="-120"/>
              </a:rPr>
              <a:t>   Multiplication 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TW" b="1" dirty="0" smtClean="0">
                <a:latin typeface="Lucida Console" pitchFamily="49" charset="0"/>
                <a:ea typeface="新細明體" pitchFamily="18" charset="-120"/>
              </a:rPr>
              <a:t>/</a:t>
            </a:r>
            <a:r>
              <a:rPr lang="en-US" altLang="zh-TW" dirty="0" smtClean="0">
                <a:ea typeface="新細明體" pitchFamily="18" charset="-120"/>
              </a:rPr>
              <a:t>   Integer division truncates remainder</a:t>
            </a:r>
          </a:p>
          <a:p>
            <a:pPr lvl="2" eaLnBrk="1" hangingPunct="1">
              <a:spcBef>
                <a:spcPct val="50000"/>
              </a:spcBef>
              <a:buFontTx/>
              <a:buNone/>
            </a:pP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7 / 5</a:t>
            </a:r>
            <a:r>
              <a:rPr lang="en-US" altLang="zh-TW" dirty="0" smtClean="0">
                <a:ea typeface="新細明體" pitchFamily="18" charset="-120"/>
              </a:rPr>
              <a:t> evaluates to 1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TW" b="1" dirty="0" smtClean="0">
                <a:latin typeface="Lucida Console" pitchFamily="49" charset="0"/>
                <a:ea typeface="新細明體" pitchFamily="18" charset="-120"/>
              </a:rPr>
              <a:t>%</a:t>
            </a:r>
            <a:r>
              <a:rPr lang="en-US" altLang="zh-TW" dirty="0" smtClean="0">
                <a:ea typeface="新細明體" pitchFamily="18" charset="-120"/>
              </a:rPr>
              <a:t>   Modulus operator returns remainder </a:t>
            </a:r>
          </a:p>
          <a:p>
            <a:pPr lvl="2" eaLnBrk="1" hangingPunct="1">
              <a:spcBef>
                <a:spcPct val="50000"/>
              </a:spcBef>
              <a:buFontTx/>
              <a:buNone/>
            </a:pP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7 % 5</a:t>
            </a:r>
            <a:r>
              <a:rPr lang="en-US" altLang="zh-TW" dirty="0" smtClean="0">
                <a:ea typeface="新細明體" pitchFamily="18" charset="-120"/>
              </a:rPr>
              <a:t> evaluates to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08605"/>
              </p:ext>
            </p:extLst>
          </p:nvPr>
        </p:nvGraphicFramePr>
        <p:xfrm>
          <a:off x="971540" y="728655"/>
          <a:ext cx="7200000" cy="3563938"/>
        </p:xfrm>
        <a:graphic>
          <a:graphicData uri="http://schemas.openxmlformats.org/drawingml/2006/table">
            <a:tbl>
              <a:tblPr/>
              <a:tblGrid>
                <a:gridCol w="205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725">
                <a:tc>
                  <a:txBody>
                    <a:bodyPr/>
                    <a:lstStyle/>
                    <a:p>
                      <a:pPr marL="28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Operator(s)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99FF"/>
                    </a:solidFill>
                  </a:tcPr>
                </a:tc>
                <a:tc>
                  <a:txBody>
                    <a:bodyPr/>
                    <a:lstStyle/>
                    <a:p>
                      <a:pPr marL="28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Operation(s)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99FF"/>
                    </a:solidFill>
                  </a:tcPr>
                </a:tc>
                <a:tc>
                  <a:txBody>
                    <a:bodyPr/>
                    <a:lstStyle/>
                    <a:p>
                      <a:pPr marL="28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Order of evaluation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28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Lucida Console" pitchFamily="49" charset="0"/>
                        </a:rPr>
                        <a:t>( )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8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Parentheses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8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Evaluated first.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5888">
                <a:tc>
                  <a:txBody>
                    <a:bodyPr/>
                    <a:lstStyle/>
                    <a:p>
                      <a:pPr marL="28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Lucida Console" pitchFamily="49" charset="0"/>
                        </a:rPr>
                        <a:t>*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  <a:p>
                      <a:pPr marL="28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Lucida Console" pitchFamily="49" charset="0"/>
                        </a:rPr>
                        <a:t>/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28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%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8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Multiplication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28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Division 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28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Modulus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Evaluated second.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28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Lucida Console" pitchFamily="49" charset="0"/>
                        </a:rPr>
                        <a:t>+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  <a:p>
                      <a:pPr marL="28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Lucida Console" pitchFamily="49" charset="0"/>
                        </a:rPr>
                        <a:t>-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8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Addition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28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Subtraction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Evaluated last.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791517" y="4329115"/>
            <a:ext cx="7560966" cy="72009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dirty="0" smtClean="0">
                <a:solidFill>
                  <a:srgbClr val="C0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Fig. 2.10</a:t>
            </a:r>
            <a:r>
              <a:rPr lang="en-US" altLang="zh-TW" dirty="0" smtClean="0">
                <a:solidFill>
                  <a:srgbClr val="4F87C6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| Precedence of arithmetic operators.</a:t>
            </a:r>
            <a:endParaRPr lang="zh-TW" altLang="en-US" dirty="0" smtClean="0">
              <a:latin typeface="Arial" pitchFamily="34" charset="0"/>
              <a:ea typeface="MS Gothic" pitchFamily="49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326474"/>
              </p:ext>
            </p:extLst>
          </p:nvPr>
        </p:nvGraphicFramePr>
        <p:xfrm>
          <a:off x="971540" y="548632"/>
          <a:ext cx="7200000" cy="4349754"/>
        </p:xfrm>
        <a:graphic>
          <a:graphicData uri="http://schemas.openxmlformats.org/drawingml/2006/table">
            <a:tbl>
              <a:tblPr/>
              <a:tblGrid>
                <a:gridCol w="3292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7450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Standard algebraic</a:t>
                      </a:r>
                      <a:b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</a:b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equality or relational</a:t>
                      </a:r>
                      <a:b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</a:b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operator</a:t>
                      </a:r>
                      <a:endParaRPr kumimoji="0" lang="zh-TW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0800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99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C++ equality</a:t>
                      </a:r>
                      <a:b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</a:b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or relational</a:t>
                      </a:r>
                      <a:b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</a:b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operator</a:t>
                      </a:r>
                      <a:endParaRPr kumimoji="0" lang="zh-TW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99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Sample </a:t>
                      </a:r>
                      <a:b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</a:b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C++ </a:t>
                      </a:r>
                      <a:b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</a:b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condition</a:t>
                      </a:r>
                      <a:endParaRPr kumimoji="0" lang="zh-TW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Relational operators</a:t>
                      </a:r>
                      <a:endParaRPr kumimoji="0" lang="zh-TW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0800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  <a:cs typeface="Symbol" pitchFamily="18" charset="2"/>
                        </a:rPr>
                        <a:t> 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  <a:cs typeface="Symbol" pitchFamily="18" charset="2"/>
                        </a:rPr>
                        <a:t>&gt;</a:t>
                      </a:r>
                      <a:endParaRPr kumimoji="0" lang="zh-TW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Symbol" pitchFamily="18" charset="2"/>
                      </a:endParaRPr>
                    </a:p>
                  </a:txBody>
                  <a:tcPr marL="10800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&gt;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x &gt; y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  <a:cs typeface="Symbol" pitchFamily="18" charset="2"/>
                        </a:rPr>
                        <a:t> 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  <a:cs typeface="Symbol" pitchFamily="18" charset="2"/>
                        </a:rPr>
                        <a:t>&lt;</a:t>
                      </a:r>
                      <a:endParaRPr kumimoji="0" lang="zh-TW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Symbol" pitchFamily="18" charset="2"/>
                      </a:endParaRPr>
                    </a:p>
                  </a:txBody>
                  <a:tcPr marL="10800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&lt;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x &lt; y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  <a:cs typeface="Symbol" pitchFamily="18" charset="2"/>
                        </a:rPr>
                        <a:t> 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Symbol" pitchFamily="18" charset="2"/>
                          <a:sym typeface="Symbol" pitchFamily="18" charset="2"/>
                        </a:rPr>
                        <a:t></a:t>
                      </a:r>
                      <a:endParaRPr kumimoji="0" lang="zh-TW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Symbol" pitchFamily="18" charset="2"/>
                      </a:endParaRPr>
                    </a:p>
                  </a:txBody>
                  <a:tcPr marL="10800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&gt;=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x &gt;= y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endParaRPr kumimoji="0" lang="zh-TW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0800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Mincho"/>
                          <a:cs typeface="Lucida Console" pitchFamily="49" charset="0"/>
                        </a:rPr>
                        <a:t>&lt;=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Mincho"/>
                          <a:cs typeface="Lucida Console" pitchFamily="49" charset="0"/>
                        </a:rPr>
                        <a:t>x &lt;= y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Equality operators</a:t>
                      </a:r>
                      <a:endParaRPr kumimoji="0" lang="zh-TW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0800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  <a:cs typeface="Symbol" pitchFamily="18" charset="2"/>
                        </a:rPr>
                        <a:t> 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  <a:cs typeface="Symbol" pitchFamily="18" charset="2"/>
                        </a:rPr>
                        <a:t>=</a:t>
                      </a:r>
                      <a:endParaRPr kumimoji="0" lang="zh-TW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Symbol" pitchFamily="18" charset="2"/>
                      </a:endParaRPr>
                    </a:p>
                  </a:txBody>
                  <a:tcPr marL="10800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==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x == y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  <a:cs typeface="Symbol" pitchFamily="18" charset="2"/>
                        </a:rPr>
                        <a:t> 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Symbol" pitchFamily="18" charset="2"/>
                          <a:sym typeface="Symbol" pitchFamily="18" charset="2"/>
                        </a:rPr>
                        <a:t></a:t>
                      </a:r>
                      <a:endParaRPr kumimoji="0" lang="zh-TW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Symbol" pitchFamily="18" charset="2"/>
                      </a:endParaRPr>
                    </a:p>
                  </a:txBody>
                  <a:tcPr marL="10800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!=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x != y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971540" y="5049207"/>
            <a:ext cx="7200920" cy="72009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dirty="0" smtClean="0">
                <a:solidFill>
                  <a:srgbClr val="C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Fig. 2.12 </a:t>
            </a:r>
            <a:r>
              <a:rPr lang="en-US" altLang="zh-TW" dirty="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| Equality and relational operators.</a:t>
            </a:r>
            <a:endParaRPr lang="zh-TW" altLang="en-US" dirty="0" smtClean="0"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676585"/>
              </p:ext>
            </p:extLst>
          </p:nvPr>
        </p:nvGraphicFramePr>
        <p:xfrm>
          <a:off x="791517" y="1268724"/>
          <a:ext cx="7380000" cy="2373314"/>
        </p:xfrm>
        <a:graphic>
          <a:graphicData uri="http://schemas.openxmlformats.org/drawingml/2006/table">
            <a:tbl>
              <a:tblPr/>
              <a:tblGrid>
                <a:gridCol w="25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7450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Standard logical</a:t>
                      </a:r>
                      <a:b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</a:b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operator</a:t>
                      </a:r>
                      <a:endParaRPr kumimoji="0" lang="zh-TW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0800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99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C++ logical</a:t>
                      </a:r>
                      <a:b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</a:b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operator</a:t>
                      </a:r>
                      <a:endParaRPr kumimoji="0" lang="zh-TW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99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Sample C++ logical</a:t>
                      </a:r>
                      <a:b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</a:b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expression</a:t>
                      </a:r>
                      <a:endParaRPr kumimoji="0" lang="zh-TW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  <a:cs typeface="Symbol" pitchFamily="18" charset="2"/>
                        </a:rPr>
                        <a:t> 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  <a:cs typeface="Symbol" pitchFamily="18" charset="2"/>
                          <a:sym typeface="Symbol"/>
                        </a:rPr>
                        <a:t></a:t>
                      </a:r>
                      <a:endParaRPr kumimoji="0" lang="zh-TW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Symbol" pitchFamily="18" charset="2"/>
                      </a:endParaRPr>
                    </a:p>
                  </a:txBody>
                  <a:tcPr marL="10800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!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!(</a:t>
                      </a:r>
                      <a:r>
                        <a:rPr kumimoji="0" lang="en-US" altLang="zh-TW" sz="24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x&gt;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y)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  <a:cs typeface="Symbol" pitchFamily="18" charset="2"/>
                        </a:rPr>
                        <a:t> 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  <a:cs typeface="Symbol" pitchFamily="18" charset="2"/>
                          <a:sym typeface="Symbol"/>
                        </a:rPr>
                        <a:t></a:t>
                      </a:r>
                      <a:endParaRPr kumimoji="0" lang="zh-TW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Symbol" pitchFamily="18" charset="2"/>
                      </a:endParaRPr>
                    </a:p>
                  </a:txBody>
                  <a:tcPr marL="10800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&amp;&amp;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(</a:t>
                      </a:r>
                      <a:r>
                        <a:rPr kumimoji="0" lang="en-US" altLang="zh-TW" sz="24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x&lt;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y) &amp;&amp; (</a:t>
                      </a:r>
                      <a:r>
                        <a:rPr kumimoji="0" lang="en-US" altLang="zh-TW" sz="24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x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=</a:t>
                      </a:r>
                      <a:r>
                        <a:rPr kumimoji="0" lang="en-US" altLang="zh-TW" sz="24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=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y)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  <a:cs typeface="Symbol" pitchFamily="18" charset="2"/>
                        </a:rPr>
                        <a:t> 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  <a:cs typeface="Symbol" pitchFamily="18" charset="2"/>
                          <a:sym typeface="Symbol"/>
                        </a:rPr>
                        <a:t></a:t>
                      </a:r>
                      <a:endParaRPr kumimoji="0" lang="zh-TW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Symbol" pitchFamily="18" charset="2"/>
                      </a:endParaRPr>
                    </a:p>
                  </a:txBody>
                  <a:tcPr marL="10800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||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(</a:t>
                      </a:r>
                      <a:r>
                        <a:rPr kumimoji="0" lang="en-US" altLang="zh-TW" sz="24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x&lt;</a:t>
                      </a:r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y) || (</a:t>
                      </a:r>
                      <a:r>
                        <a:rPr kumimoji="0" lang="en-US" altLang="zh-TW" sz="24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x</a:t>
                      </a:r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=</a:t>
                      </a:r>
                      <a:r>
                        <a:rPr kumimoji="0" lang="en-US" altLang="zh-TW" sz="24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=</a:t>
                      </a:r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y)</a:t>
                      </a:r>
                      <a:endParaRPr kumimoji="0" lang="zh-TW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41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431471" y="368608"/>
            <a:ext cx="8461081" cy="6120783"/>
          </a:xfrm>
        </p:spPr>
        <p:txBody>
          <a:bodyPr lIns="36000" rIns="0"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sz="15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2.13: fig02_13.cpp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sz="15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Comparing integers using if statements, relational operators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sz="15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and equality operators.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sz="15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5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perform input and output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   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sz="15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std::</a:t>
            </a:r>
            <a:r>
              <a:rPr lang="en-US" altLang="zh-TW" sz="1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5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program uses </a:t>
            </a:r>
            <a:r>
              <a:rPr lang="en-US" altLang="zh-TW" sz="150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</a:t>
            </a:r>
            <a:r>
              <a:rPr lang="en-US" altLang="zh-TW" sz="15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std::</a:t>
            </a:r>
            <a:r>
              <a:rPr lang="en-US" altLang="zh-TW" sz="1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 </a:t>
            </a:r>
            <a:r>
              <a:rPr lang="en-US" altLang="zh-TW" sz="15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program uses </a:t>
            </a:r>
            <a:r>
              <a:rPr lang="en-US" altLang="zh-TW" sz="150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5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</a:t>
            </a:r>
            <a:r>
              <a:rPr lang="en-US" altLang="zh-TW" sz="15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std::</a:t>
            </a:r>
            <a:r>
              <a:rPr lang="en-US" altLang="zh-TW" sz="1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5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program uses </a:t>
            </a:r>
            <a:r>
              <a:rPr lang="en-US" altLang="zh-TW" sz="150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   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</a:t>
            </a:r>
            <a:r>
              <a:rPr lang="en-US" altLang="zh-TW" sz="15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</a:t>
            </a:r>
            <a:r>
              <a:rPr lang="en-US" altLang="zh-TW" sz="15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5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number1; </a:t>
            </a:r>
            <a:r>
              <a:rPr lang="en-US" altLang="zh-TW" sz="15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first integer to compare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5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number2; </a:t>
            </a:r>
            <a:r>
              <a:rPr lang="en-US" altLang="zh-TW" sz="15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second integer to compare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  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5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two integers to compare: "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5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prompt user for data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sz="1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number1 &gt;&gt; number2; </a:t>
            </a:r>
            <a:r>
              <a:rPr lang="en-US" altLang="zh-TW" sz="15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read two integers from user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  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5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number1 == number2 )                                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number1 &lt;&lt; </a:t>
            </a:r>
            <a:r>
              <a:rPr lang="en-US" altLang="zh-TW" sz="15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== "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number2 &lt;&lt; </a:t>
            </a:r>
            <a:r>
              <a:rPr lang="en-US" altLang="zh-TW" sz="1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  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5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number1 != number2 )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number1 &lt;&lt; </a:t>
            </a:r>
            <a:r>
              <a:rPr lang="en-US" altLang="zh-TW" sz="15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!= "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number2 &lt;&lt; </a:t>
            </a:r>
            <a:r>
              <a:rPr lang="en-US" altLang="zh-TW" sz="1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  </a:t>
            </a:r>
            <a:endParaRPr lang="zh-TW" altLang="en-US" sz="1500" dirty="0" smtClean="0">
              <a:solidFill>
                <a:srgbClr val="5F5F5F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431471" y="368608"/>
            <a:ext cx="8281058" cy="3420437"/>
          </a:xfrm>
        </p:spPr>
        <p:txBody>
          <a:bodyPr lIns="36000" rIns="0"/>
          <a:lstStyle/>
          <a:p>
            <a:pPr eaLnBrk="1" hangingPunct="1"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5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number1 &lt; number2 )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sz="1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number1 &lt;&lt; </a:t>
            </a:r>
            <a:r>
              <a:rPr lang="en-US" altLang="zh-TW" sz="15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&lt; "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number2 &lt;&lt; </a:t>
            </a:r>
            <a:r>
              <a:rPr lang="en-US" altLang="zh-TW" sz="1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  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28  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5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number1 &gt; number2 )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29  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sz="1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number1 &lt;&lt; </a:t>
            </a:r>
            <a:r>
              <a:rPr lang="en-US" altLang="zh-TW" sz="15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&gt; "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number2 &lt;&lt; </a:t>
            </a:r>
            <a:r>
              <a:rPr lang="en-US" altLang="zh-TW" sz="1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30    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31  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5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number1 &lt;= number2 )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32  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sz="1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number1 &lt;&lt; </a:t>
            </a:r>
            <a:r>
              <a:rPr lang="en-US" altLang="zh-TW" sz="15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&lt;= "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number2 &lt;&lt; </a:t>
            </a:r>
            <a:r>
              <a:rPr lang="en-US" altLang="zh-TW" sz="1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33    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34  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5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number1 &gt;= number2 )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35  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sz="1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number1 &lt;&lt;</a:t>
            </a:r>
            <a:r>
              <a:rPr lang="en-US" altLang="zh-TW" sz="15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" &gt;= "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number2 &lt;&lt; </a:t>
            </a:r>
            <a:r>
              <a:rPr lang="en-US" altLang="zh-TW" sz="1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36 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5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main</a:t>
            </a:r>
            <a:r>
              <a:rPr lang="en-US" altLang="zh-TW" sz="15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endParaRPr lang="zh-TW" altLang="en-US" sz="1500" dirty="0" smtClean="0">
              <a:solidFill>
                <a:srgbClr val="5F5F5F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691632" y="4509138"/>
            <a:ext cx="5760736" cy="1440184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Enter two integers to compare: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22 12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22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!=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12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22 &gt; 12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b="0" dirty="0" smtClean="0"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22 &gt;= 12 </a:t>
            </a:r>
            <a:endParaRPr lang="en-US" altLang="zh-TW" b="0" dirty="0"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1632" y="4509138"/>
            <a:ext cx="5760736" cy="180023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ts val="0"/>
              </a:spcBef>
            </a:pPr>
            <a:r>
              <a:rPr lang="en-US" altLang="zh-TW" sz="2000" dirty="0" err="1" smtClean="0">
                <a:latin typeface="Courier New" pitchFamily="49" charset="0"/>
                <a:ea typeface="新細明體" pitchFamily="18" charset="-120"/>
              </a:rPr>
              <a:t>Welcom</a:t>
            </a: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_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to C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++!_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420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2.1: fig02_01.cpp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Text-printing program.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message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indicate that program ended successfully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25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936975"/>
              </p:ext>
            </p:extLst>
          </p:nvPr>
        </p:nvGraphicFramePr>
        <p:xfrm>
          <a:off x="971540" y="368609"/>
          <a:ext cx="6480000" cy="54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000">
                <a:tc gridSpan="4"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Operators</a:t>
                      </a: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Associativity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()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left to right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*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/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%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left to right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+ 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-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left to right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&lt;&lt;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&gt;&gt;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left to right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&lt;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&lt;=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&gt;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&gt;=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left to right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==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!=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left to right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&amp;&amp;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left to right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||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left to right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=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right to left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11494" y="5769299"/>
            <a:ext cx="7921012" cy="90011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400" dirty="0" smtClean="0">
                <a:solidFill>
                  <a:srgbClr val="C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Fig. 2.14 </a:t>
            </a:r>
            <a:r>
              <a:rPr lang="en-US" altLang="zh-TW" sz="2400" dirty="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| Precedence and associativity of the operators discussed so far.</a:t>
            </a:r>
            <a:endParaRPr lang="zh-TW" altLang="en-US" sz="2400" dirty="0" smtClean="0"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31472" y="5769299"/>
            <a:ext cx="8281058" cy="720092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Fig </a:t>
            </a:r>
            <a:r>
              <a:rPr lang="en-US" altLang="zh-TW" dirty="0">
                <a:solidFill>
                  <a:srgbClr val="0000CC"/>
                </a:solidFill>
              </a:rPr>
              <a:t>5.5</a:t>
            </a:r>
            <a:r>
              <a:rPr lang="en-US" altLang="zh-TW" dirty="0"/>
              <a:t> Promotion hierarchy for fundamental data types</a:t>
            </a:r>
            <a:endParaRPr lang="zh-TW" altLang="en-US" dirty="0"/>
          </a:p>
        </p:txBody>
      </p:sp>
      <p:graphicFrame>
        <p:nvGraphicFramePr>
          <p:cNvPr id="4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564766"/>
              </p:ext>
            </p:extLst>
          </p:nvPr>
        </p:nvGraphicFramePr>
        <p:xfrm>
          <a:off x="611494" y="368609"/>
          <a:ext cx="7921012" cy="5400000"/>
        </p:xfrm>
        <a:graphic>
          <a:graphicData uri="http://schemas.openxmlformats.org/drawingml/2006/table">
            <a:tbl>
              <a:tblPr/>
              <a:tblGrid>
                <a:gridCol w="7921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pitchFamily="34" charset="0"/>
                          <a:ea typeface="新細明體" pitchFamily="18" charset="-120"/>
                        </a:rPr>
                        <a:t>Data types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vantGarde" pitchFamily="34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long double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 bytes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  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絕對值範圍大約是 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標楷體" pitchFamily="65" charset="-120"/>
                          <a:cs typeface="Courier New" panose="02070309020205020404" pitchFamily="49" charset="0"/>
                        </a:rPr>
                        <a:t>2.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標楷體" pitchFamily="65" charset="-120"/>
                          <a:cs typeface="Courier New" panose="02070309020205020404" pitchFamily="49" charset="0"/>
                        </a:rPr>
                        <a:t>2</a:t>
                      </a:r>
                      <a:r>
                        <a:rPr kumimoji="0" lang="zh-TW" altLang="en-US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標楷體" pitchFamily="65" charset="-120"/>
                          <a:cs typeface="+mn-cs"/>
                          <a:sym typeface="Symbol" panose="05050102010706020507" pitchFamily="18" charset="2"/>
                        </a:rPr>
                        <a:t>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10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-308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~</a:t>
                      </a: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1.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  <a:sym typeface="Symbol" panose="05050102010706020507" pitchFamily="18" charset="2"/>
                        </a:rPr>
                        <a:t>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10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double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 bytes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       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絕對值範圍大約是 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標楷體" pitchFamily="65" charset="-120"/>
                          <a:cs typeface="Courier New" panose="02070309020205020404" pitchFamily="49" charset="0"/>
                        </a:rPr>
                        <a:t>2.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標楷體" pitchFamily="65" charset="-120"/>
                          <a:cs typeface="Courier New" panose="02070309020205020404" pitchFamily="49" charset="0"/>
                        </a:rPr>
                        <a:t>2</a:t>
                      </a:r>
                      <a:r>
                        <a:rPr kumimoji="0" lang="zh-TW" altLang="en-US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標楷體" pitchFamily="65" charset="-120"/>
                          <a:cs typeface="+mn-cs"/>
                          <a:sym typeface="Symbol" panose="05050102010706020507" pitchFamily="18" charset="2"/>
                        </a:rPr>
                        <a:t>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10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-308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~</a:t>
                      </a: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1.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  <a:sym typeface="Symbol" panose="05050102010706020507" pitchFamily="18" charset="2"/>
                        </a:rPr>
                        <a:t>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10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float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 bytes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        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絕對值範圍大約是 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標楷體" pitchFamily="65" charset="-120"/>
                          <a:cs typeface="Courier New" panose="02070309020205020404" pitchFamily="49" charset="0"/>
                        </a:rPr>
                        <a:t>1.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標楷體" pitchFamily="65" charset="-120"/>
                          <a:cs typeface="Courier New" panose="02070309020205020404" pitchFamily="49" charset="0"/>
                        </a:rPr>
                        <a:t>2</a:t>
                      </a:r>
                      <a:r>
                        <a:rPr kumimoji="0" lang="zh-TW" altLang="en-US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標楷體" pitchFamily="65" charset="-120"/>
                          <a:cs typeface="+mn-cs"/>
                          <a:sym typeface="Symbol" panose="05050102010706020507" pitchFamily="18" charset="2"/>
                        </a:rPr>
                        <a:t>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10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-38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~</a:t>
                      </a: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3.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  <a:sym typeface="Symbol" panose="05050102010706020507" pitchFamily="18" charset="2"/>
                        </a:rPr>
                        <a:t>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10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unsigned long 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long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int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(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unsigned long long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 (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 bytes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 0 ~ 2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64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long 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long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int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(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long long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 (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 bytes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 -2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63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~ 2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63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unsigned long 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int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unsigned long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 bytes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0 ~ 2</a:t>
                      </a:r>
                      <a:r>
                        <a:rPr kumimoji="0" lang="en-US" altLang="zh-TW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long 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int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long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 bytes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-2</a:t>
                      </a:r>
                      <a:r>
                        <a:rPr kumimoji="0" lang="en-US" altLang="zh-TW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~ 2</a:t>
                      </a:r>
                      <a:r>
                        <a:rPr kumimoji="0" lang="en-US" altLang="zh-TW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 (2147483647)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unsigned 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int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unsigned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 bytes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0 ~ 2</a:t>
                      </a:r>
                      <a:r>
                        <a:rPr kumimoji="0" lang="en-US" altLang="zh-TW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 (4294967295)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int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 bytes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	-2</a:t>
                      </a:r>
                      <a:r>
                        <a:rPr kumimoji="0" lang="en-US" altLang="zh-TW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~ 2</a:t>
                      </a:r>
                      <a:r>
                        <a:rPr kumimoji="0" lang="en-US" altLang="zh-TW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 (2147483647)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unsigned short 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int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unsigned short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0 ~ 2</a:t>
                      </a:r>
                      <a:r>
                        <a:rPr kumimoji="0" lang="en-US" altLang="zh-TW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 (65535) 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short 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int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short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 bytes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-2</a:t>
                      </a:r>
                      <a:r>
                        <a:rPr kumimoji="0" lang="en-US" altLang="zh-TW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15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~ 2</a:t>
                      </a:r>
                      <a:r>
                        <a:rPr kumimoji="0" lang="en-US" altLang="zh-TW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15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 (32767)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unsigned char 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 byte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0 ~ 2</a:t>
                      </a:r>
                      <a:r>
                        <a:rPr kumimoji="0" lang="en-US" altLang="zh-TW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 (0 ~ 255)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char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 byte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-2</a:t>
                      </a:r>
                      <a:r>
                        <a:rPr kumimoji="0" lang="en-US" altLang="zh-TW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~ 2</a:t>
                      </a:r>
                      <a:r>
                        <a:rPr kumimoji="0" lang="en-US" altLang="zh-TW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 (-128 ~ 127)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bool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 byte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false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becomes 0, 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true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becomes 1)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165168"/>
              </p:ext>
            </p:extLst>
          </p:nvPr>
        </p:nvGraphicFramePr>
        <p:xfrm>
          <a:off x="611494" y="548632"/>
          <a:ext cx="792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 representation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01111111 11111111 11111111 11111111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2147483647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800" b="1" i="0" u="none" strike="noStrike" kern="1200" cap="none" spc="60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800" b="1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01111111 11111111 11111111 11111110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2147483646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800" b="1" i="0" u="none" strike="noStrike" kern="1200" cap="none" spc="60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800" b="1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01111111 11111111 11111111 11111100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2147483645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800" b="1" i="0" u="none" strike="noStrike" kern="1200" cap="none" spc="60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800" b="1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Cambria Math"/>
                          <a:cs typeface="Courier New" panose="02070309020205020404" pitchFamily="49" charset="0"/>
                        </a:rPr>
                        <a:t>⋅ ⋅ ⋅ ⋅ ⋅ ⋅ ⋅ ⋅ ⋅ ⋅ ⋅ ⋅ </a:t>
                      </a: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11111111 11111111 11111111 11111111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11111111 11111111 11111111 11111110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11111111 11111111 11111111 11111101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 ⋅ 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10000000 00000000 00000000 00000010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-2147483646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  <a:r>
                        <a:rPr kumimoji="0" lang="en-US" altLang="zh-TW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800" b="1" i="0" u="none" strike="noStrike" kern="1200" cap="none" spc="60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800" b="1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+</a:t>
                      </a: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10000000 00000000 00000000 00000001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-2147483647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  <a:r>
                        <a:rPr kumimoji="0" lang="en-US" altLang="zh-TW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800" b="1" i="0" u="none" strike="noStrike" kern="1200" cap="none" spc="60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800" b="1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+</a:t>
                      </a: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10000000 00000000 00000000 00000000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-2147483648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  <a:r>
                        <a:rPr kumimoji="0" lang="en-US" altLang="zh-TW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31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4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781643"/>
              </p:ext>
            </p:extLst>
          </p:nvPr>
        </p:nvGraphicFramePr>
        <p:xfrm>
          <a:off x="611494" y="548632"/>
          <a:ext cx="792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 representation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 </a:t>
                      </a:r>
                      <a:r>
                        <a:rPr lang="en-US" altLang="zh-TW" sz="1800" b="1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11111111 11111111 11111111 11111111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4294967295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800" b="1" i="0" u="none" strike="noStrike" kern="1200" cap="none" spc="60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800" b="1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11111111 11111111 11111111 11111110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4294967294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800" b="1" i="0" u="none" strike="noStrike" kern="1200" cap="none" spc="60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800" b="1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11111111 11111111 11111111 11111101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4294967293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800" b="1" i="0" u="none" strike="noStrike" kern="1200" cap="none" spc="60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800" b="1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 ⋅ 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10000000 00000000 00000000 00000010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2147483650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800" b="1" i="0" u="none" strike="noStrike" kern="1200" cap="none" spc="60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800" b="1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+</a:t>
                      </a: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10000000 00000000 00000000 00000001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2147483649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800" b="1" i="0" u="none" strike="noStrike" kern="1200" cap="none" spc="60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800" b="1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+</a:t>
                      </a: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10000000 00000000 00000000 00000000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2147483648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31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01111111 11111111 11111111 11111111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2147483647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800" b="1" i="0" u="none" strike="noStrike" kern="1200" cap="none" spc="60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800" b="1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01111111 11111111 11111111 11111110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2147483646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800" b="1" i="0" u="none" strike="noStrike" kern="1200" cap="none" spc="60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800" b="1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01111111 11111111 11111111 11111100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2147483645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800" b="1" i="0" u="none" strike="noStrike" kern="1200" cap="none" spc="60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800" b="1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Cambria Math"/>
                          <a:cs typeface="Courier New" panose="02070309020205020404" pitchFamily="49" charset="0"/>
                        </a:rPr>
                        <a:t>⋅ ⋅ ⋅ ⋅ ⋅ ⋅ ⋅ ⋅ ⋅ ⋅ ⋅ ⋅ </a:t>
                      </a: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5129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173472"/>
              </p:ext>
            </p:extLst>
          </p:nvPr>
        </p:nvGraphicFramePr>
        <p:xfrm>
          <a:off x="251448" y="548632"/>
          <a:ext cx="864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 representation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unsigned </a:t>
                      </a: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01111111 11111111 11111111 11111111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2147483647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2147483647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01111111 11111111 11111111 11111110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2147483646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2147483646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01111111 11111111 11111111 11111100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2147483645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2147483645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Cambria Math"/>
                          <a:cs typeface="Courier New" panose="02070309020205020404" pitchFamily="49" charset="0"/>
                        </a:rPr>
                        <a:t>⋅ ⋅ ⋅ ⋅ ⋅ ⋅ ⋅ ⋅ ⋅ ⋅ ⋅ ⋅ </a:t>
                      </a: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11111111 11111111 11111111 11111111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4294967295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11111111 11111111 11111111 11111110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4294967294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11111111 11111111 11111111 11111101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4294967293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 ⋅ 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10000000 00000000 00000000 00000010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-2147483646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2147483650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10000000 00000000 00000000 00000001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-2147483647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2147483649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10000000 00000000 00000000 00000000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-2147483648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2147483648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9274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506536"/>
              </p:ext>
            </p:extLst>
          </p:nvPr>
        </p:nvGraphicFramePr>
        <p:xfrm>
          <a:off x="251448" y="548632"/>
          <a:ext cx="864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hexadecimal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altLang="zh-TW" sz="1800" b="1" baseline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TW" sz="1800" b="1" baseline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altLang="zh-TW" sz="1800" b="1" baseline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TW" sz="1800" b="1" baseline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unsigned long </a:t>
                      </a: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long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7FFFFFFFFFFFFFFF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9223372036854775807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9223372036854775807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7FFFFFFFFFFFFFFE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9223372036854775806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9223372036854775806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7FFFFFFFFFFFFFFD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9223372036854775805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9223372036854775805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Cambria Math"/>
                          <a:cs typeface="Courier New" panose="02070309020205020404" pitchFamily="49" charset="0"/>
                        </a:rPr>
                        <a:t>⋅ ⋅ ⋅ ⋅ ⋅ </a:t>
                      </a: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0000000000000003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0000000000000002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0000000000000001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0000000000000000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FFFFFFFFFFFFFFFF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18446744073709551615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FFFFFFFFFFFFFFFE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18446744073709551614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FFFFFFFFFFFFFFFD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18446744073709551613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8000000000000002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-9223372036854775806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9223372036854775810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8000000000000001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-9223372036854775807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9223372036854775809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8000000000000000</a:t>
                      </a: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-9223372036854775808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9223372036854775808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56891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00" y="369000"/>
            <a:ext cx="9000000" cy="6300000"/>
          </a:xfrm>
        </p:spPr>
        <p:txBody>
          <a:bodyPr rIns="36000"/>
          <a:lstStyle/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2.5: fig02_05.cpp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Addition program that displays the sum of two numbers.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perform input and output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variable declarations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number[2];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number is an array of 2 integers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sum;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sum of number[0] and number[1]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prompt user for data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number[0];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read first integer from user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prompt user for data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number[1];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read second integer from user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sum = number[0] + number[1];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5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add the numbers; store result in sum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std::cout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sum &lt;&lt; std::endl;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5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sum; end line</a:t>
            </a:r>
            <a:endParaRPr lang="en-US" altLang="zh-TW" sz="15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14" name="Rectangle 78"/>
          <p:cNvSpPr>
            <a:spLocks noChangeArrowheads="1"/>
          </p:cNvSpPr>
          <p:nvPr/>
        </p:nvSpPr>
        <p:spPr bwMode="auto">
          <a:xfrm>
            <a:off x="611494" y="3429000"/>
            <a:ext cx="4320000" cy="1260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Enter first integer: </a:t>
            </a: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1025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32" y="5589276"/>
            <a:ext cx="1980000" cy="720000"/>
          </a:xfrm>
        </p:spPr>
        <p:txBody>
          <a:bodyPr anchor="ctr" anchorCtr="1"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Fig. 2.5</a:t>
            </a:r>
            <a:endParaRPr lang="en-US" altLang="zh-TW" i="1" baseline="30000" dirty="0" smtClean="0">
              <a:ea typeface="新細明體" pitchFamily="18" charset="-120"/>
            </a:endParaRPr>
          </a:p>
        </p:txBody>
      </p:sp>
      <p:graphicFrame>
        <p:nvGraphicFramePr>
          <p:cNvPr id="244804" name="Group 6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8326512"/>
              </p:ext>
            </p:extLst>
          </p:nvPr>
        </p:nvGraphicFramePr>
        <p:xfrm>
          <a:off x="5292092" y="2168839"/>
          <a:ext cx="3420000" cy="432864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number[0]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number[1]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292" name="Rectangle 65"/>
          <p:cNvSpPr>
            <a:spLocks noChangeArrowheads="1"/>
          </p:cNvSpPr>
          <p:nvPr/>
        </p:nvSpPr>
        <p:spPr bwMode="auto">
          <a:xfrm>
            <a:off x="2070399" y="2708908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 anchorCtr="1">
            <a:noAutofit/>
          </a:bodyPr>
          <a:lstStyle/>
          <a:p>
            <a:r>
              <a:rPr lang="en-US" altLang="zh-TW" sz="3600" b="0" dirty="0" smtClean="0">
                <a:ea typeface="標楷體" pitchFamily="65" charset="-120"/>
              </a:rPr>
              <a:t>Output</a:t>
            </a:r>
            <a:endParaRPr lang="zh-TW" altLang="en-US" sz="3600" b="0" dirty="0">
              <a:ea typeface="標楷體" pitchFamily="65" charset="-120"/>
            </a:endParaRPr>
          </a:p>
        </p:txBody>
      </p:sp>
      <p:sp>
        <p:nvSpPr>
          <p:cNvPr id="10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548632"/>
            <a:ext cx="5580713" cy="1800000"/>
          </a:xfrm>
          <a:noFill/>
          <a:ln>
            <a:solidFill>
              <a:schemeClr val="tx1"/>
            </a:solidFill>
          </a:ln>
        </p:spPr>
        <p:txBody>
          <a:bodyPr anchor="ctr" anchorCtr="0"/>
          <a:lstStyle/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first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second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sum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6372230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3200" b="0" dirty="0" smtClean="0">
                <a:ea typeface="標楷體" pitchFamily="65" charset="-120"/>
              </a:rPr>
              <a:t>Memory</a:t>
            </a:r>
            <a:endParaRPr lang="en-US" altLang="zh-TW" sz="3200" b="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068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14" name="Rectangle 78"/>
          <p:cNvSpPr>
            <a:spLocks noChangeArrowheads="1"/>
          </p:cNvSpPr>
          <p:nvPr/>
        </p:nvSpPr>
        <p:spPr bwMode="auto">
          <a:xfrm>
            <a:off x="611494" y="3429000"/>
            <a:ext cx="4320000" cy="1260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Enter first integer: </a:t>
            </a: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45_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1025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32" y="5589276"/>
            <a:ext cx="1980000" cy="720000"/>
          </a:xfrm>
        </p:spPr>
        <p:txBody>
          <a:bodyPr anchor="ctr" anchorCtr="1"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Fig. 2.5</a:t>
            </a:r>
            <a:endParaRPr lang="en-US" altLang="zh-TW" i="1" baseline="30000" dirty="0" smtClean="0">
              <a:ea typeface="新細明體" pitchFamily="18" charset="-120"/>
            </a:endParaRPr>
          </a:p>
        </p:txBody>
      </p:sp>
      <p:graphicFrame>
        <p:nvGraphicFramePr>
          <p:cNvPr id="244804" name="Group 6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64905779"/>
              </p:ext>
            </p:extLst>
          </p:nvPr>
        </p:nvGraphicFramePr>
        <p:xfrm>
          <a:off x="5292092" y="2168839"/>
          <a:ext cx="3420000" cy="432864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number[0]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number[1]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292" name="Rectangle 65"/>
          <p:cNvSpPr>
            <a:spLocks noChangeArrowheads="1"/>
          </p:cNvSpPr>
          <p:nvPr/>
        </p:nvSpPr>
        <p:spPr bwMode="auto">
          <a:xfrm>
            <a:off x="2070399" y="2708908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 anchorCtr="1">
            <a:noAutofit/>
          </a:bodyPr>
          <a:lstStyle/>
          <a:p>
            <a:r>
              <a:rPr lang="en-US" altLang="zh-TW" sz="3600" b="0" dirty="0" smtClean="0">
                <a:ea typeface="標楷體" pitchFamily="65" charset="-120"/>
              </a:rPr>
              <a:t>Output</a:t>
            </a:r>
            <a:endParaRPr lang="zh-TW" altLang="en-US" sz="3600" b="0" dirty="0">
              <a:ea typeface="標楷體" pitchFamily="65" charset="-120"/>
            </a:endParaRPr>
          </a:p>
        </p:txBody>
      </p:sp>
      <p:sp>
        <p:nvSpPr>
          <p:cNvPr id="10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548632"/>
            <a:ext cx="5580713" cy="1800000"/>
          </a:xfrm>
          <a:noFill/>
          <a:ln>
            <a:solidFill>
              <a:schemeClr val="tx1"/>
            </a:solidFill>
          </a:ln>
        </p:spPr>
        <p:txBody>
          <a:bodyPr anchor="ctr" anchorCtr="0"/>
          <a:lstStyle/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first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second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sum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6372230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3200" b="0" dirty="0" smtClean="0">
                <a:ea typeface="標楷體" pitchFamily="65" charset="-120"/>
              </a:rPr>
              <a:t>Memory</a:t>
            </a:r>
            <a:endParaRPr lang="en-US" altLang="zh-TW" sz="3200" b="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02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14" name="Rectangle 78"/>
          <p:cNvSpPr>
            <a:spLocks noChangeArrowheads="1"/>
          </p:cNvSpPr>
          <p:nvPr/>
        </p:nvSpPr>
        <p:spPr bwMode="auto">
          <a:xfrm>
            <a:off x="611494" y="3429000"/>
            <a:ext cx="4320000" cy="1260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Enter first integer: 45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1025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32" y="5589276"/>
            <a:ext cx="1980000" cy="720000"/>
          </a:xfrm>
        </p:spPr>
        <p:txBody>
          <a:bodyPr anchor="ctr" anchorCtr="1"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Fig. 2.5</a:t>
            </a:r>
            <a:endParaRPr lang="en-US" altLang="zh-TW" i="1" baseline="30000" dirty="0" smtClean="0">
              <a:ea typeface="新細明體" pitchFamily="18" charset="-120"/>
            </a:endParaRPr>
          </a:p>
        </p:txBody>
      </p:sp>
      <p:graphicFrame>
        <p:nvGraphicFramePr>
          <p:cNvPr id="244804" name="Group 6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00077002"/>
              </p:ext>
            </p:extLst>
          </p:nvPr>
        </p:nvGraphicFramePr>
        <p:xfrm>
          <a:off x="5292092" y="2168839"/>
          <a:ext cx="3420000" cy="432864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number[0]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number[1]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292" name="Rectangle 65"/>
          <p:cNvSpPr>
            <a:spLocks noChangeArrowheads="1"/>
          </p:cNvSpPr>
          <p:nvPr/>
        </p:nvSpPr>
        <p:spPr bwMode="auto">
          <a:xfrm>
            <a:off x="2070399" y="2708908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 anchorCtr="1">
            <a:noAutofit/>
          </a:bodyPr>
          <a:lstStyle/>
          <a:p>
            <a:r>
              <a:rPr lang="en-US" altLang="zh-TW" sz="3600" b="0" dirty="0" smtClean="0">
                <a:ea typeface="標楷體" pitchFamily="65" charset="-120"/>
              </a:rPr>
              <a:t>Output</a:t>
            </a:r>
            <a:endParaRPr lang="zh-TW" altLang="en-US" sz="3600" b="0" dirty="0">
              <a:ea typeface="標楷體" pitchFamily="65" charset="-120"/>
            </a:endParaRPr>
          </a:p>
        </p:txBody>
      </p:sp>
      <p:sp>
        <p:nvSpPr>
          <p:cNvPr id="10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548632"/>
            <a:ext cx="5580713" cy="1800000"/>
          </a:xfrm>
          <a:noFill/>
          <a:ln>
            <a:solidFill>
              <a:schemeClr val="tx1"/>
            </a:solidFill>
          </a:ln>
        </p:spPr>
        <p:txBody>
          <a:bodyPr anchor="ctr" anchorCtr="0"/>
          <a:lstStyle/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first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second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sum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6372230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3200" b="0" dirty="0" smtClean="0">
                <a:ea typeface="標楷體" pitchFamily="65" charset="-120"/>
              </a:rPr>
              <a:t>Memory</a:t>
            </a:r>
            <a:endParaRPr lang="en-US" altLang="zh-TW" sz="3200" b="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449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1632" y="4509138"/>
            <a:ext cx="5760736" cy="180023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ts val="0"/>
              </a:spcBef>
            </a:pPr>
            <a:r>
              <a:rPr lang="en-US" altLang="zh-TW" sz="2000" dirty="0" err="1" smtClean="0">
                <a:latin typeface="Courier New" pitchFamily="49" charset="0"/>
                <a:ea typeface="新細明體" pitchFamily="18" charset="-120"/>
              </a:rPr>
              <a:t>Welcome_</a:t>
            </a:r>
            <a:r>
              <a:rPr lang="en-US" altLang="zh-TW" sz="20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to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C</a:t>
            </a: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++!_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8641105" cy="3420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2.1: fig02_01.cpp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Text-printing program.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message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indicate that program ended successfully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9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14" name="Rectangle 78"/>
          <p:cNvSpPr>
            <a:spLocks noChangeArrowheads="1"/>
          </p:cNvSpPr>
          <p:nvPr/>
        </p:nvSpPr>
        <p:spPr bwMode="auto">
          <a:xfrm>
            <a:off x="611494" y="3429000"/>
            <a:ext cx="4320000" cy="1260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Enter first integer: 45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Enter second integer: </a:t>
            </a: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1025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32" y="5589276"/>
            <a:ext cx="1980000" cy="720000"/>
          </a:xfrm>
        </p:spPr>
        <p:txBody>
          <a:bodyPr anchor="ctr" anchorCtr="1"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Fig. 2.5</a:t>
            </a:r>
            <a:endParaRPr lang="en-US" altLang="zh-TW" i="1" baseline="30000" dirty="0" smtClean="0">
              <a:ea typeface="新細明體" pitchFamily="18" charset="-120"/>
            </a:endParaRPr>
          </a:p>
        </p:txBody>
      </p:sp>
      <p:graphicFrame>
        <p:nvGraphicFramePr>
          <p:cNvPr id="244804" name="Group 6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03770649"/>
              </p:ext>
            </p:extLst>
          </p:nvPr>
        </p:nvGraphicFramePr>
        <p:xfrm>
          <a:off x="5292092" y="2168839"/>
          <a:ext cx="3420000" cy="432864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number[0]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number[1]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292" name="Rectangle 65"/>
          <p:cNvSpPr>
            <a:spLocks noChangeArrowheads="1"/>
          </p:cNvSpPr>
          <p:nvPr/>
        </p:nvSpPr>
        <p:spPr bwMode="auto">
          <a:xfrm>
            <a:off x="2070399" y="2708908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 anchorCtr="1">
            <a:noAutofit/>
          </a:bodyPr>
          <a:lstStyle/>
          <a:p>
            <a:r>
              <a:rPr lang="en-US" altLang="zh-TW" sz="3600" b="0" dirty="0" smtClean="0">
                <a:ea typeface="標楷體" pitchFamily="65" charset="-120"/>
              </a:rPr>
              <a:t>Output</a:t>
            </a:r>
            <a:endParaRPr lang="zh-TW" altLang="en-US" sz="3600" b="0" dirty="0">
              <a:ea typeface="標楷體" pitchFamily="65" charset="-120"/>
            </a:endParaRPr>
          </a:p>
        </p:txBody>
      </p:sp>
      <p:sp>
        <p:nvSpPr>
          <p:cNvPr id="10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548632"/>
            <a:ext cx="5580713" cy="1800000"/>
          </a:xfrm>
          <a:noFill/>
          <a:ln>
            <a:solidFill>
              <a:schemeClr val="tx1"/>
            </a:solidFill>
          </a:ln>
        </p:spPr>
        <p:txBody>
          <a:bodyPr anchor="ctr" anchorCtr="0"/>
          <a:lstStyle/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first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second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sum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6372230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3200" b="0" dirty="0" smtClean="0">
                <a:ea typeface="標楷體" pitchFamily="65" charset="-120"/>
              </a:rPr>
              <a:t>Memory</a:t>
            </a:r>
            <a:endParaRPr lang="en-US" altLang="zh-TW" sz="3200" b="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124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14" name="Rectangle 78"/>
          <p:cNvSpPr>
            <a:spLocks noChangeArrowheads="1"/>
          </p:cNvSpPr>
          <p:nvPr/>
        </p:nvSpPr>
        <p:spPr bwMode="auto">
          <a:xfrm>
            <a:off x="611494" y="3429000"/>
            <a:ext cx="4320000" cy="1260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Enter first integer: 45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Enter second integer: </a:t>
            </a: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72_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1025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32" y="5589276"/>
            <a:ext cx="1980000" cy="720000"/>
          </a:xfrm>
        </p:spPr>
        <p:txBody>
          <a:bodyPr anchor="ctr" anchorCtr="1"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Fig. 2.5</a:t>
            </a:r>
            <a:endParaRPr lang="en-US" altLang="zh-TW" i="1" baseline="30000" dirty="0" smtClean="0">
              <a:ea typeface="新細明體" pitchFamily="18" charset="-120"/>
            </a:endParaRPr>
          </a:p>
        </p:txBody>
      </p:sp>
      <p:graphicFrame>
        <p:nvGraphicFramePr>
          <p:cNvPr id="244804" name="Group 6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84025965"/>
              </p:ext>
            </p:extLst>
          </p:nvPr>
        </p:nvGraphicFramePr>
        <p:xfrm>
          <a:off x="5292092" y="2168839"/>
          <a:ext cx="3420000" cy="432864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number[0]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number[1]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292" name="Rectangle 65"/>
          <p:cNvSpPr>
            <a:spLocks noChangeArrowheads="1"/>
          </p:cNvSpPr>
          <p:nvPr/>
        </p:nvSpPr>
        <p:spPr bwMode="auto">
          <a:xfrm>
            <a:off x="2070399" y="2708908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 anchorCtr="1">
            <a:noAutofit/>
          </a:bodyPr>
          <a:lstStyle/>
          <a:p>
            <a:r>
              <a:rPr lang="en-US" altLang="zh-TW" sz="3600" b="0" dirty="0" smtClean="0">
                <a:ea typeface="標楷體" pitchFamily="65" charset="-120"/>
              </a:rPr>
              <a:t>Output</a:t>
            </a:r>
            <a:endParaRPr lang="zh-TW" altLang="en-US" sz="3600" b="0" dirty="0">
              <a:ea typeface="標楷體" pitchFamily="65" charset="-120"/>
            </a:endParaRPr>
          </a:p>
        </p:txBody>
      </p:sp>
      <p:sp>
        <p:nvSpPr>
          <p:cNvPr id="10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548632"/>
            <a:ext cx="5580713" cy="1800000"/>
          </a:xfrm>
          <a:noFill/>
          <a:ln>
            <a:solidFill>
              <a:schemeClr val="tx1"/>
            </a:solidFill>
          </a:ln>
        </p:spPr>
        <p:txBody>
          <a:bodyPr anchor="ctr" anchorCtr="0"/>
          <a:lstStyle/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first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second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sum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6372230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3200" b="0" dirty="0" smtClean="0">
                <a:ea typeface="標楷體" pitchFamily="65" charset="-120"/>
              </a:rPr>
              <a:t>Memory</a:t>
            </a:r>
            <a:endParaRPr lang="en-US" altLang="zh-TW" sz="3200" b="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62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14" name="Rectangle 78"/>
          <p:cNvSpPr>
            <a:spLocks noChangeArrowheads="1"/>
          </p:cNvSpPr>
          <p:nvPr/>
        </p:nvSpPr>
        <p:spPr bwMode="auto">
          <a:xfrm>
            <a:off x="611494" y="3429000"/>
            <a:ext cx="4320000" cy="1260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Enter first integer: 45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Enter second integer: 72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1025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32" y="5589276"/>
            <a:ext cx="1980000" cy="720000"/>
          </a:xfrm>
        </p:spPr>
        <p:txBody>
          <a:bodyPr anchor="ctr" anchorCtr="1"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Fig. 2.5</a:t>
            </a:r>
            <a:endParaRPr lang="en-US" altLang="zh-TW" i="1" baseline="30000" dirty="0" smtClean="0">
              <a:ea typeface="新細明體" pitchFamily="18" charset="-120"/>
            </a:endParaRPr>
          </a:p>
        </p:txBody>
      </p:sp>
      <p:graphicFrame>
        <p:nvGraphicFramePr>
          <p:cNvPr id="244804" name="Group 6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47321145"/>
              </p:ext>
            </p:extLst>
          </p:nvPr>
        </p:nvGraphicFramePr>
        <p:xfrm>
          <a:off x="5292092" y="2168839"/>
          <a:ext cx="3420000" cy="432864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number[0]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number[1]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292" name="Rectangle 65"/>
          <p:cNvSpPr>
            <a:spLocks noChangeArrowheads="1"/>
          </p:cNvSpPr>
          <p:nvPr/>
        </p:nvSpPr>
        <p:spPr bwMode="auto">
          <a:xfrm>
            <a:off x="2070399" y="2708908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 anchorCtr="1">
            <a:noAutofit/>
          </a:bodyPr>
          <a:lstStyle/>
          <a:p>
            <a:r>
              <a:rPr lang="en-US" altLang="zh-TW" sz="3600" b="0" dirty="0" smtClean="0">
                <a:ea typeface="標楷體" pitchFamily="65" charset="-120"/>
              </a:rPr>
              <a:t>Output</a:t>
            </a:r>
            <a:endParaRPr lang="zh-TW" altLang="en-US" sz="3600" b="0" dirty="0">
              <a:ea typeface="標楷體" pitchFamily="65" charset="-120"/>
            </a:endParaRPr>
          </a:p>
        </p:txBody>
      </p:sp>
      <p:sp>
        <p:nvSpPr>
          <p:cNvPr id="10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548632"/>
            <a:ext cx="5580713" cy="1800000"/>
          </a:xfrm>
          <a:noFill/>
          <a:ln>
            <a:solidFill>
              <a:schemeClr val="tx1"/>
            </a:solidFill>
          </a:ln>
        </p:spPr>
        <p:txBody>
          <a:bodyPr anchor="ctr" anchorCtr="0"/>
          <a:lstStyle/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first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second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sum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6372230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3200" b="0" dirty="0" smtClean="0">
                <a:ea typeface="標楷體" pitchFamily="65" charset="-120"/>
              </a:rPr>
              <a:t>Memory</a:t>
            </a:r>
            <a:endParaRPr lang="en-US" altLang="zh-TW" sz="3200" b="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74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14" name="Rectangle 78"/>
          <p:cNvSpPr>
            <a:spLocks noChangeArrowheads="1"/>
          </p:cNvSpPr>
          <p:nvPr/>
        </p:nvSpPr>
        <p:spPr bwMode="auto">
          <a:xfrm>
            <a:off x="611494" y="3429000"/>
            <a:ext cx="4320000" cy="1260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Enter first integer: 45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Enter second integer: </a:t>
            </a: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72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1025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32" y="5589276"/>
            <a:ext cx="1980000" cy="720000"/>
          </a:xfrm>
        </p:spPr>
        <p:txBody>
          <a:bodyPr anchor="ctr" anchorCtr="1"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Fig. 2.5</a:t>
            </a:r>
            <a:endParaRPr lang="en-US" altLang="zh-TW" i="1" baseline="30000" dirty="0" smtClean="0">
              <a:ea typeface="新細明體" pitchFamily="18" charset="-120"/>
            </a:endParaRPr>
          </a:p>
        </p:txBody>
      </p:sp>
      <p:graphicFrame>
        <p:nvGraphicFramePr>
          <p:cNvPr id="244804" name="Group 6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30454992"/>
              </p:ext>
            </p:extLst>
          </p:nvPr>
        </p:nvGraphicFramePr>
        <p:xfrm>
          <a:off x="5292092" y="2168839"/>
          <a:ext cx="3420000" cy="432864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117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number[0]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number[1]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292" name="Rectangle 65"/>
          <p:cNvSpPr>
            <a:spLocks noChangeArrowheads="1"/>
          </p:cNvSpPr>
          <p:nvPr/>
        </p:nvSpPr>
        <p:spPr bwMode="auto">
          <a:xfrm>
            <a:off x="2070399" y="2708908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 anchorCtr="1">
            <a:noAutofit/>
          </a:bodyPr>
          <a:lstStyle/>
          <a:p>
            <a:r>
              <a:rPr lang="en-US" altLang="zh-TW" sz="3600" b="0" dirty="0" smtClean="0">
                <a:ea typeface="標楷體" pitchFamily="65" charset="-120"/>
              </a:rPr>
              <a:t>Output</a:t>
            </a:r>
            <a:endParaRPr lang="zh-TW" altLang="en-US" sz="3600" b="0" dirty="0">
              <a:ea typeface="標楷體" pitchFamily="65" charset="-120"/>
            </a:endParaRPr>
          </a:p>
        </p:txBody>
      </p:sp>
      <p:sp>
        <p:nvSpPr>
          <p:cNvPr id="10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548632"/>
            <a:ext cx="5580713" cy="1800000"/>
          </a:xfrm>
          <a:noFill/>
          <a:ln>
            <a:solidFill>
              <a:schemeClr val="tx1"/>
            </a:solidFill>
          </a:ln>
        </p:spPr>
        <p:txBody>
          <a:bodyPr anchor="ctr" anchorCtr="0"/>
          <a:lstStyle/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first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second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sum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6372230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3200" b="0" dirty="0" smtClean="0">
                <a:ea typeface="標楷體" pitchFamily="65" charset="-120"/>
              </a:rPr>
              <a:t>Memory</a:t>
            </a:r>
            <a:endParaRPr lang="en-US" altLang="zh-TW" sz="3200" b="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63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14" name="Rectangle 78"/>
          <p:cNvSpPr>
            <a:spLocks noChangeArrowheads="1"/>
          </p:cNvSpPr>
          <p:nvPr/>
        </p:nvSpPr>
        <p:spPr bwMode="auto">
          <a:xfrm>
            <a:off x="611494" y="3429000"/>
            <a:ext cx="4320000" cy="1260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Enter first integer: 45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Enter second integer: 72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Sum is </a:t>
            </a: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117_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1025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32" y="5589276"/>
            <a:ext cx="1980000" cy="720000"/>
          </a:xfrm>
        </p:spPr>
        <p:txBody>
          <a:bodyPr anchor="ctr" anchorCtr="1"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Fig. 2.5</a:t>
            </a:r>
            <a:endParaRPr lang="en-US" altLang="zh-TW" i="1" baseline="30000" dirty="0" smtClean="0">
              <a:ea typeface="新細明體" pitchFamily="18" charset="-120"/>
            </a:endParaRPr>
          </a:p>
        </p:txBody>
      </p:sp>
      <p:graphicFrame>
        <p:nvGraphicFramePr>
          <p:cNvPr id="244804" name="Group 6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81550330"/>
              </p:ext>
            </p:extLst>
          </p:nvPr>
        </p:nvGraphicFramePr>
        <p:xfrm>
          <a:off x="5292092" y="2168839"/>
          <a:ext cx="3420000" cy="432864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117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number[0]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number[1]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292" name="Rectangle 65"/>
          <p:cNvSpPr>
            <a:spLocks noChangeArrowheads="1"/>
          </p:cNvSpPr>
          <p:nvPr/>
        </p:nvSpPr>
        <p:spPr bwMode="auto">
          <a:xfrm>
            <a:off x="2070399" y="2708908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 anchorCtr="1">
            <a:noAutofit/>
          </a:bodyPr>
          <a:lstStyle/>
          <a:p>
            <a:r>
              <a:rPr lang="en-US" altLang="zh-TW" sz="3600" b="0" dirty="0" smtClean="0">
                <a:ea typeface="標楷體" pitchFamily="65" charset="-120"/>
              </a:rPr>
              <a:t>Output</a:t>
            </a:r>
            <a:endParaRPr lang="zh-TW" altLang="en-US" sz="3600" b="0" dirty="0">
              <a:ea typeface="標楷體" pitchFamily="65" charset="-120"/>
            </a:endParaRPr>
          </a:p>
        </p:txBody>
      </p:sp>
      <p:sp>
        <p:nvSpPr>
          <p:cNvPr id="10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548632"/>
            <a:ext cx="5580713" cy="1800000"/>
          </a:xfrm>
          <a:noFill/>
          <a:ln>
            <a:solidFill>
              <a:schemeClr val="tx1"/>
            </a:solidFill>
          </a:ln>
        </p:spPr>
        <p:txBody>
          <a:bodyPr anchor="ctr" anchorCtr="0"/>
          <a:lstStyle/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first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second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sum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6372230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3200" b="0" dirty="0" smtClean="0">
                <a:ea typeface="標楷體" pitchFamily="65" charset="-120"/>
              </a:rPr>
              <a:t>Memory</a:t>
            </a:r>
            <a:endParaRPr lang="en-US" altLang="zh-TW" sz="3200" b="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081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14" name="Rectangle 78"/>
          <p:cNvSpPr>
            <a:spLocks noChangeArrowheads="1"/>
          </p:cNvSpPr>
          <p:nvPr/>
        </p:nvSpPr>
        <p:spPr bwMode="auto">
          <a:xfrm>
            <a:off x="611494" y="3429000"/>
            <a:ext cx="4320000" cy="1260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Enter first integer: 45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Enter second integer: 72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Sum is 117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Press any key to continue_</a:t>
            </a:r>
          </a:p>
        </p:txBody>
      </p:sp>
      <p:sp>
        <p:nvSpPr>
          <p:cNvPr id="1025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32" y="5589276"/>
            <a:ext cx="1980000" cy="720000"/>
          </a:xfrm>
        </p:spPr>
        <p:txBody>
          <a:bodyPr anchor="ctr" anchorCtr="1"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Fig. 2.5</a:t>
            </a:r>
            <a:endParaRPr lang="en-US" altLang="zh-TW" i="1" baseline="30000" dirty="0" smtClean="0">
              <a:ea typeface="新細明體" pitchFamily="18" charset="-120"/>
            </a:endParaRPr>
          </a:p>
        </p:txBody>
      </p:sp>
      <p:graphicFrame>
        <p:nvGraphicFramePr>
          <p:cNvPr id="244804" name="Group 6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67860699"/>
              </p:ext>
            </p:extLst>
          </p:nvPr>
        </p:nvGraphicFramePr>
        <p:xfrm>
          <a:off x="5292092" y="2168839"/>
          <a:ext cx="3420000" cy="432864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117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number[0]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number[1]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292" name="Rectangle 65"/>
          <p:cNvSpPr>
            <a:spLocks noChangeArrowheads="1"/>
          </p:cNvSpPr>
          <p:nvPr/>
        </p:nvSpPr>
        <p:spPr bwMode="auto">
          <a:xfrm>
            <a:off x="2070399" y="2708908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 anchorCtr="1">
            <a:noAutofit/>
          </a:bodyPr>
          <a:lstStyle/>
          <a:p>
            <a:r>
              <a:rPr lang="en-US" altLang="zh-TW" sz="3600" b="0" dirty="0" smtClean="0">
                <a:ea typeface="標楷體" pitchFamily="65" charset="-120"/>
              </a:rPr>
              <a:t>Output</a:t>
            </a:r>
            <a:endParaRPr lang="zh-TW" altLang="en-US" sz="3600" b="0" dirty="0">
              <a:ea typeface="標楷體" pitchFamily="65" charset="-120"/>
            </a:endParaRPr>
          </a:p>
        </p:txBody>
      </p:sp>
      <p:sp>
        <p:nvSpPr>
          <p:cNvPr id="10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548632"/>
            <a:ext cx="5580713" cy="1800000"/>
          </a:xfrm>
          <a:noFill/>
          <a:ln>
            <a:solidFill>
              <a:schemeClr val="tx1"/>
            </a:solidFill>
          </a:ln>
        </p:spPr>
        <p:txBody>
          <a:bodyPr anchor="ctr" anchorCtr="0"/>
          <a:lstStyle/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first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second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sum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6372230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3200" b="0" dirty="0" smtClean="0">
                <a:ea typeface="標楷體" pitchFamily="65" charset="-120"/>
              </a:rPr>
              <a:t>Memory</a:t>
            </a:r>
            <a:endParaRPr lang="en-US" altLang="zh-TW" sz="3200" b="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377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431470" y="728655"/>
            <a:ext cx="4500575" cy="4140529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number[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8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];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eight integers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first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second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third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number4;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fourth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number5;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fifth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number6;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sixth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number7;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seventh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number8;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eighth </a:t>
            </a:r>
            <a:r>
              <a:rPr lang="en-US" altLang="zh-TW" dirty="0" smtClean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integer</a:t>
            </a:r>
          </a:p>
          <a:p>
            <a:endParaRPr lang="en-US" altLang="zh-TW" dirty="0">
              <a:solidFill>
                <a:srgbClr val="008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[ 5 ] = 10;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20;</a:t>
            </a:r>
          </a:p>
        </p:txBody>
      </p:sp>
      <p:graphicFrame>
        <p:nvGraphicFramePr>
          <p:cNvPr id="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875380"/>
              </p:ext>
            </p:extLst>
          </p:nvPr>
        </p:nvGraphicFramePr>
        <p:xfrm>
          <a:off x="5292092" y="3609023"/>
          <a:ext cx="3420000" cy="28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number[6]</a:t>
                      </a: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number[7]</a:t>
                      </a: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435052"/>
              </p:ext>
            </p:extLst>
          </p:nvPr>
        </p:nvGraphicFramePr>
        <p:xfrm>
          <a:off x="5472115" y="368609"/>
          <a:ext cx="3240000" cy="28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14866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431471" y="728655"/>
            <a:ext cx="4500575" cy="4140529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number[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8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];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eight integers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first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second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third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number4;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fourth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number5;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fifth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number6;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sixth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number7;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seventh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number8;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eighth </a:t>
            </a:r>
            <a:r>
              <a:rPr lang="en-US" altLang="zh-TW" dirty="0" smtClean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integer</a:t>
            </a:r>
          </a:p>
          <a:p>
            <a:endParaRPr lang="en-US" altLang="zh-TW" dirty="0">
              <a:solidFill>
                <a:srgbClr val="008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[ 5 ] = 10;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20;</a:t>
            </a:r>
          </a:p>
        </p:txBody>
      </p:sp>
      <p:graphicFrame>
        <p:nvGraphicFramePr>
          <p:cNvPr id="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661551"/>
              </p:ext>
            </p:extLst>
          </p:nvPr>
        </p:nvGraphicFramePr>
        <p:xfrm>
          <a:off x="5292092" y="3609023"/>
          <a:ext cx="3420000" cy="28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number[6]</a:t>
                      </a: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number[7]</a:t>
                      </a: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061452"/>
              </p:ext>
            </p:extLst>
          </p:nvPr>
        </p:nvGraphicFramePr>
        <p:xfrm>
          <a:off x="5472115" y="368609"/>
          <a:ext cx="3240000" cy="28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56712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431471" y="728655"/>
            <a:ext cx="4500575" cy="4140529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number[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8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];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eight integers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first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second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third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number4;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fourth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number5;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fifth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number6;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sixth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number7;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seventh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number8;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eighth </a:t>
            </a:r>
            <a:r>
              <a:rPr lang="en-US" altLang="zh-TW" dirty="0" smtClean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integer</a:t>
            </a:r>
          </a:p>
          <a:p>
            <a:endParaRPr lang="en-US" altLang="zh-TW" dirty="0">
              <a:solidFill>
                <a:srgbClr val="008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[ 5 ] = 10;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20;</a:t>
            </a:r>
          </a:p>
        </p:txBody>
      </p:sp>
      <p:graphicFrame>
        <p:nvGraphicFramePr>
          <p:cNvPr id="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811125"/>
              </p:ext>
            </p:extLst>
          </p:nvPr>
        </p:nvGraphicFramePr>
        <p:xfrm>
          <a:off x="5292092" y="3609023"/>
          <a:ext cx="3420000" cy="28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number[6]</a:t>
                      </a: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number[7]</a:t>
                      </a: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76057"/>
              </p:ext>
            </p:extLst>
          </p:nvPr>
        </p:nvGraphicFramePr>
        <p:xfrm>
          <a:off x="5472115" y="368609"/>
          <a:ext cx="3240000" cy="28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41758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00" y="369000"/>
            <a:ext cx="9000000" cy="63000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2.13: fig02_13.cpp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Comparing integers using if statements, relational operators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and equality operators.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perform input and output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program uses </a:t>
            </a:r>
            <a:r>
              <a:rPr lang="en-US" altLang="zh-TW" sz="160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program uses </a:t>
            </a:r>
            <a:r>
              <a:rPr lang="en-US" altLang="zh-TW" sz="160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program uses </a:t>
            </a:r>
            <a:r>
              <a:rPr lang="en-US" altLang="zh-TW" sz="160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number[2];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an array of 2 integers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two integers to compare:</a:t>
            </a:r>
            <a:r>
              <a:rPr lang="en-US" altLang="zh-TW" sz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r>
              <a:rPr lang="en-US" altLang="zh-TW" sz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</a:t>
            </a:r>
            <a:r>
              <a:rPr lang="en-US" altLang="zh-TW" sz="12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prompt user for data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number[0] &gt;&gt; number[1];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read two integers from user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number[0] == number[1] )                            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number[0]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==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number[1] &lt;&lt;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number[0] != number[1] 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number[0]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!=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number[1] &lt;&lt;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  </a:t>
            </a:r>
            <a:endParaRPr lang="zh-TW" altLang="en-US" sz="1600" dirty="0" smtClean="0">
              <a:solidFill>
                <a:srgbClr val="5F5F5F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Settings\audrey\Application Data\Microsoft\Templates\ppt_template_07-25-2002.pot</Template>
  <TotalTime>2148</TotalTime>
  <Words>8256</Words>
  <Application>Microsoft Office PowerPoint</Application>
  <PresentationFormat>如螢幕大小 (4:3)</PresentationFormat>
  <Paragraphs>2010</Paragraphs>
  <Slides>100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100</vt:i4>
      </vt:variant>
    </vt:vector>
  </HeadingPairs>
  <TitlesOfParts>
    <vt:vector size="121" baseType="lpstr">
      <vt:lpstr>AGaramond</vt:lpstr>
      <vt:lpstr>AvantGarde</vt:lpstr>
      <vt:lpstr>Goudy Sans Medium</vt:lpstr>
      <vt:lpstr>Mincho</vt:lpstr>
      <vt:lpstr>MS Gothic</vt:lpstr>
      <vt:lpstr>微軟正黑體</vt:lpstr>
      <vt:lpstr>新細明體</vt:lpstr>
      <vt:lpstr>標楷體</vt:lpstr>
      <vt:lpstr>Arial</vt:lpstr>
      <vt:lpstr>Cambria Math</vt:lpstr>
      <vt:lpstr>Courier New</vt:lpstr>
      <vt:lpstr>Helvetica</vt:lpstr>
      <vt:lpstr>Lucida Console</vt:lpstr>
      <vt:lpstr>Lucida Sans Unicode</vt:lpstr>
      <vt:lpstr>Symbol</vt:lpstr>
      <vt:lpstr>Times New Roman</vt:lpstr>
      <vt:lpstr>Verdana</vt:lpstr>
      <vt:lpstr>Wingdings 2</vt:lpstr>
      <vt:lpstr>Wingdings 3</vt:lpstr>
      <vt:lpstr>ppt_template_07-25-2002</vt:lpstr>
      <vt:lpstr>Concourse</vt:lpstr>
      <vt:lpstr>Chapter 2, Introduction to C++ Programming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Computer Hardware</vt:lpstr>
      <vt:lpstr>Main Memory (2GB)</vt:lpstr>
      <vt:lpstr>PowerPoint 簡報</vt:lpstr>
      <vt:lpstr>PowerPoint 簡報</vt:lpstr>
      <vt:lpstr>PowerPoint 簡報</vt:lpstr>
      <vt:lpstr>Fig. 2.5</vt:lpstr>
      <vt:lpstr>Fig. 2.5</vt:lpstr>
      <vt:lpstr>Fig. 2.5</vt:lpstr>
      <vt:lpstr>Fig. 2.5</vt:lpstr>
      <vt:lpstr>Fig. 2.5</vt:lpstr>
      <vt:lpstr>Fig. 2.5</vt:lpstr>
      <vt:lpstr>Fig. 2.5</vt:lpstr>
      <vt:lpstr>Fig. 2.5</vt:lpstr>
      <vt:lpstr>Fig. 2.5</vt:lpstr>
      <vt:lpstr>Fig. 2.5</vt:lpstr>
      <vt:lpstr>Fig. 2.5</vt:lpstr>
      <vt:lpstr>Fig. 2.5</vt:lpstr>
      <vt:lpstr>2.6      Arithmetic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Fig. 2.5</vt:lpstr>
      <vt:lpstr>Fig. 2.5</vt:lpstr>
      <vt:lpstr>Fig. 2.5</vt:lpstr>
      <vt:lpstr>Fig. 2.5</vt:lpstr>
      <vt:lpstr>Fig. 2.5</vt:lpstr>
      <vt:lpstr>Fig. 2.5</vt:lpstr>
      <vt:lpstr>Fig. 2.5</vt:lpstr>
      <vt:lpstr>Fig. 2.5</vt:lpstr>
      <vt:lpstr>Fig. 2.5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– Introduction to Computers and C++ Programming</dc:title>
  <dc:creator>Audrey Lee</dc:creator>
  <cp:lastModifiedBy>james</cp:lastModifiedBy>
  <cp:revision>348</cp:revision>
  <dcterms:created xsi:type="dcterms:W3CDTF">2002-07-31T20:42:50Z</dcterms:created>
  <dcterms:modified xsi:type="dcterms:W3CDTF">2021-09-20T01:27:30Z</dcterms:modified>
</cp:coreProperties>
</file>