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sldIdLst>
    <p:sldId id="282" r:id="rId2"/>
    <p:sldId id="279" r:id="rId3"/>
    <p:sldId id="281" r:id="rId4"/>
    <p:sldId id="280" r:id="rId5"/>
    <p:sldId id="283" r:id="rId6"/>
    <p:sldId id="310" r:id="rId7"/>
    <p:sldId id="313" r:id="rId8"/>
    <p:sldId id="312" r:id="rId9"/>
    <p:sldId id="311" r:id="rId10"/>
    <p:sldId id="293" r:id="rId11"/>
    <p:sldId id="294" r:id="rId12"/>
    <p:sldId id="314" r:id="rId13"/>
    <p:sldId id="315" r:id="rId14"/>
    <p:sldId id="316" r:id="rId15"/>
    <p:sldId id="317" r:id="rId16"/>
    <p:sldId id="318" r:id="rId17"/>
    <p:sldId id="300" r:id="rId18"/>
    <p:sldId id="319" r:id="rId19"/>
    <p:sldId id="320" r:id="rId2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49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93" d="100"/>
          <a:sy n="93" d="100"/>
        </p:scale>
        <p:origin x="182" y="67"/>
      </p:cViewPr>
      <p:guideLst>
        <p:guide orient="horz"/>
        <p:guide pos="49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44018" cy="14401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87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260350"/>
            <a:ext cx="8641080" cy="6337046"/>
          </a:xfrm>
        </p:spPr>
        <p:txBody>
          <a:bodyPr/>
          <a:lstStyle>
            <a:lvl1pPr marL="360000" indent="-360000">
              <a:spcBef>
                <a:spcPts val="0"/>
              </a:spcBef>
              <a:buNone/>
              <a:defRPr sz="1600">
                <a:latin typeface="Lucida Console" pitchFamily="49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626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260604"/>
            <a:ext cx="8641080" cy="1008126"/>
          </a:xfrm>
        </p:spPr>
        <p:txBody>
          <a:bodyPr>
            <a:normAutofit/>
          </a:bodyPr>
          <a:lstStyle>
            <a:lvl1pPr algn="ctr">
              <a:defRPr sz="4400" b="0">
                <a:solidFill>
                  <a:srgbClr val="0000FF"/>
                </a:solidFill>
                <a:effectLst/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251460" y="1988820"/>
            <a:ext cx="4176522" cy="432054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0" y="1988820"/>
            <a:ext cx="4320540" cy="432054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6552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260604"/>
            <a:ext cx="8641080" cy="1008126"/>
          </a:xfrm>
        </p:spPr>
        <p:txBody>
          <a:bodyPr>
            <a:normAutofit/>
          </a:bodyPr>
          <a:lstStyle>
            <a:lvl1pPr algn="ctr">
              <a:defRPr sz="4400" b="0">
                <a:solidFill>
                  <a:srgbClr val="0000FF"/>
                </a:solidFill>
                <a:effectLst/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2123694" y="1844802"/>
            <a:ext cx="5616702" cy="1584198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2123694" y="4005072"/>
            <a:ext cx="5616702" cy="1584198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7749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51460" y="260350"/>
            <a:ext cx="8641080" cy="115239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51460" y="1556766"/>
            <a:ext cx="8641080" cy="475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23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3" r:id="rId2"/>
    <p:sldLayoutId id="2147483664" r:id="rId3"/>
    <p:sldLayoutId id="2147483665" r:id="rId4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b="0" kern="1200">
          <a:solidFill>
            <a:srgbClr val="0000FF"/>
          </a:solidFill>
          <a:effectLst/>
          <a:latin typeface="+mj-lt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0" indent="0" algn="l" rtl="0" fontAlgn="base">
        <a:spcBef>
          <a:spcPts val="0"/>
        </a:spcBef>
        <a:spcAft>
          <a:spcPct val="0"/>
        </a:spcAft>
        <a:buClr>
          <a:schemeClr val="accent1"/>
        </a:buClr>
        <a:buSzPct val="68000"/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>
                <a:latin typeface="+mj-lt"/>
              </a:rPr>
              <a:t>Comparison of </a:t>
            </a:r>
            <a:r>
              <a:rPr lang="en-US" altLang="zh-TW" sz="4000" dirty="0" err="1" smtClean="0">
                <a:latin typeface="+mn-lt"/>
              </a:rPr>
              <a:t>struct</a:t>
            </a:r>
            <a:r>
              <a:rPr lang="en-US" altLang="zh-TW" sz="4400" dirty="0" smtClean="0">
                <a:latin typeface="+mj-lt"/>
              </a:rPr>
              <a:t> and </a:t>
            </a:r>
            <a:r>
              <a:rPr lang="en-US" altLang="zh-TW" sz="4000" dirty="0" smtClean="0">
                <a:latin typeface="+mn-lt"/>
              </a:rPr>
              <a:t>class</a:t>
            </a:r>
            <a:endParaRPr lang="zh-TW" altLang="en-US" sz="4000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struct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Time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hour;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minute;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second;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latin typeface="Lucida Console"/>
            </a:endParaRPr>
          </a:p>
          <a:p>
            <a:r>
              <a:rPr lang="en-US" altLang="zh-TW" sz="140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4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Lucida Console"/>
              </a:rPr>
              <a:t>setTime</a:t>
            </a:r>
            <a:r>
              <a:rPr lang="en-US" altLang="zh-TW" sz="1400" dirty="0">
                <a:solidFill>
                  <a:prstClr val="black"/>
                </a:solidFill>
                <a:latin typeface="Lucida Console"/>
              </a:rPr>
              <a:t>( Time&amp;, </a:t>
            </a:r>
            <a:r>
              <a:rPr lang="en-US" altLang="zh-TW" sz="14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4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4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bool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earlier( Time, Time 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print( Time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class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Time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private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hour;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minute;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second;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public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setTime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bool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earlier( Time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print();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};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91640" y="1412748"/>
            <a:ext cx="1440000" cy="576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struct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6198" y="1412748"/>
            <a:ext cx="1296000" cy="576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class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47195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251460" y="260350"/>
            <a:ext cx="5184648" cy="6193028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Time t1, t2;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t1.setTime( 13, 27, 6 );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t2.setTime( 20, 18, 45 );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t1.earlier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t2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 is earlier than 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 is not earlier than 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Time::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setTime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  hour = ( h &gt;= 0 &amp;&amp; h &lt; 24 ) ? h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minute = ( m &gt;= 0 &amp;&amp; m &lt; 60 ) ? m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second = ( s &gt;= 0 &amp;&amp; s &lt; 60 ) ? s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bool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Time::earlier( Time t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hour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t.hour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hour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t.hour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minute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t.minute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minute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t.minute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second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t.second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091006"/>
              </p:ext>
            </p:extLst>
          </p:nvPr>
        </p:nvGraphicFramePr>
        <p:xfrm>
          <a:off x="5580000" y="3285000"/>
          <a:ext cx="3024377" cy="2592000"/>
        </p:xfrm>
        <a:graphic>
          <a:graphicData uri="http://schemas.openxmlformats.org/drawingml/2006/table">
            <a:tbl>
              <a:tblPr/>
              <a:tblGrid>
                <a:gridCol w="575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  <a:sym typeface="Symbol"/>
                      </a:endParaRPr>
                    </a:p>
                  </a:txBody>
                  <a:tcPr marR="0" marT="36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</a:t>
                      </a: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t2.hour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t2.minute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t2.second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  <a:sym typeface="Symbol"/>
                      </a:endParaRPr>
                    </a:p>
                  </a:txBody>
                  <a:tcPr marR="0" marT="36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</a:t>
                      </a: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t1.hour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t1.minute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t1.second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1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251460" y="260350"/>
            <a:ext cx="5184648" cy="6193028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Time t1, t2;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t1.setTime( 13, 27, 6 );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t2.setTime( 20, 18, 45 );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t1.earlier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t2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 is earlier than 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 is not earlier than 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Time::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setTime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  hour = ( h &gt;= 0 &amp;&amp; h &lt; 24 ) ? h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minute = ( m &gt;= 0 &amp;&amp; m &lt; 60 ) ? m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second = ( s &gt;= 0 &amp;&amp; s &lt; 60 ) ? s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bool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Time::earlier( Time t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hour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t.hour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hour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t.hour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minute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t.minute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minute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t.minute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second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t.second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866823"/>
              </p:ext>
            </p:extLst>
          </p:nvPr>
        </p:nvGraphicFramePr>
        <p:xfrm>
          <a:off x="5580000" y="1989000"/>
          <a:ext cx="3024377" cy="3888000"/>
        </p:xfrm>
        <a:graphic>
          <a:graphicData uri="http://schemas.openxmlformats.org/drawingml/2006/table">
            <a:tbl>
              <a:tblPr/>
              <a:tblGrid>
                <a:gridCol w="575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h</a:t>
                      </a:r>
                    </a:p>
                  </a:txBody>
                  <a:tcPr marL="90000" marR="18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m</a:t>
                      </a:r>
                    </a:p>
                  </a:txBody>
                  <a:tcPr marL="90000" marR="18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s</a:t>
                      </a:r>
                    </a:p>
                  </a:txBody>
                  <a:tcPr marL="90000" marR="18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  <a:sym typeface="Symbol"/>
                      </a:endParaRPr>
                    </a:p>
                  </a:txBody>
                  <a:tcPr marR="0" marT="36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</a:t>
                      </a: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t2.hour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t2.minute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t2.second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  <a:sym typeface="Symbol"/>
                      </a:endParaRPr>
                    </a:p>
                  </a:txBody>
                  <a:tcPr marR="0" marT="36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</a:t>
                      </a: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t1.hour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t1.minute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t1.second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88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251460" y="260350"/>
            <a:ext cx="5184648" cy="6193028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Time t1, t2;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t1.setTime( 13, 27, 6 );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t2.setTime( 20, 18, 45 );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t1.earlier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t2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 is earlier than 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 is not earlier than 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Time::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setTime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  hour = ( h &gt;= 0 &amp;&amp; h &lt; 24 ) ? h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minute = ( m &gt;= 0 &amp;&amp; m &lt; 60 ) ? m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second = ( s &gt;= 0 &amp;&amp; s &lt; 60 ) ? s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bool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Time::earlier( Time t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hour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t.hour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hour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t.hour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minute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t.minute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minute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t.minute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second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t.second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684562"/>
              </p:ext>
            </p:extLst>
          </p:nvPr>
        </p:nvGraphicFramePr>
        <p:xfrm>
          <a:off x="5580000" y="1989000"/>
          <a:ext cx="3024377" cy="3888000"/>
        </p:xfrm>
        <a:graphic>
          <a:graphicData uri="http://schemas.openxmlformats.org/drawingml/2006/table">
            <a:tbl>
              <a:tblPr/>
              <a:tblGrid>
                <a:gridCol w="575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h</a:t>
                      </a:r>
                    </a:p>
                  </a:txBody>
                  <a:tcPr marL="90000" marR="18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m</a:t>
                      </a:r>
                    </a:p>
                  </a:txBody>
                  <a:tcPr marL="90000" marR="18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s</a:t>
                      </a:r>
                    </a:p>
                  </a:txBody>
                  <a:tcPr marL="90000" marR="18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  <a:sym typeface="Symbol"/>
                      </a:endParaRPr>
                    </a:p>
                  </a:txBody>
                  <a:tcPr marR="0" marT="36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</a:t>
                      </a: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t2.hour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t2.minute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t2.second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  <a:sym typeface="Symbol"/>
                      </a:endParaRPr>
                    </a:p>
                  </a:txBody>
                  <a:tcPr marR="0" marT="36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</a:t>
                      </a: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t1.hour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t1.minute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t1.second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2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251460" y="260350"/>
            <a:ext cx="5184648" cy="6193028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Time t1, t2;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t1.setTime( 13, 27, 6 );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t2.setTime( 20, 18, 45 );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t1.earlier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t2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 is earlier than 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 is not earlier than 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Time::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setTime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  hour = ( h &gt;= 0 &amp;&amp; h &lt; 24 ) ? h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minute = ( m &gt;= 0 &amp;&amp; m &lt; 60 ) ? m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second = ( s &gt;= 0 &amp;&amp; s &lt; 60 ) ? s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bool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Time::earlier( Time t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hour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t.hour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hour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t.hour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minute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t.minute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minute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t.minute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second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t.second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469043"/>
              </p:ext>
            </p:extLst>
          </p:nvPr>
        </p:nvGraphicFramePr>
        <p:xfrm>
          <a:off x="5580000" y="3285000"/>
          <a:ext cx="3024377" cy="2592000"/>
        </p:xfrm>
        <a:graphic>
          <a:graphicData uri="http://schemas.openxmlformats.org/drawingml/2006/table">
            <a:tbl>
              <a:tblPr/>
              <a:tblGrid>
                <a:gridCol w="575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  <a:sym typeface="Symbol"/>
                      </a:endParaRPr>
                    </a:p>
                  </a:txBody>
                  <a:tcPr marR="0" marT="36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</a:t>
                      </a: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t2.hour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t2.minute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t2.second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  <a:sym typeface="Symbol"/>
                      </a:endParaRPr>
                    </a:p>
                  </a:txBody>
                  <a:tcPr marR="0" marT="36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</a:t>
                      </a: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t1.hour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t1.minute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t1.second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79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251460" y="260350"/>
            <a:ext cx="5184648" cy="6193028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Time t1, t2;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t1.setTime( 13, 27, 6 );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t2.setTime( 20, 18, 45 );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t1.earlier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t2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 is earlier than 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 is not earlier than 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Time::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setTime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  hour = ( h &gt;= 0 &amp;&amp; h &lt; 24 ) ? h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minute = ( m &gt;= 0 &amp;&amp; m &lt; 60 ) ? m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second = ( s &gt;= 0 &amp;&amp; s &lt; 60 ) ? s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bool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Time::earlier( Time t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hour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t.hour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hour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t.hour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minute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t.minute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minute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t.minute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second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t.second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027742"/>
              </p:ext>
            </p:extLst>
          </p:nvPr>
        </p:nvGraphicFramePr>
        <p:xfrm>
          <a:off x="5580000" y="1989000"/>
          <a:ext cx="3024377" cy="3888000"/>
        </p:xfrm>
        <a:graphic>
          <a:graphicData uri="http://schemas.openxmlformats.org/drawingml/2006/table">
            <a:tbl>
              <a:tblPr/>
              <a:tblGrid>
                <a:gridCol w="575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h</a:t>
                      </a:r>
                    </a:p>
                  </a:txBody>
                  <a:tcPr marL="90000" marR="18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m</a:t>
                      </a:r>
                    </a:p>
                  </a:txBody>
                  <a:tcPr marL="90000" marR="18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s</a:t>
                      </a:r>
                    </a:p>
                  </a:txBody>
                  <a:tcPr marL="90000" marR="18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  <a:sym typeface="Symbol"/>
                      </a:endParaRPr>
                    </a:p>
                  </a:txBody>
                  <a:tcPr marR="0" marT="36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</a:t>
                      </a: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t2.hour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t2.minute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t2.second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  <a:sym typeface="Symbol"/>
                      </a:endParaRPr>
                    </a:p>
                  </a:txBody>
                  <a:tcPr marR="0" marT="36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</a:t>
                      </a: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t1.hour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t1.minute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t1.second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1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251460" y="260350"/>
            <a:ext cx="5184648" cy="6193028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Time t1, t2;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t1.setTime( 13, 27, 6 );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t2.setTime( 20, 18, 45 );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t1.earlier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t2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 is earlier than 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 is not earlier than 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Time::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setTime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  hour = ( h &gt;= 0 &amp;&amp; h &lt; 24 ) ? h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minute = ( m &gt;= 0 &amp;&amp; m &lt; 60 ) ? m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second = ( s &gt;= 0 &amp;&amp; s &lt; 60 ) ? s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bool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Time::earlier( Time t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hour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t.hour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hour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t.hour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minute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t.minute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minute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t.minute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second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t.second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018773"/>
              </p:ext>
            </p:extLst>
          </p:nvPr>
        </p:nvGraphicFramePr>
        <p:xfrm>
          <a:off x="5580000" y="1989000"/>
          <a:ext cx="3024377" cy="3888000"/>
        </p:xfrm>
        <a:graphic>
          <a:graphicData uri="http://schemas.openxmlformats.org/drawingml/2006/table">
            <a:tbl>
              <a:tblPr/>
              <a:tblGrid>
                <a:gridCol w="575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h</a:t>
                      </a:r>
                    </a:p>
                  </a:txBody>
                  <a:tcPr marL="90000" marR="18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m</a:t>
                      </a:r>
                    </a:p>
                  </a:txBody>
                  <a:tcPr marL="90000" marR="18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s</a:t>
                      </a:r>
                    </a:p>
                  </a:txBody>
                  <a:tcPr marL="90000" marR="18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  <a:sym typeface="Symbol"/>
                      </a:endParaRPr>
                    </a:p>
                  </a:txBody>
                  <a:tcPr marR="0" marT="36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</a:t>
                      </a: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t2.hour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t2.minute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t2.second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  <a:sym typeface="Symbol"/>
                      </a:endParaRPr>
                    </a:p>
                  </a:txBody>
                  <a:tcPr marR="0" marT="36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</a:t>
                      </a: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t1.hour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t1.minute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t1.second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35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251460" y="260350"/>
            <a:ext cx="5184648" cy="6193028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Time t1, t2;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t1.setTime( 13, 27, 6 );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t2.setTime( 20, 18, 45 );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t1.earlier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t2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 is earlier than 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 is not earlier than 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Time::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setTime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  hour = ( h &gt;= 0 &amp;&amp; h &lt; 24 ) ? h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minute = ( m &gt;= 0 &amp;&amp; m &lt; 60 ) ? m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second = ( s &gt;= 0 &amp;&amp; s &lt; 60 ) ? s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bool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Time::earlier( Time t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hour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t.hour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hour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t.hour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minute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t.minute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minute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t.minute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second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t.second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5139399"/>
              </p:ext>
            </p:extLst>
          </p:nvPr>
        </p:nvGraphicFramePr>
        <p:xfrm>
          <a:off x="5580000" y="3285000"/>
          <a:ext cx="3024377" cy="2592000"/>
        </p:xfrm>
        <a:graphic>
          <a:graphicData uri="http://schemas.openxmlformats.org/drawingml/2006/table">
            <a:tbl>
              <a:tblPr/>
              <a:tblGrid>
                <a:gridCol w="575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  <a:sym typeface="Symbol"/>
                      </a:endParaRPr>
                    </a:p>
                  </a:txBody>
                  <a:tcPr marR="0" marT="36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</a:t>
                      </a: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t2.hour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t2.minute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t2.second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  <a:sym typeface="Symbol"/>
                      </a:endParaRPr>
                    </a:p>
                  </a:txBody>
                  <a:tcPr marR="0" marT="36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</a:t>
                      </a: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t1.hour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t1.minute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t1.second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46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251460" y="260350"/>
            <a:ext cx="5184648" cy="6193028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Time t1, t2;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t1.setTime( 13, 27, 6 );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t2.setTime( 20, 18, 45 );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t1.earlier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t2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 is earlier than 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 is not earlier than 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Time::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setTime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  hour = ( h &gt;= 0 &amp;&amp; h &lt; 24 ) ? h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minute = ( m &gt;= 0 &amp;&amp; m &lt; 60 ) ? m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second = ( s &gt;= 0 &amp;&amp; s &lt; 60 ) ? s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bool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Time::earlier( Time t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hour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t.hour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hour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t.hour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minute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t.minute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minute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t.minute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second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t.second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167638"/>
              </p:ext>
            </p:extLst>
          </p:nvPr>
        </p:nvGraphicFramePr>
        <p:xfrm>
          <a:off x="5580000" y="1989000"/>
          <a:ext cx="3024377" cy="3888000"/>
        </p:xfrm>
        <a:graphic>
          <a:graphicData uri="http://schemas.openxmlformats.org/drawingml/2006/table">
            <a:tbl>
              <a:tblPr/>
              <a:tblGrid>
                <a:gridCol w="575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  <a:sym typeface="Symbol"/>
                      </a:endParaRPr>
                    </a:p>
                  </a:txBody>
                  <a:tcPr marR="0" marT="36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</a:t>
                      </a: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t.hour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t.minute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t.second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  <a:sym typeface="Symbol"/>
                      </a:endParaRPr>
                    </a:p>
                  </a:txBody>
                  <a:tcPr marR="0" marT="36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</a:t>
                      </a: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t2.hour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t2.minute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t2.second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  <a:sym typeface="Symbol"/>
                      </a:endParaRPr>
                    </a:p>
                  </a:txBody>
                  <a:tcPr marR="0" marT="36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</a:t>
                      </a: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t1.hour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t1.minute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t1.second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1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251460" y="260350"/>
            <a:ext cx="5184648" cy="6193028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Time t1, t2;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t1.setTime( 13, 27, 6 );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t2.setTime( 20, 18, 45 );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t1.earlier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t2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 is earlier than 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 is not earlier than 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Time::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setTime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  hour = ( h &gt;= 0 &amp;&amp; h &lt; 24 ) ? h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minute = ( m &gt;= 0 &amp;&amp; m &lt; 60 ) ? m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second = ( s &gt;= 0 &amp;&amp; s &lt; 60 ) ? s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bool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Time::earlier( Time t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hour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t.hour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hour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t.hour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minute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t.minute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minute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t.minute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second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t.second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4008343"/>
              </p:ext>
            </p:extLst>
          </p:nvPr>
        </p:nvGraphicFramePr>
        <p:xfrm>
          <a:off x="5580000" y="1989000"/>
          <a:ext cx="3024377" cy="3888000"/>
        </p:xfrm>
        <a:graphic>
          <a:graphicData uri="http://schemas.openxmlformats.org/drawingml/2006/table">
            <a:tbl>
              <a:tblPr/>
              <a:tblGrid>
                <a:gridCol w="575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  <a:sym typeface="Symbol"/>
                      </a:endParaRPr>
                    </a:p>
                  </a:txBody>
                  <a:tcPr marR="0" marT="36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</a:t>
                      </a: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t.hour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t.minute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t.second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  <a:sym typeface="Symbol"/>
                      </a:endParaRPr>
                    </a:p>
                  </a:txBody>
                  <a:tcPr marR="0" marT="36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</a:t>
                      </a: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t2.hour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t2.minute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t2.second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  <a:sym typeface="Symbol"/>
                      </a:endParaRPr>
                    </a:p>
                  </a:txBody>
                  <a:tcPr marR="0" marT="36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</a:t>
                      </a: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t1.hour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t1.minute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t1.second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19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251460" y="260350"/>
            <a:ext cx="5184648" cy="6193028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Time t1, t2;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t1.setTime( 13, 27, 6 );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t2.setTime( 20, 18, 45 );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t1.earlier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t2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 is earlier than 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 is not earlier than 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Time::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setTime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  hour = ( h &gt;= 0 &amp;&amp; h &lt; 24 ) ? h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minute = ( m &gt;= 0 &amp;&amp; m &lt; 60 ) ? m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second = ( s &gt;= 0 &amp;&amp; s &lt; 60 ) ? s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bool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Time::earlier( Time t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hour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t.hour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hour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t.hour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minute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t.minute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minute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t.minute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second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t.second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5139399"/>
              </p:ext>
            </p:extLst>
          </p:nvPr>
        </p:nvGraphicFramePr>
        <p:xfrm>
          <a:off x="5580000" y="3285000"/>
          <a:ext cx="3024377" cy="2592000"/>
        </p:xfrm>
        <a:graphic>
          <a:graphicData uri="http://schemas.openxmlformats.org/drawingml/2006/table">
            <a:tbl>
              <a:tblPr/>
              <a:tblGrid>
                <a:gridCol w="575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  <a:sym typeface="Symbol"/>
                      </a:endParaRPr>
                    </a:p>
                  </a:txBody>
                  <a:tcPr marR="0" marT="36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</a:t>
                      </a: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t2.hour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t2.minute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t2.second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  <a:sym typeface="Symbol"/>
                      </a:endParaRPr>
                    </a:p>
                  </a:txBody>
                  <a:tcPr marR="0" marT="36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</a:t>
                      </a:r>
                      <a:endParaRPr kumimoji="0" lang="en-US" altLang="zh-TW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T="144000" marB="0"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t1.hour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t1.minute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t1.second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48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main()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 rIns="72000"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Time t1, t2;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setTime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t1, 13, 27, 6 );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setTime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t2, 20, 18, 45 );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print( t1 );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earlier( t1, t2 )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</a:t>
            </a:r>
            <a:r>
              <a:rPr lang="en-US" altLang="zh-TW" sz="1400" dirty="0">
                <a:solidFill>
                  <a:srgbClr val="A31515"/>
                </a:solidFill>
                <a:latin typeface="Lucida Console"/>
              </a:rPr>
              <a:t> is earlier than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</a:t>
            </a:r>
            <a:r>
              <a:rPr lang="en-US" altLang="zh-TW" sz="1200" dirty="0">
                <a:solidFill>
                  <a:srgbClr val="A31515"/>
                </a:solidFill>
                <a:latin typeface="Lucida Console"/>
              </a:rPr>
              <a:t> is not earlier than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print( t2 );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Time t1, t2;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t1.setTime( 13, 27, 6 );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t2.setTime( 20, 18, 45 );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t1.print();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t1.earlier( t2 )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</a:t>
            </a:r>
            <a:r>
              <a:rPr lang="en-US" altLang="zh-TW" sz="1400" dirty="0">
                <a:solidFill>
                  <a:srgbClr val="A31515"/>
                </a:solidFill>
                <a:latin typeface="Lucida Console"/>
              </a:rPr>
              <a:t> is earlier than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</a:t>
            </a:r>
            <a:r>
              <a:rPr lang="en-US" altLang="zh-TW" sz="1200" dirty="0">
                <a:solidFill>
                  <a:srgbClr val="A31515"/>
                </a:solidFill>
                <a:latin typeface="Lucida Console"/>
              </a:rPr>
              <a:t> is not earlier than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t2.print();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91640" y="1412748"/>
            <a:ext cx="1440000" cy="576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struct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6198" y="1412748"/>
            <a:ext cx="1296000" cy="576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class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0935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+mn-lt"/>
              </a:rPr>
              <a:t>setTime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setTime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Time &amp;t,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  t.hour = ( h &gt;= 0 &amp;&amp; h &lt; 24 ) ? h : 0;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t.minute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( m &gt;= 0 &amp;&amp; m &lt; 60 ) ? m : 0;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t.second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( s &gt;= 0 &amp;&amp; s &lt; 60 ) ? s : 0;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Time::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setTime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  hour = ( h &gt;= 0 &amp;&amp; h &lt; 24 ) ? h : 0;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minute = ( m &gt;= 0 &amp;&amp; m &lt; 60 ) ? m : 0;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second = ( s &gt;= 0 &amp;&amp; s &lt; 60 ) ? s : 0;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683514" y="2420874"/>
            <a:ext cx="1440000" cy="576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struct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32" y="4581144"/>
            <a:ext cx="1296000" cy="576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class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8838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earlier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bool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earlier( Time t1, Time t2 )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t1.hour &lt; t2.hour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t1.hour &gt; t2.hour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t1.minute &lt; t2.minute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t1.minute &gt; t2.minute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t1.second &lt; t2.second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bool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Time::earlier( Time t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hour 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t.hour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hour &gt;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t.hour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minute 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t.minute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minute &gt;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t.minute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second 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t.second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true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false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91640" y="1412748"/>
            <a:ext cx="1440000" cy="576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struct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6198" y="1412748"/>
            <a:ext cx="1296000" cy="576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class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2509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圖: 程序 12"/>
          <p:cNvSpPr/>
          <p:nvPr/>
        </p:nvSpPr>
        <p:spPr>
          <a:xfrm>
            <a:off x="252000" y="405000"/>
            <a:ext cx="4895868" cy="4320222"/>
          </a:xfrm>
          <a:prstGeom prst="flowChartProcess">
            <a:avLst/>
          </a:prstGeom>
          <a:solidFill>
            <a:schemeClr val="bg1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90000" bIns="90000" rtlCol="0" anchor="t"/>
          <a:lstStyle/>
          <a:p>
            <a:r>
              <a:rPr kumimoji="0" lang="en-US" altLang="zh-TW" sz="1600" b="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main()</a:t>
            </a:r>
          </a:p>
          <a:p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{</a:t>
            </a:r>
          </a:p>
          <a:p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  Time t1, t2;</a:t>
            </a:r>
          </a:p>
          <a:p>
            <a:endParaRPr kumimoji="0" lang="zh-TW" altLang="en-US" sz="1600" b="0" dirty="0">
              <a:solidFill>
                <a:prstClr val="black"/>
              </a:solidFill>
              <a:latin typeface="Lucida Console" pitchFamily="49" charset="0"/>
            </a:endParaRPr>
          </a:p>
          <a:p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  t1.setTime( 13, 27, 6 );</a:t>
            </a:r>
          </a:p>
          <a:p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  t2.setTime( 20, 18, 45 );</a:t>
            </a:r>
          </a:p>
          <a:p>
            <a:endParaRPr kumimoji="0" lang="zh-TW" altLang="en-US" sz="1600" b="0" dirty="0">
              <a:solidFill>
                <a:prstClr val="black"/>
              </a:solidFill>
              <a:latin typeface="Lucida Console" pitchFamily="49" charset="0"/>
            </a:endParaRPr>
          </a:p>
          <a:p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  t1.print();</a:t>
            </a:r>
          </a:p>
          <a:p>
            <a:endParaRPr kumimoji="0" lang="zh-TW" altLang="en-US" sz="1600" b="0" dirty="0">
              <a:solidFill>
                <a:prstClr val="black"/>
              </a:solidFill>
              <a:latin typeface="Lucida Console" pitchFamily="49" charset="0"/>
            </a:endParaRPr>
          </a:p>
          <a:p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 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( t1.earlier( t2 ) )</a:t>
            </a:r>
          </a:p>
          <a:p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     </a:t>
            </a:r>
            <a:r>
              <a:rPr kumimoji="0" lang="en-US" altLang="zh-TW" sz="1600" b="0" dirty="0" err="1">
                <a:solidFill>
                  <a:prstClr val="black"/>
                </a:solidFill>
                <a:latin typeface="Lucida Console" pitchFamily="49" charset="0"/>
              </a:rPr>
              <a:t>cout</a:t>
            </a:r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&lt;&lt; </a:t>
            </a:r>
            <a:r>
              <a:rPr kumimoji="0" lang="en-US" altLang="zh-TW" sz="1600" b="0" dirty="0">
                <a:solidFill>
                  <a:srgbClr val="A31515"/>
                </a:solidFill>
                <a:latin typeface="Lucida Console" pitchFamily="49" charset="0"/>
              </a:rPr>
              <a:t>" is earlier than "</a:t>
            </a:r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;</a:t>
            </a:r>
          </a:p>
          <a:p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 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endParaRPr kumimoji="0" lang="en-US" altLang="zh-TW" sz="1600" b="0" dirty="0">
              <a:solidFill>
                <a:prstClr val="black"/>
              </a:solidFill>
              <a:latin typeface="Lucida Console" pitchFamily="49" charset="0"/>
            </a:endParaRPr>
          </a:p>
          <a:p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     </a:t>
            </a:r>
            <a:r>
              <a:rPr kumimoji="0" lang="en-US" altLang="zh-TW" sz="1600" b="0" dirty="0" err="1">
                <a:solidFill>
                  <a:prstClr val="black"/>
                </a:solidFill>
                <a:latin typeface="Lucida Console" pitchFamily="49" charset="0"/>
              </a:rPr>
              <a:t>cout</a:t>
            </a:r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&lt;&lt; </a:t>
            </a:r>
            <a:r>
              <a:rPr kumimoji="0" lang="en-US" altLang="zh-TW" sz="1600" b="0" dirty="0">
                <a:solidFill>
                  <a:srgbClr val="A31515"/>
                </a:solidFill>
                <a:latin typeface="Lucida Console" pitchFamily="49" charset="0"/>
              </a:rPr>
              <a:t>" is not earlier than "</a:t>
            </a:r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;</a:t>
            </a:r>
          </a:p>
          <a:p>
            <a:endParaRPr kumimoji="0" lang="zh-TW" altLang="en-US" sz="1600" b="0" dirty="0">
              <a:solidFill>
                <a:prstClr val="black"/>
              </a:solidFill>
              <a:latin typeface="Lucida Console" pitchFamily="49" charset="0"/>
            </a:endParaRPr>
          </a:p>
          <a:p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  t2.print();</a:t>
            </a:r>
          </a:p>
          <a:p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  </a:t>
            </a:r>
            <a:r>
              <a:rPr kumimoji="0" lang="en-US" altLang="zh-TW" sz="1600" b="0" dirty="0" err="1">
                <a:solidFill>
                  <a:prstClr val="black"/>
                </a:solidFill>
                <a:latin typeface="Lucida Console" pitchFamily="49" charset="0"/>
              </a:rPr>
              <a:t>cout</a:t>
            </a:r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&lt;&lt; </a:t>
            </a:r>
            <a:r>
              <a:rPr kumimoji="0" lang="en-US" altLang="zh-TW" sz="1600" b="0" dirty="0" err="1">
                <a:solidFill>
                  <a:prstClr val="black"/>
                </a:solidFill>
                <a:latin typeface="Lucida Console" pitchFamily="49" charset="0"/>
              </a:rPr>
              <a:t>endl</a:t>
            </a:r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;</a:t>
            </a:r>
          </a:p>
          <a:p>
            <a:r>
              <a:rPr kumimoji="0" lang="en-US" altLang="zh-TW" sz="1600" b="0" dirty="0" smtClean="0">
                <a:solidFill>
                  <a:prstClr val="black"/>
                </a:solidFill>
                <a:latin typeface="Lucida Console" pitchFamily="49" charset="0"/>
              </a:rPr>
              <a:t>}</a:t>
            </a:r>
            <a:endParaRPr kumimoji="0" lang="en-US" altLang="zh-TW" sz="1600" b="0" dirty="0">
              <a:solidFill>
                <a:prstClr val="black"/>
              </a:solidFill>
              <a:latin typeface="Lucida Console" pitchFamily="49" charset="0"/>
            </a:endParaRPr>
          </a:p>
          <a:p>
            <a:pPr>
              <a:spcBef>
                <a:spcPts val="200"/>
              </a:spcBef>
              <a:buClr>
                <a:srgbClr val="2DA2BF"/>
              </a:buClr>
              <a:buSzPct val="68000"/>
            </a:pPr>
            <a:endParaRPr kumimoji="0" lang="en-US" altLang="zh-TW" sz="1800" b="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3" name="流程圖: 程序 2"/>
          <p:cNvSpPr/>
          <p:nvPr/>
        </p:nvSpPr>
        <p:spPr>
          <a:xfrm>
            <a:off x="5292000" y="404622"/>
            <a:ext cx="3599238" cy="3600132"/>
          </a:xfrm>
          <a:prstGeom prst="flowChartProcess">
            <a:avLst/>
          </a:prstGeom>
          <a:solidFill>
            <a:schemeClr val="bg1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90000" bIns="90000" rtlCol="0" anchor="t"/>
          <a:lstStyle/>
          <a:p>
            <a:r>
              <a:rPr kumimoji="0" lang="en-US" altLang="zh-TW" sz="1600" b="0" dirty="0" err="1">
                <a:solidFill>
                  <a:srgbClr val="0000FF"/>
                </a:solidFill>
                <a:latin typeface="Lucida Console" pitchFamily="49" charset="0"/>
              </a:rPr>
              <a:t>bool</a:t>
            </a:r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Time::earlier( Time t )</a:t>
            </a:r>
          </a:p>
          <a:p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{</a:t>
            </a:r>
          </a:p>
          <a:p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 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( hour &lt; </a:t>
            </a:r>
            <a:r>
              <a:rPr kumimoji="0" lang="en-US" altLang="zh-TW" sz="1600" b="0" dirty="0" err="1">
                <a:solidFill>
                  <a:prstClr val="black"/>
                </a:solidFill>
                <a:latin typeface="Lucida Console" pitchFamily="49" charset="0"/>
              </a:rPr>
              <a:t>t.hour</a:t>
            </a:r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)</a:t>
            </a:r>
          </a:p>
          <a:p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    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itchFamily="49" charset="0"/>
              </a:rPr>
              <a:t>true</a:t>
            </a:r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;</a:t>
            </a:r>
          </a:p>
          <a:p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 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( hour &gt; </a:t>
            </a:r>
            <a:r>
              <a:rPr kumimoji="0" lang="en-US" altLang="zh-TW" sz="1600" b="0" dirty="0" err="1">
                <a:solidFill>
                  <a:prstClr val="black"/>
                </a:solidFill>
                <a:latin typeface="Lucida Console" pitchFamily="49" charset="0"/>
              </a:rPr>
              <a:t>t.hour</a:t>
            </a:r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)</a:t>
            </a:r>
          </a:p>
          <a:p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    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itchFamily="49" charset="0"/>
              </a:rPr>
              <a:t>false</a:t>
            </a:r>
            <a:r>
              <a:rPr kumimoji="0" lang="en-US" altLang="zh-TW" sz="1600" b="0" dirty="0" smtClean="0">
                <a:solidFill>
                  <a:prstClr val="black"/>
                </a:solidFill>
                <a:latin typeface="Lucida Console" pitchFamily="49" charset="0"/>
              </a:rPr>
              <a:t>;</a:t>
            </a:r>
            <a:endParaRPr kumimoji="0" lang="zh-TW" altLang="en-US" sz="1600" b="0" dirty="0">
              <a:solidFill>
                <a:prstClr val="black"/>
              </a:solidFill>
              <a:latin typeface="Lucida Console" pitchFamily="49" charset="0"/>
            </a:endParaRPr>
          </a:p>
          <a:p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 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( minute &lt; </a:t>
            </a:r>
            <a:r>
              <a:rPr kumimoji="0" lang="en-US" altLang="zh-TW" sz="1600" b="0" dirty="0" err="1">
                <a:solidFill>
                  <a:prstClr val="black"/>
                </a:solidFill>
                <a:latin typeface="Lucida Console" pitchFamily="49" charset="0"/>
              </a:rPr>
              <a:t>t.minute</a:t>
            </a:r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)</a:t>
            </a:r>
          </a:p>
          <a:p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    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itchFamily="49" charset="0"/>
              </a:rPr>
              <a:t>true</a:t>
            </a:r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;</a:t>
            </a:r>
          </a:p>
          <a:p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 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( minute &gt; </a:t>
            </a:r>
            <a:r>
              <a:rPr kumimoji="0" lang="en-US" altLang="zh-TW" sz="1600" b="0" dirty="0" err="1">
                <a:solidFill>
                  <a:prstClr val="black"/>
                </a:solidFill>
                <a:latin typeface="Lucida Console" pitchFamily="49" charset="0"/>
              </a:rPr>
              <a:t>t.minute</a:t>
            </a:r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)</a:t>
            </a:r>
          </a:p>
          <a:p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    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itchFamily="49" charset="0"/>
              </a:rPr>
              <a:t>false</a:t>
            </a:r>
            <a:r>
              <a:rPr kumimoji="0" lang="en-US" altLang="zh-TW" sz="1600" b="0" dirty="0" smtClean="0">
                <a:solidFill>
                  <a:prstClr val="black"/>
                </a:solidFill>
                <a:latin typeface="Lucida Console" pitchFamily="49" charset="0"/>
              </a:rPr>
              <a:t>;</a:t>
            </a:r>
            <a:endParaRPr kumimoji="0" lang="zh-TW" altLang="en-US" sz="1600" b="0" dirty="0">
              <a:solidFill>
                <a:prstClr val="black"/>
              </a:solidFill>
              <a:latin typeface="Lucida Console" pitchFamily="49" charset="0"/>
            </a:endParaRPr>
          </a:p>
          <a:p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 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( second &lt; </a:t>
            </a:r>
            <a:r>
              <a:rPr kumimoji="0" lang="en-US" altLang="zh-TW" sz="1600" b="0" dirty="0" err="1">
                <a:solidFill>
                  <a:prstClr val="black"/>
                </a:solidFill>
                <a:latin typeface="Lucida Console" pitchFamily="49" charset="0"/>
              </a:rPr>
              <a:t>t.second</a:t>
            </a:r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)</a:t>
            </a:r>
          </a:p>
          <a:p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    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itchFamily="49" charset="0"/>
              </a:rPr>
              <a:t>true</a:t>
            </a:r>
            <a:r>
              <a:rPr kumimoji="0" lang="en-US" altLang="zh-TW" sz="1600" b="0" dirty="0" smtClean="0">
                <a:solidFill>
                  <a:prstClr val="black"/>
                </a:solidFill>
                <a:latin typeface="Lucida Console" pitchFamily="49" charset="0"/>
              </a:rPr>
              <a:t>;</a:t>
            </a:r>
            <a:endParaRPr kumimoji="0" lang="zh-TW" altLang="en-US" sz="1600" b="0" dirty="0">
              <a:solidFill>
                <a:prstClr val="black"/>
              </a:solidFill>
              <a:latin typeface="Lucida Console" pitchFamily="49" charset="0"/>
            </a:endParaRPr>
          </a:p>
          <a:p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 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itchFamily="49" charset="0"/>
              </a:rPr>
              <a:t>false</a:t>
            </a:r>
            <a:r>
              <a:rPr kumimoji="0" lang="en-US" altLang="zh-TW" sz="1600" b="0" dirty="0">
                <a:solidFill>
                  <a:prstClr val="black"/>
                </a:solidFill>
                <a:latin typeface="Lucida Console" pitchFamily="49" charset="0"/>
              </a:rPr>
              <a:t>;</a:t>
            </a:r>
          </a:p>
          <a:p>
            <a:r>
              <a:rPr kumimoji="0" lang="en-US" altLang="zh-TW" sz="1600" b="0" dirty="0" smtClean="0">
                <a:solidFill>
                  <a:prstClr val="black"/>
                </a:solidFill>
                <a:latin typeface="Lucida Console" pitchFamily="49" charset="0"/>
              </a:rPr>
              <a:t>}</a:t>
            </a:r>
            <a:endParaRPr kumimoji="0" lang="en-US" altLang="zh-TW" sz="16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252000" y="5013198"/>
            <a:ext cx="5328162" cy="1584198"/>
          </a:xfrm>
          <a:prstGeom prst="flowChartProcess">
            <a:avLst/>
          </a:prstGeom>
          <a:solidFill>
            <a:schemeClr val="bg1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90000" bIns="90000" rtlCol="0" anchor="t"/>
          <a:lstStyle/>
          <a:p>
            <a:r>
              <a:rPr kumimoji="0" lang="en-US" altLang="zh-TW" sz="1600" b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kumimoji="0" lang="en-US" altLang="zh-TW" sz="1600" b="0" dirty="0">
                <a:solidFill>
                  <a:prstClr val="black"/>
                </a:solidFill>
                <a:latin typeface="Lucida Console"/>
              </a:rPr>
              <a:t> Time::</a:t>
            </a:r>
            <a:r>
              <a:rPr kumimoji="0" lang="en-US" altLang="zh-TW" sz="1600" b="0" dirty="0" err="1">
                <a:solidFill>
                  <a:prstClr val="black"/>
                </a:solidFill>
                <a:latin typeface="Lucida Console"/>
              </a:rPr>
              <a:t>setTime</a:t>
            </a:r>
            <a:r>
              <a:rPr kumimoji="0" lang="en-US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kumimoji="0"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kumimoji="0" lang="en-US" altLang="zh-TW" sz="1600" b="0" dirty="0">
                <a:solidFill>
                  <a:prstClr val="black"/>
                </a:solidFill>
                <a:latin typeface="Lucida Console"/>
              </a:rPr>
              <a:t> h, </a:t>
            </a:r>
            <a:r>
              <a:rPr kumimoji="0"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kumimoji="0" lang="en-US" altLang="zh-TW" sz="1600" b="0" dirty="0">
                <a:solidFill>
                  <a:prstClr val="black"/>
                </a:solidFill>
                <a:latin typeface="Lucida Console"/>
              </a:rPr>
              <a:t> m, </a:t>
            </a:r>
            <a:r>
              <a:rPr kumimoji="0"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kumimoji="0" lang="en-US" altLang="zh-TW" sz="1600" b="0" dirty="0">
                <a:solidFill>
                  <a:prstClr val="black"/>
                </a:solidFill>
                <a:latin typeface="Lucida Console"/>
              </a:rPr>
              <a:t> s )</a:t>
            </a:r>
          </a:p>
          <a:p>
            <a:r>
              <a:rPr kumimoji="0"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kumimoji="0" lang="pt-BR" altLang="zh-TW" sz="1600" b="0" dirty="0">
                <a:solidFill>
                  <a:prstClr val="black"/>
                </a:solidFill>
                <a:latin typeface="Lucida Console"/>
              </a:rPr>
              <a:t>   hour = ( h &gt;= 0 &amp;&amp; h &lt; 24 ) ? h : 0;</a:t>
            </a:r>
          </a:p>
          <a:p>
            <a:r>
              <a:rPr kumimoji="0" lang="en-US" altLang="zh-TW" sz="1600" b="0" dirty="0">
                <a:solidFill>
                  <a:prstClr val="black"/>
                </a:solidFill>
                <a:latin typeface="Lucida Console"/>
              </a:rPr>
              <a:t>   minute = ( m &gt;= 0 &amp;&amp; m &lt; 60 ) ? m : 0;</a:t>
            </a:r>
          </a:p>
          <a:p>
            <a:r>
              <a:rPr kumimoji="0" lang="en-US" altLang="zh-TW" sz="1600" b="0" dirty="0">
                <a:solidFill>
                  <a:prstClr val="black"/>
                </a:solidFill>
                <a:latin typeface="Lucida Console"/>
              </a:rPr>
              <a:t>   second = ( s &gt;= 0 &amp;&amp; s &lt; 60 ) ? s : 0;</a:t>
            </a:r>
          </a:p>
          <a:p>
            <a:r>
              <a:rPr kumimoji="0"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kumimoji="0" lang="en-US" altLang="zh-TW" sz="1600" b="0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015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流程圖: 程序 37"/>
          <p:cNvSpPr/>
          <p:nvPr/>
        </p:nvSpPr>
        <p:spPr>
          <a:xfrm>
            <a:off x="1691640" y="548640"/>
            <a:ext cx="1152000" cy="576018"/>
          </a:xfrm>
          <a:prstGeom prst="flowChartProcess">
            <a:avLst/>
          </a:prstGeom>
          <a:solidFill>
            <a:schemeClr val="bg1"/>
          </a:solidFill>
          <a:ln w="1905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3200" b="0" dirty="0" err="1" smtClean="0">
                <a:solidFill>
                  <a:prstClr val="black"/>
                </a:solidFill>
                <a:latin typeface="Lucida Console" pitchFamily="49" charset="0"/>
              </a:rPr>
              <a:t>t1</a:t>
            </a:r>
            <a:endParaRPr kumimoji="0" lang="zh-TW" altLang="en-US" sz="32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395478" y="1124712"/>
            <a:ext cx="4031928" cy="2015856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0" lang="zh-TW" altLang="en-US" sz="3200" b="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28" name="內容版面配置區 3"/>
          <p:cNvSpPr txBox="1">
            <a:spLocks/>
          </p:cNvSpPr>
          <p:nvPr/>
        </p:nvSpPr>
        <p:spPr bwMode="auto">
          <a:xfrm>
            <a:off x="4716018" y="3429000"/>
            <a:ext cx="4176522" cy="302437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36000" bIns="45720" numCol="1" anchor="t" anchorCtr="0" compatLnSpc="1">
            <a:prstTxWarp prst="textNoShape">
              <a:avLst/>
            </a:prstTxWarp>
          </a:bodyPr>
          <a:lstStyle>
            <a:lvl1pPr marL="360000" indent="-360000" algn="l" rtl="0" eaLnBrk="0" fontAlgn="base" hangingPunct="0">
              <a:spcBef>
                <a:spcPts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Lucida Console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Lucida Console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Lucida Console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Lucida Console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 err="1">
                <a:solidFill>
                  <a:srgbClr val="0000FF"/>
                </a:solidFill>
              </a:rPr>
              <a:t>int</a:t>
            </a:r>
            <a:r>
              <a:rPr kumimoji="0" lang="en-US" altLang="zh-TW" b="0" dirty="0">
                <a:solidFill>
                  <a:prstClr val="black"/>
                </a:solidFill>
              </a:rPr>
              <a:t> main()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>
                <a:solidFill>
                  <a:prstClr val="black"/>
                </a:solidFill>
              </a:rPr>
              <a:t>{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>
                <a:solidFill>
                  <a:prstClr val="black"/>
                </a:solidFill>
              </a:rPr>
              <a:t>   Time t1, t2;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 smtClean="0">
                <a:solidFill>
                  <a:prstClr val="black"/>
                </a:solidFill>
              </a:rPr>
              <a:t>   </a:t>
            </a:r>
            <a:r>
              <a:rPr kumimoji="0" lang="en-US" altLang="zh-TW" b="0" dirty="0">
                <a:solidFill>
                  <a:prstClr val="black"/>
                </a:solidFill>
              </a:rPr>
              <a:t>t1.setTime( 13, 27, 6 );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>
                <a:solidFill>
                  <a:prstClr val="black"/>
                </a:solidFill>
              </a:rPr>
              <a:t>   t2.setTime( 20, 18, 45 );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 smtClean="0">
                <a:solidFill>
                  <a:prstClr val="black"/>
                </a:solidFill>
              </a:rPr>
              <a:t>   </a:t>
            </a:r>
            <a:r>
              <a:rPr kumimoji="0" lang="en-US" altLang="zh-TW" b="0" dirty="0">
                <a:solidFill>
                  <a:prstClr val="black"/>
                </a:solidFill>
              </a:rPr>
              <a:t>t1.print();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 smtClean="0">
                <a:solidFill>
                  <a:prstClr val="black"/>
                </a:solidFill>
              </a:rPr>
              <a:t>   </a:t>
            </a:r>
            <a:r>
              <a:rPr kumimoji="0" lang="en-US" altLang="zh-TW" b="0" dirty="0">
                <a:solidFill>
                  <a:srgbClr val="0000FF"/>
                </a:solidFill>
              </a:rPr>
              <a:t>if</a:t>
            </a:r>
            <a:r>
              <a:rPr kumimoji="0" lang="en-US" altLang="zh-TW" b="0" dirty="0">
                <a:solidFill>
                  <a:prstClr val="black"/>
                </a:solidFill>
              </a:rPr>
              <a:t>( t1.earlier( t2 ) )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>
                <a:solidFill>
                  <a:prstClr val="black"/>
                </a:solidFill>
              </a:rPr>
              <a:t>      </a:t>
            </a:r>
            <a:r>
              <a:rPr kumimoji="0" lang="en-US" altLang="zh-TW" sz="1500" b="0" dirty="0" err="1">
                <a:solidFill>
                  <a:prstClr val="black"/>
                </a:solidFill>
              </a:rPr>
              <a:t>cout</a:t>
            </a:r>
            <a:r>
              <a:rPr kumimoji="0" lang="en-US" altLang="zh-TW" sz="1500" b="0" dirty="0">
                <a:solidFill>
                  <a:prstClr val="black"/>
                </a:solidFill>
              </a:rPr>
              <a:t> &lt;&lt; </a:t>
            </a:r>
            <a:r>
              <a:rPr kumimoji="0" lang="en-US" altLang="zh-TW" sz="1500" b="0" dirty="0">
                <a:solidFill>
                  <a:srgbClr val="A31515"/>
                </a:solidFill>
              </a:rPr>
              <a:t>" is earlier than "</a:t>
            </a:r>
            <a:r>
              <a:rPr kumimoji="0" lang="en-US" altLang="zh-TW" sz="1500" b="0" dirty="0">
                <a:solidFill>
                  <a:prstClr val="black"/>
                </a:solidFill>
              </a:rPr>
              <a:t>;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>
                <a:solidFill>
                  <a:prstClr val="black"/>
                </a:solidFill>
              </a:rPr>
              <a:t>   </a:t>
            </a:r>
            <a:r>
              <a:rPr kumimoji="0" lang="en-US" altLang="zh-TW" b="0" dirty="0">
                <a:solidFill>
                  <a:srgbClr val="0000FF"/>
                </a:solidFill>
              </a:rPr>
              <a:t>else</a:t>
            </a:r>
            <a:endParaRPr kumimoji="0" lang="en-US" altLang="zh-TW" b="0" dirty="0">
              <a:solidFill>
                <a:prstClr val="black"/>
              </a:solidFill>
            </a:endParaRP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>
                <a:solidFill>
                  <a:prstClr val="black"/>
                </a:solidFill>
              </a:rPr>
              <a:t>      </a:t>
            </a:r>
            <a:r>
              <a:rPr kumimoji="0" lang="en-US" altLang="zh-TW" sz="1300" b="0" dirty="0" err="1">
                <a:solidFill>
                  <a:prstClr val="black"/>
                </a:solidFill>
              </a:rPr>
              <a:t>cout</a:t>
            </a:r>
            <a:r>
              <a:rPr kumimoji="0" lang="en-US" altLang="zh-TW" sz="1300" b="0" dirty="0">
                <a:solidFill>
                  <a:prstClr val="black"/>
                </a:solidFill>
              </a:rPr>
              <a:t> &lt;&lt; </a:t>
            </a:r>
            <a:r>
              <a:rPr kumimoji="0" lang="en-US" altLang="zh-TW" sz="1300" b="0" dirty="0">
                <a:solidFill>
                  <a:srgbClr val="A31515"/>
                </a:solidFill>
              </a:rPr>
              <a:t>" is not earlier than "</a:t>
            </a:r>
            <a:r>
              <a:rPr kumimoji="0" lang="en-US" altLang="zh-TW" sz="1300" b="0" dirty="0">
                <a:solidFill>
                  <a:prstClr val="black"/>
                </a:solidFill>
              </a:rPr>
              <a:t>;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 smtClean="0">
                <a:solidFill>
                  <a:prstClr val="black"/>
                </a:solidFill>
              </a:rPr>
              <a:t>   </a:t>
            </a:r>
            <a:r>
              <a:rPr kumimoji="0" lang="en-US" altLang="zh-TW" b="0" dirty="0">
                <a:solidFill>
                  <a:prstClr val="black"/>
                </a:solidFill>
              </a:rPr>
              <a:t>t2.print();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 smtClean="0">
                <a:solidFill>
                  <a:prstClr val="black"/>
                </a:solidFill>
              </a:rPr>
              <a:t>}</a:t>
            </a:r>
            <a:endParaRPr kumimoji="1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3131064" y="2420478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print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1835118" y="2420478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earlier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3131604" y="1268730"/>
            <a:ext cx="1152000" cy="4320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second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1835658" y="1268730"/>
            <a:ext cx="1152000" cy="4320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minute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3131604" y="1700784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1835658" y="1700784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539496" y="1268730"/>
            <a:ext cx="1152000" cy="4320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hour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6" name="流程圖: 程序 35"/>
          <p:cNvSpPr/>
          <p:nvPr/>
        </p:nvSpPr>
        <p:spPr>
          <a:xfrm>
            <a:off x="539496" y="2420874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err="1" smtClean="0">
                <a:solidFill>
                  <a:prstClr val="black"/>
                </a:solidFill>
                <a:latin typeface="Lucida Console" pitchFamily="49" charset="0"/>
              </a:rPr>
              <a:t>setTime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7" name="流程圖: 程序 36"/>
          <p:cNvSpPr/>
          <p:nvPr/>
        </p:nvSpPr>
        <p:spPr>
          <a:xfrm>
            <a:off x="540036" y="1701180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6012180" y="548640"/>
            <a:ext cx="1152000" cy="576018"/>
          </a:xfrm>
          <a:prstGeom prst="flowChartProcess">
            <a:avLst/>
          </a:prstGeom>
          <a:solidFill>
            <a:schemeClr val="bg1"/>
          </a:solidFill>
          <a:ln w="1905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3200" b="0" dirty="0" err="1" smtClean="0">
                <a:solidFill>
                  <a:prstClr val="black"/>
                </a:solidFill>
                <a:latin typeface="Lucida Console" pitchFamily="49" charset="0"/>
              </a:rPr>
              <a:t>t2</a:t>
            </a:r>
            <a:endParaRPr kumimoji="0" lang="zh-TW" altLang="en-US" sz="32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4716018" y="1124712"/>
            <a:ext cx="4031928" cy="2015856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0" lang="zh-TW" altLang="en-US" sz="3200" b="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41" name="流程圖: 程序 40"/>
          <p:cNvSpPr/>
          <p:nvPr/>
        </p:nvSpPr>
        <p:spPr>
          <a:xfrm>
            <a:off x="7451604" y="2420478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print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6155658" y="2420478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earlier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7452144" y="1268730"/>
            <a:ext cx="1152000" cy="4320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second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6156198" y="1268730"/>
            <a:ext cx="1152000" cy="4320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minute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7452144" y="1700784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6156198" y="1700784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7" name="流程圖: 程序 46"/>
          <p:cNvSpPr/>
          <p:nvPr/>
        </p:nvSpPr>
        <p:spPr>
          <a:xfrm>
            <a:off x="4860036" y="1268730"/>
            <a:ext cx="1152000" cy="4320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hour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4860036" y="2420874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err="1" smtClean="0">
                <a:solidFill>
                  <a:prstClr val="black"/>
                </a:solidFill>
                <a:latin typeface="Lucida Console" pitchFamily="49" charset="0"/>
              </a:rPr>
              <a:t>setTime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4860576" y="1701180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0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流程圖: 程序 37"/>
          <p:cNvSpPr/>
          <p:nvPr/>
        </p:nvSpPr>
        <p:spPr>
          <a:xfrm>
            <a:off x="1691640" y="548640"/>
            <a:ext cx="1152000" cy="576018"/>
          </a:xfrm>
          <a:prstGeom prst="flowChartProcess">
            <a:avLst/>
          </a:prstGeom>
          <a:solidFill>
            <a:schemeClr val="bg1"/>
          </a:solidFill>
          <a:ln w="1905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3200" b="0" dirty="0" err="1" smtClean="0">
                <a:solidFill>
                  <a:prstClr val="black"/>
                </a:solidFill>
                <a:latin typeface="Lucida Console" pitchFamily="49" charset="0"/>
              </a:rPr>
              <a:t>t1</a:t>
            </a:r>
            <a:endParaRPr kumimoji="0" lang="zh-TW" altLang="en-US" sz="32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395478" y="1124712"/>
            <a:ext cx="4031928" cy="2015856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0" lang="zh-TW" altLang="en-US" sz="3200" b="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28" name="內容版面配置區 3"/>
          <p:cNvSpPr txBox="1">
            <a:spLocks/>
          </p:cNvSpPr>
          <p:nvPr/>
        </p:nvSpPr>
        <p:spPr bwMode="auto">
          <a:xfrm>
            <a:off x="4716018" y="3429000"/>
            <a:ext cx="4176522" cy="302437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36000" bIns="45720" numCol="1" anchor="t" anchorCtr="0" compatLnSpc="1">
            <a:prstTxWarp prst="textNoShape">
              <a:avLst/>
            </a:prstTxWarp>
          </a:bodyPr>
          <a:lstStyle>
            <a:lvl1pPr marL="360000" indent="-360000" algn="l" rtl="0" eaLnBrk="0" fontAlgn="base" hangingPunct="0">
              <a:spcBef>
                <a:spcPts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Lucida Console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Lucida Console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Lucida Console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Lucida Console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 err="1">
                <a:solidFill>
                  <a:srgbClr val="0000FF"/>
                </a:solidFill>
              </a:rPr>
              <a:t>int</a:t>
            </a:r>
            <a:r>
              <a:rPr kumimoji="0" lang="en-US" altLang="zh-TW" b="0" dirty="0">
                <a:solidFill>
                  <a:prstClr val="black"/>
                </a:solidFill>
              </a:rPr>
              <a:t> main()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>
                <a:solidFill>
                  <a:prstClr val="black"/>
                </a:solidFill>
              </a:rPr>
              <a:t>{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>
                <a:solidFill>
                  <a:prstClr val="black"/>
                </a:solidFill>
              </a:rPr>
              <a:t>   Time t1, t2;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 smtClean="0">
                <a:solidFill>
                  <a:prstClr val="black"/>
                </a:solidFill>
              </a:rPr>
              <a:t>   </a:t>
            </a:r>
            <a:r>
              <a:rPr kumimoji="0" lang="en-US" altLang="zh-TW" b="0" dirty="0">
                <a:solidFill>
                  <a:prstClr val="black"/>
                </a:solidFill>
              </a:rPr>
              <a:t>t1.setTime( 13, 27, 6 );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>
                <a:solidFill>
                  <a:prstClr val="black"/>
                </a:solidFill>
              </a:rPr>
              <a:t>   t2.setTime( 20, 18, 45 );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 smtClean="0">
                <a:solidFill>
                  <a:prstClr val="black"/>
                </a:solidFill>
              </a:rPr>
              <a:t>   </a:t>
            </a:r>
            <a:r>
              <a:rPr kumimoji="0" lang="en-US" altLang="zh-TW" b="0" dirty="0">
                <a:solidFill>
                  <a:prstClr val="black"/>
                </a:solidFill>
              </a:rPr>
              <a:t>t1.print();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 smtClean="0">
                <a:solidFill>
                  <a:prstClr val="black"/>
                </a:solidFill>
              </a:rPr>
              <a:t>   </a:t>
            </a:r>
            <a:r>
              <a:rPr kumimoji="0" lang="en-US" altLang="zh-TW" b="0" dirty="0">
                <a:solidFill>
                  <a:srgbClr val="0000FF"/>
                </a:solidFill>
              </a:rPr>
              <a:t>if</a:t>
            </a:r>
            <a:r>
              <a:rPr kumimoji="0" lang="en-US" altLang="zh-TW" b="0" dirty="0">
                <a:solidFill>
                  <a:prstClr val="black"/>
                </a:solidFill>
              </a:rPr>
              <a:t>( t1.earlier( t2 ) )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>
                <a:solidFill>
                  <a:prstClr val="black"/>
                </a:solidFill>
              </a:rPr>
              <a:t>      </a:t>
            </a:r>
            <a:r>
              <a:rPr kumimoji="0" lang="en-US" altLang="zh-TW" sz="1500" b="0" dirty="0" err="1">
                <a:solidFill>
                  <a:prstClr val="black"/>
                </a:solidFill>
              </a:rPr>
              <a:t>cout</a:t>
            </a:r>
            <a:r>
              <a:rPr kumimoji="0" lang="en-US" altLang="zh-TW" sz="1500" b="0" dirty="0">
                <a:solidFill>
                  <a:prstClr val="black"/>
                </a:solidFill>
              </a:rPr>
              <a:t> &lt;&lt; </a:t>
            </a:r>
            <a:r>
              <a:rPr kumimoji="0" lang="en-US" altLang="zh-TW" sz="1500" b="0" dirty="0">
                <a:solidFill>
                  <a:srgbClr val="A31515"/>
                </a:solidFill>
              </a:rPr>
              <a:t>" is earlier than "</a:t>
            </a:r>
            <a:r>
              <a:rPr kumimoji="0" lang="en-US" altLang="zh-TW" sz="1500" b="0" dirty="0">
                <a:solidFill>
                  <a:prstClr val="black"/>
                </a:solidFill>
              </a:rPr>
              <a:t>;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>
                <a:solidFill>
                  <a:prstClr val="black"/>
                </a:solidFill>
              </a:rPr>
              <a:t>   </a:t>
            </a:r>
            <a:r>
              <a:rPr kumimoji="0" lang="en-US" altLang="zh-TW" b="0" dirty="0">
                <a:solidFill>
                  <a:srgbClr val="0000FF"/>
                </a:solidFill>
              </a:rPr>
              <a:t>else</a:t>
            </a:r>
            <a:endParaRPr kumimoji="0" lang="en-US" altLang="zh-TW" b="0" dirty="0">
              <a:solidFill>
                <a:prstClr val="black"/>
              </a:solidFill>
            </a:endParaRP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>
                <a:solidFill>
                  <a:prstClr val="black"/>
                </a:solidFill>
              </a:rPr>
              <a:t>      </a:t>
            </a:r>
            <a:r>
              <a:rPr kumimoji="0" lang="en-US" altLang="zh-TW" sz="1300" b="0" dirty="0" err="1">
                <a:solidFill>
                  <a:prstClr val="black"/>
                </a:solidFill>
              </a:rPr>
              <a:t>cout</a:t>
            </a:r>
            <a:r>
              <a:rPr kumimoji="0" lang="en-US" altLang="zh-TW" sz="1300" b="0" dirty="0">
                <a:solidFill>
                  <a:prstClr val="black"/>
                </a:solidFill>
              </a:rPr>
              <a:t> &lt;&lt; </a:t>
            </a:r>
            <a:r>
              <a:rPr kumimoji="0" lang="en-US" altLang="zh-TW" sz="1300" b="0" dirty="0">
                <a:solidFill>
                  <a:srgbClr val="A31515"/>
                </a:solidFill>
              </a:rPr>
              <a:t>" is not earlier than "</a:t>
            </a:r>
            <a:r>
              <a:rPr kumimoji="0" lang="en-US" altLang="zh-TW" sz="1300" b="0" dirty="0">
                <a:solidFill>
                  <a:prstClr val="black"/>
                </a:solidFill>
              </a:rPr>
              <a:t>;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 smtClean="0">
                <a:solidFill>
                  <a:prstClr val="black"/>
                </a:solidFill>
              </a:rPr>
              <a:t>   </a:t>
            </a:r>
            <a:r>
              <a:rPr kumimoji="0" lang="en-US" altLang="zh-TW" b="0" dirty="0">
                <a:solidFill>
                  <a:prstClr val="black"/>
                </a:solidFill>
              </a:rPr>
              <a:t>t2.print();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 smtClean="0">
                <a:solidFill>
                  <a:prstClr val="black"/>
                </a:solidFill>
              </a:rPr>
              <a:t>}</a:t>
            </a:r>
            <a:endParaRPr kumimoji="1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3131064" y="2420478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print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1835118" y="2420478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earlier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3131604" y="1268730"/>
            <a:ext cx="1152000" cy="4320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second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1835658" y="1268730"/>
            <a:ext cx="1152000" cy="4320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minute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3131604" y="1700784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6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1835658" y="1700784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27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539496" y="1268730"/>
            <a:ext cx="1152000" cy="4320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hour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6" name="流程圖: 程序 35"/>
          <p:cNvSpPr/>
          <p:nvPr/>
        </p:nvSpPr>
        <p:spPr>
          <a:xfrm>
            <a:off x="539496" y="2420874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err="1" smtClean="0">
                <a:solidFill>
                  <a:prstClr val="black"/>
                </a:solidFill>
                <a:latin typeface="Lucida Console" pitchFamily="49" charset="0"/>
              </a:rPr>
              <a:t>setTime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7" name="流程圖: 程序 36"/>
          <p:cNvSpPr/>
          <p:nvPr/>
        </p:nvSpPr>
        <p:spPr>
          <a:xfrm>
            <a:off x="540036" y="1701180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13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6012180" y="548640"/>
            <a:ext cx="1152000" cy="576018"/>
          </a:xfrm>
          <a:prstGeom prst="flowChartProcess">
            <a:avLst/>
          </a:prstGeom>
          <a:solidFill>
            <a:schemeClr val="bg1"/>
          </a:solidFill>
          <a:ln w="1905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3200" b="0" dirty="0" err="1" smtClean="0">
                <a:solidFill>
                  <a:prstClr val="black"/>
                </a:solidFill>
                <a:latin typeface="Lucida Console" pitchFamily="49" charset="0"/>
              </a:rPr>
              <a:t>t2</a:t>
            </a:r>
            <a:endParaRPr kumimoji="0" lang="zh-TW" altLang="en-US" sz="32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4716018" y="1124712"/>
            <a:ext cx="4031928" cy="2015856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0" lang="zh-TW" altLang="en-US" sz="3200" b="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41" name="流程圖: 程序 40"/>
          <p:cNvSpPr/>
          <p:nvPr/>
        </p:nvSpPr>
        <p:spPr>
          <a:xfrm>
            <a:off x="7451604" y="2420478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print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6155658" y="2420478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earlier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7452144" y="1268730"/>
            <a:ext cx="1152000" cy="4320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second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6156198" y="1268730"/>
            <a:ext cx="1152000" cy="4320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minute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7452144" y="1700784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45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6156198" y="1700784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18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7" name="流程圖: 程序 46"/>
          <p:cNvSpPr/>
          <p:nvPr/>
        </p:nvSpPr>
        <p:spPr>
          <a:xfrm>
            <a:off x="4860036" y="1268730"/>
            <a:ext cx="1152000" cy="4320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hour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4860036" y="2420874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err="1" smtClean="0">
                <a:solidFill>
                  <a:prstClr val="black"/>
                </a:solidFill>
                <a:latin typeface="Lucida Console" pitchFamily="49" charset="0"/>
              </a:rPr>
              <a:t>setTime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4860576" y="1701180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20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66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流程圖: 程序 37"/>
          <p:cNvSpPr/>
          <p:nvPr/>
        </p:nvSpPr>
        <p:spPr>
          <a:xfrm>
            <a:off x="1691640" y="548640"/>
            <a:ext cx="1152000" cy="576018"/>
          </a:xfrm>
          <a:prstGeom prst="flowChartProcess">
            <a:avLst/>
          </a:prstGeom>
          <a:solidFill>
            <a:schemeClr val="bg1"/>
          </a:solidFill>
          <a:ln w="1905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3200" b="0" dirty="0" err="1" smtClean="0">
                <a:solidFill>
                  <a:prstClr val="black"/>
                </a:solidFill>
                <a:latin typeface="Lucida Console" pitchFamily="49" charset="0"/>
              </a:rPr>
              <a:t>t1</a:t>
            </a:r>
            <a:endParaRPr kumimoji="0" lang="zh-TW" altLang="en-US" sz="32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395478" y="1124712"/>
            <a:ext cx="4031928" cy="2015856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0" lang="zh-TW" altLang="en-US" sz="3200" b="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28" name="內容版面配置區 3"/>
          <p:cNvSpPr txBox="1">
            <a:spLocks/>
          </p:cNvSpPr>
          <p:nvPr/>
        </p:nvSpPr>
        <p:spPr bwMode="auto">
          <a:xfrm>
            <a:off x="4716018" y="3429000"/>
            <a:ext cx="4176522" cy="302437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36000" bIns="45720" numCol="1" anchor="t" anchorCtr="0" compatLnSpc="1">
            <a:prstTxWarp prst="textNoShape">
              <a:avLst/>
            </a:prstTxWarp>
          </a:bodyPr>
          <a:lstStyle>
            <a:lvl1pPr marL="360000" indent="-360000" algn="l" rtl="0" eaLnBrk="0" fontAlgn="base" hangingPunct="0">
              <a:spcBef>
                <a:spcPts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Lucida Console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Lucida Console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Lucida Console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Lucida Console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 err="1">
                <a:solidFill>
                  <a:srgbClr val="0000FF"/>
                </a:solidFill>
              </a:rPr>
              <a:t>int</a:t>
            </a:r>
            <a:r>
              <a:rPr kumimoji="0" lang="en-US" altLang="zh-TW" b="0" dirty="0">
                <a:solidFill>
                  <a:prstClr val="black"/>
                </a:solidFill>
              </a:rPr>
              <a:t> main()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>
                <a:solidFill>
                  <a:prstClr val="black"/>
                </a:solidFill>
              </a:rPr>
              <a:t>{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>
                <a:solidFill>
                  <a:prstClr val="black"/>
                </a:solidFill>
              </a:rPr>
              <a:t>   Time t1, t2;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 smtClean="0">
                <a:solidFill>
                  <a:prstClr val="black"/>
                </a:solidFill>
              </a:rPr>
              <a:t>   </a:t>
            </a:r>
            <a:r>
              <a:rPr kumimoji="0" lang="en-US" altLang="zh-TW" b="0" dirty="0">
                <a:solidFill>
                  <a:prstClr val="black"/>
                </a:solidFill>
              </a:rPr>
              <a:t>t1.setTime( 13, 27, 6 );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>
                <a:solidFill>
                  <a:prstClr val="black"/>
                </a:solidFill>
              </a:rPr>
              <a:t>   t2.setTime( 20, 18, 45 );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 smtClean="0">
                <a:solidFill>
                  <a:prstClr val="black"/>
                </a:solidFill>
              </a:rPr>
              <a:t>   </a:t>
            </a:r>
            <a:r>
              <a:rPr kumimoji="0" lang="en-US" altLang="zh-TW" b="0" dirty="0">
                <a:solidFill>
                  <a:prstClr val="black"/>
                </a:solidFill>
              </a:rPr>
              <a:t>t1.print();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 smtClean="0">
                <a:solidFill>
                  <a:prstClr val="black"/>
                </a:solidFill>
              </a:rPr>
              <a:t>   </a:t>
            </a:r>
            <a:r>
              <a:rPr kumimoji="0" lang="en-US" altLang="zh-TW" b="0" dirty="0">
                <a:solidFill>
                  <a:srgbClr val="0000FF"/>
                </a:solidFill>
              </a:rPr>
              <a:t>if</a:t>
            </a:r>
            <a:r>
              <a:rPr kumimoji="0" lang="en-US" altLang="zh-TW" b="0" dirty="0">
                <a:solidFill>
                  <a:prstClr val="black"/>
                </a:solidFill>
              </a:rPr>
              <a:t>( t1.earlier( t2 ) )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>
                <a:solidFill>
                  <a:prstClr val="black"/>
                </a:solidFill>
              </a:rPr>
              <a:t>      </a:t>
            </a:r>
            <a:r>
              <a:rPr kumimoji="0" lang="en-US" altLang="zh-TW" sz="1500" b="0" dirty="0" err="1">
                <a:solidFill>
                  <a:prstClr val="black"/>
                </a:solidFill>
              </a:rPr>
              <a:t>cout</a:t>
            </a:r>
            <a:r>
              <a:rPr kumimoji="0" lang="en-US" altLang="zh-TW" sz="1500" b="0" dirty="0">
                <a:solidFill>
                  <a:prstClr val="black"/>
                </a:solidFill>
              </a:rPr>
              <a:t> &lt;&lt; </a:t>
            </a:r>
            <a:r>
              <a:rPr kumimoji="0" lang="en-US" altLang="zh-TW" sz="1500" b="0" dirty="0">
                <a:solidFill>
                  <a:srgbClr val="A31515"/>
                </a:solidFill>
              </a:rPr>
              <a:t>" is earlier than "</a:t>
            </a:r>
            <a:r>
              <a:rPr kumimoji="0" lang="en-US" altLang="zh-TW" sz="1500" b="0" dirty="0">
                <a:solidFill>
                  <a:prstClr val="black"/>
                </a:solidFill>
              </a:rPr>
              <a:t>;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>
                <a:solidFill>
                  <a:prstClr val="black"/>
                </a:solidFill>
              </a:rPr>
              <a:t>   </a:t>
            </a:r>
            <a:r>
              <a:rPr kumimoji="0" lang="en-US" altLang="zh-TW" b="0" dirty="0">
                <a:solidFill>
                  <a:srgbClr val="0000FF"/>
                </a:solidFill>
              </a:rPr>
              <a:t>else</a:t>
            </a:r>
            <a:endParaRPr kumimoji="0" lang="en-US" altLang="zh-TW" b="0" dirty="0">
              <a:solidFill>
                <a:prstClr val="black"/>
              </a:solidFill>
            </a:endParaRP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>
                <a:solidFill>
                  <a:prstClr val="black"/>
                </a:solidFill>
              </a:rPr>
              <a:t>      </a:t>
            </a:r>
            <a:r>
              <a:rPr kumimoji="0" lang="en-US" altLang="zh-TW" sz="1300" b="0" dirty="0" err="1">
                <a:solidFill>
                  <a:prstClr val="black"/>
                </a:solidFill>
              </a:rPr>
              <a:t>cout</a:t>
            </a:r>
            <a:r>
              <a:rPr kumimoji="0" lang="en-US" altLang="zh-TW" sz="1300" b="0" dirty="0">
                <a:solidFill>
                  <a:prstClr val="black"/>
                </a:solidFill>
              </a:rPr>
              <a:t> &lt;&lt; </a:t>
            </a:r>
            <a:r>
              <a:rPr kumimoji="0" lang="en-US" altLang="zh-TW" sz="1300" b="0" dirty="0">
                <a:solidFill>
                  <a:srgbClr val="A31515"/>
                </a:solidFill>
              </a:rPr>
              <a:t>" is not earlier than "</a:t>
            </a:r>
            <a:r>
              <a:rPr kumimoji="0" lang="en-US" altLang="zh-TW" sz="1300" b="0" dirty="0">
                <a:solidFill>
                  <a:prstClr val="black"/>
                </a:solidFill>
              </a:rPr>
              <a:t>;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 smtClean="0">
                <a:solidFill>
                  <a:prstClr val="black"/>
                </a:solidFill>
              </a:rPr>
              <a:t>   </a:t>
            </a:r>
            <a:r>
              <a:rPr kumimoji="0" lang="en-US" altLang="zh-TW" b="0" dirty="0">
                <a:solidFill>
                  <a:prstClr val="black"/>
                </a:solidFill>
              </a:rPr>
              <a:t>t2.print();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 smtClean="0">
                <a:solidFill>
                  <a:prstClr val="black"/>
                </a:solidFill>
              </a:rPr>
              <a:t>}</a:t>
            </a:r>
            <a:endParaRPr kumimoji="1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3131064" y="2420478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print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1835118" y="2420478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earlier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3131604" y="1268730"/>
            <a:ext cx="1152000" cy="4320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second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1835658" y="1268730"/>
            <a:ext cx="1152000" cy="4320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minute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3131604" y="1700784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6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1835658" y="1700784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27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539496" y="1268730"/>
            <a:ext cx="1152000" cy="4320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hour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6" name="流程圖: 程序 35"/>
          <p:cNvSpPr/>
          <p:nvPr/>
        </p:nvSpPr>
        <p:spPr>
          <a:xfrm>
            <a:off x="539496" y="2420874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err="1" smtClean="0">
                <a:solidFill>
                  <a:prstClr val="black"/>
                </a:solidFill>
                <a:latin typeface="Lucida Console" pitchFamily="49" charset="0"/>
              </a:rPr>
              <a:t>setTime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7" name="流程圖: 程序 36"/>
          <p:cNvSpPr/>
          <p:nvPr/>
        </p:nvSpPr>
        <p:spPr>
          <a:xfrm>
            <a:off x="540036" y="1701180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13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6012180" y="548640"/>
            <a:ext cx="1152000" cy="576018"/>
          </a:xfrm>
          <a:prstGeom prst="flowChartProcess">
            <a:avLst/>
          </a:prstGeom>
          <a:solidFill>
            <a:schemeClr val="bg1"/>
          </a:solidFill>
          <a:ln w="1905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3200" b="0" dirty="0" err="1" smtClean="0">
                <a:solidFill>
                  <a:prstClr val="black"/>
                </a:solidFill>
                <a:latin typeface="Lucida Console" pitchFamily="49" charset="0"/>
              </a:rPr>
              <a:t>t2</a:t>
            </a:r>
            <a:endParaRPr kumimoji="0" lang="zh-TW" altLang="en-US" sz="32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4716018" y="1124712"/>
            <a:ext cx="4031928" cy="2015856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0" lang="zh-TW" altLang="en-US" sz="3200" b="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41" name="流程圖: 程序 40"/>
          <p:cNvSpPr/>
          <p:nvPr/>
        </p:nvSpPr>
        <p:spPr>
          <a:xfrm>
            <a:off x="7451604" y="2420478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print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6155658" y="2420478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earlier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7452144" y="1268730"/>
            <a:ext cx="1152000" cy="4320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second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6156198" y="1268730"/>
            <a:ext cx="1152000" cy="4320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minute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7452144" y="1700784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45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6156198" y="1700784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18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7" name="流程圖: 程序 46"/>
          <p:cNvSpPr/>
          <p:nvPr/>
        </p:nvSpPr>
        <p:spPr>
          <a:xfrm>
            <a:off x="4860036" y="1268730"/>
            <a:ext cx="1152000" cy="4320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hour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4860036" y="2420874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err="1" smtClean="0">
                <a:solidFill>
                  <a:prstClr val="black"/>
                </a:solidFill>
                <a:latin typeface="Lucida Console" pitchFamily="49" charset="0"/>
              </a:rPr>
              <a:t>setTime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4860576" y="1701180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20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50" name="流程圖: 程序 49"/>
          <p:cNvSpPr/>
          <p:nvPr/>
        </p:nvSpPr>
        <p:spPr>
          <a:xfrm>
            <a:off x="1691640" y="3717036"/>
            <a:ext cx="1152000" cy="576018"/>
          </a:xfrm>
          <a:prstGeom prst="flowChartProcess">
            <a:avLst/>
          </a:prstGeom>
          <a:solidFill>
            <a:schemeClr val="bg1"/>
          </a:solidFill>
          <a:ln w="1905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3200" b="0" dirty="0" smtClean="0">
                <a:solidFill>
                  <a:prstClr val="black"/>
                </a:solidFill>
                <a:latin typeface="Lucida Console" pitchFamily="49" charset="0"/>
              </a:rPr>
              <a:t>t</a:t>
            </a:r>
            <a:endParaRPr kumimoji="0" lang="zh-TW" altLang="en-US" sz="32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51" name="流程圖: 程序 50"/>
          <p:cNvSpPr/>
          <p:nvPr/>
        </p:nvSpPr>
        <p:spPr>
          <a:xfrm>
            <a:off x="395478" y="4293108"/>
            <a:ext cx="4031928" cy="2015856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0" lang="zh-TW" altLang="en-US" sz="3200" b="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52" name="流程圖: 程序 51"/>
          <p:cNvSpPr/>
          <p:nvPr/>
        </p:nvSpPr>
        <p:spPr>
          <a:xfrm>
            <a:off x="3131064" y="5588874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print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53" name="流程圖: 程序 52"/>
          <p:cNvSpPr/>
          <p:nvPr/>
        </p:nvSpPr>
        <p:spPr>
          <a:xfrm>
            <a:off x="1835118" y="5588874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earlier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54" name="流程圖: 程序 53"/>
          <p:cNvSpPr/>
          <p:nvPr/>
        </p:nvSpPr>
        <p:spPr>
          <a:xfrm>
            <a:off x="3131604" y="4437126"/>
            <a:ext cx="1152000" cy="4320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second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58" name="流程圖: 程序 57"/>
          <p:cNvSpPr/>
          <p:nvPr/>
        </p:nvSpPr>
        <p:spPr>
          <a:xfrm>
            <a:off x="1835658" y="4437126"/>
            <a:ext cx="1152000" cy="4320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minute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3131604" y="4869180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1835658" y="4869180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539496" y="4437126"/>
            <a:ext cx="1152000" cy="4320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hour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39496" y="5589270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err="1" smtClean="0">
                <a:solidFill>
                  <a:prstClr val="black"/>
                </a:solidFill>
                <a:latin typeface="Lucida Console" pitchFamily="49" charset="0"/>
              </a:rPr>
              <a:t>setTime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76" name="流程圖: 程序 75"/>
          <p:cNvSpPr/>
          <p:nvPr/>
        </p:nvSpPr>
        <p:spPr>
          <a:xfrm>
            <a:off x="540036" y="4869576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2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流程圖: 程序 37"/>
          <p:cNvSpPr/>
          <p:nvPr/>
        </p:nvSpPr>
        <p:spPr>
          <a:xfrm>
            <a:off x="1691640" y="548640"/>
            <a:ext cx="1152000" cy="576018"/>
          </a:xfrm>
          <a:prstGeom prst="flowChartProcess">
            <a:avLst/>
          </a:prstGeom>
          <a:solidFill>
            <a:schemeClr val="bg1"/>
          </a:solidFill>
          <a:ln w="1905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3200" b="0" dirty="0" err="1" smtClean="0">
                <a:solidFill>
                  <a:prstClr val="black"/>
                </a:solidFill>
                <a:latin typeface="Lucida Console" pitchFamily="49" charset="0"/>
              </a:rPr>
              <a:t>t1</a:t>
            </a:r>
            <a:endParaRPr kumimoji="0" lang="zh-TW" altLang="en-US" sz="32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395478" y="1124712"/>
            <a:ext cx="4031928" cy="2015856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0" lang="zh-TW" altLang="en-US" sz="3200" b="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28" name="內容版面配置區 3"/>
          <p:cNvSpPr txBox="1">
            <a:spLocks/>
          </p:cNvSpPr>
          <p:nvPr/>
        </p:nvSpPr>
        <p:spPr bwMode="auto">
          <a:xfrm>
            <a:off x="4716018" y="3429000"/>
            <a:ext cx="4176522" cy="302437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36000" bIns="45720" numCol="1" anchor="t" anchorCtr="0" compatLnSpc="1">
            <a:prstTxWarp prst="textNoShape">
              <a:avLst/>
            </a:prstTxWarp>
          </a:bodyPr>
          <a:lstStyle>
            <a:lvl1pPr marL="360000" indent="-360000" algn="l" rtl="0" eaLnBrk="0" fontAlgn="base" hangingPunct="0">
              <a:spcBef>
                <a:spcPts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Lucida Console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Lucida Console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Lucida Console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Lucida Console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 err="1">
                <a:solidFill>
                  <a:srgbClr val="0000FF"/>
                </a:solidFill>
              </a:rPr>
              <a:t>int</a:t>
            </a:r>
            <a:r>
              <a:rPr kumimoji="0" lang="en-US" altLang="zh-TW" b="0" dirty="0">
                <a:solidFill>
                  <a:prstClr val="black"/>
                </a:solidFill>
              </a:rPr>
              <a:t> main()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>
                <a:solidFill>
                  <a:prstClr val="black"/>
                </a:solidFill>
              </a:rPr>
              <a:t>{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>
                <a:solidFill>
                  <a:prstClr val="black"/>
                </a:solidFill>
              </a:rPr>
              <a:t>   Time t1, t2;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 smtClean="0">
                <a:solidFill>
                  <a:prstClr val="black"/>
                </a:solidFill>
              </a:rPr>
              <a:t>   </a:t>
            </a:r>
            <a:r>
              <a:rPr kumimoji="0" lang="en-US" altLang="zh-TW" b="0" dirty="0">
                <a:solidFill>
                  <a:prstClr val="black"/>
                </a:solidFill>
              </a:rPr>
              <a:t>t1.setTime( 13, 27, 6 );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>
                <a:solidFill>
                  <a:prstClr val="black"/>
                </a:solidFill>
              </a:rPr>
              <a:t>   t2.setTime( 20, 18, 45 );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 smtClean="0">
                <a:solidFill>
                  <a:prstClr val="black"/>
                </a:solidFill>
              </a:rPr>
              <a:t>   </a:t>
            </a:r>
            <a:r>
              <a:rPr kumimoji="0" lang="en-US" altLang="zh-TW" b="0" dirty="0">
                <a:solidFill>
                  <a:prstClr val="black"/>
                </a:solidFill>
              </a:rPr>
              <a:t>t1.print();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 smtClean="0">
                <a:solidFill>
                  <a:prstClr val="black"/>
                </a:solidFill>
              </a:rPr>
              <a:t>   </a:t>
            </a:r>
            <a:r>
              <a:rPr kumimoji="0" lang="en-US" altLang="zh-TW" b="0" dirty="0">
                <a:solidFill>
                  <a:srgbClr val="0000FF"/>
                </a:solidFill>
              </a:rPr>
              <a:t>if</a:t>
            </a:r>
            <a:r>
              <a:rPr kumimoji="0" lang="en-US" altLang="zh-TW" b="0" dirty="0">
                <a:solidFill>
                  <a:prstClr val="black"/>
                </a:solidFill>
              </a:rPr>
              <a:t>( t1.earlier( t2 ) )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>
                <a:solidFill>
                  <a:prstClr val="black"/>
                </a:solidFill>
              </a:rPr>
              <a:t>      </a:t>
            </a:r>
            <a:r>
              <a:rPr kumimoji="0" lang="en-US" altLang="zh-TW" sz="1500" b="0" dirty="0" err="1">
                <a:solidFill>
                  <a:prstClr val="black"/>
                </a:solidFill>
              </a:rPr>
              <a:t>cout</a:t>
            </a:r>
            <a:r>
              <a:rPr kumimoji="0" lang="en-US" altLang="zh-TW" sz="1500" b="0" dirty="0">
                <a:solidFill>
                  <a:prstClr val="black"/>
                </a:solidFill>
              </a:rPr>
              <a:t> &lt;&lt; </a:t>
            </a:r>
            <a:r>
              <a:rPr kumimoji="0" lang="en-US" altLang="zh-TW" sz="1500" b="0" dirty="0">
                <a:solidFill>
                  <a:srgbClr val="A31515"/>
                </a:solidFill>
              </a:rPr>
              <a:t>" is earlier than "</a:t>
            </a:r>
            <a:r>
              <a:rPr kumimoji="0" lang="en-US" altLang="zh-TW" sz="1500" b="0" dirty="0">
                <a:solidFill>
                  <a:prstClr val="black"/>
                </a:solidFill>
              </a:rPr>
              <a:t>;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>
                <a:solidFill>
                  <a:prstClr val="black"/>
                </a:solidFill>
              </a:rPr>
              <a:t>   </a:t>
            </a:r>
            <a:r>
              <a:rPr kumimoji="0" lang="en-US" altLang="zh-TW" b="0" dirty="0">
                <a:solidFill>
                  <a:srgbClr val="0000FF"/>
                </a:solidFill>
              </a:rPr>
              <a:t>else</a:t>
            </a:r>
            <a:endParaRPr kumimoji="0" lang="en-US" altLang="zh-TW" b="0" dirty="0">
              <a:solidFill>
                <a:prstClr val="black"/>
              </a:solidFill>
            </a:endParaRP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>
                <a:solidFill>
                  <a:prstClr val="black"/>
                </a:solidFill>
              </a:rPr>
              <a:t>      </a:t>
            </a:r>
            <a:r>
              <a:rPr kumimoji="0" lang="en-US" altLang="zh-TW" sz="1300" b="0" dirty="0" err="1">
                <a:solidFill>
                  <a:prstClr val="black"/>
                </a:solidFill>
              </a:rPr>
              <a:t>cout</a:t>
            </a:r>
            <a:r>
              <a:rPr kumimoji="0" lang="en-US" altLang="zh-TW" sz="1300" b="0" dirty="0">
                <a:solidFill>
                  <a:prstClr val="black"/>
                </a:solidFill>
              </a:rPr>
              <a:t> &lt;&lt; </a:t>
            </a:r>
            <a:r>
              <a:rPr kumimoji="0" lang="en-US" altLang="zh-TW" sz="1300" b="0" dirty="0">
                <a:solidFill>
                  <a:srgbClr val="A31515"/>
                </a:solidFill>
              </a:rPr>
              <a:t>" is not earlier than "</a:t>
            </a:r>
            <a:r>
              <a:rPr kumimoji="0" lang="en-US" altLang="zh-TW" sz="1300" b="0" dirty="0">
                <a:solidFill>
                  <a:prstClr val="black"/>
                </a:solidFill>
              </a:rPr>
              <a:t>;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 smtClean="0">
                <a:solidFill>
                  <a:prstClr val="black"/>
                </a:solidFill>
              </a:rPr>
              <a:t>   </a:t>
            </a:r>
            <a:r>
              <a:rPr kumimoji="0" lang="en-US" altLang="zh-TW" b="0" dirty="0">
                <a:solidFill>
                  <a:prstClr val="black"/>
                </a:solidFill>
              </a:rPr>
              <a:t>t2.print();</a:t>
            </a:r>
          </a:p>
          <a:p>
            <a:pPr marL="0" lvl="0" indent="0" eaLnBrk="1" hangingPunct="1">
              <a:spcBef>
                <a:spcPct val="0"/>
              </a:spcBef>
            </a:pPr>
            <a:r>
              <a:rPr kumimoji="0" lang="en-US" altLang="zh-TW" b="0" dirty="0" smtClean="0">
                <a:solidFill>
                  <a:prstClr val="black"/>
                </a:solidFill>
              </a:rPr>
              <a:t>}</a:t>
            </a:r>
            <a:endParaRPr kumimoji="1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3131064" y="2420478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print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1835118" y="2420478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earlier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3131604" y="1268730"/>
            <a:ext cx="1152000" cy="4320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second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1835658" y="1268730"/>
            <a:ext cx="1152000" cy="4320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minute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3131604" y="1700784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6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1835658" y="1700784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27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539496" y="1268730"/>
            <a:ext cx="1152000" cy="4320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hour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6" name="流程圖: 程序 35"/>
          <p:cNvSpPr/>
          <p:nvPr/>
        </p:nvSpPr>
        <p:spPr>
          <a:xfrm>
            <a:off x="539496" y="2420874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err="1" smtClean="0">
                <a:solidFill>
                  <a:prstClr val="black"/>
                </a:solidFill>
                <a:latin typeface="Lucida Console" pitchFamily="49" charset="0"/>
              </a:rPr>
              <a:t>setTime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7" name="流程圖: 程序 36"/>
          <p:cNvSpPr/>
          <p:nvPr/>
        </p:nvSpPr>
        <p:spPr>
          <a:xfrm>
            <a:off x="540036" y="1701180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13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6012180" y="548640"/>
            <a:ext cx="1152000" cy="576018"/>
          </a:xfrm>
          <a:prstGeom prst="flowChartProcess">
            <a:avLst/>
          </a:prstGeom>
          <a:solidFill>
            <a:schemeClr val="bg1"/>
          </a:solidFill>
          <a:ln w="1905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3200" b="0" dirty="0" err="1" smtClean="0">
                <a:solidFill>
                  <a:prstClr val="black"/>
                </a:solidFill>
                <a:latin typeface="Lucida Console" pitchFamily="49" charset="0"/>
              </a:rPr>
              <a:t>t2</a:t>
            </a:r>
            <a:endParaRPr kumimoji="0" lang="zh-TW" altLang="en-US" sz="32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4716018" y="1124712"/>
            <a:ext cx="4031928" cy="2015856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0" lang="zh-TW" altLang="en-US" sz="3200" b="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41" name="流程圖: 程序 40"/>
          <p:cNvSpPr/>
          <p:nvPr/>
        </p:nvSpPr>
        <p:spPr>
          <a:xfrm>
            <a:off x="7451604" y="2420478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print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6155658" y="2420478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earlier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7452144" y="1268730"/>
            <a:ext cx="1152000" cy="4320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second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6156198" y="1268730"/>
            <a:ext cx="1152000" cy="4320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minute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7452144" y="1700784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45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6156198" y="1700784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18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7" name="流程圖: 程序 46"/>
          <p:cNvSpPr/>
          <p:nvPr/>
        </p:nvSpPr>
        <p:spPr>
          <a:xfrm>
            <a:off x="4860036" y="1268730"/>
            <a:ext cx="1152000" cy="4320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hour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4860036" y="2420874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err="1" smtClean="0">
                <a:solidFill>
                  <a:prstClr val="black"/>
                </a:solidFill>
                <a:latin typeface="Lucida Console" pitchFamily="49" charset="0"/>
              </a:rPr>
              <a:t>setTime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4860576" y="1701180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20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50" name="流程圖: 程序 49"/>
          <p:cNvSpPr/>
          <p:nvPr/>
        </p:nvSpPr>
        <p:spPr>
          <a:xfrm>
            <a:off x="1691640" y="3717036"/>
            <a:ext cx="1152000" cy="576018"/>
          </a:xfrm>
          <a:prstGeom prst="flowChartProcess">
            <a:avLst/>
          </a:prstGeom>
          <a:solidFill>
            <a:schemeClr val="bg1"/>
          </a:solidFill>
          <a:ln w="1905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3200" b="0" dirty="0" smtClean="0">
                <a:solidFill>
                  <a:prstClr val="black"/>
                </a:solidFill>
                <a:latin typeface="Lucida Console" pitchFamily="49" charset="0"/>
              </a:rPr>
              <a:t>t</a:t>
            </a:r>
            <a:endParaRPr kumimoji="0" lang="zh-TW" altLang="en-US" sz="32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51" name="流程圖: 程序 50"/>
          <p:cNvSpPr/>
          <p:nvPr/>
        </p:nvSpPr>
        <p:spPr>
          <a:xfrm>
            <a:off x="395478" y="4293108"/>
            <a:ext cx="4031928" cy="2015856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0" lang="zh-TW" altLang="en-US" sz="3200" b="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52" name="流程圖: 程序 51"/>
          <p:cNvSpPr/>
          <p:nvPr/>
        </p:nvSpPr>
        <p:spPr>
          <a:xfrm>
            <a:off x="3131064" y="5588874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print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53" name="流程圖: 程序 52"/>
          <p:cNvSpPr/>
          <p:nvPr/>
        </p:nvSpPr>
        <p:spPr>
          <a:xfrm>
            <a:off x="1835118" y="5588874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earlier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54" name="流程圖: 程序 53"/>
          <p:cNvSpPr/>
          <p:nvPr/>
        </p:nvSpPr>
        <p:spPr>
          <a:xfrm>
            <a:off x="3131604" y="4437126"/>
            <a:ext cx="1152000" cy="4320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second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58" name="流程圖: 程序 57"/>
          <p:cNvSpPr/>
          <p:nvPr/>
        </p:nvSpPr>
        <p:spPr>
          <a:xfrm>
            <a:off x="1835658" y="4437126"/>
            <a:ext cx="1152000" cy="4320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minute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3131604" y="4869180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45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1835658" y="4869180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18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539496" y="4437126"/>
            <a:ext cx="1152000" cy="4320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hour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539496" y="5589270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err="1" smtClean="0">
                <a:solidFill>
                  <a:prstClr val="black"/>
                </a:solidFill>
                <a:latin typeface="Lucida Console" pitchFamily="49" charset="0"/>
              </a:rPr>
              <a:t>setTime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76" name="流程圖: 程序 75"/>
          <p:cNvSpPr/>
          <p:nvPr/>
        </p:nvSpPr>
        <p:spPr>
          <a:xfrm>
            <a:off x="540036" y="4869576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 smtClean="0">
                <a:solidFill>
                  <a:prstClr val="black"/>
                </a:solidFill>
                <a:latin typeface="Lucida Console" pitchFamily="49" charset="0"/>
              </a:rPr>
              <a:t>20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5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訂 4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3151</Words>
  <Application>Microsoft Office PowerPoint</Application>
  <PresentationFormat>如螢幕大小 (4:3)</PresentationFormat>
  <Paragraphs>759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9" baseType="lpstr">
      <vt:lpstr>新細明體</vt:lpstr>
      <vt:lpstr>Arial</vt:lpstr>
      <vt:lpstr>Courier New</vt:lpstr>
      <vt:lpstr>Lucida Console</vt:lpstr>
      <vt:lpstr>Lucida Sans Unicode</vt:lpstr>
      <vt:lpstr>Symbol</vt:lpstr>
      <vt:lpstr>Times New Roman</vt:lpstr>
      <vt:lpstr>Verdana</vt:lpstr>
      <vt:lpstr>Wingdings 2</vt:lpstr>
      <vt:lpstr>Concourse</vt:lpstr>
      <vt:lpstr>Comparison of struct and class</vt:lpstr>
      <vt:lpstr>main()</vt:lpstr>
      <vt:lpstr>setTime</vt:lpstr>
      <vt:lpstr>earlier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JCLin</dc:creator>
  <cp:lastModifiedBy>james</cp:lastModifiedBy>
  <cp:revision>93</cp:revision>
  <dcterms:created xsi:type="dcterms:W3CDTF">2005-03-20T03:06:18Z</dcterms:created>
  <dcterms:modified xsi:type="dcterms:W3CDTF">2021-11-06T11:39:32Z</dcterms:modified>
</cp:coreProperties>
</file>