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5" r:id="rId2"/>
    <p:sldId id="269" r:id="rId3"/>
    <p:sldId id="266" r:id="rId4"/>
    <p:sldId id="267" r:id="rId5"/>
    <p:sldId id="259" r:id="rId6"/>
    <p:sldId id="264" r:id="rId7"/>
  </p:sldIdLst>
  <p:sldSz cx="9144000" cy="6858000" type="screen4x3"/>
  <p:notesSz cx="6797675" cy="987425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>
          <p15:clr>
            <a:srgbClr val="A4A3A4"/>
          </p15:clr>
        </p15:guide>
        <p15:guide id="2" pos="61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62" y="72"/>
      </p:cViewPr>
      <p:guideLst>
        <p:guide orient="horz" pos="2727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725467CB-9C3F-4E20-A268-49D87587DAC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63430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914"/>
            <a:ext cx="7921625" cy="89978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11188" y="1088701"/>
            <a:ext cx="7921625" cy="5400689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24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9644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88913"/>
            <a:ext cx="7921625" cy="126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628775"/>
            <a:ext cx="79216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4" r:id="rId3"/>
    <p:sldLayoutId id="214748365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3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Information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zh-TW" sz="2800" dirty="0" smtClean="0"/>
              <a:t>Course Code: CS106A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Course Name: Computer Programming I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Instructor: </a:t>
            </a:r>
            <a:r>
              <a:rPr lang="zh-TW" altLang="en-US" sz="2800" dirty="0" smtClean="0"/>
              <a:t>林基成 </a:t>
            </a:r>
            <a:r>
              <a:rPr lang="en-US" altLang="zh-TW" sz="2800" dirty="0" smtClean="0"/>
              <a:t>(</a:t>
            </a:r>
            <a:r>
              <a:rPr lang="en-US" altLang="zh-TW" sz="2800" dirty="0" err="1" smtClean="0"/>
              <a:t>Ji-Cherng</a:t>
            </a:r>
            <a:r>
              <a:rPr lang="en-US" altLang="zh-TW" sz="2800" dirty="0" smtClean="0"/>
              <a:t> Lin)</a:t>
            </a:r>
          </a:p>
          <a:p>
            <a:pPr>
              <a:spcBef>
                <a:spcPts val="1200"/>
              </a:spcBef>
            </a:pPr>
            <a:r>
              <a:rPr lang="en-US" altLang="zh-TW" sz="2800" dirty="0" smtClean="0"/>
              <a:t>Textbook:</a:t>
            </a:r>
          </a:p>
          <a:p>
            <a:pPr marL="720000" lvl="1">
              <a:spcBef>
                <a:spcPts val="600"/>
              </a:spcBef>
            </a:pPr>
            <a:r>
              <a:rPr lang="en-US" altLang="zh-TW" sz="2400" dirty="0" smtClean="0"/>
              <a:t>C</a:t>
            </a:r>
            <a:r>
              <a:rPr lang="en-US" altLang="zh-TW" sz="2400" b="1" dirty="0" smtClean="0"/>
              <a:t>++</a:t>
            </a:r>
            <a:r>
              <a:rPr lang="en-US" altLang="zh-TW" sz="2400" dirty="0" smtClean="0"/>
              <a:t> How to Program, </a:t>
            </a:r>
            <a:r>
              <a:rPr lang="en-US" altLang="zh-TW" sz="2400" dirty="0" smtClean="0">
                <a:ea typeface="新細明體" charset="-120"/>
              </a:rPr>
              <a:t>Late Objects Version, 7/e, </a:t>
            </a:r>
            <a:r>
              <a:rPr lang="en-US" altLang="zh-TW" sz="2400" dirty="0" smtClean="0"/>
              <a:t>H. M. </a:t>
            </a:r>
            <a:r>
              <a:rPr lang="en-US" altLang="zh-TW" sz="2400" dirty="0" err="1" smtClean="0"/>
              <a:t>Deitel</a:t>
            </a:r>
            <a:r>
              <a:rPr lang="en-US" altLang="zh-TW" sz="2400" dirty="0" smtClean="0"/>
              <a:t> and P. J. </a:t>
            </a:r>
            <a:r>
              <a:rPr lang="en-US" altLang="zh-TW" sz="2400" dirty="0" err="1" smtClean="0"/>
              <a:t>Deitel</a:t>
            </a:r>
            <a:endParaRPr lang="zh-TW" alt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24" y="548632"/>
            <a:ext cx="4320000" cy="57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7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Contact Information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1628775"/>
            <a:ext cx="7921625" cy="3420432"/>
          </a:xfrm>
        </p:spPr>
        <p:txBody>
          <a:bodyPr/>
          <a:lstStyle/>
          <a:p>
            <a:r>
              <a:rPr lang="en-US" altLang="zh-TW" sz="2800" dirty="0" smtClean="0"/>
              <a:t>Office Location: Room 1304</a:t>
            </a:r>
          </a:p>
          <a:p>
            <a:r>
              <a:rPr lang="en-US" altLang="zh-TW" sz="2800" dirty="0" smtClean="0"/>
              <a:t>Telephone:</a:t>
            </a:r>
          </a:p>
          <a:p>
            <a:pPr marL="720000" lvl="1">
              <a:spcBef>
                <a:spcPts val="600"/>
              </a:spcBef>
              <a:tabLst>
                <a:tab pos="1980000" algn="l"/>
              </a:tabLst>
            </a:pPr>
            <a:r>
              <a:rPr lang="en-US" altLang="zh-TW" sz="2800" dirty="0"/>
              <a:t>Office: (03)463-8800 ext. </a:t>
            </a:r>
            <a:r>
              <a:rPr lang="en-US" altLang="zh-TW" sz="2800" dirty="0" smtClean="0"/>
              <a:t>2354</a:t>
            </a:r>
            <a:endParaRPr lang="en-US" altLang="zh-TW" sz="2800" dirty="0"/>
          </a:p>
          <a:p>
            <a:pPr marL="720000" lvl="1">
              <a:spcBef>
                <a:spcPts val="600"/>
              </a:spcBef>
              <a:tabLst>
                <a:tab pos="1980000" algn="l"/>
              </a:tabLst>
            </a:pPr>
            <a:r>
              <a:rPr lang="en-US" altLang="zh-TW" sz="2800" dirty="0"/>
              <a:t>Home: </a:t>
            </a:r>
            <a:r>
              <a:rPr lang="en-US" altLang="zh-TW" sz="2800" dirty="0" smtClean="0"/>
              <a:t>(03)462-8212</a:t>
            </a:r>
          </a:p>
          <a:p>
            <a:pPr marL="720000" lvl="1">
              <a:spcBef>
                <a:spcPts val="600"/>
              </a:spcBef>
              <a:tabLst>
                <a:tab pos="1980000" algn="l"/>
              </a:tabLst>
            </a:pPr>
            <a:r>
              <a:rPr lang="en-US" altLang="zh-TW" sz="2800" dirty="0"/>
              <a:t>Mobile: </a:t>
            </a:r>
            <a:r>
              <a:rPr lang="en-US" altLang="zh-TW" sz="2800" dirty="0" smtClean="0"/>
              <a:t>0970-722-135</a:t>
            </a:r>
          </a:p>
          <a:p>
            <a:r>
              <a:rPr lang="en-US" altLang="zh-TW" sz="2800" dirty="0" smtClean="0"/>
              <a:t> E-mail: csjclin@saturn.yzu.edu.tw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ts val="1200"/>
              </a:spcBef>
            </a:pPr>
            <a:r>
              <a:rPr lang="en-US" altLang="zh-TW" sz="2800" dirty="0">
                <a:solidFill>
                  <a:srgbClr val="000000"/>
                </a:solidFill>
              </a:rPr>
              <a:t>This course will teach students the basic elements of procedural-based C++ programming.</a:t>
            </a:r>
          </a:p>
          <a:p>
            <a:pPr lvl="0" eaLnBrk="1" hangingPunct="1">
              <a:spcBef>
                <a:spcPts val="1200"/>
              </a:spcBef>
            </a:pPr>
            <a:r>
              <a:rPr lang="en-US" altLang="zh-TW" sz="2800" dirty="0">
                <a:solidFill>
                  <a:srgbClr val="000000"/>
                </a:solidFill>
              </a:rPr>
              <a:t>It is expected that students will be able to design basic C++ programs at the end of this course.</a:t>
            </a:r>
            <a:endParaRPr lang="zh-TW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Topic Outline</a:t>
            </a:r>
            <a:endParaRPr lang="en-US" altLang="zh-TW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 smtClean="0"/>
              <a:t>Ch.	2.	Introduction to C++ Programming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 smtClean="0"/>
              <a:t>Ch.	3.	Control Statements: Part 1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 smtClean="0"/>
              <a:t>Ch.	4.	Control Statements: Part 2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 smtClean="0"/>
              <a:t>Ch.	5.	Functions and an Intro to Recursion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 smtClean="0"/>
              <a:t>Ch.	6.	Arrays and Vectors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 smtClean="0"/>
              <a:t>Ch.	7.	Pointers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 smtClean="0"/>
              <a:t>Ch.	8.	Sequential-Access Files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 smtClean="0"/>
              <a:t>Ch.	17.	Random-Access Files</a:t>
            </a:r>
          </a:p>
          <a:p>
            <a:pPr marL="0" indent="0" eaLnBrk="1" hangingPunct="1">
              <a:spcBef>
                <a:spcPts val="600"/>
              </a:spcBef>
              <a:buFontTx/>
              <a:buNone/>
              <a:tabLst>
                <a:tab pos="990000" algn="r"/>
                <a:tab pos="1170000" algn="l"/>
              </a:tabLst>
            </a:pPr>
            <a:r>
              <a:rPr lang="en-US" altLang="zh-TW" sz="2800" dirty="0"/>
              <a:t>Sparse </a:t>
            </a:r>
            <a:r>
              <a:rPr lang="en-US" altLang="zh-TW" sz="2800" dirty="0" smtClean="0"/>
              <a:t>Matrices</a:t>
            </a:r>
            <a:endParaRPr lang="en-US" altLang="zh-TW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Evaluation</a:t>
            </a:r>
            <a:endParaRPr lang="en-US" altLang="zh-TW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628776"/>
            <a:ext cx="8101341" cy="3780478"/>
          </a:xfrm>
        </p:spPr>
        <p:txBody>
          <a:bodyPr/>
          <a:lstStyle/>
          <a:p>
            <a:pPr marL="268288" indent="-268288" eaLnBrk="1" hangingPunct="1">
              <a:tabLst>
                <a:tab pos="3590925" algn="l"/>
                <a:tab pos="5381625" algn="l"/>
              </a:tabLst>
            </a:pPr>
            <a:r>
              <a:rPr lang="en-US" altLang="zh-TW" sz="2800" dirty="0"/>
              <a:t>Homework	20%</a:t>
            </a:r>
          </a:p>
          <a:p>
            <a:pPr marL="268288" indent="-268288" eaLnBrk="1" hangingPunct="1">
              <a:tabLst>
                <a:tab pos="3590925" algn="l"/>
                <a:tab pos="5381625" algn="l"/>
              </a:tabLst>
            </a:pPr>
            <a:r>
              <a:rPr lang="en-US" altLang="zh-TW" sz="2800" dirty="0"/>
              <a:t>Midterm </a:t>
            </a:r>
            <a:r>
              <a:rPr lang="en-US" altLang="zh-TW" sz="2800" dirty="0" smtClean="0"/>
              <a:t>Exam 1</a:t>
            </a:r>
            <a:r>
              <a:rPr lang="en-US" altLang="zh-TW" sz="2800" dirty="0"/>
              <a:t>	20</a:t>
            </a:r>
            <a:r>
              <a:rPr lang="en-US" altLang="zh-TW" sz="2800" dirty="0" smtClean="0"/>
              <a:t>%	</a:t>
            </a:r>
            <a:r>
              <a:rPr lang="en-US" altLang="zh-TW" sz="2800" dirty="0" smtClean="0"/>
              <a:t>10/31</a:t>
            </a:r>
            <a:endParaRPr lang="en-US" altLang="zh-TW" sz="2800" dirty="0"/>
          </a:p>
          <a:p>
            <a:pPr marL="268288" indent="-268288" eaLnBrk="1" hangingPunct="1">
              <a:tabLst>
                <a:tab pos="3590925" algn="l"/>
                <a:tab pos="5381625" algn="l"/>
              </a:tabLst>
            </a:pPr>
            <a:r>
              <a:rPr lang="en-US" altLang="zh-TW" sz="2800" dirty="0"/>
              <a:t>Midterm </a:t>
            </a:r>
            <a:r>
              <a:rPr lang="en-US" altLang="zh-TW" sz="2800" dirty="0" smtClean="0"/>
              <a:t>Exam 2</a:t>
            </a:r>
            <a:r>
              <a:rPr lang="en-US" altLang="zh-TW" sz="2800" dirty="0"/>
              <a:t>	</a:t>
            </a:r>
            <a:r>
              <a:rPr lang="en-US" altLang="zh-TW" sz="2800" dirty="0" smtClean="0"/>
              <a:t>20%	</a:t>
            </a:r>
            <a:r>
              <a:rPr lang="en-US" altLang="zh-TW" sz="2800" dirty="0" smtClean="0"/>
              <a:t>12/12</a:t>
            </a:r>
            <a:endParaRPr lang="en-US" altLang="zh-TW" sz="2800" dirty="0" smtClean="0"/>
          </a:p>
          <a:p>
            <a:pPr marL="268288" indent="-268288" eaLnBrk="1" hangingPunct="1">
              <a:tabLst>
                <a:tab pos="3590925" algn="l"/>
                <a:tab pos="5381625" algn="l"/>
              </a:tabLst>
            </a:pPr>
            <a:r>
              <a:rPr lang="en-US" altLang="zh-TW" sz="2800" dirty="0" smtClean="0"/>
              <a:t>Final Exam	40%	1/9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217</Words>
  <Application>Microsoft Office PowerPoint</Application>
  <PresentationFormat>如螢幕大小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標楷體</vt:lpstr>
      <vt:lpstr>Arial</vt:lpstr>
      <vt:lpstr>Times New Roman</vt:lpstr>
      <vt:lpstr>預設簡報設計</vt:lpstr>
      <vt:lpstr>Course Information</vt:lpstr>
      <vt:lpstr>PowerPoint 簡報</vt:lpstr>
      <vt:lpstr> Contact Information </vt:lpstr>
      <vt:lpstr>Objectives</vt:lpstr>
      <vt:lpstr>Topic Outline</vt:lpstr>
      <vt:lpstr>Evaluation</vt:lpstr>
    </vt:vector>
  </TitlesOfParts>
  <Company>YZ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this course</dc:title>
  <dc:creator>JCLin</dc:creator>
  <cp:lastModifiedBy>james</cp:lastModifiedBy>
  <cp:revision>69</cp:revision>
  <dcterms:created xsi:type="dcterms:W3CDTF">2005-09-06T09:49:32Z</dcterms:created>
  <dcterms:modified xsi:type="dcterms:W3CDTF">2021-09-16T03:50:34Z</dcterms:modified>
</cp:coreProperties>
</file>