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0"/>
  </p:notesMasterIdLst>
  <p:sldIdLst>
    <p:sldId id="256" r:id="rId2"/>
    <p:sldId id="528" r:id="rId3"/>
    <p:sldId id="531" r:id="rId4"/>
    <p:sldId id="530" r:id="rId5"/>
    <p:sldId id="529" r:id="rId6"/>
    <p:sldId id="537" r:id="rId7"/>
    <p:sldId id="553" r:id="rId8"/>
    <p:sldId id="554" r:id="rId9"/>
    <p:sldId id="532" r:id="rId10"/>
    <p:sldId id="491" r:id="rId11"/>
    <p:sldId id="496" r:id="rId12"/>
    <p:sldId id="497" r:id="rId13"/>
    <p:sldId id="498" r:id="rId14"/>
    <p:sldId id="505" r:id="rId15"/>
    <p:sldId id="506" r:id="rId16"/>
    <p:sldId id="507" r:id="rId17"/>
    <p:sldId id="508" r:id="rId18"/>
    <p:sldId id="509" r:id="rId19"/>
    <p:sldId id="510" r:id="rId20"/>
    <p:sldId id="538" r:id="rId21"/>
    <p:sldId id="501" r:id="rId22"/>
    <p:sldId id="523" r:id="rId23"/>
    <p:sldId id="546" r:id="rId24"/>
    <p:sldId id="549" r:id="rId25"/>
    <p:sldId id="552" r:id="rId26"/>
    <p:sldId id="547" r:id="rId27"/>
    <p:sldId id="536" r:id="rId28"/>
    <p:sldId id="540" r:id="rId29"/>
    <p:sldId id="541" r:id="rId30"/>
    <p:sldId id="539" r:id="rId31"/>
    <p:sldId id="542" r:id="rId32"/>
    <p:sldId id="545" r:id="rId33"/>
    <p:sldId id="544" r:id="rId34"/>
    <p:sldId id="527" r:id="rId35"/>
    <p:sldId id="543" r:id="rId36"/>
    <p:sldId id="551" r:id="rId37"/>
    <p:sldId id="512" r:id="rId38"/>
    <p:sldId id="513" r:id="rId39"/>
    <p:sldId id="550" r:id="rId40"/>
    <p:sldId id="514" r:id="rId41"/>
    <p:sldId id="515" r:id="rId42"/>
    <p:sldId id="516" r:id="rId43"/>
    <p:sldId id="518" r:id="rId44"/>
    <p:sldId id="517" r:id="rId45"/>
    <p:sldId id="519" r:id="rId46"/>
    <p:sldId id="520" r:id="rId47"/>
    <p:sldId id="521" r:id="rId48"/>
    <p:sldId id="522" r:id="rId4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16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99FF"/>
    <a:srgbClr val="006600"/>
    <a:srgbClr val="008000"/>
    <a:srgbClr val="960000"/>
    <a:srgbClr val="F8F8F8"/>
    <a:srgbClr val="6600FF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0" autoAdjust="0"/>
    <p:restoredTop sz="98558" autoAdjust="0"/>
  </p:normalViewPr>
  <p:slideViewPr>
    <p:cSldViewPr>
      <p:cViewPr varScale="1">
        <p:scale>
          <a:sx n="95" d="100"/>
          <a:sy n="95" d="100"/>
        </p:scale>
        <p:origin x="91" y="62"/>
      </p:cViewPr>
      <p:guideLst>
        <p:guide orient="horz" pos="2795"/>
        <p:guide pos="16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2"/>
    </p:cViewPr>
  </p:sorterViewPr>
  <p:gridSpacing cx="144001" cy="144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9FB4328B-1A96-43A5-9185-2783A89ED2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061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14584E2-497E-40A3-8704-6D55C13B1AA5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2000" y="2709000"/>
            <a:ext cx="8280000" cy="144018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80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70" y="260978"/>
            <a:ext cx="8640000" cy="1008000"/>
          </a:xfrm>
        </p:spPr>
        <p:txBody>
          <a:bodyPr>
            <a:norm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51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6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971" y="404978"/>
            <a:ext cx="8352058" cy="604804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977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76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2600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1534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449000"/>
            <a:ext cx="3780000" cy="34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932000" y="1449389"/>
            <a:ext cx="3780200" cy="34196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0872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2169000"/>
            <a:ext cx="5760000" cy="41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013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970" y="260978"/>
            <a:ext cx="8352059" cy="720005"/>
          </a:xfrm>
        </p:spPr>
        <p:txBody>
          <a:bodyPr>
            <a:normAutofit/>
          </a:bodyPr>
          <a:lstStyle>
            <a:lvl1pPr>
              <a:defRPr sz="2800">
                <a:latin typeface="+mn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395970" y="2996997"/>
            <a:ext cx="5904042" cy="33120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6648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70" y="260978"/>
            <a:ext cx="8640060" cy="1008022"/>
          </a:xfrm>
        </p:spPr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4896035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246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96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2000" y="189000"/>
            <a:ext cx="828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2000" y="1449000"/>
            <a:ext cx="8280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68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700" r:id="rId3"/>
    <p:sldLayoutId id="2147483696" r:id="rId4"/>
    <p:sldLayoutId id="2147483704" r:id="rId5"/>
    <p:sldLayoutId id="2147483701" r:id="rId6"/>
    <p:sldLayoutId id="2147483703" r:id="rId7"/>
    <p:sldLayoutId id="2147483699" r:id="rId8"/>
    <p:sldLayoutId id="2147483698" r:id="rId9"/>
    <p:sldLayoutId id="2147483702" r:id="rId10"/>
    <p:sldLayoutId id="2147483697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/>
              <a:t>Homework Assignment </a:t>
            </a:r>
            <a:r>
              <a:rPr lang="en-US" altLang="zh-TW" sz="4800" dirty="0" smtClean="0"/>
              <a:t>#3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empty red-black tree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numKeys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data1.insert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keys[ i ] );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14188"/>
              </p:ext>
            </p:extLst>
          </p:nvPr>
        </p:nvGraphicFramePr>
        <p:xfrm>
          <a:off x="51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" name="直線單箭頭接點 59"/>
          <p:cNvCxnSpPr/>
          <p:nvPr/>
        </p:nvCxnSpPr>
        <p:spPr>
          <a:xfrm>
            <a:off x="6012000" y="378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637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372000" y="48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1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>
            <a:endCxn id="29" idx="2"/>
          </p:cNvCxnSpPr>
          <p:nvPr/>
        </p:nvCxnSpPr>
        <p:spPr>
          <a:xfrm flipV="1">
            <a:off x="6192000" y="4509000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65709"/>
              </p:ext>
            </p:extLst>
          </p:nvPr>
        </p:nvGraphicFramePr>
        <p:xfrm>
          <a:off x="432000" y="14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6012000" y="37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6732000" y="3789000"/>
            <a:ext cx="360000" cy="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732000" y="3789000"/>
            <a:ext cx="0" cy="36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7092000" y="3789000"/>
            <a:ext cx="0" cy="54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5292000" y="378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652000" y="3789000"/>
            <a:ext cx="0" cy="36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292000" y="3789000"/>
            <a:ext cx="0" cy="54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2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one node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numKeys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data1.insert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keys[ i ] );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52950"/>
              </p:ext>
            </p:extLst>
          </p:nvPr>
        </p:nvGraphicFramePr>
        <p:xfrm>
          <a:off x="432000" y="14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flipV="1">
            <a:off x="5292000" y="360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6732000" y="360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04496"/>
              </p:ext>
            </p:extLst>
          </p:nvPr>
        </p:nvGraphicFramePr>
        <p:xfrm>
          <a:off x="5112000" y="32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24549"/>
              </p:ext>
            </p:extLst>
          </p:nvPr>
        </p:nvGraphicFramePr>
        <p:xfrm>
          <a:off x="51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>
            <a:endCxn id="20" idx="2"/>
          </p:cNvCxnSpPr>
          <p:nvPr/>
        </p:nvCxnSpPr>
        <p:spPr>
          <a:xfrm flipV="1">
            <a:off x="6012000" y="3609000"/>
            <a:ext cx="18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6732000" y="342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4752000" y="342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372000" y="48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1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>
            <a:endCxn id="21" idx="2"/>
          </p:cNvCxnSpPr>
          <p:nvPr/>
        </p:nvCxnSpPr>
        <p:spPr>
          <a:xfrm flipV="1">
            <a:off x="6192000" y="4509000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6012000" y="28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012000" y="2889000"/>
            <a:ext cx="16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7632000" y="2889000"/>
            <a:ext cx="0" cy="14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7272000" y="43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475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21" idx="1"/>
          </p:cNvCxnSpPr>
          <p:nvPr/>
        </p:nvCxnSpPr>
        <p:spPr>
          <a:xfrm>
            <a:off x="4752000" y="432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3024003" y="4292996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7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two nodes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numKeys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data1.insert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keys[ i ] );</a:t>
            </a:r>
          </a:p>
        </p:txBody>
      </p:sp>
      <p:cxnSp>
        <p:nvCxnSpPr>
          <p:cNvPr id="57" name="直線單箭頭接點 56"/>
          <p:cNvCxnSpPr>
            <a:endCxn id="61" idx="0"/>
          </p:cNvCxnSpPr>
          <p:nvPr/>
        </p:nvCxnSpPr>
        <p:spPr>
          <a:xfrm flipH="1">
            <a:off x="4752000" y="216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68" idx="0"/>
          </p:cNvCxnSpPr>
          <p:nvPr/>
        </p:nvCxnSpPr>
        <p:spPr>
          <a:xfrm flipH="1">
            <a:off x="6192000" y="2169000"/>
            <a:ext cx="720000" cy="19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3852000" y="324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5652000" y="3249000"/>
            <a:ext cx="1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4804"/>
              </p:ext>
            </p:extLst>
          </p:nvPr>
        </p:nvGraphicFramePr>
        <p:xfrm>
          <a:off x="367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71071"/>
              </p:ext>
            </p:extLst>
          </p:nvPr>
        </p:nvGraphicFramePr>
        <p:xfrm>
          <a:off x="493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" name="直線單箭頭接點 62"/>
          <p:cNvCxnSpPr/>
          <p:nvPr/>
        </p:nvCxnSpPr>
        <p:spPr>
          <a:xfrm flipV="1">
            <a:off x="583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V="1">
            <a:off x="4572000" y="234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601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6372000" y="48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7" name="直線單箭頭接點 66"/>
          <p:cNvCxnSpPr>
            <a:endCxn id="68" idx="2"/>
          </p:cNvCxnSpPr>
          <p:nvPr/>
        </p:nvCxnSpPr>
        <p:spPr>
          <a:xfrm flipV="1">
            <a:off x="6192000" y="4509000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93325"/>
              </p:ext>
            </p:extLst>
          </p:nvPr>
        </p:nvGraphicFramePr>
        <p:xfrm>
          <a:off x="51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直線單箭頭接點 68"/>
          <p:cNvCxnSpPr>
            <a:endCxn id="61" idx="2"/>
          </p:cNvCxnSpPr>
          <p:nvPr/>
        </p:nvCxnSpPr>
        <p:spPr>
          <a:xfrm flipH="1" flipV="1">
            <a:off x="4752000" y="3429000"/>
            <a:ext cx="54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62" idx="2"/>
          </p:cNvCxnSpPr>
          <p:nvPr/>
        </p:nvCxnSpPr>
        <p:spPr>
          <a:xfrm flipV="1">
            <a:off x="6012000" y="2349000"/>
            <a:ext cx="0" cy="198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H="1" flipV="1">
            <a:off x="6192000" y="2349000"/>
            <a:ext cx="900000" cy="19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5832000" y="1629000"/>
            <a:ext cx="180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7632000" y="1629000"/>
            <a:ext cx="0" cy="270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7272000" y="43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8" idx="1"/>
          </p:cNvCxnSpPr>
          <p:nvPr/>
        </p:nvCxnSpPr>
        <p:spPr>
          <a:xfrm>
            <a:off x="3852000" y="4329000"/>
            <a:ext cx="12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2736001" y="4437458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5" name="橢圓 24"/>
          <p:cNvSpPr/>
          <p:nvPr/>
        </p:nvSpPr>
        <p:spPr>
          <a:xfrm>
            <a:off x="3024003" y="4292996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2592000" y="4869000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03611"/>
              </p:ext>
            </p:extLst>
          </p:nvPr>
        </p:nvGraphicFramePr>
        <p:xfrm>
          <a:off x="432000" y="14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6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three nodes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numKeys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data1.insert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keys[ i ] );</a:t>
            </a:r>
          </a:p>
        </p:txBody>
      </p:sp>
      <p:cxnSp>
        <p:nvCxnSpPr>
          <p:cNvPr id="28" name="直線單箭頭接點 27"/>
          <p:cNvCxnSpPr>
            <a:endCxn id="59" idx="0"/>
          </p:cNvCxnSpPr>
          <p:nvPr/>
        </p:nvCxnSpPr>
        <p:spPr>
          <a:xfrm flipH="1">
            <a:off x="4752000" y="216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58" idx="0"/>
          </p:cNvCxnSpPr>
          <p:nvPr/>
        </p:nvCxnSpPr>
        <p:spPr>
          <a:xfrm>
            <a:off x="6912000" y="216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852000" y="324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652000" y="3249000"/>
            <a:ext cx="1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67" idx="0"/>
          </p:cNvCxnSpPr>
          <p:nvPr/>
        </p:nvCxnSpPr>
        <p:spPr>
          <a:xfrm flipH="1">
            <a:off x="6192000" y="3249000"/>
            <a:ext cx="18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8172000" y="3249000"/>
            <a:ext cx="0" cy="72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75758"/>
              </p:ext>
            </p:extLst>
          </p:nvPr>
        </p:nvGraphicFramePr>
        <p:xfrm>
          <a:off x="619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52498"/>
              </p:ext>
            </p:extLst>
          </p:nvPr>
        </p:nvGraphicFramePr>
        <p:xfrm>
          <a:off x="367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20892"/>
              </p:ext>
            </p:extLst>
          </p:nvPr>
        </p:nvGraphicFramePr>
        <p:xfrm>
          <a:off x="493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線單箭頭接點 60"/>
          <p:cNvCxnSpPr/>
          <p:nvPr/>
        </p:nvCxnSpPr>
        <p:spPr>
          <a:xfrm flipV="1">
            <a:off x="583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6192000" y="2349000"/>
            <a:ext cx="90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4572000" y="234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01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6372000" y="48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>
            <a:endCxn id="67" idx="2"/>
          </p:cNvCxnSpPr>
          <p:nvPr/>
        </p:nvCxnSpPr>
        <p:spPr>
          <a:xfrm flipH="1" flipV="1">
            <a:off x="6192000" y="450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71928"/>
              </p:ext>
            </p:extLst>
          </p:nvPr>
        </p:nvGraphicFramePr>
        <p:xfrm>
          <a:off x="51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線單箭頭接點 67"/>
          <p:cNvCxnSpPr>
            <a:endCxn id="59" idx="2"/>
          </p:cNvCxnSpPr>
          <p:nvPr/>
        </p:nvCxnSpPr>
        <p:spPr>
          <a:xfrm flipH="1" flipV="1">
            <a:off x="4752000" y="3429000"/>
            <a:ext cx="54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60" idx="2"/>
          </p:cNvCxnSpPr>
          <p:nvPr/>
        </p:nvCxnSpPr>
        <p:spPr>
          <a:xfrm flipV="1">
            <a:off x="6012000" y="2349000"/>
            <a:ext cx="0" cy="198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58" idx="2"/>
          </p:cNvCxnSpPr>
          <p:nvPr/>
        </p:nvCxnSpPr>
        <p:spPr>
          <a:xfrm flipV="1">
            <a:off x="7092000" y="3429000"/>
            <a:ext cx="1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5832000" y="1629000"/>
            <a:ext cx="28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712000" y="1629000"/>
            <a:ext cx="0" cy="270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7272000" y="4329000"/>
            <a:ext cx="14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7272000" y="3969000"/>
            <a:ext cx="900000" cy="1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1"/>
          </p:cNvCxnSpPr>
          <p:nvPr/>
        </p:nvCxnSpPr>
        <p:spPr>
          <a:xfrm>
            <a:off x="3852000" y="4329000"/>
            <a:ext cx="12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2736001" y="4437458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>
            <a:off x="3168466" y="4437458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橢圓 33"/>
          <p:cNvSpPr/>
          <p:nvPr/>
        </p:nvSpPr>
        <p:spPr>
          <a:xfrm>
            <a:off x="3024003" y="4292996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2592000" y="4869000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3456006" y="4869000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03472"/>
              </p:ext>
            </p:extLst>
          </p:nvPr>
        </p:nvGraphicFramePr>
        <p:xfrm>
          <a:off x="432000" y="14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3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four nodes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59" idx="0"/>
          </p:cNvCxnSpPr>
          <p:nvPr/>
        </p:nvCxnSpPr>
        <p:spPr>
          <a:xfrm flipH="1">
            <a:off x="3312000" y="216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58" idx="0"/>
          </p:cNvCxnSpPr>
          <p:nvPr/>
        </p:nvCxnSpPr>
        <p:spPr>
          <a:xfrm>
            <a:off x="5472000" y="216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412000" y="3249000"/>
            <a:ext cx="0" cy="216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212000" y="3249000"/>
            <a:ext cx="180000" cy="19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67" idx="0"/>
          </p:cNvCxnSpPr>
          <p:nvPr/>
        </p:nvCxnSpPr>
        <p:spPr>
          <a:xfrm flipH="1">
            <a:off x="4752000" y="3249000"/>
            <a:ext cx="180000" cy="19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7992000" y="4329000"/>
            <a:ext cx="0" cy="72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97279"/>
              </p:ext>
            </p:extLst>
          </p:nvPr>
        </p:nvGraphicFramePr>
        <p:xfrm>
          <a:off x="475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43118"/>
              </p:ext>
            </p:extLst>
          </p:nvPr>
        </p:nvGraphicFramePr>
        <p:xfrm>
          <a:off x="223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39067"/>
              </p:ext>
            </p:extLst>
          </p:nvPr>
        </p:nvGraphicFramePr>
        <p:xfrm>
          <a:off x="349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線單箭頭接點 60"/>
          <p:cNvCxnSpPr/>
          <p:nvPr/>
        </p:nvCxnSpPr>
        <p:spPr>
          <a:xfrm flipV="1">
            <a:off x="439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4752000" y="2349000"/>
            <a:ext cx="90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3132000" y="234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75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511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>
            <a:endCxn id="67" idx="2"/>
          </p:cNvCxnSpPr>
          <p:nvPr/>
        </p:nvCxnSpPr>
        <p:spPr>
          <a:xfrm flipH="1" flipV="1">
            <a:off x="4752000" y="5589000"/>
            <a:ext cx="18000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16820"/>
              </p:ext>
            </p:extLst>
          </p:nvPr>
        </p:nvGraphicFramePr>
        <p:xfrm>
          <a:off x="3672000" y="52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線單箭頭接點 67"/>
          <p:cNvCxnSpPr>
            <a:endCxn id="59" idx="2"/>
          </p:cNvCxnSpPr>
          <p:nvPr/>
        </p:nvCxnSpPr>
        <p:spPr>
          <a:xfrm flipH="1" flipV="1">
            <a:off x="3312000" y="3429000"/>
            <a:ext cx="540000" cy="19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60" idx="2"/>
          </p:cNvCxnSpPr>
          <p:nvPr/>
        </p:nvCxnSpPr>
        <p:spPr>
          <a:xfrm flipV="1">
            <a:off x="4572000" y="2349000"/>
            <a:ext cx="0" cy="30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29" idx="2"/>
          </p:cNvCxnSpPr>
          <p:nvPr/>
        </p:nvCxnSpPr>
        <p:spPr>
          <a:xfrm flipV="1">
            <a:off x="5652000" y="4509000"/>
            <a:ext cx="144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4392000" y="1629000"/>
            <a:ext cx="41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532000" y="1629000"/>
            <a:ext cx="0" cy="396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832000" y="5589000"/>
            <a:ext cx="27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3"/>
          </p:cNvCxnSpPr>
          <p:nvPr/>
        </p:nvCxnSpPr>
        <p:spPr>
          <a:xfrm flipH="1">
            <a:off x="5832000" y="5049000"/>
            <a:ext cx="2160000" cy="36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1"/>
          </p:cNvCxnSpPr>
          <p:nvPr/>
        </p:nvCxnSpPr>
        <p:spPr>
          <a:xfrm>
            <a:off x="2412000" y="5409000"/>
            <a:ext cx="12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39222"/>
              </p:ext>
            </p:extLst>
          </p:nvPr>
        </p:nvGraphicFramePr>
        <p:xfrm>
          <a:off x="60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6732000" y="324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6012010" y="3429000"/>
            <a:ext cx="90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5292000" y="4329000"/>
            <a:ext cx="90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691980" y="1988990"/>
            <a:ext cx="432003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5" name="橢圓 44"/>
          <p:cNvSpPr/>
          <p:nvPr/>
        </p:nvSpPr>
        <p:spPr>
          <a:xfrm>
            <a:off x="1979982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6" name="直線接點 45"/>
          <p:cNvCxnSpPr/>
          <p:nvPr/>
        </p:nvCxnSpPr>
        <p:spPr>
          <a:xfrm flipH="1">
            <a:off x="827512" y="1412986"/>
            <a:ext cx="431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7" name="直線接點 46"/>
          <p:cNvCxnSpPr/>
          <p:nvPr/>
        </p:nvCxnSpPr>
        <p:spPr>
          <a:xfrm>
            <a:off x="1259977" y="141298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8" name="橢圓 47"/>
          <p:cNvSpPr/>
          <p:nvPr/>
        </p:nvSpPr>
        <p:spPr>
          <a:xfrm>
            <a:off x="1115514" y="1268524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683511" y="1844528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547517" y="1844989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20142"/>
              </p:ext>
            </p:extLst>
          </p:nvPr>
        </p:nvGraphicFramePr>
        <p:xfrm>
          <a:off x="60331" y="59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1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five nodes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59" idx="0"/>
          </p:cNvCxnSpPr>
          <p:nvPr/>
        </p:nvCxnSpPr>
        <p:spPr>
          <a:xfrm flipH="1">
            <a:off x="1872000" y="216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58" idx="0"/>
          </p:cNvCxnSpPr>
          <p:nvPr/>
        </p:nvCxnSpPr>
        <p:spPr>
          <a:xfrm>
            <a:off x="4032000" y="2169000"/>
            <a:ext cx="162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972000" y="3249000"/>
            <a:ext cx="0" cy="216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2772000" y="3249000"/>
            <a:ext cx="180000" cy="19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33" idx="0"/>
          </p:cNvCxnSpPr>
          <p:nvPr/>
        </p:nvCxnSpPr>
        <p:spPr>
          <a:xfrm flipH="1">
            <a:off x="4392000" y="324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7812000" y="4329000"/>
            <a:ext cx="0" cy="72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995337"/>
              </p:ext>
            </p:extLst>
          </p:nvPr>
        </p:nvGraphicFramePr>
        <p:xfrm>
          <a:off x="457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63104"/>
              </p:ext>
            </p:extLst>
          </p:nvPr>
        </p:nvGraphicFramePr>
        <p:xfrm>
          <a:off x="79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23697"/>
              </p:ext>
            </p:extLst>
          </p:nvPr>
        </p:nvGraphicFramePr>
        <p:xfrm>
          <a:off x="205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線單箭頭接點 60"/>
          <p:cNvCxnSpPr/>
          <p:nvPr/>
        </p:nvCxnSpPr>
        <p:spPr>
          <a:xfrm flipV="1">
            <a:off x="295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endCxn id="60" idx="2"/>
          </p:cNvCxnSpPr>
          <p:nvPr/>
        </p:nvCxnSpPr>
        <p:spPr>
          <a:xfrm flipH="1" flipV="1">
            <a:off x="3132000" y="2349000"/>
            <a:ext cx="234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endCxn id="60" idx="2"/>
          </p:cNvCxnSpPr>
          <p:nvPr/>
        </p:nvCxnSpPr>
        <p:spPr>
          <a:xfrm flipV="1">
            <a:off x="1692000" y="2349000"/>
            <a:ext cx="144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13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49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>
            <a:endCxn id="67" idx="2"/>
          </p:cNvCxnSpPr>
          <p:nvPr/>
        </p:nvCxnSpPr>
        <p:spPr>
          <a:xfrm flipH="1" flipV="1">
            <a:off x="3312000" y="558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69710"/>
              </p:ext>
            </p:extLst>
          </p:nvPr>
        </p:nvGraphicFramePr>
        <p:xfrm>
          <a:off x="2232000" y="52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線單箭頭接點 67"/>
          <p:cNvCxnSpPr>
            <a:endCxn id="59" idx="2"/>
          </p:cNvCxnSpPr>
          <p:nvPr/>
        </p:nvCxnSpPr>
        <p:spPr>
          <a:xfrm flipH="1" flipV="1">
            <a:off x="1872000" y="3429000"/>
            <a:ext cx="540000" cy="19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60" idx="2"/>
          </p:cNvCxnSpPr>
          <p:nvPr/>
        </p:nvCxnSpPr>
        <p:spPr>
          <a:xfrm flipV="1">
            <a:off x="3132000" y="2349000"/>
            <a:ext cx="0" cy="30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4212000" y="4509000"/>
            <a:ext cx="252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2952000" y="1629000"/>
            <a:ext cx="540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352000" y="1629000"/>
            <a:ext cx="0" cy="396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4392000" y="5589000"/>
            <a:ext cx="39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3"/>
          </p:cNvCxnSpPr>
          <p:nvPr/>
        </p:nvCxnSpPr>
        <p:spPr>
          <a:xfrm flipH="1">
            <a:off x="4392000" y="5049000"/>
            <a:ext cx="3420000" cy="36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1"/>
          </p:cNvCxnSpPr>
          <p:nvPr/>
        </p:nvCxnSpPr>
        <p:spPr>
          <a:xfrm>
            <a:off x="972000" y="5409000"/>
            <a:ext cx="12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18205"/>
              </p:ext>
            </p:extLst>
          </p:nvPr>
        </p:nvGraphicFramePr>
        <p:xfrm>
          <a:off x="583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6552000" y="324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62815"/>
              </p:ext>
            </p:extLst>
          </p:nvPr>
        </p:nvGraphicFramePr>
        <p:xfrm>
          <a:off x="33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直線單箭頭接點 34"/>
          <p:cNvCxnSpPr/>
          <p:nvPr/>
        </p:nvCxnSpPr>
        <p:spPr>
          <a:xfrm>
            <a:off x="3492000" y="43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672000" y="4329000"/>
            <a:ext cx="234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5832000" y="3429000"/>
            <a:ext cx="90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4212000" y="4329000"/>
            <a:ext cx="10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>
            <a:off x="971975" y="1989451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9" name="直線接點 38"/>
          <p:cNvCxnSpPr/>
          <p:nvPr/>
        </p:nvCxnSpPr>
        <p:spPr>
          <a:xfrm>
            <a:off x="1260439" y="1989451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827974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1403978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6" name="直線接點 45"/>
          <p:cNvCxnSpPr/>
          <p:nvPr/>
        </p:nvCxnSpPr>
        <p:spPr>
          <a:xfrm flipH="1">
            <a:off x="395971" y="1413447"/>
            <a:ext cx="431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7" name="直線接點 46"/>
          <p:cNvCxnSpPr/>
          <p:nvPr/>
        </p:nvCxnSpPr>
        <p:spPr>
          <a:xfrm>
            <a:off x="828436" y="1413447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8" name="橢圓 47"/>
          <p:cNvSpPr/>
          <p:nvPr/>
        </p:nvSpPr>
        <p:spPr>
          <a:xfrm>
            <a:off x="683973" y="1268985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51970" y="1844989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115976" y="1845450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81959"/>
              </p:ext>
            </p:extLst>
          </p:nvPr>
        </p:nvGraphicFramePr>
        <p:xfrm>
          <a:off x="4572000" y="59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2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six nodes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59" idx="0"/>
          </p:cNvCxnSpPr>
          <p:nvPr/>
        </p:nvCxnSpPr>
        <p:spPr>
          <a:xfrm flipH="1">
            <a:off x="2592000" y="2169000"/>
            <a:ext cx="162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012000" y="2169000"/>
            <a:ext cx="144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432000" y="432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33" idx="0"/>
          </p:cNvCxnSpPr>
          <p:nvPr/>
        </p:nvCxnSpPr>
        <p:spPr>
          <a:xfrm>
            <a:off x="3492000" y="324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29" idx="0"/>
          </p:cNvCxnSpPr>
          <p:nvPr/>
        </p:nvCxnSpPr>
        <p:spPr>
          <a:xfrm flipH="1">
            <a:off x="6372000" y="324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8532000" y="3249000"/>
            <a:ext cx="0" cy="216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79277"/>
              </p:ext>
            </p:extLst>
          </p:nvPr>
        </p:nvGraphicFramePr>
        <p:xfrm>
          <a:off x="655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27928"/>
              </p:ext>
            </p:extLst>
          </p:nvPr>
        </p:nvGraphicFramePr>
        <p:xfrm>
          <a:off x="151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14501"/>
              </p:ext>
            </p:extLst>
          </p:nvPr>
        </p:nvGraphicFramePr>
        <p:xfrm>
          <a:off x="403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線單箭頭接點 60"/>
          <p:cNvCxnSpPr/>
          <p:nvPr/>
        </p:nvCxnSpPr>
        <p:spPr>
          <a:xfrm flipV="1">
            <a:off x="493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5292000" y="2349000"/>
            <a:ext cx="21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2412000" y="2349000"/>
            <a:ext cx="252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547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>
            <a:endCxn id="67" idx="2"/>
          </p:cNvCxnSpPr>
          <p:nvPr/>
        </p:nvCxnSpPr>
        <p:spPr>
          <a:xfrm flipH="1" flipV="1">
            <a:off x="5292000" y="558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83076"/>
              </p:ext>
            </p:extLst>
          </p:nvPr>
        </p:nvGraphicFramePr>
        <p:xfrm>
          <a:off x="4212000" y="52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線單箭頭接點 67"/>
          <p:cNvCxnSpPr>
            <a:endCxn id="34" idx="2"/>
          </p:cNvCxnSpPr>
          <p:nvPr/>
        </p:nvCxnSpPr>
        <p:spPr>
          <a:xfrm flipH="1" flipV="1">
            <a:off x="1332000" y="4509000"/>
            <a:ext cx="30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5112000" y="2349000"/>
            <a:ext cx="0" cy="30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7632000" y="3429000"/>
            <a:ext cx="0" cy="144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4932000" y="1629000"/>
            <a:ext cx="39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892000" y="1629000"/>
            <a:ext cx="0" cy="396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6372000" y="5589000"/>
            <a:ext cx="252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3"/>
          </p:cNvCxnSpPr>
          <p:nvPr/>
        </p:nvCxnSpPr>
        <p:spPr>
          <a:xfrm flipH="1">
            <a:off x="6372000" y="5409000"/>
            <a:ext cx="2160000" cy="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1"/>
          </p:cNvCxnSpPr>
          <p:nvPr/>
        </p:nvCxnSpPr>
        <p:spPr>
          <a:xfrm>
            <a:off x="432000" y="5409000"/>
            <a:ext cx="378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82681"/>
              </p:ext>
            </p:extLst>
          </p:nvPr>
        </p:nvGraphicFramePr>
        <p:xfrm>
          <a:off x="529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4752000" y="4329000"/>
            <a:ext cx="1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96498"/>
              </p:ext>
            </p:extLst>
          </p:nvPr>
        </p:nvGraphicFramePr>
        <p:xfrm>
          <a:off x="277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直線單箭頭接點 34"/>
          <p:cNvCxnSpPr>
            <a:endCxn id="34" idx="0"/>
          </p:cNvCxnSpPr>
          <p:nvPr/>
        </p:nvCxnSpPr>
        <p:spPr>
          <a:xfrm flipH="1">
            <a:off x="1332000" y="324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34319"/>
              </p:ext>
            </p:extLst>
          </p:nvPr>
        </p:nvGraphicFramePr>
        <p:xfrm>
          <a:off x="25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6" name="直線單箭頭接點 75"/>
          <p:cNvCxnSpPr/>
          <p:nvPr/>
        </p:nvCxnSpPr>
        <p:spPr>
          <a:xfrm flipH="1">
            <a:off x="5472000" y="4329000"/>
            <a:ext cx="180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2952000" y="4329000"/>
            <a:ext cx="180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6192000" y="4869000"/>
            <a:ext cx="1440000" cy="54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2232000" y="4329000"/>
            <a:ext cx="234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67" idx="0"/>
          </p:cNvCxnSpPr>
          <p:nvPr/>
        </p:nvCxnSpPr>
        <p:spPr>
          <a:xfrm flipH="1">
            <a:off x="5292000" y="4329000"/>
            <a:ext cx="18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59" idx="2"/>
          </p:cNvCxnSpPr>
          <p:nvPr/>
        </p:nvCxnSpPr>
        <p:spPr>
          <a:xfrm flipV="1">
            <a:off x="1152000" y="3429000"/>
            <a:ext cx="144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endCxn id="59" idx="2"/>
          </p:cNvCxnSpPr>
          <p:nvPr/>
        </p:nvCxnSpPr>
        <p:spPr>
          <a:xfrm flipH="1" flipV="1">
            <a:off x="2592000" y="3429000"/>
            <a:ext cx="108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6192000" y="3429000"/>
            <a:ext cx="144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>
            <a:off x="683973" y="1989451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9" name="直線接點 88"/>
          <p:cNvCxnSpPr/>
          <p:nvPr/>
        </p:nvCxnSpPr>
        <p:spPr>
          <a:xfrm>
            <a:off x="972437" y="1989451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0" name="橢圓 89"/>
          <p:cNvSpPr/>
          <p:nvPr/>
        </p:nvSpPr>
        <p:spPr>
          <a:xfrm>
            <a:off x="539972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1" name="橢圓 90"/>
          <p:cNvSpPr/>
          <p:nvPr/>
        </p:nvSpPr>
        <p:spPr>
          <a:xfrm>
            <a:off x="1115976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92" name="直線接點 91"/>
          <p:cNvCxnSpPr/>
          <p:nvPr/>
        </p:nvCxnSpPr>
        <p:spPr>
          <a:xfrm flipH="1">
            <a:off x="1835981" y="1989451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3" name="橢圓 92"/>
          <p:cNvSpPr/>
          <p:nvPr/>
        </p:nvSpPr>
        <p:spPr>
          <a:xfrm>
            <a:off x="1691980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接點 39"/>
          <p:cNvCxnSpPr/>
          <p:nvPr/>
        </p:nvCxnSpPr>
        <p:spPr>
          <a:xfrm flipH="1">
            <a:off x="971975" y="1413447"/>
            <a:ext cx="575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1" name="直線接點 40"/>
          <p:cNvCxnSpPr/>
          <p:nvPr/>
        </p:nvCxnSpPr>
        <p:spPr>
          <a:xfrm>
            <a:off x="1548441" y="1413447"/>
            <a:ext cx="575542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3" name="橢圓 42"/>
          <p:cNvSpPr/>
          <p:nvPr/>
        </p:nvSpPr>
        <p:spPr>
          <a:xfrm>
            <a:off x="1403978" y="1268985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827974" y="1844989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1979982" y="1845450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50859"/>
              </p:ext>
            </p:extLst>
          </p:nvPr>
        </p:nvGraphicFramePr>
        <p:xfrm>
          <a:off x="252000" y="59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1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單箭頭接點 27"/>
          <p:cNvCxnSpPr>
            <a:endCxn id="41" idx="0"/>
          </p:cNvCxnSpPr>
          <p:nvPr/>
        </p:nvCxnSpPr>
        <p:spPr>
          <a:xfrm flipH="1">
            <a:off x="3672000" y="1449000"/>
            <a:ext cx="108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43" idx="0"/>
          </p:cNvCxnSpPr>
          <p:nvPr/>
        </p:nvCxnSpPr>
        <p:spPr>
          <a:xfrm>
            <a:off x="5472000" y="1449000"/>
            <a:ext cx="10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592000" y="414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032000" y="288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832000" y="288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912000" y="2889000"/>
            <a:ext cx="0" cy="216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5112000" y="5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5292000" y="162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3672000" y="162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93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547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5112000" y="558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2952000" y="432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40" idx="2"/>
          </p:cNvCxnSpPr>
          <p:nvPr/>
        </p:nvCxnSpPr>
        <p:spPr>
          <a:xfrm flipV="1">
            <a:off x="5112000" y="1629000"/>
            <a:ext cx="0" cy="34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43" idx="2"/>
          </p:cNvCxnSpPr>
          <p:nvPr/>
        </p:nvCxnSpPr>
        <p:spPr>
          <a:xfrm flipV="1">
            <a:off x="6552000" y="3069000"/>
            <a:ext cx="0" cy="234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5112000" y="549000"/>
            <a:ext cx="23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7452000" y="549000"/>
            <a:ext cx="0" cy="468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652000" y="5229000"/>
            <a:ext cx="18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5652000" y="5049000"/>
            <a:ext cx="1260000" cy="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2592000" y="5049000"/>
            <a:ext cx="198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752000" y="4149000"/>
            <a:ext cx="18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2952000" y="288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>
            <a:off x="5472000" y="4149000"/>
            <a:ext cx="72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4032000" y="4149000"/>
            <a:ext cx="72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5472000" y="5409000"/>
            <a:ext cx="1080000" cy="2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3312000" y="4149000"/>
            <a:ext cx="12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>
            <a:off x="5292000" y="4149000"/>
            <a:ext cx="18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41" idx="2"/>
          </p:cNvCxnSpPr>
          <p:nvPr/>
        </p:nvCxnSpPr>
        <p:spPr>
          <a:xfrm flipV="1">
            <a:off x="295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endCxn id="41" idx="2"/>
          </p:cNvCxnSpPr>
          <p:nvPr/>
        </p:nvCxnSpPr>
        <p:spPr>
          <a:xfrm flipH="1" flipV="1">
            <a:off x="367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43" idx="2"/>
          </p:cNvCxnSpPr>
          <p:nvPr/>
        </p:nvCxnSpPr>
        <p:spPr>
          <a:xfrm flipV="1">
            <a:off x="583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66434"/>
              </p:ext>
            </p:extLst>
          </p:nvPr>
        </p:nvGraphicFramePr>
        <p:xfrm>
          <a:off x="4572000" y="9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02962"/>
              </p:ext>
            </p:extLst>
          </p:nvPr>
        </p:nvGraphicFramePr>
        <p:xfrm>
          <a:off x="3132000" y="23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25672"/>
              </p:ext>
            </p:extLst>
          </p:nvPr>
        </p:nvGraphicFramePr>
        <p:xfrm>
          <a:off x="6012000" y="23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86065"/>
              </p:ext>
            </p:extLst>
          </p:nvPr>
        </p:nvGraphicFramePr>
        <p:xfrm>
          <a:off x="241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42628"/>
              </p:ext>
            </p:extLst>
          </p:nvPr>
        </p:nvGraphicFramePr>
        <p:xfrm>
          <a:off x="385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95431"/>
              </p:ext>
            </p:extLst>
          </p:nvPr>
        </p:nvGraphicFramePr>
        <p:xfrm>
          <a:off x="529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7748"/>
              </p:ext>
            </p:extLst>
          </p:nvPr>
        </p:nvGraphicFramePr>
        <p:xfrm>
          <a:off x="4572000" y="48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cxnSp>
        <p:nvCxnSpPr>
          <p:cNvPr id="114" name="直線單箭頭接點 113"/>
          <p:cNvCxnSpPr/>
          <p:nvPr/>
        </p:nvCxnSpPr>
        <p:spPr>
          <a:xfrm flipH="1">
            <a:off x="2952000" y="5409000"/>
            <a:ext cx="180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59805"/>
              </p:ext>
            </p:extLst>
          </p:nvPr>
        </p:nvGraphicFramePr>
        <p:xfrm>
          <a:off x="252000" y="558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646174"/>
                  </a:ext>
                </a:extLst>
              </a:tr>
            </a:tbl>
          </a:graphicData>
        </a:graphic>
      </p:graphicFrame>
      <p:cxnSp>
        <p:nvCxnSpPr>
          <p:cNvPr id="51" name="直線接點 50"/>
          <p:cNvCxnSpPr/>
          <p:nvPr/>
        </p:nvCxnSpPr>
        <p:spPr>
          <a:xfrm flipH="1">
            <a:off x="1223973" y="1269446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2" name="直線接點 51"/>
          <p:cNvCxnSpPr/>
          <p:nvPr/>
        </p:nvCxnSpPr>
        <p:spPr>
          <a:xfrm>
            <a:off x="1512437" y="1269446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3" name="橢圓 52"/>
          <p:cNvSpPr/>
          <p:nvPr/>
        </p:nvSpPr>
        <p:spPr>
          <a:xfrm>
            <a:off x="1079972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1655976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5" name="直線接點 54"/>
          <p:cNvCxnSpPr/>
          <p:nvPr/>
        </p:nvCxnSpPr>
        <p:spPr>
          <a:xfrm flipH="1">
            <a:off x="2375981" y="1269446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6" name="橢圓 55"/>
          <p:cNvSpPr/>
          <p:nvPr/>
        </p:nvSpPr>
        <p:spPr>
          <a:xfrm>
            <a:off x="2231980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8" name="直線接點 57"/>
          <p:cNvCxnSpPr/>
          <p:nvPr/>
        </p:nvCxnSpPr>
        <p:spPr>
          <a:xfrm flipH="1">
            <a:off x="1511975" y="693442"/>
            <a:ext cx="575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9" name="直線接點 58"/>
          <p:cNvCxnSpPr/>
          <p:nvPr/>
        </p:nvCxnSpPr>
        <p:spPr>
          <a:xfrm>
            <a:off x="2088441" y="693442"/>
            <a:ext cx="575542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0" name="橢圓 59"/>
          <p:cNvSpPr/>
          <p:nvPr/>
        </p:nvSpPr>
        <p:spPr>
          <a:xfrm>
            <a:off x="1943978" y="548980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1367974" y="1124984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2519982" y="1125445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4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線接點 85"/>
          <p:cNvCxnSpPr/>
          <p:nvPr/>
        </p:nvCxnSpPr>
        <p:spPr>
          <a:xfrm>
            <a:off x="2663983" y="1268985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7" name="橢圓 86"/>
          <p:cNvSpPr/>
          <p:nvPr/>
        </p:nvSpPr>
        <p:spPr>
          <a:xfrm>
            <a:off x="2807522" y="1700527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8" name="直線單箭頭接點 27"/>
          <p:cNvCxnSpPr>
            <a:endCxn id="41" idx="0"/>
          </p:cNvCxnSpPr>
          <p:nvPr/>
        </p:nvCxnSpPr>
        <p:spPr>
          <a:xfrm flipH="1">
            <a:off x="3672000" y="1449000"/>
            <a:ext cx="108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43" idx="0"/>
          </p:cNvCxnSpPr>
          <p:nvPr/>
        </p:nvCxnSpPr>
        <p:spPr>
          <a:xfrm>
            <a:off x="5472000" y="1449000"/>
            <a:ext cx="10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592000" y="414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032000" y="288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832000" y="288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7632000" y="4149000"/>
            <a:ext cx="0" cy="90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5112000" y="5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5292000" y="162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3672000" y="162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93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547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5112000" y="558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2952000" y="432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40" idx="2"/>
          </p:cNvCxnSpPr>
          <p:nvPr/>
        </p:nvCxnSpPr>
        <p:spPr>
          <a:xfrm flipV="1">
            <a:off x="5112000" y="1629000"/>
            <a:ext cx="0" cy="34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39" idx="2"/>
          </p:cNvCxnSpPr>
          <p:nvPr/>
        </p:nvCxnSpPr>
        <p:spPr>
          <a:xfrm flipV="1">
            <a:off x="7272000" y="4329000"/>
            <a:ext cx="0" cy="10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5112000" y="549000"/>
            <a:ext cx="30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172000" y="549000"/>
            <a:ext cx="0" cy="468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652000" y="5229000"/>
            <a:ext cx="252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5652000" y="5049000"/>
            <a:ext cx="1980000" cy="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2592000" y="5049000"/>
            <a:ext cx="198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752000" y="4149000"/>
            <a:ext cx="18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2952000" y="288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>
            <a:off x="5472000" y="4149000"/>
            <a:ext cx="72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4032000" y="4149000"/>
            <a:ext cx="72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5472000" y="5409000"/>
            <a:ext cx="1800000" cy="2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3312000" y="4149000"/>
            <a:ext cx="12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>
            <a:off x="5292000" y="4149000"/>
            <a:ext cx="18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41" idx="2"/>
          </p:cNvCxnSpPr>
          <p:nvPr/>
        </p:nvCxnSpPr>
        <p:spPr>
          <a:xfrm flipV="1">
            <a:off x="295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endCxn id="41" idx="2"/>
          </p:cNvCxnSpPr>
          <p:nvPr/>
        </p:nvCxnSpPr>
        <p:spPr>
          <a:xfrm flipH="1" flipV="1">
            <a:off x="367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43" idx="2"/>
          </p:cNvCxnSpPr>
          <p:nvPr/>
        </p:nvCxnSpPr>
        <p:spPr>
          <a:xfrm flipV="1">
            <a:off x="583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29934"/>
              </p:ext>
            </p:extLst>
          </p:nvPr>
        </p:nvGraphicFramePr>
        <p:xfrm>
          <a:off x="4572000" y="9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37393"/>
              </p:ext>
            </p:extLst>
          </p:nvPr>
        </p:nvGraphicFramePr>
        <p:xfrm>
          <a:off x="3132000" y="23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40792"/>
              </p:ext>
            </p:extLst>
          </p:nvPr>
        </p:nvGraphicFramePr>
        <p:xfrm>
          <a:off x="6012000" y="23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89490"/>
              </p:ext>
            </p:extLst>
          </p:nvPr>
        </p:nvGraphicFramePr>
        <p:xfrm>
          <a:off x="241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43039"/>
              </p:ext>
            </p:extLst>
          </p:nvPr>
        </p:nvGraphicFramePr>
        <p:xfrm>
          <a:off x="385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53600"/>
              </p:ext>
            </p:extLst>
          </p:nvPr>
        </p:nvGraphicFramePr>
        <p:xfrm>
          <a:off x="529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04086"/>
              </p:ext>
            </p:extLst>
          </p:nvPr>
        </p:nvGraphicFramePr>
        <p:xfrm>
          <a:off x="4572000" y="48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79154"/>
              </p:ext>
            </p:extLst>
          </p:nvPr>
        </p:nvGraphicFramePr>
        <p:xfrm>
          <a:off x="673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flipH="1">
            <a:off x="5652000" y="4149000"/>
            <a:ext cx="12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912000" y="288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 flipV="1">
            <a:off x="655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2952000" y="5409000"/>
            <a:ext cx="180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1223973" y="1269446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1512437" y="1269446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橢圓 50"/>
          <p:cNvSpPr/>
          <p:nvPr/>
        </p:nvSpPr>
        <p:spPr>
          <a:xfrm>
            <a:off x="1079972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1655976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5" name="直線接點 54"/>
          <p:cNvCxnSpPr/>
          <p:nvPr/>
        </p:nvCxnSpPr>
        <p:spPr>
          <a:xfrm flipH="1">
            <a:off x="2375981" y="1269446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6" name="橢圓 55"/>
          <p:cNvSpPr/>
          <p:nvPr/>
        </p:nvSpPr>
        <p:spPr>
          <a:xfrm>
            <a:off x="2231980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8" name="直線接點 57"/>
          <p:cNvCxnSpPr/>
          <p:nvPr/>
        </p:nvCxnSpPr>
        <p:spPr>
          <a:xfrm flipH="1">
            <a:off x="1511975" y="693442"/>
            <a:ext cx="575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9" name="直線接點 58"/>
          <p:cNvCxnSpPr/>
          <p:nvPr/>
        </p:nvCxnSpPr>
        <p:spPr>
          <a:xfrm>
            <a:off x="2088441" y="693442"/>
            <a:ext cx="575542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0" name="橢圓 59"/>
          <p:cNvSpPr/>
          <p:nvPr/>
        </p:nvSpPr>
        <p:spPr>
          <a:xfrm>
            <a:off x="1943978" y="548980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1367974" y="1124984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2519982" y="1125445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81343"/>
              </p:ext>
            </p:extLst>
          </p:nvPr>
        </p:nvGraphicFramePr>
        <p:xfrm>
          <a:off x="252000" y="558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646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6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2000" y="4689000"/>
            <a:ext cx="324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9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32000" y="612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2000" y="57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32000" y="612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92000" y="57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32000" y="522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12000" y="612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2000" y="4869000"/>
            <a:ext cx="72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1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52000" y="522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12000" y="57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112000" y="522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52000" y="2529000"/>
            <a:ext cx="324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592000" y="27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232000" y="39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67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332000" y="396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9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232000" y="306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31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15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1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331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52000" y="2529000"/>
            <a:ext cx="324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92000" y="27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832000" y="39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27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932000" y="396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9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5832000" y="306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92000" y="270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false</a:t>
            </a:r>
            <a:endParaRPr lang="zh-TW" altLang="en-US" sz="16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691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475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11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91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952000" y="369000"/>
            <a:ext cx="324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392000" y="5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032000" y="180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472000" y="14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3132000" y="180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392000" y="14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4032000" y="90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5112000" y="180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952000" y="90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2000" y="14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112000" y="90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92000" y="4869000"/>
            <a:ext cx="1620000" cy="12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612000" y="6129000"/>
            <a:ext cx="1980000" cy="54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data1.scaryVal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72000" y="55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8" name="矩形 97"/>
          <p:cNvSpPr/>
          <p:nvPr/>
        </p:nvSpPr>
        <p:spPr>
          <a:xfrm>
            <a:off x="1872000" y="50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792000" y="558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792000" y="504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mySize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 flipV="1">
            <a:off x="2052000" y="5589000"/>
            <a:ext cx="90000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 flipV="1">
            <a:off x="2052000" y="4329000"/>
            <a:ext cx="1440000" cy="16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endCxn id="92" idx="2"/>
          </p:cNvCxnSpPr>
          <p:nvPr/>
        </p:nvCxnSpPr>
        <p:spPr>
          <a:xfrm flipV="1">
            <a:off x="4572000" y="2169000"/>
            <a:ext cx="0" cy="288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V="1">
            <a:off x="5652000" y="4329000"/>
            <a:ext cx="1440000" cy="16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772000" y="2169000"/>
            <a:ext cx="16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H="1" flipV="1">
            <a:off x="4752000" y="2169000"/>
            <a:ext cx="16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56" idx="0"/>
          </p:cNvCxnSpPr>
          <p:nvPr/>
        </p:nvCxnSpPr>
        <p:spPr>
          <a:xfrm flipH="1">
            <a:off x="2772000" y="1629000"/>
            <a:ext cx="720001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endCxn id="69" idx="0"/>
          </p:cNvCxnSpPr>
          <p:nvPr/>
        </p:nvCxnSpPr>
        <p:spPr>
          <a:xfrm>
            <a:off x="5652000" y="1629000"/>
            <a:ext cx="72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1692000" y="3789000"/>
            <a:ext cx="12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3852000" y="3789000"/>
            <a:ext cx="54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>
            <a:off x="4752000" y="3789000"/>
            <a:ext cx="54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H="1">
            <a:off x="6192000" y="3789000"/>
            <a:ext cx="12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>
            <a:off x="4572000" y="729000"/>
            <a:ext cx="3780000" cy="162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8352000" y="2349000"/>
            <a:ext cx="0" cy="32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3132000" y="549000"/>
            <a:ext cx="72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1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32000" y="2709000"/>
            <a:ext cx="72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0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932000" y="2709000"/>
            <a:ext cx="72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0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292000" y="54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false</a:t>
            </a:r>
            <a:endParaRPr lang="zh-TW" altLang="en-US" sz="1600" dirty="0"/>
          </a:p>
        </p:txBody>
      </p:sp>
      <p:sp>
        <p:nvSpPr>
          <p:cNvPr id="91" name="矩形 90"/>
          <p:cNvSpPr/>
          <p:nvPr/>
        </p:nvSpPr>
        <p:spPr>
          <a:xfrm>
            <a:off x="3492000" y="270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false</a:t>
            </a:r>
            <a:endParaRPr lang="zh-TW" altLang="en-US" sz="1600" dirty="0"/>
          </a:p>
        </p:txBody>
      </p:sp>
      <p:sp>
        <p:nvSpPr>
          <p:cNvPr id="105" name="矩形 104"/>
          <p:cNvSpPr/>
          <p:nvPr/>
        </p:nvSpPr>
        <p:spPr>
          <a:xfrm>
            <a:off x="5292000" y="486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cxnSp>
        <p:nvCxnSpPr>
          <p:cNvPr id="106" name="直線單箭頭接點 105"/>
          <p:cNvCxnSpPr/>
          <p:nvPr/>
        </p:nvCxnSpPr>
        <p:spPr>
          <a:xfrm flipH="1">
            <a:off x="6192000" y="5589000"/>
            <a:ext cx="21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2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0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key/value type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comparator predicate type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TsetTraits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traits required to make Tree behave like a set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Tree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TsetTraits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ordered red-black tree of key values, unique keys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set()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Tree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TsetTraits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5707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3275991" y="4869010"/>
            <a:ext cx="2592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400"/>
          </a:p>
        </p:txBody>
      </p:sp>
      <p:sp>
        <p:nvSpPr>
          <p:cNvPr id="145" name="矩形 144"/>
          <p:cNvSpPr/>
          <p:nvPr/>
        </p:nvSpPr>
        <p:spPr>
          <a:xfrm>
            <a:off x="4427999" y="501301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139997" y="6021018"/>
            <a:ext cx="864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292005" y="573301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3419992" y="6021018"/>
            <a:ext cx="576000" cy="288000"/>
          </a:xfrm>
          <a:prstGeom prst="rect">
            <a:avLst/>
          </a:prstGeom>
          <a:noFill/>
        </p:spPr>
        <p:txBody>
          <a:bodyPr lIns="72000" tIns="0" rIns="72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427999" y="573301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4139997" y="5301013"/>
            <a:ext cx="864000" cy="288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004003" y="602101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275991" y="530101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3563993" y="573301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004003" y="530101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3563993" y="5013011"/>
            <a:ext cx="288000" cy="28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1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292005" y="501301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27" name="矩形 126"/>
          <p:cNvSpPr/>
          <p:nvPr/>
        </p:nvSpPr>
        <p:spPr>
          <a:xfrm>
            <a:off x="3275991" y="548980"/>
            <a:ext cx="2592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400"/>
          </a:p>
        </p:txBody>
      </p:sp>
      <p:sp>
        <p:nvSpPr>
          <p:cNvPr id="129" name="矩形 128"/>
          <p:cNvSpPr/>
          <p:nvPr/>
        </p:nvSpPr>
        <p:spPr>
          <a:xfrm>
            <a:off x="4427999" y="69298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139997" y="1700988"/>
            <a:ext cx="864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292005" y="141298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3419992" y="1700988"/>
            <a:ext cx="576000" cy="288000"/>
          </a:xfrm>
          <a:prstGeom prst="rect">
            <a:avLst/>
          </a:prstGeom>
          <a:noFill/>
        </p:spPr>
        <p:txBody>
          <a:bodyPr lIns="72000" tIns="0" rIns="72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427999" y="141298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4139997" y="980983"/>
            <a:ext cx="864000" cy="288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5004003" y="170098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275991" y="98098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563993" y="141298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5004003" y="98098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563993" y="692981"/>
            <a:ext cx="288000" cy="28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1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292005" y="69298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5292005" y="2708995"/>
            <a:ext cx="2592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400"/>
          </a:p>
        </p:txBody>
      </p:sp>
      <p:sp>
        <p:nvSpPr>
          <p:cNvPr id="108" name="矩形 107"/>
          <p:cNvSpPr/>
          <p:nvPr/>
        </p:nvSpPr>
        <p:spPr>
          <a:xfrm>
            <a:off x="6444013" y="285299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6156011" y="3861003"/>
            <a:ext cx="864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308019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5436006" y="3861003"/>
            <a:ext cx="576000" cy="288000"/>
          </a:xfrm>
          <a:prstGeom prst="rect">
            <a:avLst/>
          </a:prstGeom>
          <a:noFill/>
        </p:spPr>
        <p:txBody>
          <a:bodyPr lIns="72000" tIns="0" rIns="72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444013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156011" y="3140998"/>
            <a:ext cx="864000" cy="288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7020017" y="386100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292005" y="314099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580007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7020017" y="314099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580007" y="2852996"/>
            <a:ext cx="288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0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308019" y="285299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1259977" y="2708995"/>
            <a:ext cx="2592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400"/>
          </a:p>
        </p:txBody>
      </p:sp>
      <p:sp>
        <p:nvSpPr>
          <p:cNvPr id="57" name="矩形 56"/>
          <p:cNvSpPr/>
          <p:nvPr/>
        </p:nvSpPr>
        <p:spPr>
          <a:xfrm>
            <a:off x="2411985" y="285299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123983" y="3861003"/>
            <a:ext cx="864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75991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403978" y="3861003"/>
            <a:ext cx="576000" cy="288000"/>
          </a:xfrm>
          <a:prstGeom prst="rect">
            <a:avLst/>
          </a:prstGeom>
          <a:noFill/>
        </p:spPr>
        <p:txBody>
          <a:bodyPr lIns="72000" tIns="0" rIns="72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11985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123983" y="3140998"/>
            <a:ext cx="864000" cy="288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2987989" y="386100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259977" y="314099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47979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2987989" y="314099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259977" y="5013011"/>
            <a:ext cx="1296000" cy="10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96" name="文字方塊 95"/>
          <p:cNvSpPr txBox="1"/>
          <p:nvPr/>
        </p:nvSpPr>
        <p:spPr>
          <a:xfrm>
            <a:off x="971975" y="6021018"/>
            <a:ext cx="1872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data1.scaryVal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123983" y="5589015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98" name="矩形 97"/>
          <p:cNvSpPr/>
          <p:nvPr/>
        </p:nvSpPr>
        <p:spPr>
          <a:xfrm>
            <a:off x="2123983" y="5157012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259977" y="5589015"/>
            <a:ext cx="864000" cy="288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259977" y="5157012"/>
            <a:ext cx="864000" cy="288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mySize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101" name="直線單箭頭接點 100"/>
          <p:cNvCxnSpPr>
            <a:endCxn id="144" idx="1"/>
          </p:cNvCxnSpPr>
          <p:nvPr/>
        </p:nvCxnSpPr>
        <p:spPr>
          <a:xfrm flipV="1">
            <a:off x="2267984" y="5589010"/>
            <a:ext cx="1008007" cy="14400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 flipV="1">
            <a:off x="1979982" y="4149005"/>
            <a:ext cx="1728012" cy="1728013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endCxn id="131" idx="2"/>
          </p:cNvCxnSpPr>
          <p:nvPr/>
        </p:nvCxnSpPr>
        <p:spPr>
          <a:xfrm flipH="1" flipV="1">
            <a:off x="4571997" y="1988988"/>
            <a:ext cx="3" cy="316800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V="1">
            <a:off x="5436006" y="4149005"/>
            <a:ext cx="1728012" cy="1728013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555986" y="1988990"/>
            <a:ext cx="1872013" cy="100800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H="1" flipV="1">
            <a:off x="4716002" y="1988990"/>
            <a:ext cx="1872012" cy="1008007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56" idx="0"/>
          </p:cNvCxnSpPr>
          <p:nvPr/>
        </p:nvCxnSpPr>
        <p:spPr>
          <a:xfrm flipH="1">
            <a:off x="2555977" y="1556987"/>
            <a:ext cx="1152017" cy="1152008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endCxn id="89" idx="0"/>
          </p:cNvCxnSpPr>
          <p:nvPr/>
        </p:nvCxnSpPr>
        <p:spPr>
          <a:xfrm>
            <a:off x="5436006" y="1556987"/>
            <a:ext cx="1151999" cy="1152008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1691980" y="3717002"/>
            <a:ext cx="1584011" cy="1152008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3419992" y="3717002"/>
            <a:ext cx="1008007" cy="1152008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>
            <a:off x="4716001" y="3717002"/>
            <a:ext cx="1008008" cy="1152008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H="1">
            <a:off x="5868009" y="3717002"/>
            <a:ext cx="1584012" cy="1152008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>
            <a:off x="4572000" y="836982"/>
            <a:ext cx="3600025" cy="15840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8172025" y="2420993"/>
            <a:ext cx="0" cy="31680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1547979" y="2852996"/>
            <a:ext cx="288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0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275991" y="285299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106" name="直線單箭頭接點 105"/>
          <p:cNvCxnSpPr/>
          <p:nvPr/>
        </p:nvCxnSpPr>
        <p:spPr>
          <a:xfrm flipH="1">
            <a:off x="5868010" y="5589015"/>
            <a:ext cx="230401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字方塊 156"/>
          <p:cNvSpPr txBox="1"/>
          <p:nvPr/>
        </p:nvSpPr>
        <p:spPr>
          <a:xfrm>
            <a:off x="3851995" y="6309020"/>
            <a:ext cx="144001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header node</a:t>
            </a:r>
            <a:endParaRPr lang="zh-TW" altLang="en-US" sz="140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4139997" y="260978"/>
            <a:ext cx="864006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root</a:t>
            </a:r>
            <a:endParaRPr lang="zh-TW" altLang="en-US" sz="140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2172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Internal Implementation of STL::set in Visual C++ </a:t>
            </a:r>
            <a:r>
              <a:rPr lang="en-US" altLang="zh-TW" dirty="0" smtClean="0"/>
              <a:t>2022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1444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0" y="549000"/>
            <a:ext cx="8496059" cy="306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Voidptr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Left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left subtree, or smallest element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Parent;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parent, or root of tree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right subtree, or largest element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_Color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0: Red, 1: Black, _Black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only if head (also nil)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stored value, unused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5990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500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set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 data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3 );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+ 2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"size: 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&lt;&lt; size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*head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&amp;data ) + 1 );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head + 3 ) % 256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head + 3 ) / 256 % 256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)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+ 4 )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% 256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leftLeaf + 3 ) / 256 % 256 &lt;&lt; </a:t>
            </a:r>
            <a:r>
              <a:rPr lang="pt-BR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*root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+ 1 )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root + 4 )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root + 3 ) % 256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root + 3 ) / 256 % 256 &lt;&lt; </a:t>
            </a:r>
            <a:r>
              <a:rPr lang="pt-BR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+ 2 )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+ 4 )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% 256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/ 256 % 256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400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973" y="5157012"/>
            <a:ext cx="7776000" cy="1296000"/>
          </a:xfrm>
        </p:spPr>
        <p:txBody>
          <a:bodyPr/>
          <a:lstStyle/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+ 2 );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*head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&amp;data ) + 1 );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)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*root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+ 1 )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+ 2 ) );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0626"/>
              </p:ext>
            </p:extLst>
          </p:nvPr>
        </p:nvGraphicFramePr>
        <p:xfrm>
          <a:off x="539972" y="3861003"/>
          <a:ext cx="1872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836134" y="3572967"/>
            <a:ext cx="576000" cy="288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data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2123983" y="3429001"/>
            <a:ext cx="2736054" cy="8640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5436006" y="1124984"/>
            <a:ext cx="2304389" cy="863836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2843988" y="1844986"/>
            <a:ext cx="2016014" cy="43200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H="1" flipV="1">
            <a:off x="3419856" y="1988820"/>
            <a:ext cx="1872149" cy="144018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>
            <a:off x="2843784" y="1988820"/>
            <a:ext cx="2016252" cy="1296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>
            <a:off x="2843784" y="2564892"/>
            <a:ext cx="2016252" cy="86410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H="1">
            <a:off x="6012180" y="1988821"/>
            <a:ext cx="2304288" cy="129616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 flipH="1">
            <a:off x="6012180" y="2564893"/>
            <a:ext cx="2304288" cy="864107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1108"/>
              </p:ext>
            </p:extLst>
          </p:nvPr>
        </p:nvGraphicFramePr>
        <p:xfrm>
          <a:off x="8028432" y="1124712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8316468" y="1268730"/>
            <a:ext cx="0" cy="5760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596021" y="692981"/>
            <a:ext cx="1440180" cy="432001"/>
          </a:xfrm>
          <a:prstGeom prst="rect">
            <a:avLst/>
          </a:prstGeom>
          <a:noFill/>
        </p:spPr>
        <p:txBody>
          <a:bodyPr wrap="square" lIns="0" tIns="0" rIns="0" bIns="72000" rtlCol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rightLeaf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5436005" y="1844988"/>
            <a:ext cx="1" cy="187201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5436006" y="3284998"/>
            <a:ext cx="2304016" cy="720107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48548"/>
              </p:ext>
            </p:extLst>
          </p:nvPr>
        </p:nvGraphicFramePr>
        <p:xfrm>
          <a:off x="827974" y="1124984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1115976" y="1268985"/>
            <a:ext cx="1151736" cy="5758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740022" y="3861003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head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69947"/>
              </p:ext>
            </p:extLst>
          </p:nvPr>
        </p:nvGraphicFramePr>
        <p:xfrm>
          <a:off x="7164018" y="3861003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H="1" flipV="1">
            <a:off x="6012180" y="3429000"/>
            <a:ext cx="1439840" cy="5760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740022" y="4437007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size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358435"/>
              </p:ext>
            </p:extLst>
          </p:nvPr>
        </p:nvGraphicFramePr>
        <p:xfrm>
          <a:off x="7164018" y="4437007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1979982" y="836982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root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91881"/>
              </p:ext>
            </p:extLst>
          </p:nvPr>
        </p:nvGraphicFramePr>
        <p:xfrm>
          <a:off x="2699987" y="836982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ine 43"/>
          <p:cNvSpPr>
            <a:spLocks noChangeShapeType="1"/>
          </p:cNvSpPr>
          <p:nvPr/>
        </p:nvSpPr>
        <p:spPr bwMode="auto">
          <a:xfrm flipV="1">
            <a:off x="2987989" y="548997"/>
            <a:ext cx="1872251" cy="431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" name="Line 43"/>
          <p:cNvSpPr>
            <a:spLocks noChangeShapeType="1"/>
          </p:cNvSpPr>
          <p:nvPr/>
        </p:nvSpPr>
        <p:spPr bwMode="auto">
          <a:xfrm flipH="1" flipV="1">
            <a:off x="6012010" y="548980"/>
            <a:ext cx="2304456" cy="172787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 flipH="1">
            <a:off x="3419991" y="548999"/>
            <a:ext cx="2016320" cy="143999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95971" y="692981"/>
            <a:ext cx="1440180" cy="432001"/>
          </a:xfrm>
          <a:prstGeom prst="rect">
            <a:avLst/>
          </a:prstGeom>
          <a:noFill/>
        </p:spPr>
        <p:txBody>
          <a:bodyPr wrap="square" lIns="0" tIns="0" rIns="0" bIns="72000" rtlCol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leftLeaf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93912"/>
              </p:ext>
            </p:extLst>
          </p:nvPr>
        </p:nvGraphicFramePr>
        <p:xfrm>
          <a:off x="251970" y="1844989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73748"/>
              </p:ext>
            </p:extLst>
          </p:nvPr>
        </p:nvGraphicFramePr>
        <p:xfrm>
          <a:off x="2843988" y="404979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29037"/>
              </p:ext>
            </p:extLst>
          </p:nvPr>
        </p:nvGraphicFramePr>
        <p:xfrm>
          <a:off x="2843988" y="3284999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93633"/>
              </p:ext>
            </p:extLst>
          </p:nvPr>
        </p:nvGraphicFramePr>
        <p:xfrm>
          <a:off x="5724008" y="1844989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64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set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 data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( 7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+ 2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"size: 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&lt;&lt; size &lt;&lt; endl &lt;&lt; endl;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*head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&amp;data ) + 1 );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head + 3 ) % 256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head + 3 ) / 256 % 256 &lt;&lt; endl &lt;&lt; endl;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)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/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twoTo32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% 256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/ 256 % 256 &lt;&lt; endl &lt;&lt; endl;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*root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+ 1 )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root + 3 ) /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twoTo32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root + 3 ) % 256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root + 3 ) / 256 % 256 &lt;&lt; endl &lt;&lt; endl;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+ 2 )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/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twoTo32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% 256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/ 256 % 256 &lt;&lt; endl &lt;&lt; endl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1486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973" y="5157012"/>
            <a:ext cx="7776000" cy="1296000"/>
          </a:xfrm>
        </p:spPr>
        <p:txBody>
          <a:bodyPr/>
          <a:lstStyle/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+ 2 );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*head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&amp;data ) + 1 );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)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*root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+ 1 )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+ 2 ) );</a:t>
            </a:r>
          </a:p>
        </p:txBody>
      </p:sp>
      <p:sp>
        <p:nvSpPr>
          <p:cNvPr id="3" name="Line 43"/>
          <p:cNvSpPr>
            <a:spLocks noChangeShapeType="1"/>
          </p:cNvSpPr>
          <p:nvPr/>
        </p:nvSpPr>
        <p:spPr bwMode="auto">
          <a:xfrm flipH="1" flipV="1">
            <a:off x="5724006" y="548979"/>
            <a:ext cx="1728013" cy="1728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43483"/>
              </p:ext>
            </p:extLst>
          </p:nvPr>
        </p:nvGraphicFramePr>
        <p:xfrm>
          <a:off x="539972" y="3861003"/>
          <a:ext cx="1872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835981" y="3573001"/>
            <a:ext cx="576000" cy="288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data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2123983" y="3428998"/>
            <a:ext cx="1296009" cy="86400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5292005" y="1124984"/>
            <a:ext cx="1008008" cy="864006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1691981" y="548980"/>
            <a:ext cx="1728011" cy="172801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H="1" flipV="1">
            <a:off x="2843988" y="1988990"/>
            <a:ext cx="1152008" cy="144001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 flipH="1">
            <a:off x="2843987" y="548980"/>
            <a:ext cx="1008008" cy="144001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>
            <a:off x="2412000" y="1989000"/>
            <a:ext cx="1007992" cy="129599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>
            <a:off x="2412000" y="2529000"/>
            <a:ext cx="1007992" cy="900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H="1">
            <a:off x="5724178" y="1989000"/>
            <a:ext cx="1007822" cy="129598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 flipH="1">
            <a:off x="5724178" y="2529000"/>
            <a:ext cx="1367822" cy="900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36433"/>
              </p:ext>
            </p:extLst>
          </p:nvPr>
        </p:nvGraphicFramePr>
        <p:xfrm>
          <a:off x="7164426" y="1124712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7452462" y="1268730"/>
            <a:ext cx="0" cy="5760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732015" y="692981"/>
            <a:ext cx="1440180" cy="432001"/>
          </a:xfrm>
          <a:prstGeom prst="rect">
            <a:avLst/>
          </a:prstGeom>
          <a:noFill/>
        </p:spPr>
        <p:txBody>
          <a:bodyPr wrap="square" lIns="0" tIns="0" rIns="0" bIns="72000" rtlCol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rightLeaf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4571999" y="1556987"/>
            <a:ext cx="1" cy="2160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4572000" y="1988989"/>
            <a:ext cx="1728012" cy="2016115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9901"/>
              </p:ext>
            </p:extLst>
          </p:nvPr>
        </p:nvGraphicFramePr>
        <p:xfrm>
          <a:off x="827974" y="1124984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1115976" y="1268985"/>
            <a:ext cx="576004" cy="5760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019" y="3573001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head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55307"/>
              </p:ext>
            </p:extLst>
          </p:nvPr>
        </p:nvGraphicFramePr>
        <p:xfrm>
          <a:off x="6732015" y="3573001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H="1" flipV="1">
            <a:off x="5724007" y="3429000"/>
            <a:ext cx="1296009" cy="2880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308019" y="4149005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size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36158"/>
              </p:ext>
            </p:extLst>
          </p:nvPr>
        </p:nvGraphicFramePr>
        <p:xfrm>
          <a:off x="6732015" y="4149005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1403978" y="404979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root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10494"/>
              </p:ext>
            </p:extLst>
          </p:nvPr>
        </p:nvGraphicFramePr>
        <p:xfrm>
          <a:off x="2123983" y="404979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ine 43"/>
          <p:cNvSpPr>
            <a:spLocks noChangeShapeType="1"/>
          </p:cNvSpPr>
          <p:nvPr/>
        </p:nvSpPr>
        <p:spPr bwMode="auto">
          <a:xfrm flipV="1">
            <a:off x="2411985" y="548979"/>
            <a:ext cx="1008007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95971" y="692981"/>
            <a:ext cx="1440180" cy="432001"/>
          </a:xfrm>
          <a:prstGeom prst="rect">
            <a:avLst/>
          </a:prstGeom>
          <a:noFill/>
        </p:spPr>
        <p:txBody>
          <a:bodyPr wrap="square" lIns="0" tIns="0" rIns="0" bIns="72000" rtlCol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leftLeaf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21306"/>
              </p:ext>
            </p:extLst>
          </p:nvPr>
        </p:nvGraphicFramePr>
        <p:xfrm>
          <a:off x="3419992" y="404979"/>
          <a:ext cx="2304000" cy="115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792449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61395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34476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6028398"/>
                    </a:ext>
                  </a:extLst>
                </a:gridCol>
              </a:tblGrid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76156"/>
              </p:ext>
            </p:extLst>
          </p:nvPr>
        </p:nvGraphicFramePr>
        <p:xfrm>
          <a:off x="539972" y="1844989"/>
          <a:ext cx="2304000" cy="115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792449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61395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34476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6028398"/>
                    </a:ext>
                  </a:extLst>
                </a:gridCol>
              </a:tblGrid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69961"/>
              </p:ext>
            </p:extLst>
          </p:nvPr>
        </p:nvGraphicFramePr>
        <p:xfrm>
          <a:off x="3419992" y="3284999"/>
          <a:ext cx="2304000" cy="115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792449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61395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34476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6028398"/>
                    </a:ext>
                  </a:extLst>
                </a:gridCol>
              </a:tblGrid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54550"/>
              </p:ext>
            </p:extLst>
          </p:nvPr>
        </p:nvGraphicFramePr>
        <p:xfrm>
          <a:off x="6300012" y="1844989"/>
          <a:ext cx="2304000" cy="115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792449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61395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34476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6028398"/>
                    </a:ext>
                  </a:extLst>
                </a:gridCol>
              </a:tblGrid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58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x86</a:t>
            </a:r>
            <a:endParaRPr lang="zh-TW" altLang="en-US" dirty="0">
              <a:latin typeface="+mn-lt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Left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Parent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_Color == *( node + 3 )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256 %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Myval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65536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% 256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269818"/>
              </p:ext>
            </p:extLst>
          </p:nvPr>
        </p:nvGraphicFramePr>
        <p:xfrm>
          <a:off x="7020017" y="1556987"/>
          <a:ext cx="129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5744172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5447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36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⸽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 marT="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530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1493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9129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22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7983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2698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499462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588014" y="1556987"/>
            <a:ext cx="720175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highlight>
                  <a:srgbClr val="FFFFFF"/>
                </a:highlight>
                <a:latin typeface="Lucida Console"/>
                <a:ea typeface="新細明體"/>
              </a:rPr>
              <a:t>node</a:t>
            </a:r>
            <a:endParaRPr kumimoji="0" lang="zh-TW" altLang="en-US" sz="1600" dirty="0"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08019" y="1556987"/>
            <a:ext cx="288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7452020" y="1700988"/>
            <a:ext cx="57600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1743"/>
              </p:ext>
            </p:extLst>
          </p:nvPr>
        </p:nvGraphicFramePr>
        <p:xfrm>
          <a:off x="1835981" y="1412986"/>
          <a:ext cx="4176000" cy="1152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7758553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445588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224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ea typeface="細明體" panose="02020509000000000000" pitchFamily="49" charset="-120"/>
              </a:rPr>
              <a:t>short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x86</a:t>
            </a:r>
            <a:endParaRPr lang="zh-TW" altLang="en-US" dirty="0">
              <a:latin typeface="+mn-lt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Left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Parent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_Color == *( node + 3 )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256 %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Myval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65536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709901"/>
              </p:ext>
            </p:extLst>
          </p:nvPr>
        </p:nvGraphicFramePr>
        <p:xfrm>
          <a:off x="7020017" y="1556987"/>
          <a:ext cx="129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5744172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5447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36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⸽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 marT="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530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1493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9129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22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79837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499462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588014" y="1556987"/>
            <a:ext cx="720175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highlight>
                  <a:srgbClr val="FFFFFF"/>
                </a:highlight>
                <a:latin typeface="Lucida Console"/>
                <a:ea typeface="新細明體"/>
              </a:rPr>
              <a:t>node</a:t>
            </a:r>
            <a:endParaRPr kumimoji="0" lang="zh-TW" altLang="en-US" sz="1600" dirty="0"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08019" y="1556987"/>
            <a:ext cx="288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V="1">
            <a:off x="7452020" y="1700988"/>
            <a:ext cx="57600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27131"/>
              </p:ext>
            </p:extLst>
          </p:nvPr>
        </p:nvGraphicFramePr>
        <p:xfrm>
          <a:off x="1835981" y="1412986"/>
          <a:ext cx="4176000" cy="1152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7758553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1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58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Tree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ordered red-black tree for map/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multimap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/set/multiset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Tree(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~Tree()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114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x86</a:t>
            </a:r>
            <a:endParaRPr lang="zh-TW" altLang="en-US" dirty="0">
              <a:latin typeface="+mn-lt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Left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Parent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endParaRPr lang="en-US" altLang="zh-TW" dirty="0" smtClean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_Color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== *( node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+ 3 ) %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== *( node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+ 3 ) / 256 %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dirty="0" err="1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Myval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+ 4 )</a:t>
            </a:r>
          </a:p>
          <a:p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10052"/>
              </p:ext>
            </p:extLst>
          </p:nvPr>
        </p:nvGraphicFramePr>
        <p:xfrm>
          <a:off x="7020017" y="1556987"/>
          <a:ext cx="1296000" cy="34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5744172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5447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36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⸽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 marT="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530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1493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9129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22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7983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6941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269874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499462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588014" y="1556987"/>
            <a:ext cx="720175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highlight>
                  <a:srgbClr val="FFFFFF"/>
                </a:highlight>
                <a:latin typeface="Lucida Console"/>
                <a:ea typeface="新細明體"/>
              </a:rPr>
              <a:t>node</a:t>
            </a:r>
            <a:endParaRPr kumimoji="0" lang="zh-TW" altLang="en-US" sz="1600" dirty="0"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08019" y="1556987"/>
            <a:ext cx="288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V="1">
            <a:off x="7452020" y="1700988"/>
            <a:ext cx="57600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27934"/>
              </p:ext>
            </p:extLst>
          </p:nvPr>
        </p:nvGraphicFramePr>
        <p:xfrm>
          <a:off x="2843988" y="1412986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249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ea typeface="細明體" panose="02020509000000000000" pitchFamily="49" charset="-120"/>
              </a:rPr>
              <a:t>long long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x86</a:t>
            </a:r>
            <a:endParaRPr lang="zh-TW" altLang="en-US" dirty="0">
              <a:latin typeface="+mn-lt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Left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Parent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 long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_Color == *( node + 3 )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256 %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Myval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+ 4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753978"/>
              </p:ext>
            </p:extLst>
          </p:nvPr>
        </p:nvGraphicFramePr>
        <p:xfrm>
          <a:off x="7020017" y="1556987"/>
          <a:ext cx="1296000" cy="46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5744172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5447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36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⸽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 marT="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530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1493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9129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22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7983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6941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269874"/>
                  </a:ext>
                </a:extLst>
              </a:tr>
              <a:tr h="2304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499462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588014" y="1556987"/>
            <a:ext cx="720175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highlight>
                  <a:srgbClr val="FFFFFF"/>
                </a:highlight>
                <a:latin typeface="Lucida Console"/>
                <a:ea typeface="新細明體"/>
              </a:rPr>
              <a:t>node</a:t>
            </a:r>
            <a:endParaRPr kumimoji="0" lang="zh-TW" altLang="en-US" sz="1600" dirty="0"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08019" y="1556987"/>
            <a:ext cx="288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 flipV="1">
            <a:off x="7452020" y="1700988"/>
            <a:ext cx="57600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57664"/>
              </p:ext>
            </p:extLst>
          </p:nvPr>
        </p:nvGraphicFramePr>
        <p:xfrm>
          <a:off x="2843988" y="1412986"/>
          <a:ext cx="3168000" cy="1728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432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x64</a:t>
            </a:r>
            <a:endParaRPr lang="zh-TW" altLang="en-US" dirty="0">
              <a:latin typeface="+mn-lt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_Color == *( node + 3 )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256 %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Myval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3 ) /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65536 %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256</a:t>
            </a:r>
            <a:endParaRPr lang="en-US" altLang="zh-TW" baseline="440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31356"/>
              </p:ext>
            </p:extLst>
          </p:nvPr>
        </p:nvGraphicFramePr>
        <p:xfrm>
          <a:off x="683973" y="1412986"/>
          <a:ext cx="5328000" cy="1152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17461634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8849485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439529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34476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6028398"/>
                    </a:ext>
                  </a:extLst>
                </a:gridCol>
              </a:tblGrid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17510"/>
              </p:ext>
            </p:extLst>
          </p:nvPr>
        </p:nvGraphicFramePr>
        <p:xfrm>
          <a:off x="7020017" y="1556987"/>
          <a:ext cx="1296000" cy="34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5744172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5447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36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⸽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 marT="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530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1493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9129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22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7983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smtClean="0">
                          <a:latin typeface="+mn-lt"/>
                        </a:rPr>
                        <a:t>_</a:t>
                      </a:r>
                      <a:r>
                        <a:rPr lang="en-US" altLang="zh-TW" sz="1600" dirty="0" err="1" smtClean="0">
                          <a:latin typeface="+mn-lt"/>
                        </a:rPr>
                        <a:t>Myval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694165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49946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88014" y="1556987"/>
            <a:ext cx="720175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highlight>
                  <a:srgbClr val="FFFFFF"/>
                </a:highlight>
                <a:latin typeface="Lucida Console"/>
                <a:ea typeface="新細明體"/>
              </a:rPr>
              <a:t>node</a:t>
            </a:r>
            <a:endParaRPr kumimoji="0" lang="zh-TW" altLang="en-US" sz="1600" dirty="0"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8019" y="1556987"/>
            <a:ext cx="288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7452020" y="1700988"/>
            <a:ext cx="57600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1347171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ea typeface="細明體" panose="02020509000000000000" pitchFamily="49" charset="-120"/>
              </a:rPr>
              <a:t>short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x64</a:t>
            </a:r>
            <a:endParaRPr lang="zh-TW" altLang="en-US" dirty="0">
              <a:latin typeface="+mn-lt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_Color == *( node + 3 )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256 %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Myval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3 ) /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65536 % 65536</a:t>
            </a:r>
            <a:endParaRPr lang="en-US" altLang="zh-TW" baseline="440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982700"/>
              </p:ext>
            </p:extLst>
          </p:nvPr>
        </p:nvGraphicFramePr>
        <p:xfrm>
          <a:off x="683973" y="1412986"/>
          <a:ext cx="5328000" cy="1152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17461634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8849485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1792449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34476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6028398"/>
                    </a:ext>
                  </a:extLst>
                </a:gridCol>
              </a:tblGrid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70407"/>
              </p:ext>
            </p:extLst>
          </p:nvPr>
        </p:nvGraphicFramePr>
        <p:xfrm>
          <a:off x="7020017" y="1556987"/>
          <a:ext cx="1296000" cy="34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5744172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5447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36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⸽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 marT="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530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1493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9129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22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79837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smtClean="0">
                          <a:latin typeface="+mn-lt"/>
                        </a:rPr>
                        <a:t>_</a:t>
                      </a:r>
                      <a:r>
                        <a:rPr lang="en-US" altLang="zh-TW" sz="1600" dirty="0" err="1" smtClean="0">
                          <a:latin typeface="+mn-lt"/>
                        </a:rPr>
                        <a:t>Myval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694165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49946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88014" y="1556987"/>
            <a:ext cx="720175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highlight>
                  <a:srgbClr val="FFFFFF"/>
                </a:highlight>
                <a:latin typeface="Lucida Console"/>
                <a:ea typeface="新細明體"/>
              </a:rPr>
              <a:t>node</a:t>
            </a:r>
            <a:endParaRPr kumimoji="0" lang="zh-TW" altLang="en-US" sz="1600" dirty="0"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8019" y="1556987"/>
            <a:ext cx="288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7452020" y="1700988"/>
            <a:ext cx="57600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548585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x64</a:t>
            </a:r>
            <a:endParaRPr lang="zh-TW" altLang="en-US" dirty="0">
              <a:latin typeface="+mn-lt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_Color == *( node + 3 )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256 %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Myval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3 ) /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ULONG_MAX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 2</a:t>
            </a:r>
            <a:r>
              <a:rPr lang="en-US" altLang="zh-TW" baseline="44000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32</a:t>
            </a:r>
            <a:endParaRPr lang="en-US" altLang="zh-TW" baseline="440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48004"/>
              </p:ext>
            </p:extLst>
          </p:nvPr>
        </p:nvGraphicFramePr>
        <p:xfrm>
          <a:off x="683973" y="1412986"/>
          <a:ext cx="5328000" cy="1152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17461634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8849485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792449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61395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34476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6028398"/>
                    </a:ext>
                  </a:extLst>
                </a:gridCol>
              </a:tblGrid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0174"/>
              </p:ext>
            </p:extLst>
          </p:nvPr>
        </p:nvGraphicFramePr>
        <p:xfrm>
          <a:off x="7020017" y="1556987"/>
          <a:ext cx="1296000" cy="34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5744172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5447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36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⸽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 marT="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530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1493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9129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22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7983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6941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269874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49946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88014" y="1556987"/>
            <a:ext cx="720175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highlight>
                  <a:srgbClr val="FFFFFF"/>
                </a:highlight>
                <a:latin typeface="Lucida Console"/>
                <a:ea typeface="新細明體"/>
              </a:rPr>
              <a:t>node</a:t>
            </a:r>
            <a:endParaRPr kumimoji="0" lang="zh-TW" altLang="en-US" sz="1600" dirty="0"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8019" y="1556987"/>
            <a:ext cx="288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7452020" y="1700988"/>
            <a:ext cx="57600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702747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95971" y="260978"/>
            <a:ext cx="6768048" cy="720005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2400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sz="2400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sz="2400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sz="24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2400" dirty="0" smtClean="0">
                <a:ea typeface="細明體" panose="02020509000000000000" pitchFamily="49" charset="-120"/>
              </a:rPr>
              <a:t>long long</a:t>
            </a:r>
            <a:r>
              <a:rPr lang="en-US" altLang="zh-TW" sz="2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sz="2400" dirty="0" smtClean="0"/>
              <a:t> on </a:t>
            </a:r>
            <a:r>
              <a:rPr lang="en-US" altLang="zh-TW" sz="2400" dirty="0" err="1" smtClean="0"/>
              <a:t>x64</a:t>
            </a:r>
            <a:endParaRPr lang="zh-TW" altLang="en-US" sz="2400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long long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_Color == *( node + 3 )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256 %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Myval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4 )</a:t>
            </a:r>
            <a:endParaRPr lang="en-US" altLang="zh-TW" baseline="440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31278"/>
              </p:ext>
            </p:extLst>
          </p:nvPr>
        </p:nvGraphicFramePr>
        <p:xfrm>
          <a:off x="1691980" y="1412986"/>
          <a:ext cx="4320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17461634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8849485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34476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602839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4219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80498"/>
              </p:ext>
            </p:extLst>
          </p:nvPr>
        </p:nvGraphicFramePr>
        <p:xfrm>
          <a:off x="7020017" y="548980"/>
          <a:ext cx="1296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5744172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5447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36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⸽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 marT="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530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1493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9129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22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79837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694165"/>
                  </a:ext>
                </a:extLst>
              </a:tr>
              <a:tr h="2304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Myval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0057541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588014" y="1124984"/>
            <a:ext cx="720175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highlight>
                  <a:srgbClr val="FFFFFF"/>
                </a:highlight>
                <a:latin typeface="Lucida Console"/>
                <a:ea typeface="新細明體"/>
              </a:rPr>
              <a:t>node</a:t>
            </a:r>
            <a:endParaRPr kumimoji="0" lang="zh-TW" altLang="en-US" sz="1600" dirty="0"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08019" y="1124984"/>
            <a:ext cx="288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7452020" y="692978"/>
            <a:ext cx="576003" cy="57600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450987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32000" y="1269000"/>
            <a:ext cx="8280000" cy="5040000"/>
          </a:xfrm>
        </p:spPr>
        <p:txBody>
          <a:bodyPr/>
          <a:lstStyle/>
          <a:p>
            <a:pPr marL="898525" lvl="0" indent="-898525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1:	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M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</a:p>
          <a:p>
            <a:pPr marL="898525" lvl="0" indent="-898525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2:	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M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and</a:t>
            </a:r>
            <a:r>
              <a:rPr lang="zh-TW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</a:p>
          <a:p>
            <a:pPr marL="898525" lvl="0" indent="-898525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3:	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M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and</a:t>
            </a:r>
            <a:r>
              <a:rPr lang="zh-TW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M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root</a:t>
            </a:r>
          </a:p>
          <a:p>
            <a:pPr marL="898525" lvl="0" indent="-898525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4:	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M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and</a:t>
            </a:r>
            <a:r>
              <a:rPr lang="zh-TW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M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not the root</a:t>
            </a:r>
          </a:p>
          <a:p>
            <a:pPr marL="898525" lvl="0" indent="-1588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</a:p>
          <a:p>
            <a:pPr marL="898525" lvl="0" indent="-1588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</a:p>
          <a:p>
            <a:pPr marL="898525" lvl="0" indent="-1588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4.3: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black, but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</a:p>
          <a:p>
            <a:pPr marL="898525" lvl="0" indent="-1588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4.4: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black, but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</a:p>
          <a:p>
            <a:pPr marL="898525" lvl="0" indent="-1588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4.5: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</a:t>
            </a:r>
            <a:r>
              <a:rPr lang="en-US" altLang="zh-TW" sz="22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black</a:t>
            </a:r>
          </a:p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zh-TW" sz="22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Note: In cases 4.1, 4.2, and 4.3, we assume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. If it is the right child, left and right should be reversed throughout these three </a:t>
            </a:r>
            <a:r>
              <a:rPr lang="en-US" altLang="zh-TW" sz="22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cases.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7308019" y="3140998"/>
            <a:ext cx="576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文字方塊 4"/>
          <p:cNvSpPr txBox="1"/>
          <p:nvPr/>
        </p:nvSpPr>
        <p:spPr>
          <a:xfrm>
            <a:off x="6732015" y="2852996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00012" y="3429000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7452020" y="4293006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" name="直線接點 7"/>
          <p:cNvCxnSpPr/>
          <p:nvPr/>
        </p:nvCxnSpPr>
        <p:spPr>
          <a:xfrm flipH="1">
            <a:off x="7164738" y="4293006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" name="直線接點 8"/>
          <p:cNvCxnSpPr/>
          <p:nvPr/>
        </p:nvCxnSpPr>
        <p:spPr>
          <a:xfrm>
            <a:off x="8316026" y="4293006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直線接點 9"/>
          <p:cNvCxnSpPr/>
          <p:nvPr/>
        </p:nvCxnSpPr>
        <p:spPr>
          <a:xfrm flipH="1">
            <a:off x="8028744" y="4293006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" name="直線接點 10"/>
          <p:cNvCxnSpPr/>
          <p:nvPr/>
        </p:nvCxnSpPr>
        <p:spPr>
          <a:xfrm flipH="1">
            <a:off x="7452020" y="3717463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" name="直線接點 11"/>
          <p:cNvCxnSpPr/>
          <p:nvPr/>
        </p:nvCxnSpPr>
        <p:spPr>
          <a:xfrm>
            <a:off x="7884485" y="3717463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" name="橢圓 12"/>
          <p:cNvSpPr/>
          <p:nvPr/>
        </p:nvSpPr>
        <p:spPr>
          <a:xfrm>
            <a:off x="7740022" y="3573001"/>
            <a:ext cx="287338" cy="28733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308019" y="4149005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8172025" y="4149005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028024" y="3429000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876016" y="400500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60027" y="400500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9" name="直線接點 18"/>
          <p:cNvCxnSpPr>
            <a:endCxn id="21" idx="0"/>
          </p:cNvCxnSpPr>
          <p:nvPr/>
        </p:nvCxnSpPr>
        <p:spPr>
          <a:xfrm flipH="1">
            <a:off x="6875104" y="3140998"/>
            <a:ext cx="432915" cy="50446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0" name="橢圓 19"/>
          <p:cNvSpPr/>
          <p:nvPr/>
        </p:nvSpPr>
        <p:spPr>
          <a:xfrm>
            <a:off x="7164018" y="2996997"/>
            <a:ext cx="287338" cy="28733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02873" y="3645465"/>
            <a:ext cx="144462" cy="142875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627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32000" y="1449000"/>
            <a:ext cx="5940000" cy="3708012"/>
          </a:xfr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4.1: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2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355600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4.1.1)</a:t>
            </a:r>
          </a:p>
          <a:p>
            <a:pPr marL="355600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720725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4.2.1)</a:t>
            </a:r>
          </a:p>
          <a:p>
            <a:pPr marL="720725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  <a:endParaRPr lang="zh-TW" altLang="en-US" sz="22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10763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4.3.1)</a:t>
            </a:r>
          </a:p>
          <a:p>
            <a:pPr marL="10763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14319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4.1.2.2.2.1: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4.4)</a:t>
            </a:r>
          </a:p>
          <a:p>
            <a:pPr marL="14319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4.1.2.2.2.2: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4.5)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6876016" y="2276992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文字方塊 4"/>
          <p:cNvSpPr txBox="1"/>
          <p:nvPr/>
        </p:nvSpPr>
        <p:spPr>
          <a:xfrm>
            <a:off x="6300012" y="1988990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008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7164018" y="3429000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" name="直線接點 7"/>
          <p:cNvCxnSpPr/>
          <p:nvPr/>
        </p:nvCxnSpPr>
        <p:spPr>
          <a:xfrm flipH="1">
            <a:off x="6876736" y="3429000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" name="直線接點 8"/>
          <p:cNvCxnSpPr/>
          <p:nvPr/>
        </p:nvCxnSpPr>
        <p:spPr>
          <a:xfrm>
            <a:off x="8028024" y="3429000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直線接點 9"/>
          <p:cNvCxnSpPr/>
          <p:nvPr/>
        </p:nvCxnSpPr>
        <p:spPr>
          <a:xfrm flipH="1">
            <a:off x="7740742" y="3429000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" name="直線接點 10"/>
          <p:cNvCxnSpPr/>
          <p:nvPr/>
        </p:nvCxnSpPr>
        <p:spPr>
          <a:xfrm flipH="1">
            <a:off x="7164018" y="2853457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" name="直線接點 11"/>
          <p:cNvCxnSpPr/>
          <p:nvPr/>
        </p:nvCxnSpPr>
        <p:spPr>
          <a:xfrm>
            <a:off x="7596483" y="2853457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" name="橢圓 12"/>
          <p:cNvSpPr/>
          <p:nvPr/>
        </p:nvSpPr>
        <p:spPr>
          <a:xfrm>
            <a:off x="7452020" y="2708995"/>
            <a:ext cx="287338" cy="28733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020017" y="3284999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7884023" y="3284999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740022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88014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172025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9" name="直線接點 18"/>
          <p:cNvCxnSpPr>
            <a:endCxn id="21" idx="0"/>
          </p:cNvCxnSpPr>
          <p:nvPr/>
        </p:nvCxnSpPr>
        <p:spPr>
          <a:xfrm flipH="1">
            <a:off x="6299100" y="2276992"/>
            <a:ext cx="576916" cy="50446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0" name="橢圓 19"/>
          <p:cNvSpPr/>
          <p:nvPr/>
        </p:nvSpPr>
        <p:spPr>
          <a:xfrm>
            <a:off x="6732015" y="2132991"/>
            <a:ext cx="287338" cy="28733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26869" y="2781459"/>
            <a:ext cx="144462" cy="142875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96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32000" y="1449000"/>
            <a:ext cx="5940000" cy="3708012"/>
          </a:xfr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4.2: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2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355600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4.1.2)</a:t>
            </a:r>
          </a:p>
          <a:p>
            <a:pPr marL="355600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720725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4.2.2)</a:t>
            </a:r>
          </a:p>
          <a:p>
            <a:pPr marL="720725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  <a:endParaRPr lang="zh-TW" altLang="en-US" sz="22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10763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4.3.2)</a:t>
            </a:r>
          </a:p>
          <a:p>
            <a:pPr marL="10763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14319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4.2.2.2.2.1: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4.4)</a:t>
            </a:r>
          </a:p>
          <a:p>
            <a:pPr marL="14319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4.2.2.2.2.2: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4.5)</a:t>
            </a:r>
          </a:p>
        </p:txBody>
      </p:sp>
      <p:cxnSp>
        <p:nvCxnSpPr>
          <p:cNvPr id="4" name="直線接點 3"/>
          <p:cNvCxnSpPr/>
          <p:nvPr/>
        </p:nvCxnSpPr>
        <p:spPr>
          <a:xfrm flipH="1">
            <a:off x="6732016" y="2276992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文字方塊 4"/>
          <p:cNvSpPr txBox="1"/>
          <p:nvPr/>
        </p:nvSpPr>
        <p:spPr>
          <a:xfrm>
            <a:off x="6876016" y="1988990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56011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6300012" y="3429000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" name="直線接點 7"/>
          <p:cNvCxnSpPr/>
          <p:nvPr/>
        </p:nvCxnSpPr>
        <p:spPr>
          <a:xfrm flipH="1">
            <a:off x="6012730" y="3429000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" name="直線接點 8"/>
          <p:cNvCxnSpPr/>
          <p:nvPr/>
        </p:nvCxnSpPr>
        <p:spPr>
          <a:xfrm>
            <a:off x="7164018" y="3429000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直線接點 9"/>
          <p:cNvCxnSpPr/>
          <p:nvPr/>
        </p:nvCxnSpPr>
        <p:spPr>
          <a:xfrm flipH="1">
            <a:off x="6876736" y="3429000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" name="直線接點 10"/>
          <p:cNvCxnSpPr/>
          <p:nvPr/>
        </p:nvCxnSpPr>
        <p:spPr>
          <a:xfrm flipH="1">
            <a:off x="6300012" y="2853457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" name="直線接點 11"/>
          <p:cNvCxnSpPr/>
          <p:nvPr/>
        </p:nvCxnSpPr>
        <p:spPr>
          <a:xfrm>
            <a:off x="6732477" y="2853457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" name="橢圓 12"/>
          <p:cNvSpPr/>
          <p:nvPr/>
        </p:nvSpPr>
        <p:spPr>
          <a:xfrm>
            <a:off x="6588014" y="2708995"/>
            <a:ext cx="287338" cy="28733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156011" y="3284999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7020017" y="3284999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172025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24008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308019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9" name="直線接點 18"/>
          <p:cNvCxnSpPr>
            <a:endCxn id="21" idx="0"/>
          </p:cNvCxnSpPr>
          <p:nvPr/>
        </p:nvCxnSpPr>
        <p:spPr>
          <a:xfrm>
            <a:off x="7452020" y="2276992"/>
            <a:ext cx="575092" cy="50446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0" name="橢圓 19"/>
          <p:cNvSpPr/>
          <p:nvPr/>
        </p:nvSpPr>
        <p:spPr>
          <a:xfrm>
            <a:off x="7308019" y="2132991"/>
            <a:ext cx="287338" cy="28733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54881" y="2781459"/>
            <a:ext cx="144462" cy="142875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388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dirty="0">
                <a:solidFill>
                  <a:prstClr val="black"/>
                </a:solidFill>
                <a:ea typeface="標楷體"/>
              </a:rPr>
              <a:t>Case 4.1:</a:t>
            </a:r>
            <a:r>
              <a:rPr lang="en-US" altLang="zh-TW" sz="2400" i="1" dirty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N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is the left child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endParaRPr lang="en-US" altLang="zh-TW" dirty="0">
              <a:solidFill>
                <a:prstClr val="black"/>
              </a:solidFill>
              <a:ea typeface="標楷體"/>
            </a:endParaRPr>
          </a:p>
          <a:p>
            <a:pPr marL="180975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dirty="0">
                <a:solidFill>
                  <a:prstClr val="black"/>
                </a:solidFill>
                <a:ea typeface="標楷體"/>
              </a:rPr>
              <a:t>Case 4.1.1: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is red</a:t>
            </a:r>
            <a:endParaRPr lang="en-US" altLang="zh-TW" dirty="0">
              <a:solidFill>
                <a:srgbClr val="00B050"/>
              </a:solidFill>
              <a:ea typeface="標楷體"/>
            </a:endParaRPr>
          </a:p>
          <a:p>
            <a:pPr marL="180975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dirty="0">
                <a:solidFill>
                  <a:prstClr val="black"/>
                </a:solidFill>
                <a:ea typeface="標楷體"/>
              </a:rPr>
              <a:t>Case 4.1.2: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is black</a:t>
            </a:r>
          </a:p>
          <a:p>
            <a:pPr marL="361950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361950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53657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53657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717550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717550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dirty="0">
                <a:solidFill>
                  <a:prstClr val="black"/>
                </a:solidFill>
                <a:ea typeface="標楷體"/>
              </a:rPr>
              <a:t>Case 4.2:</a:t>
            </a:r>
            <a:r>
              <a:rPr lang="en-US" altLang="zh-TW" sz="2400" i="1" dirty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N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is the right child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endParaRPr lang="en-US" altLang="zh-TW" dirty="0">
              <a:solidFill>
                <a:prstClr val="black"/>
              </a:solidFill>
              <a:ea typeface="標楷體"/>
            </a:endParaRPr>
          </a:p>
          <a:p>
            <a:pPr marL="180975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dirty="0">
                <a:solidFill>
                  <a:prstClr val="black"/>
                </a:solidFill>
                <a:ea typeface="標楷體"/>
              </a:rPr>
              <a:t>Case 4.2.1: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is red</a:t>
            </a:r>
            <a:endParaRPr lang="en-US" altLang="zh-TW" dirty="0">
              <a:solidFill>
                <a:srgbClr val="00B050"/>
              </a:solidFill>
              <a:ea typeface="標楷體"/>
            </a:endParaRPr>
          </a:p>
          <a:p>
            <a:pPr marL="180975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dirty="0">
                <a:solidFill>
                  <a:prstClr val="black"/>
                </a:solidFill>
                <a:ea typeface="標楷體"/>
              </a:rPr>
              <a:t>Case 4.2.2: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is black</a:t>
            </a:r>
          </a:p>
          <a:p>
            <a:pPr marL="361950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361950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53657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53657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717550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717550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8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58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TreeVal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TreeVal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TreeVal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reBalance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LLRotation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LRRotation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RLRotation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RRRotation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eraseDegreeOne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fixUp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head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number of elements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902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32000" y="1449000"/>
            <a:ext cx="8280000" cy="3240000"/>
          </a:xfrm>
        </p:spPr>
        <p:txBody>
          <a:bodyPr>
            <a:normAutofit/>
          </a:bodyPr>
          <a:lstStyle/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2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</a:p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</a:p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2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4.3.1: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but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200" i="1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4.3.2: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but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200" i="1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4.4: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black, but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</a:p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4.5: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</a:t>
            </a:r>
          </a:p>
        </p:txBody>
      </p:sp>
    </p:spTree>
    <p:extLst>
      <p:ext uri="{BB962C8B-B14F-4D97-AF65-F5344CB8AC3E}">
        <p14:creationId xmlns:p14="http://schemas.microsoft.com/office/powerpoint/2010/main" val="319791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ea typeface="標楷體"/>
              </a:rPr>
              <a:t>Case 4.4: </a:t>
            </a:r>
            <a:r>
              <a:rPr lang="en-US" altLang="zh-TW" sz="3600" i="1" dirty="0">
                <a:ea typeface="標楷體"/>
              </a:rPr>
              <a:t>S</a:t>
            </a:r>
            <a:r>
              <a:rPr lang="en-US" altLang="zh-TW" sz="3600" dirty="0">
                <a:ea typeface="標楷體"/>
              </a:rPr>
              <a:t>, </a:t>
            </a:r>
            <a:r>
              <a:rPr lang="en-US" altLang="zh-TW" sz="3600" i="1" dirty="0">
                <a:ea typeface="標楷體"/>
              </a:rPr>
              <a:t>S</a:t>
            </a:r>
            <a:r>
              <a:rPr lang="en-US" altLang="zh-TW" sz="3600" i="1" baseline="-25000" dirty="0">
                <a:ea typeface="標楷體"/>
              </a:rPr>
              <a:t>R</a:t>
            </a:r>
            <a:r>
              <a:rPr lang="en-US" altLang="zh-TW" sz="3600" dirty="0">
                <a:ea typeface="標楷體"/>
              </a:rPr>
              <a:t> and </a:t>
            </a:r>
            <a:r>
              <a:rPr lang="en-US" altLang="zh-TW" sz="3600" i="1" dirty="0">
                <a:ea typeface="標楷體"/>
              </a:rPr>
              <a:t>S</a:t>
            </a:r>
            <a:r>
              <a:rPr lang="en-US" altLang="zh-TW" sz="3600" i="1" baseline="-25000" dirty="0">
                <a:ea typeface="標楷體"/>
              </a:rPr>
              <a:t>L</a:t>
            </a:r>
            <a:r>
              <a:rPr lang="en-US" altLang="zh-TW" sz="3600" dirty="0">
                <a:ea typeface="標楷體"/>
              </a:rPr>
              <a:t> are black, but </a:t>
            </a:r>
            <a:r>
              <a:rPr lang="en-US" altLang="zh-TW" sz="3600" i="1" dirty="0">
                <a:ea typeface="標楷體"/>
              </a:rPr>
              <a:t>P</a:t>
            </a:r>
            <a:r>
              <a:rPr lang="en-US" altLang="zh-TW" sz="3600" dirty="0">
                <a:ea typeface="標楷體"/>
              </a:rPr>
              <a:t> is red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6"/>
            <a:ext cx="8352058" cy="432004"/>
          </a:xfrm>
        </p:spPr>
        <p:txBody>
          <a:bodyPr>
            <a:normAutofit/>
          </a:bodyPr>
          <a:lstStyle/>
          <a:p>
            <a:pPr marL="457200" lvl="0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Exchange 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the colors of </a:t>
            </a:r>
            <a:r>
              <a:rPr lang="en-US" altLang="zh-TW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 </a:t>
            </a:r>
            <a:r>
              <a:rPr lang="en-US" altLang="zh-TW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2267985" y="4725009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3708456" y="5301474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直線接點 45"/>
          <p:cNvCxnSpPr/>
          <p:nvPr/>
        </p:nvCxnSpPr>
        <p:spPr>
          <a:xfrm>
            <a:off x="2987989" y="4725009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7" name="文字方塊 46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843988" y="458100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563993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3419789" y="5301474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3851995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1835981" y="5877017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直線接點 52"/>
          <p:cNvCxnSpPr/>
          <p:nvPr/>
        </p:nvCxnSpPr>
        <p:spPr>
          <a:xfrm flipH="1">
            <a:off x="1548699" y="5877017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2699987" y="5877017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直線接點 54"/>
          <p:cNvCxnSpPr/>
          <p:nvPr/>
        </p:nvCxnSpPr>
        <p:spPr>
          <a:xfrm flipH="1">
            <a:off x="2412705" y="5877017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直線接點 55"/>
          <p:cNvCxnSpPr/>
          <p:nvPr/>
        </p:nvCxnSpPr>
        <p:spPr>
          <a:xfrm flipH="1">
            <a:off x="1835981" y="5301474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7" name="直線接點 56"/>
          <p:cNvCxnSpPr/>
          <p:nvPr/>
        </p:nvCxnSpPr>
        <p:spPr>
          <a:xfrm>
            <a:off x="2268446" y="5301474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8" name="橢圓 57"/>
          <p:cNvSpPr/>
          <p:nvPr/>
        </p:nvSpPr>
        <p:spPr>
          <a:xfrm>
            <a:off x="2123983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1691980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2555986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69198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259977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843988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64" name="直線接點 63"/>
          <p:cNvCxnSpPr/>
          <p:nvPr/>
        </p:nvCxnSpPr>
        <p:spPr>
          <a:xfrm flipH="1">
            <a:off x="5868010" y="4725009"/>
            <a:ext cx="720004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5" name="直線接點 64"/>
          <p:cNvCxnSpPr/>
          <p:nvPr/>
        </p:nvCxnSpPr>
        <p:spPr>
          <a:xfrm>
            <a:off x="7308481" y="5301474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6" name="直線接點 65"/>
          <p:cNvCxnSpPr/>
          <p:nvPr/>
        </p:nvCxnSpPr>
        <p:spPr>
          <a:xfrm>
            <a:off x="6588014" y="4725009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文字方塊 66"/>
          <p:cNvSpPr txBox="1"/>
          <p:nvPr/>
        </p:nvSpPr>
        <p:spPr>
          <a:xfrm>
            <a:off x="6012010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644401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7164018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7019814" y="5301474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745202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5436006" y="5877017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3" name="直線接點 72"/>
          <p:cNvCxnSpPr/>
          <p:nvPr/>
        </p:nvCxnSpPr>
        <p:spPr>
          <a:xfrm flipH="1">
            <a:off x="5148724" y="5877017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直線接點 73"/>
          <p:cNvCxnSpPr/>
          <p:nvPr/>
        </p:nvCxnSpPr>
        <p:spPr>
          <a:xfrm>
            <a:off x="6300012" y="5877017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5" name="直線接點 74"/>
          <p:cNvCxnSpPr/>
          <p:nvPr/>
        </p:nvCxnSpPr>
        <p:spPr>
          <a:xfrm flipH="1">
            <a:off x="6012730" y="5877017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6" name="直線接點 75"/>
          <p:cNvCxnSpPr/>
          <p:nvPr/>
        </p:nvCxnSpPr>
        <p:spPr>
          <a:xfrm flipH="1">
            <a:off x="5436006" y="5301474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直線接點 76"/>
          <p:cNvCxnSpPr/>
          <p:nvPr/>
        </p:nvCxnSpPr>
        <p:spPr>
          <a:xfrm>
            <a:off x="5868471" y="5301474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橢圓 77"/>
          <p:cNvSpPr/>
          <p:nvPr/>
        </p:nvSpPr>
        <p:spPr>
          <a:xfrm>
            <a:off x="5724008" y="5157012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5292005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6156011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292005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4860002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6444013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84" name="直線接點 83"/>
          <p:cNvCxnSpPr/>
          <p:nvPr/>
        </p:nvCxnSpPr>
        <p:spPr>
          <a:xfrm flipH="1">
            <a:off x="1835982" y="2276992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5" name="直線接點 84"/>
          <p:cNvCxnSpPr/>
          <p:nvPr/>
        </p:nvCxnSpPr>
        <p:spPr>
          <a:xfrm>
            <a:off x="1836443" y="2853457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6" name="直線接點 85"/>
          <p:cNvCxnSpPr/>
          <p:nvPr/>
        </p:nvCxnSpPr>
        <p:spPr>
          <a:xfrm>
            <a:off x="2555986" y="2276992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7" name="文字方塊 86"/>
          <p:cNvSpPr txBox="1"/>
          <p:nvPr/>
        </p:nvSpPr>
        <p:spPr>
          <a:xfrm>
            <a:off x="1979982" y="1988990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8" name="橢圓 87"/>
          <p:cNvSpPr/>
          <p:nvPr/>
        </p:nvSpPr>
        <p:spPr>
          <a:xfrm>
            <a:off x="2411985" y="213299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9" name="橢圓 88"/>
          <p:cNvSpPr/>
          <p:nvPr/>
        </p:nvSpPr>
        <p:spPr>
          <a:xfrm>
            <a:off x="1691980" y="2708995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90" name="直線接點 89"/>
          <p:cNvCxnSpPr/>
          <p:nvPr/>
        </p:nvCxnSpPr>
        <p:spPr>
          <a:xfrm flipH="1">
            <a:off x="1547776" y="2853457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1" name="文字方塊 90"/>
          <p:cNvSpPr txBox="1"/>
          <p:nvPr/>
        </p:nvSpPr>
        <p:spPr>
          <a:xfrm>
            <a:off x="1259977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92" name="直線接點 91"/>
          <p:cNvCxnSpPr/>
          <p:nvPr/>
        </p:nvCxnSpPr>
        <p:spPr>
          <a:xfrm>
            <a:off x="2843988" y="3429000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3" name="直線接點 92"/>
          <p:cNvCxnSpPr/>
          <p:nvPr/>
        </p:nvCxnSpPr>
        <p:spPr>
          <a:xfrm flipH="1">
            <a:off x="2556706" y="3429000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4" name="直線接點 93"/>
          <p:cNvCxnSpPr/>
          <p:nvPr/>
        </p:nvCxnSpPr>
        <p:spPr>
          <a:xfrm>
            <a:off x="3707994" y="3429000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5" name="直線接點 94"/>
          <p:cNvCxnSpPr/>
          <p:nvPr/>
        </p:nvCxnSpPr>
        <p:spPr>
          <a:xfrm flipH="1">
            <a:off x="3420712" y="3429000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6" name="直線接點 95"/>
          <p:cNvCxnSpPr/>
          <p:nvPr/>
        </p:nvCxnSpPr>
        <p:spPr>
          <a:xfrm flipH="1">
            <a:off x="2843988" y="2853457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7" name="直線接點 96"/>
          <p:cNvCxnSpPr/>
          <p:nvPr/>
        </p:nvCxnSpPr>
        <p:spPr>
          <a:xfrm>
            <a:off x="3276453" y="2853457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8" name="橢圓 97"/>
          <p:cNvSpPr/>
          <p:nvPr/>
        </p:nvSpPr>
        <p:spPr>
          <a:xfrm>
            <a:off x="3131990" y="2708995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9" name="橢圓 98"/>
          <p:cNvSpPr/>
          <p:nvPr/>
        </p:nvSpPr>
        <p:spPr>
          <a:xfrm>
            <a:off x="2699987" y="3284999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3563993" y="3284999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419992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2267984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851995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04" name="直線接點 103"/>
          <p:cNvCxnSpPr/>
          <p:nvPr/>
        </p:nvCxnSpPr>
        <p:spPr>
          <a:xfrm flipH="1">
            <a:off x="5436007" y="2276992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5" name="直線接點 104"/>
          <p:cNvCxnSpPr/>
          <p:nvPr/>
        </p:nvCxnSpPr>
        <p:spPr>
          <a:xfrm>
            <a:off x="5436468" y="2853457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6" name="直線接點 105"/>
          <p:cNvCxnSpPr/>
          <p:nvPr/>
        </p:nvCxnSpPr>
        <p:spPr>
          <a:xfrm>
            <a:off x="6156011" y="2276992"/>
            <a:ext cx="720005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07" name="文字方塊 106"/>
          <p:cNvSpPr txBox="1"/>
          <p:nvPr/>
        </p:nvSpPr>
        <p:spPr>
          <a:xfrm>
            <a:off x="5580007" y="1988990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08" name="橢圓 107"/>
          <p:cNvSpPr/>
          <p:nvPr/>
        </p:nvSpPr>
        <p:spPr>
          <a:xfrm>
            <a:off x="6012010" y="2132991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9" name="橢圓 108"/>
          <p:cNvSpPr/>
          <p:nvPr/>
        </p:nvSpPr>
        <p:spPr>
          <a:xfrm>
            <a:off x="5292005" y="2708995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10" name="直線接點 109"/>
          <p:cNvCxnSpPr/>
          <p:nvPr/>
        </p:nvCxnSpPr>
        <p:spPr>
          <a:xfrm flipH="1">
            <a:off x="5147801" y="2853457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1" name="文字方塊 110"/>
          <p:cNvSpPr txBox="1"/>
          <p:nvPr/>
        </p:nvSpPr>
        <p:spPr>
          <a:xfrm>
            <a:off x="4860002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12" name="直線接點 111"/>
          <p:cNvCxnSpPr/>
          <p:nvPr/>
        </p:nvCxnSpPr>
        <p:spPr>
          <a:xfrm>
            <a:off x="6444013" y="3429000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3" name="直線接點 112"/>
          <p:cNvCxnSpPr/>
          <p:nvPr/>
        </p:nvCxnSpPr>
        <p:spPr>
          <a:xfrm flipH="1">
            <a:off x="6156731" y="3429000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4" name="直線接點 113"/>
          <p:cNvCxnSpPr/>
          <p:nvPr/>
        </p:nvCxnSpPr>
        <p:spPr>
          <a:xfrm>
            <a:off x="7308019" y="3429000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5" name="直線接點 114"/>
          <p:cNvCxnSpPr/>
          <p:nvPr/>
        </p:nvCxnSpPr>
        <p:spPr>
          <a:xfrm flipH="1">
            <a:off x="7020737" y="3429000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6" name="直線接點 115"/>
          <p:cNvCxnSpPr/>
          <p:nvPr/>
        </p:nvCxnSpPr>
        <p:spPr>
          <a:xfrm flipH="1">
            <a:off x="6444013" y="2853457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7" name="直線接點 116"/>
          <p:cNvCxnSpPr/>
          <p:nvPr/>
        </p:nvCxnSpPr>
        <p:spPr>
          <a:xfrm>
            <a:off x="6876478" y="2853457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8" name="橢圓 117"/>
          <p:cNvSpPr/>
          <p:nvPr/>
        </p:nvSpPr>
        <p:spPr>
          <a:xfrm>
            <a:off x="6732015" y="2708995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9" name="橢圓 118"/>
          <p:cNvSpPr/>
          <p:nvPr/>
        </p:nvSpPr>
        <p:spPr>
          <a:xfrm>
            <a:off x="6300012" y="3284999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20" name="橢圓 119"/>
          <p:cNvSpPr/>
          <p:nvPr/>
        </p:nvSpPr>
        <p:spPr>
          <a:xfrm>
            <a:off x="7164018" y="3284999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7020017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868009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7452020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11055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2800" dirty="0">
                <a:ea typeface="標楷體"/>
              </a:rPr>
              <a:t>Case </a:t>
            </a:r>
            <a:r>
              <a:rPr lang="en-US" altLang="zh-TW" dirty="0">
                <a:ea typeface="標楷體"/>
              </a:rPr>
              <a:t>4.2.1</a:t>
            </a:r>
            <a:r>
              <a:rPr lang="en-US" altLang="zh-TW" sz="2800" dirty="0">
                <a:ea typeface="標楷體"/>
              </a:rPr>
              <a:t>: </a:t>
            </a:r>
            <a:r>
              <a:rPr lang="en-US" altLang="zh-TW" sz="2800" i="1" dirty="0">
                <a:ea typeface="標楷體"/>
              </a:rPr>
              <a:t>S</a:t>
            </a:r>
            <a:r>
              <a:rPr lang="en-US" altLang="zh-TW" sz="2800" dirty="0">
                <a:ea typeface="標楷體"/>
              </a:rPr>
              <a:t> is black, </a:t>
            </a:r>
            <a:r>
              <a:rPr lang="en-US" altLang="zh-TW" sz="2800" i="1" dirty="0">
                <a:ea typeface="標楷體"/>
              </a:rPr>
              <a:t>S</a:t>
            </a:r>
            <a:r>
              <a:rPr lang="en-US" altLang="zh-TW" sz="2800" i="1" baseline="-25000" dirty="0">
                <a:ea typeface="標楷體"/>
              </a:rPr>
              <a:t>R</a:t>
            </a:r>
            <a:r>
              <a:rPr lang="en-US" altLang="zh-TW" sz="2800" dirty="0">
                <a:ea typeface="標楷體"/>
              </a:rPr>
              <a:t> is red and </a:t>
            </a:r>
            <a:r>
              <a:rPr lang="en-US" altLang="zh-TW" sz="2800" i="1" dirty="0">
                <a:ea typeface="標楷體"/>
              </a:rPr>
              <a:t>N</a:t>
            </a:r>
            <a:r>
              <a:rPr lang="en-US" altLang="zh-TW" sz="2800" dirty="0">
                <a:ea typeface="標楷體"/>
              </a:rPr>
              <a:t> is the left child of </a:t>
            </a:r>
            <a:r>
              <a:rPr lang="en-US" altLang="zh-TW" sz="2800" i="1" dirty="0">
                <a:ea typeface="標楷體"/>
              </a:rPr>
              <a:t>P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1152009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Exchange 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and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endParaRPr lang="en-US" altLang="zh-TW" dirty="0">
              <a:solidFill>
                <a:prstClr val="black"/>
              </a:solidFill>
              <a:ea typeface="標楷體"/>
            </a:endParaRPr>
          </a:p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Make </a:t>
            </a:r>
            <a:r>
              <a:rPr lang="en-US" altLang="zh-TW" i="1" spc="100" dirty="0" smtClean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i="1" spc="100" baseline="-25000" dirty="0" smtClean="0">
                <a:solidFill>
                  <a:prstClr val="black"/>
                </a:solidFill>
                <a:ea typeface="標楷體"/>
              </a:rPr>
              <a:t>R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black</a:t>
            </a: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Rotate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left 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P</a:t>
            </a:r>
            <a:endParaRPr lang="en-US" altLang="zh-TW" dirty="0" smtClean="0">
              <a:solidFill>
                <a:prstClr val="black"/>
              </a:solidFill>
              <a:ea typeface="標楷體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1836443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直線接點 4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7" name="文字方塊 46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1547776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1" name="直線接點 50"/>
          <p:cNvCxnSpPr/>
          <p:nvPr/>
        </p:nvCxnSpPr>
        <p:spPr>
          <a:xfrm>
            <a:off x="2843988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2" name="直線接點 51"/>
          <p:cNvCxnSpPr/>
          <p:nvPr/>
        </p:nvCxnSpPr>
        <p:spPr>
          <a:xfrm flipH="1">
            <a:off x="2556706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直線接點 52"/>
          <p:cNvCxnSpPr/>
          <p:nvPr/>
        </p:nvCxnSpPr>
        <p:spPr>
          <a:xfrm>
            <a:off x="3707994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直線接點 53"/>
          <p:cNvCxnSpPr/>
          <p:nvPr/>
        </p:nvCxnSpPr>
        <p:spPr>
          <a:xfrm flipH="1">
            <a:off x="3420712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直線接點 54"/>
          <p:cNvCxnSpPr/>
          <p:nvPr/>
        </p:nvCxnSpPr>
        <p:spPr>
          <a:xfrm flipH="1">
            <a:off x="2843988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直線接點 55"/>
          <p:cNvCxnSpPr/>
          <p:nvPr/>
        </p:nvCxnSpPr>
        <p:spPr>
          <a:xfrm>
            <a:off x="3276453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57" name="橢圓 56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2699987" y="4581008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3563993" y="458100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26798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85199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64" name="直線接點 63"/>
          <p:cNvCxnSpPr/>
          <p:nvPr/>
        </p:nvCxnSpPr>
        <p:spPr>
          <a:xfrm flipH="1">
            <a:off x="5868010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5" name="直線接點 64"/>
          <p:cNvCxnSpPr/>
          <p:nvPr/>
        </p:nvCxnSpPr>
        <p:spPr>
          <a:xfrm>
            <a:off x="7308481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6" name="直線接點 65"/>
          <p:cNvCxnSpPr/>
          <p:nvPr/>
        </p:nvCxnSpPr>
        <p:spPr>
          <a:xfrm>
            <a:off x="6588014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文字方塊 66"/>
          <p:cNvSpPr txBox="1"/>
          <p:nvPr/>
        </p:nvSpPr>
        <p:spPr>
          <a:xfrm>
            <a:off x="529200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6444013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716401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7019814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860002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5436006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3" name="直線接點 72"/>
          <p:cNvCxnSpPr/>
          <p:nvPr/>
        </p:nvCxnSpPr>
        <p:spPr>
          <a:xfrm flipH="1">
            <a:off x="5148724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直線接點 73"/>
          <p:cNvCxnSpPr/>
          <p:nvPr/>
        </p:nvCxnSpPr>
        <p:spPr>
          <a:xfrm>
            <a:off x="6300012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5" name="直線接點 74"/>
          <p:cNvCxnSpPr/>
          <p:nvPr/>
        </p:nvCxnSpPr>
        <p:spPr>
          <a:xfrm flipH="1">
            <a:off x="6012730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6" name="直線接點 75"/>
          <p:cNvCxnSpPr/>
          <p:nvPr/>
        </p:nvCxnSpPr>
        <p:spPr>
          <a:xfrm flipH="1">
            <a:off x="5436006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直線接點 76"/>
          <p:cNvCxnSpPr/>
          <p:nvPr/>
        </p:nvCxnSpPr>
        <p:spPr>
          <a:xfrm>
            <a:off x="5868471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橢圓 77"/>
          <p:cNvSpPr/>
          <p:nvPr/>
        </p:nvSpPr>
        <p:spPr>
          <a:xfrm>
            <a:off x="572400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5292005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6156011" y="4581008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01201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444013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452020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6686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2800" dirty="0">
                <a:ea typeface="標楷體"/>
              </a:rPr>
              <a:t>Case </a:t>
            </a:r>
            <a:r>
              <a:rPr lang="en-US" altLang="zh-TW" dirty="0">
                <a:ea typeface="標楷體"/>
              </a:rPr>
              <a:t>4.2.2</a:t>
            </a:r>
            <a:r>
              <a:rPr lang="en-US" altLang="zh-TW" sz="2800" dirty="0" smtClean="0">
                <a:ea typeface="標楷體"/>
              </a:rPr>
              <a:t>: </a:t>
            </a:r>
            <a:r>
              <a:rPr lang="en-US" altLang="zh-TW" sz="2800" i="1" dirty="0">
                <a:ea typeface="標楷體"/>
              </a:rPr>
              <a:t>S</a:t>
            </a:r>
            <a:r>
              <a:rPr lang="en-US" altLang="zh-TW" sz="2800" dirty="0">
                <a:ea typeface="標楷體"/>
              </a:rPr>
              <a:t> is black, </a:t>
            </a:r>
            <a:r>
              <a:rPr lang="en-US" altLang="zh-TW" sz="2800" i="1" dirty="0" smtClean="0">
                <a:ea typeface="標楷體"/>
              </a:rPr>
              <a:t>S</a:t>
            </a:r>
            <a:r>
              <a:rPr lang="en-US" altLang="zh-TW" sz="2800" i="1" baseline="-25000" dirty="0" smtClean="0">
                <a:ea typeface="標楷體"/>
              </a:rPr>
              <a:t>L</a:t>
            </a:r>
            <a:r>
              <a:rPr lang="en-US" altLang="zh-TW" sz="2800" dirty="0" smtClean="0">
                <a:ea typeface="標楷體"/>
              </a:rPr>
              <a:t> </a:t>
            </a:r>
            <a:r>
              <a:rPr lang="en-US" altLang="zh-TW" sz="2800" dirty="0">
                <a:ea typeface="標楷體"/>
              </a:rPr>
              <a:t>is red and </a:t>
            </a:r>
            <a:r>
              <a:rPr lang="en-US" altLang="zh-TW" sz="2800" i="1" dirty="0">
                <a:ea typeface="標楷體"/>
              </a:rPr>
              <a:t>N</a:t>
            </a:r>
            <a:r>
              <a:rPr lang="en-US" altLang="zh-TW" sz="2800" dirty="0">
                <a:ea typeface="標楷體"/>
              </a:rPr>
              <a:t> is the </a:t>
            </a:r>
            <a:r>
              <a:rPr lang="en-US" altLang="zh-TW" sz="2800" dirty="0" smtClean="0">
                <a:ea typeface="標楷體"/>
              </a:rPr>
              <a:t>right </a:t>
            </a:r>
            <a:r>
              <a:rPr lang="en-US" altLang="zh-TW" sz="2800" dirty="0">
                <a:ea typeface="標楷體"/>
              </a:rPr>
              <a:t>child of </a:t>
            </a:r>
            <a:r>
              <a:rPr lang="en-US" altLang="zh-TW" sz="2800" i="1" dirty="0">
                <a:ea typeface="標楷體"/>
              </a:rPr>
              <a:t>P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1152009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Exchange 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and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endParaRPr lang="en-US" altLang="zh-TW" dirty="0">
              <a:solidFill>
                <a:prstClr val="black"/>
              </a:solidFill>
              <a:ea typeface="標楷體"/>
            </a:endParaRPr>
          </a:p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Make </a:t>
            </a:r>
            <a:r>
              <a:rPr lang="en-US" altLang="zh-TW" i="1" spc="100" dirty="0" smtClean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i="1" spc="100" baseline="-25000" dirty="0" smtClean="0">
                <a:solidFill>
                  <a:prstClr val="black"/>
                </a:solidFill>
                <a:ea typeface="標楷體"/>
              </a:rPr>
              <a:t>L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black</a:t>
            </a: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Rotate right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P</a:t>
            </a:r>
            <a:endParaRPr lang="en-US" altLang="zh-TW" dirty="0" smtClean="0">
              <a:solidFill>
                <a:prstClr val="black"/>
              </a:solidFill>
              <a:ea typeface="標楷體"/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" name="直線接點 4"/>
          <p:cNvCxnSpPr/>
          <p:nvPr/>
        </p:nvCxnSpPr>
        <p:spPr>
          <a:xfrm>
            <a:off x="3276453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" name="直線接點 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2987786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403978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 flipH="1">
            <a:off x="1116696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>
            <a:off x="2267984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 flipH="1">
            <a:off x="1980702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直線接點 15"/>
          <p:cNvCxnSpPr/>
          <p:nvPr/>
        </p:nvCxnSpPr>
        <p:spPr>
          <a:xfrm flipH="1">
            <a:off x="1403978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>
            <a:off x="1836443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259977" y="458100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123983" y="4581008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2797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5868010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線接點 24"/>
          <p:cNvCxnSpPr/>
          <p:nvPr/>
        </p:nvCxnSpPr>
        <p:spPr>
          <a:xfrm>
            <a:off x="5868471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" name="直線接點 25"/>
          <p:cNvCxnSpPr/>
          <p:nvPr/>
        </p:nvCxnSpPr>
        <p:spPr>
          <a:xfrm>
            <a:off x="6588014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7452020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444013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72400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5579804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7884023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6876016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588734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740022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" name="直線接點 34"/>
          <p:cNvCxnSpPr/>
          <p:nvPr/>
        </p:nvCxnSpPr>
        <p:spPr>
          <a:xfrm flipH="1">
            <a:off x="7452740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6" name="直線接點 35"/>
          <p:cNvCxnSpPr/>
          <p:nvPr/>
        </p:nvCxnSpPr>
        <p:spPr>
          <a:xfrm flipH="1">
            <a:off x="6876016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7" name="直線接點 36"/>
          <p:cNvCxnSpPr/>
          <p:nvPr/>
        </p:nvCxnSpPr>
        <p:spPr>
          <a:xfrm>
            <a:off x="7308481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橢圓 37"/>
          <p:cNvSpPr/>
          <p:nvPr/>
        </p:nvSpPr>
        <p:spPr>
          <a:xfrm>
            <a:off x="716401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732015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7596021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01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29200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300012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8205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2400" dirty="0">
                <a:ea typeface="標楷體"/>
              </a:rPr>
              <a:t>Case 4.3.1: </a:t>
            </a:r>
            <a:r>
              <a:rPr lang="en-US" altLang="zh-TW" sz="2400" i="1" dirty="0">
                <a:ea typeface="標楷體"/>
              </a:rPr>
              <a:t>S</a:t>
            </a:r>
            <a:r>
              <a:rPr lang="en-US" altLang="zh-TW" sz="2400" dirty="0">
                <a:ea typeface="標楷體"/>
              </a:rPr>
              <a:t> and</a:t>
            </a:r>
            <a:r>
              <a:rPr lang="en-US" altLang="zh-TW" sz="2400" i="1" dirty="0">
                <a:ea typeface="標楷體"/>
              </a:rPr>
              <a:t> S</a:t>
            </a:r>
            <a:r>
              <a:rPr lang="en-US" altLang="zh-TW" sz="2400" i="1" baseline="-25000" dirty="0">
                <a:ea typeface="標楷體"/>
              </a:rPr>
              <a:t>R</a:t>
            </a:r>
            <a:r>
              <a:rPr lang="en-US" altLang="zh-TW" sz="2400" dirty="0">
                <a:ea typeface="標楷體"/>
              </a:rPr>
              <a:t> are black, </a:t>
            </a:r>
            <a:r>
              <a:rPr lang="en-US" altLang="zh-TW" sz="2400" i="1" dirty="0">
                <a:ea typeface="標楷體"/>
              </a:rPr>
              <a:t>N</a:t>
            </a:r>
            <a:r>
              <a:rPr lang="en-US" altLang="zh-TW" sz="2400" dirty="0">
                <a:ea typeface="標楷體"/>
              </a:rPr>
              <a:t> is the left child of </a:t>
            </a:r>
            <a:r>
              <a:rPr lang="en-US" altLang="zh-TW" sz="2400" i="1" dirty="0">
                <a:ea typeface="標楷體"/>
              </a:rPr>
              <a:t>P</a:t>
            </a:r>
            <a:r>
              <a:rPr lang="en-US" altLang="zh-TW" sz="2400" dirty="0">
                <a:ea typeface="標楷體"/>
              </a:rPr>
              <a:t>, but </a:t>
            </a:r>
            <a:r>
              <a:rPr lang="en-US" altLang="zh-TW" sz="2400" i="1" dirty="0">
                <a:ea typeface="標楷體"/>
              </a:rPr>
              <a:t>S</a:t>
            </a:r>
            <a:r>
              <a:rPr lang="en-US" altLang="zh-TW" sz="2400" i="1" baseline="-25000" dirty="0">
                <a:ea typeface="標楷體"/>
              </a:rPr>
              <a:t>L</a:t>
            </a:r>
            <a:r>
              <a:rPr lang="en-US" altLang="zh-TW" sz="2400" dirty="0">
                <a:ea typeface="標楷體"/>
              </a:rPr>
              <a:t> is red</a:t>
            </a:r>
            <a:endParaRPr lang="en-US" altLang="zh-TW" sz="2400" i="1" dirty="0">
              <a:ea typeface="標楷體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1152009"/>
          </a:xfrm>
        </p:spPr>
        <p:txBody>
          <a:bodyPr/>
          <a:lstStyle/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Exchange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and </a:t>
            </a:r>
            <a:r>
              <a:rPr lang="en-US" altLang="zh-TW" i="1" spc="100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i="1" spc="100" baseline="-25000" dirty="0">
                <a:solidFill>
                  <a:prstClr val="black"/>
                </a:solidFill>
                <a:ea typeface="標楷體"/>
              </a:rPr>
              <a:t>L</a:t>
            </a:r>
            <a:endParaRPr lang="en-US" altLang="zh-TW" dirty="0" smtClean="0">
              <a:solidFill>
                <a:prstClr val="black"/>
              </a:solidFill>
              <a:ea typeface="標楷體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Rotate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right 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S</a:t>
            </a:r>
          </a:p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Go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to Case 4.2.1</a:t>
            </a:r>
            <a:endParaRPr lang="zh-TW" altLang="en-US" dirty="0"/>
          </a:p>
        </p:txBody>
      </p:sp>
      <p:cxnSp>
        <p:nvCxnSpPr>
          <p:cNvPr id="46" name="直線接點 4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7" name="直線接點 46"/>
          <p:cNvCxnSpPr/>
          <p:nvPr/>
        </p:nvCxnSpPr>
        <p:spPr>
          <a:xfrm>
            <a:off x="2843988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8" name="直線接點 47"/>
          <p:cNvCxnSpPr/>
          <p:nvPr/>
        </p:nvCxnSpPr>
        <p:spPr>
          <a:xfrm flipH="1">
            <a:off x="2556706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9" name="直線接點 48"/>
          <p:cNvCxnSpPr/>
          <p:nvPr/>
        </p:nvCxnSpPr>
        <p:spPr>
          <a:xfrm>
            <a:off x="3707994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0" name="直線接點 49"/>
          <p:cNvCxnSpPr/>
          <p:nvPr/>
        </p:nvCxnSpPr>
        <p:spPr>
          <a:xfrm flipH="1">
            <a:off x="3420712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1" name="直線接點 50"/>
          <p:cNvCxnSpPr/>
          <p:nvPr/>
        </p:nvCxnSpPr>
        <p:spPr>
          <a:xfrm flipH="1">
            <a:off x="2843988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2" name="直線接點 51"/>
          <p:cNvCxnSpPr/>
          <p:nvPr/>
        </p:nvCxnSpPr>
        <p:spPr>
          <a:xfrm>
            <a:off x="3276453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3" name="橢圓 52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2699987" y="458100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356399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26798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85199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59" name="直線接點 58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0" name="直線接點 59"/>
          <p:cNvCxnSpPr/>
          <p:nvPr/>
        </p:nvCxnSpPr>
        <p:spPr>
          <a:xfrm>
            <a:off x="1836443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1" name="文字方塊 60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64" name="直線接點 63"/>
          <p:cNvCxnSpPr/>
          <p:nvPr/>
        </p:nvCxnSpPr>
        <p:spPr>
          <a:xfrm flipH="1">
            <a:off x="1547776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5" name="文字方塊 64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66" name="直線接點 65"/>
          <p:cNvCxnSpPr/>
          <p:nvPr/>
        </p:nvCxnSpPr>
        <p:spPr>
          <a:xfrm>
            <a:off x="6156011" y="3573001"/>
            <a:ext cx="576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7" name="直線接點 66"/>
          <p:cNvCxnSpPr/>
          <p:nvPr/>
        </p:nvCxnSpPr>
        <p:spPr>
          <a:xfrm>
            <a:off x="6732015" y="4149005"/>
            <a:ext cx="288002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8" name="直線接點 67"/>
          <p:cNvCxnSpPr/>
          <p:nvPr/>
        </p:nvCxnSpPr>
        <p:spPr>
          <a:xfrm flipH="1">
            <a:off x="6444013" y="4149005"/>
            <a:ext cx="288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9" name="直線接點 68"/>
          <p:cNvCxnSpPr/>
          <p:nvPr/>
        </p:nvCxnSpPr>
        <p:spPr>
          <a:xfrm>
            <a:off x="7308019" y="5301013"/>
            <a:ext cx="288002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0" name="直線接點 69"/>
          <p:cNvCxnSpPr/>
          <p:nvPr/>
        </p:nvCxnSpPr>
        <p:spPr>
          <a:xfrm flipH="1">
            <a:off x="7020017" y="5301013"/>
            <a:ext cx="288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1" name="直線接點 70"/>
          <p:cNvCxnSpPr/>
          <p:nvPr/>
        </p:nvCxnSpPr>
        <p:spPr>
          <a:xfrm flipH="1">
            <a:off x="6732015" y="4725470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2" name="直線接點 71"/>
          <p:cNvCxnSpPr/>
          <p:nvPr/>
        </p:nvCxnSpPr>
        <p:spPr>
          <a:xfrm>
            <a:off x="7020479" y="4725470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3" name="橢圓 72"/>
          <p:cNvSpPr/>
          <p:nvPr/>
        </p:nvSpPr>
        <p:spPr>
          <a:xfrm>
            <a:off x="6876016" y="4581008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6588014" y="4005004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7164018" y="5157012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164018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876016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45202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9" name="直線接點 78"/>
          <p:cNvCxnSpPr/>
          <p:nvPr/>
        </p:nvCxnSpPr>
        <p:spPr>
          <a:xfrm flipH="1">
            <a:off x="5580007" y="3573001"/>
            <a:ext cx="576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0" name="直線接點 79"/>
          <p:cNvCxnSpPr/>
          <p:nvPr/>
        </p:nvCxnSpPr>
        <p:spPr>
          <a:xfrm>
            <a:off x="5580469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1" name="文字方塊 80"/>
          <p:cNvSpPr txBox="1"/>
          <p:nvPr/>
        </p:nvSpPr>
        <p:spPr>
          <a:xfrm>
            <a:off x="5580007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6012010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3" name="橢圓 82"/>
          <p:cNvSpPr/>
          <p:nvPr/>
        </p:nvSpPr>
        <p:spPr>
          <a:xfrm>
            <a:off x="5436006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84" name="直線接點 83"/>
          <p:cNvCxnSpPr/>
          <p:nvPr/>
        </p:nvCxnSpPr>
        <p:spPr>
          <a:xfrm flipH="1">
            <a:off x="5291802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5" name="文字方塊 84"/>
          <p:cNvSpPr txBox="1"/>
          <p:nvPr/>
        </p:nvSpPr>
        <p:spPr>
          <a:xfrm>
            <a:off x="5004003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8166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2400" dirty="0">
                <a:ea typeface="標楷體"/>
              </a:rPr>
              <a:t>Case 4.3.2</a:t>
            </a:r>
            <a:r>
              <a:rPr lang="en-US" altLang="zh-TW" sz="2400" dirty="0" smtClean="0">
                <a:ea typeface="標楷體"/>
              </a:rPr>
              <a:t>: </a:t>
            </a:r>
            <a:r>
              <a:rPr lang="en-US" altLang="zh-TW" sz="2400" i="1" dirty="0">
                <a:ea typeface="標楷體"/>
              </a:rPr>
              <a:t>S</a:t>
            </a:r>
            <a:r>
              <a:rPr lang="en-US" altLang="zh-TW" sz="2400" dirty="0">
                <a:ea typeface="標楷體"/>
              </a:rPr>
              <a:t> and</a:t>
            </a:r>
            <a:r>
              <a:rPr lang="en-US" altLang="zh-TW" sz="2400" i="1" dirty="0">
                <a:ea typeface="標楷體"/>
              </a:rPr>
              <a:t> </a:t>
            </a:r>
            <a:r>
              <a:rPr lang="en-US" altLang="zh-TW" sz="2400" i="1" dirty="0" smtClean="0">
                <a:ea typeface="標楷體"/>
              </a:rPr>
              <a:t>S</a:t>
            </a:r>
            <a:r>
              <a:rPr lang="en-US" altLang="zh-TW" sz="2400" i="1" baseline="-25000" dirty="0" smtClean="0">
                <a:ea typeface="標楷體"/>
              </a:rPr>
              <a:t>L</a:t>
            </a:r>
            <a:r>
              <a:rPr lang="en-US" altLang="zh-TW" sz="2400" dirty="0" smtClean="0">
                <a:ea typeface="標楷體"/>
              </a:rPr>
              <a:t> </a:t>
            </a:r>
            <a:r>
              <a:rPr lang="en-US" altLang="zh-TW" sz="2400" dirty="0">
                <a:ea typeface="標楷體"/>
              </a:rPr>
              <a:t>are black, </a:t>
            </a:r>
            <a:r>
              <a:rPr lang="en-US" altLang="zh-TW" sz="2400" i="1" dirty="0">
                <a:ea typeface="標楷體"/>
              </a:rPr>
              <a:t>N</a:t>
            </a:r>
            <a:r>
              <a:rPr lang="en-US" altLang="zh-TW" sz="2400" dirty="0">
                <a:ea typeface="標楷體"/>
              </a:rPr>
              <a:t> is the </a:t>
            </a:r>
            <a:r>
              <a:rPr lang="en-US" altLang="zh-TW" sz="2400" dirty="0" smtClean="0">
                <a:ea typeface="標楷體"/>
              </a:rPr>
              <a:t>right </a:t>
            </a:r>
            <a:r>
              <a:rPr lang="en-US" altLang="zh-TW" sz="2400" dirty="0">
                <a:ea typeface="標楷體"/>
              </a:rPr>
              <a:t>child of </a:t>
            </a:r>
            <a:r>
              <a:rPr lang="en-US" altLang="zh-TW" sz="2400" i="1" dirty="0">
                <a:ea typeface="標楷體"/>
              </a:rPr>
              <a:t>P</a:t>
            </a:r>
            <a:r>
              <a:rPr lang="en-US" altLang="zh-TW" sz="2400" dirty="0">
                <a:ea typeface="標楷體"/>
              </a:rPr>
              <a:t>, but </a:t>
            </a:r>
            <a:r>
              <a:rPr lang="en-US" altLang="zh-TW" sz="2400" i="1" dirty="0" smtClean="0">
                <a:ea typeface="標楷體"/>
              </a:rPr>
              <a:t>S</a:t>
            </a:r>
            <a:r>
              <a:rPr lang="en-US" altLang="zh-TW" sz="2400" i="1" baseline="-25000" dirty="0" smtClean="0">
                <a:ea typeface="標楷體"/>
              </a:rPr>
              <a:t>R</a:t>
            </a:r>
            <a:r>
              <a:rPr lang="en-US" altLang="zh-TW" sz="2400" dirty="0" smtClean="0">
                <a:ea typeface="標楷體"/>
              </a:rPr>
              <a:t> </a:t>
            </a:r>
            <a:r>
              <a:rPr lang="en-US" altLang="zh-TW" sz="2400" dirty="0">
                <a:ea typeface="標楷體"/>
              </a:rPr>
              <a:t>is red</a:t>
            </a:r>
            <a:endParaRPr lang="en-US" altLang="zh-TW" sz="2400" i="1" dirty="0">
              <a:ea typeface="標楷體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395971" y="1412986"/>
            <a:ext cx="8352058" cy="1152008"/>
          </a:xfrm>
        </p:spPr>
        <p:txBody>
          <a:bodyPr/>
          <a:lstStyle/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Exchange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and </a:t>
            </a:r>
            <a:r>
              <a:rPr lang="en-US" altLang="zh-TW" i="1" spc="100" dirty="0" smtClean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i="1" spc="100" baseline="-25000" dirty="0" smtClean="0">
                <a:solidFill>
                  <a:prstClr val="black"/>
                </a:solidFill>
                <a:ea typeface="標楷體"/>
              </a:rPr>
              <a:t>R</a:t>
            </a:r>
            <a:endParaRPr lang="en-US" altLang="zh-TW" dirty="0" smtClean="0">
              <a:solidFill>
                <a:prstClr val="black"/>
              </a:solidFill>
              <a:ea typeface="標楷體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Rotate left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S</a:t>
            </a:r>
          </a:p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Go to Case 4.2.2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156011" y="3573001"/>
            <a:ext cx="576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" name="直線接點 6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" name="直線接點 7"/>
          <p:cNvCxnSpPr/>
          <p:nvPr/>
        </p:nvCxnSpPr>
        <p:spPr>
          <a:xfrm>
            <a:off x="1403978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" name="直線接點 8"/>
          <p:cNvCxnSpPr/>
          <p:nvPr/>
        </p:nvCxnSpPr>
        <p:spPr>
          <a:xfrm flipH="1">
            <a:off x="1116696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直線接點 9"/>
          <p:cNvCxnSpPr/>
          <p:nvPr/>
        </p:nvCxnSpPr>
        <p:spPr>
          <a:xfrm>
            <a:off x="2267984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" name="直線接點 10"/>
          <p:cNvCxnSpPr/>
          <p:nvPr/>
        </p:nvCxnSpPr>
        <p:spPr>
          <a:xfrm flipH="1">
            <a:off x="1980702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" name="直線接點 11"/>
          <p:cNvCxnSpPr/>
          <p:nvPr/>
        </p:nvCxnSpPr>
        <p:spPr>
          <a:xfrm flipH="1">
            <a:off x="1403978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>
            <a:off x="1836443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4" name="橢圓 13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259977" y="4581008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123983" y="458100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2797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5580007" y="4149005"/>
            <a:ext cx="288002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1" name="直線接點 20"/>
          <p:cNvCxnSpPr/>
          <p:nvPr/>
        </p:nvCxnSpPr>
        <p:spPr>
          <a:xfrm flipH="1">
            <a:off x="5292005" y="4149005"/>
            <a:ext cx="288005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2" name="直線接點 21"/>
          <p:cNvCxnSpPr/>
          <p:nvPr/>
        </p:nvCxnSpPr>
        <p:spPr>
          <a:xfrm>
            <a:off x="5004003" y="5301013"/>
            <a:ext cx="288002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3" name="直線接點 22"/>
          <p:cNvCxnSpPr/>
          <p:nvPr/>
        </p:nvCxnSpPr>
        <p:spPr>
          <a:xfrm flipH="1">
            <a:off x="4716001" y="5301013"/>
            <a:ext cx="288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" name="直線接點 23"/>
          <p:cNvCxnSpPr/>
          <p:nvPr/>
        </p:nvCxnSpPr>
        <p:spPr>
          <a:xfrm flipH="1">
            <a:off x="5004003" y="4725470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線接點 24"/>
          <p:cNvCxnSpPr/>
          <p:nvPr/>
        </p:nvCxnSpPr>
        <p:spPr>
          <a:xfrm>
            <a:off x="5292467" y="4725470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6" name="橢圓 25"/>
          <p:cNvSpPr/>
          <p:nvPr/>
        </p:nvSpPr>
        <p:spPr>
          <a:xfrm>
            <a:off x="5148004" y="4581008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436006" y="4005004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860002" y="5157012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716001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004003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427999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>
            <a:off x="3276453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文字方塊 33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2987786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H="1">
            <a:off x="5580007" y="3573001"/>
            <a:ext cx="576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直線接點 39"/>
          <p:cNvCxnSpPr/>
          <p:nvPr/>
        </p:nvCxnSpPr>
        <p:spPr>
          <a:xfrm>
            <a:off x="6732477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5580007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6012010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88014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6443810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5" name="文字方塊 44"/>
          <p:cNvSpPr txBox="1"/>
          <p:nvPr/>
        </p:nvSpPr>
        <p:spPr>
          <a:xfrm>
            <a:off x="6876016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9713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3600" dirty="0">
                <a:ea typeface="標楷體"/>
              </a:rPr>
              <a:t>Case 4.1.1: </a:t>
            </a:r>
            <a:r>
              <a:rPr lang="en-US" altLang="zh-TW" sz="3600" i="1" dirty="0">
                <a:ea typeface="標楷體"/>
              </a:rPr>
              <a:t>S</a:t>
            </a:r>
            <a:r>
              <a:rPr lang="en-US" altLang="zh-TW" sz="3600" dirty="0">
                <a:ea typeface="標楷體"/>
              </a:rPr>
              <a:t> is red and </a:t>
            </a:r>
            <a:r>
              <a:rPr lang="en-US" altLang="zh-TW" sz="3600" i="1" dirty="0">
                <a:ea typeface="標楷體"/>
              </a:rPr>
              <a:t>N</a:t>
            </a:r>
            <a:r>
              <a:rPr lang="en-US" altLang="zh-TW" sz="3600" dirty="0">
                <a:ea typeface="標楷體"/>
              </a:rPr>
              <a:t> is the left child of </a:t>
            </a:r>
            <a:r>
              <a:rPr lang="en-US" altLang="zh-TW" sz="3600" i="1" dirty="0">
                <a:ea typeface="標楷體"/>
              </a:rPr>
              <a:t>P</a:t>
            </a:r>
            <a:endParaRPr lang="en-US" altLang="zh-TW" sz="3600" dirty="0">
              <a:ea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115200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Exchange 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and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S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Rotate left 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P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Go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to case 4.2.1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,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4.3.1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,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or 4.4</a:t>
            </a:r>
          </a:p>
        </p:txBody>
      </p:sp>
      <p:cxnSp>
        <p:nvCxnSpPr>
          <p:cNvPr id="64" name="直線接點 63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5" name="直線接點 64"/>
          <p:cNvCxnSpPr/>
          <p:nvPr/>
        </p:nvCxnSpPr>
        <p:spPr>
          <a:xfrm>
            <a:off x="1836443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6" name="直線接點 6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7" name="文字方塊 66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1547776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2843988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3" name="直線接點 72"/>
          <p:cNvCxnSpPr/>
          <p:nvPr/>
        </p:nvCxnSpPr>
        <p:spPr>
          <a:xfrm flipH="1">
            <a:off x="2556706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直線接點 73"/>
          <p:cNvCxnSpPr/>
          <p:nvPr/>
        </p:nvCxnSpPr>
        <p:spPr>
          <a:xfrm>
            <a:off x="3707994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5" name="直線接點 74"/>
          <p:cNvCxnSpPr/>
          <p:nvPr/>
        </p:nvCxnSpPr>
        <p:spPr>
          <a:xfrm flipH="1">
            <a:off x="3420712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6" name="直線接點 75"/>
          <p:cNvCxnSpPr/>
          <p:nvPr/>
        </p:nvCxnSpPr>
        <p:spPr>
          <a:xfrm flipH="1">
            <a:off x="2843988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直線接點 76"/>
          <p:cNvCxnSpPr/>
          <p:nvPr/>
        </p:nvCxnSpPr>
        <p:spPr>
          <a:xfrm>
            <a:off x="3276453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橢圓 77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2699987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356399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26798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385199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84" name="直線接點 83"/>
          <p:cNvCxnSpPr/>
          <p:nvPr/>
        </p:nvCxnSpPr>
        <p:spPr>
          <a:xfrm flipH="1">
            <a:off x="5868010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85" name="直線接點 84"/>
          <p:cNvCxnSpPr/>
          <p:nvPr/>
        </p:nvCxnSpPr>
        <p:spPr>
          <a:xfrm>
            <a:off x="7308481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6" name="直線接點 85"/>
          <p:cNvCxnSpPr/>
          <p:nvPr/>
        </p:nvCxnSpPr>
        <p:spPr>
          <a:xfrm>
            <a:off x="6588014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7" name="文字方塊 86"/>
          <p:cNvSpPr txBox="1"/>
          <p:nvPr/>
        </p:nvSpPr>
        <p:spPr>
          <a:xfrm>
            <a:off x="529200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8" name="橢圓 87"/>
          <p:cNvSpPr/>
          <p:nvPr/>
        </p:nvSpPr>
        <p:spPr>
          <a:xfrm>
            <a:off x="6444013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9" name="橢圓 88"/>
          <p:cNvSpPr/>
          <p:nvPr/>
        </p:nvSpPr>
        <p:spPr>
          <a:xfrm>
            <a:off x="716401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90" name="直線接點 89"/>
          <p:cNvCxnSpPr/>
          <p:nvPr/>
        </p:nvCxnSpPr>
        <p:spPr>
          <a:xfrm flipH="1">
            <a:off x="7019814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1" name="文字方塊 90"/>
          <p:cNvSpPr txBox="1"/>
          <p:nvPr/>
        </p:nvSpPr>
        <p:spPr>
          <a:xfrm>
            <a:off x="4860002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92" name="直線接點 91"/>
          <p:cNvCxnSpPr/>
          <p:nvPr/>
        </p:nvCxnSpPr>
        <p:spPr>
          <a:xfrm>
            <a:off x="5436006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3" name="直線接點 92"/>
          <p:cNvCxnSpPr/>
          <p:nvPr/>
        </p:nvCxnSpPr>
        <p:spPr>
          <a:xfrm flipH="1">
            <a:off x="5148724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4" name="直線接點 93"/>
          <p:cNvCxnSpPr/>
          <p:nvPr/>
        </p:nvCxnSpPr>
        <p:spPr>
          <a:xfrm>
            <a:off x="6300012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5" name="直線接點 94"/>
          <p:cNvCxnSpPr/>
          <p:nvPr/>
        </p:nvCxnSpPr>
        <p:spPr>
          <a:xfrm flipH="1">
            <a:off x="6012730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6" name="直線接點 95"/>
          <p:cNvCxnSpPr/>
          <p:nvPr/>
        </p:nvCxnSpPr>
        <p:spPr>
          <a:xfrm flipH="1">
            <a:off x="5436006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7" name="直線接點 96"/>
          <p:cNvCxnSpPr/>
          <p:nvPr/>
        </p:nvCxnSpPr>
        <p:spPr>
          <a:xfrm>
            <a:off x="5868471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8" name="橢圓 97"/>
          <p:cNvSpPr/>
          <p:nvPr/>
        </p:nvSpPr>
        <p:spPr>
          <a:xfrm>
            <a:off x="5724008" y="4005004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9" name="橢圓 98"/>
          <p:cNvSpPr/>
          <p:nvPr/>
        </p:nvSpPr>
        <p:spPr>
          <a:xfrm>
            <a:off x="5292005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6156011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01201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444013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673201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1766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0" y="260978"/>
            <a:ext cx="9000000" cy="1008022"/>
          </a:xfrm>
        </p:spPr>
        <p:txBody>
          <a:bodyPr>
            <a:no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3600" dirty="0">
                <a:ea typeface="標楷體"/>
              </a:rPr>
              <a:t>Case 4.1.2</a:t>
            </a:r>
            <a:r>
              <a:rPr lang="en-US" altLang="zh-TW" sz="3600" dirty="0" smtClean="0">
                <a:ea typeface="標楷體"/>
              </a:rPr>
              <a:t>: </a:t>
            </a:r>
            <a:r>
              <a:rPr lang="en-US" altLang="zh-TW" sz="3600" i="1" dirty="0">
                <a:ea typeface="標楷體"/>
              </a:rPr>
              <a:t>S</a:t>
            </a:r>
            <a:r>
              <a:rPr lang="en-US" altLang="zh-TW" sz="3600" dirty="0">
                <a:ea typeface="標楷體"/>
              </a:rPr>
              <a:t> is red and </a:t>
            </a:r>
            <a:r>
              <a:rPr lang="en-US" altLang="zh-TW" sz="3600" i="1" dirty="0">
                <a:ea typeface="標楷體"/>
              </a:rPr>
              <a:t>N</a:t>
            </a:r>
            <a:r>
              <a:rPr lang="en-US" altLang="zh-TW" sz="3600" dirty="0">
                <a:ea typeface="標楷體"/>
              </a:rPr>
              <a:t> is the </a:t>
            </a:r>
            <a:r>
              <a:rPr lang="en-US" altLang="zh-TW" sz="3600" dirty="0" smtClean="0">
                <a:ea typeface="標楷體"/>
              </a:rPr>
              <a:t>right </a:t>
            </a:r>
            <a:r>
              <a:rPr lang="en-US" altLang="zh-TW" sz="3600" dirty="0">
                <a:ea typeface="標楷體"/>
              </a:rPr>
              <a:t>child of </a:t>
            </a:r>
            <a:r>
              <a:rPr lang="en-US" altLang="zh-TW" sz="3600" i="1" dirty="0">
                <a:ea typeface="標楷體"/>
              </a:rPr>
              <a:t>P</a:t>
            </a:r>
            <a:endParaRPr lang="en-US" altLang="zh-TW" sz="3600" dirty="0">
              <a:ea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6"/>
            <a:ext cx="8352058" cy="11520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Exchange 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and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S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Rotate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right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P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Go to case 4.2.2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,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4.3.2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,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or 4.4</a:t>
            </a:r>
          </a:p>
        </p:txBody>
      </p:sp>
      <p:cxnSp>
        <p:nvCxnSpPr>
          <p:cNvPr id="4" name="直線接點 3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" name="直線接點 4"/>
          <p:cNvCxnSpPr/>
          <p:nvPr/>
        </p:nvCxnSpPr>
        <p:spPr>
          <a:xfrm>
            <a:off x="3276453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" name="直線接點 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2987786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403978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 flipH="1">
            <a:off x="1116696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>
            <a:off x="2267984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 flipH="1">
            <a:off x="1980702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直線接點 15"/>
          <p:cNvCxnSpPr/>
          <p:nvPr/>
        </p:nvCxnSpPr>
        <p:spPr>
          <a:xfrm flipH="1">
            <a:off x="1403978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>
            <a:off x="1836443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259977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12398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2797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5868010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5868471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直線接點 45"/>
          <p:cNvCxnSpPr/>
          <p:nvPr/>
        </p:nvCxnSpPr>
        <p:spPr>
          <a:xfrm>
            <a:off x="6588014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7" name="文字方塊 46"/>
          <p:cNvSpPr txBox="1"/>
          <p:nvPr/>
        </p:nvSpPr>
        <p:spPr>
          <a:xfrm>
            <a:off x="673201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6444013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572400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5579804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7884023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6876016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直線接點 52"/>
          <p:cNvCxnSpPr/>
          <p:nvPr/>
        </p:nvCxnSpPr>
        <p:spPr>
          <a:xfrm flipH="1">
            <a:off x="6588734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7740022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直線接點 54"/>
          <p:cNvCxnSpPr/>
          <p:nvPr/>
        </p:nvCxnSpPr>
        <p:spPr>
          <a:xfrm flipH="1">
            <a:off x="7452740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直線接點 55"/>
          <p:cNvCxnSpPr/>
          <p:nvPr/>
        </p:nvCxnSpPr>
        <p:spPr>
          <a:xfrm flipH="1">
            <a:off x="6876016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7" name="直線接點 56"/>
          <p:cNvCxnSpPr/>
          <p:nvPr/>
        </p:nvCxnSpPr>
        <p:spPr>
          <a:xfrm>
            <a:off x="7308481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8" name="橢圓 57"/>
          <p:cNvSpPr/>
          <p:nvPr/>
        </p:nvSpPr>
        <p:spPr>
          <a:xfrm>
            <a:off x="7164018" y="4005004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6732015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7596021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01201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29200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300012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786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標楷體"/>
              </a:rPr>
              <a:t>Case 4.5: </a:t>
            </a:r>
            <a:r>
              <a:rPr lang="en-US" altLang="zh-TW" sz="4000" i="1" dirty="0">
                <a:ea typeface="標楷體"/>
              </a:rPr>
              <a:t>S</a:t>
            </a:r>
            <a:r>
              <a:rPr lang="en-US" altLang="zh-TW" sz="4000" dirty="0">
                <a:ea typeface="標楷體"/>
              </a:rPr>
              <a:t>, </a:t>
            </a:r>
            <a:r>
              <a:rPr lang="en-US" altLang="zh-TW" sz="4000" i="1" dirty="0">
                <a:ea typeface="標楷體"/>
              </a:rPr>
              <a:t>S</a:t>
            </a:r>
            <a:r>
              <a:rPr lang="en-US" altLang="zh-TW" sz="4000" i="1" baseline="-25000" dirty="0">
                <a:ea typeface="標楷體"/>
              </a:rPr>
              <a:t>R</a:t>
            </a:r>
            <a:r>
              <a:rPr lang="en-US" altLang="zh-TW" sz="4000" dirty="0">
                <a:ea typeface="標楷體"/>
              </a:rPr>
              <a:t>, </a:t>
            </a:r>
            <a:r>
              <a:rPr lang="en-US" altLang="zh-TW" sz="4000" i="1" dirty="0">
                <a:ea typeface="標楷體"/>
              </a:rPr>
              <a:t>S</a:t>
            </a:r>
            <a:r>
              <a:rPr lang="en-US" altLang="zh-TW" sz="4000" i="1" baseline="-25000" dirty="0">
                <a:ea typeface="標楷體"/>
              </a:rPr>
              <a:t>L</a:t>
            </a:r>
            <a:r>
              <a:rPr lang="en-US" altLang="zh-TW" sz="4000" dirty="0">
                <a:ea typeface="標楷體"/>
              </a:rPr>
              <a:t> and </a:t>
            </a:r>
            <a:r>
              <a:rPr lang="en-US" altLang="zh-TW" sz="4000" i="1" dirty="0">
                <a:ea typeface="標楷體"/>
              </a:rPr>
              <a:t>P</a:t>
            </a:r>
            <a:r>
              <a:rPr lang="en-US" altLang="zh-TW" sz="4000" dirty="0">
                <a:ea typeface="標楷體"/>
              </a:rPr>
              <a:t> are black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72000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Make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red</a:t>
            </a:r>
          </a:p>
          <a:p>
            <a:r>
              <a:rPr lang="en-US" altLang="zh-TW" sz="2100" dirty="0" smtClean="0">
                <a:solidFill>
                  <a:prstClr val="black"/>
                </a:solidFill>
                <a:ea typeface="標楷體"/>
              </a:rPr>
              <a:t>Perform </a:t>
            </a:r>
            <a:r>
              <a:rPr lang="en-US" altLang="zh-TW" sz="2100" dirty="0">
                <a:solidFill>
                  <a:prstClr val="black"/>
                </a:solidFill>
                <a:ea typeface="標楷體"/>
              </a:rPr>
              <a:t>the rebalancing procedure on </a:t>
            </a:r>
            <a:r>
              <a:rPr lang="en-US" altLang="zh-TW" sz="2100" i="1" dirty="0">
                <a:solidFill>
                  <a:prstClr val="black"/>
                </a:solidFill>
                <a:ea typeface="標楷體"/>
              </a:rPr>
              <a:t>P</a:t>
            </a:r>
            <a:endParaRPr lang="zh-TW" altLang="en-US" dirty="0"/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2267985" y="4725009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3708456" y="5301474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直線接點 45"/>
          <p:cNvCxnSpPr/>
          <p:nvPr/>
        </p:nvCxnSpPr>
        <p:spPr>
          <a:xfrm>
            <a:off x="2987989" y="4725009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7" name="文字方塊 46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843988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563993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3419789" y="5301474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3851995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1835981" y="5877017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直線接點 52"/>
          <p:cNvCxnSpPr/>
          <p:nvPr/>
        </p:nvCxnSpPr>
        <p:spPr>
          <a:xfrm flipH="1">
            <a:off x="1548699" y="5877017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2699987" y="5877017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直線接點 54"/>
          <p:cNvCxnSpPr/>
          <p:nvPr/>
        </p:nvCxnSpPr>
        <p:spPr>
          <a:xfrm flipH="1">
            <a:off x="2412705" y="5877017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直線接點 55"/>
          <p:cNvCxnSpPr/>
          <p:nvPr/>
        </p:nvCxnSpPr>
        <p:spPr>
          <a:xfrm flipH="1">
            <a:off x="1835981" y="5301474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7" name="直線接點 56"/>
          <p:cNvCxnSpPr/>
          <p:nvPr/>
        </p:nvCxnSpPr>
        <p:spPr>
          <a:xfrm>
            <a:off x="2268446" y="5301474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8" name="橢圓 57"/>
          <p:cNvSpPr/>
          <p:nvPr/>
        </p:nvSpPr>
        <p:spPr>
          <a:xfrm>
            <a:off x="2123983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1691980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2555986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69198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259977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843988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64" name="直線接點 63"/>
          <p:cNvCxnSpPr/>
          <p:nvPr/>
        </p:nvCxnSpPr>
        <p:spPr>
          <a:xfrm flipH="1">
            <a:off x="5868010" y="4725009"/>
            <a:ext cx="720004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5" name="直線接點 64"/>
          <p:cNvCxnSpPr/>
          <p:nvPr/>
        </p:nvCxnSpPr>
        <p:spPr>
          <a:xfrm>
            <a:off x="7308481" y="5301474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6" name="直線接點 65"/>
          <p:cNvCxnSpPr/>
          <p:nvPr/>
        </p:nvCxnSpPr>
        <p:spPr>
          <a:xfrm>
            <a:off x="6588014" y="4725009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文字方塊 66"/>
          <p:cNvSpPr txBox="1"/>
          <p:nvPr/>
        </p:nvSpPr>
        <p:spPr>
          <a:xfrm>
            <a:off x="6012010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644401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7164018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7019814" y="5301474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745202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5436006" y="5877017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3" name="直線接點 72"/>
          <p:cNvCxnSpPr/>
          <p:nvPr/>
        </p:nvCxnSpPr>
        <p:spPr>
          <a:xfrm flipH="1">
            <a:off x="5148724" y="5877017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直線接點 73"/>
          <p:cNvCxnSpPr/>
          <p:nvPr/>
        </p:nvCxnSpPr>
        <p:spPr>
          <a:xfrm>
            <a:off x="6300012" y="5877017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5" name="直線接點 74"/>
          <p:cNvCxnSpPr/>
          <p:nvPr/>
        </p:nvCxnSpPr>
        <p:spPr>
          <a:xfrm flipH="1">
            <a:off x="6012730" y="5877017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6" name="直線接點 75"/>
          <p:cNvCxnSpPr/>
          <p:nvPr/>
        </p:nvCxnSpPr>
        <p:spPr>
          <a:xfrm flipH="1">
            <a:off x="5436006" y="5301474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直線接點 76"/>
          <p:cNvCxnSpPr/>
          <p:nvPr/>
        </p:nvCxnSpPr>
        <p:spPr>
          <a:xfrm>
            <a:off x="5868471" y="5301474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橢圓 77"/>
          <p:cNvSpPr/>
          <p:nvPr/>
        </p:nvSpPr>
        <p:spPr>
          <a:xfrm>
            <a:off x="5724008" y="5157012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5292005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6156011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292005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4860002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6444013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84" name="直線接點 83"/>
          <p:cNvCxnSpPr/>
          <p:nvPr/>
        </p:nvCxnSpPr>
        <p:spPr>
          <a:xfrm flipH="1">
            <a:off x="1835982" y="2420993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5" name="直線接點 84"/>
          <p:cNvCxnSpPr/>
          <p:nvPr/>
        </p:nvCxnSpPr>
        <p:spPr>
          <a:xfrm>
            <a:off x="1836443" y="2997458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6" name="直線接點 85"/>
          <p:cNvCxnSpPr/>
          <p:nvPr/>
        </p:nvCxnSpPr>
        <p:spPr>
          <a:xfrm>
            <a:off x="2555986" y="2420993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7" name="文字方塊 86"/>
          <p:cNvSpPr txBox="1"/>
          <p:nvPr/>
        </p:nvSpPr>
        <p:spPr>
          <a:xfrm>
            <a:off x="1979982" y="213299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8" name="橢圓 87"/>
          <p:cNvSpPr/>
          <p:nvPr/>
        </p:nvSpPr>
        <p:spPr>
          <a:xfrm>
            <a:off x="2411985" y="2276992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9" name="橢圓 88"/>
          <p:cNvSpPr/>
          <p:nvPr/>
        </p:nvSpPr>
        <p:spPr>
          <a:xfrm>
            <a:off x="1691980" y="2852996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90" name="直線接點 89"/>
          <p:cNvCxnSpPr/>
          <p:nvPr/>
        </p:nvCxnSpPr>
        <p:spPr>
          <a:xfrm flipH="1">
            <a:off x="1547776" y="2997458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1" name="文字方塊 90"/>
          <p:cNvSpPr txBox="1"/>
          <p:nvPr/>
        </p:nvSpPr>
        <p:spPr>
          <a:xfrm>
            <a:off x="1259977" y="270899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92" name="直線接點 91"/>
          <p:cNvCxnSpPr/>
          <p:nvPr/>
        </p:nvCxnSpPr>
        <p:spPr>
          <a:xfrm>
            <a:off x="2843988" y="3573001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3" name="直線接點 92"/>
          <p:cNvCxnSpPr/>
          <p:nvPr/>
        </p:nvCxnSpPr>
        <p:spPr>
          <a:xfrm flipH="1">
            <a:off x="2556706" y="3573001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4" name="直線接點 93"/>
          <p:cNvCxnSpPr/>
          <p:nvPr/>
        </p:nvCxnSpPr>
        <p:spPr>
          <a:xfrm>
            <a:off x="3707994" y="3573001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5" name="直線接點 94"/>
          <p:cNvCxnSpPr/>
          <p:nvPr/>
        </p:nvCxnSpPr>
        <p:spPr>
          <a:xfrm flipH="1">
            <a:off x="3420712" y="3573001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6" name="直線接點 95"/>
          <p:cNvCxnSpPr/>
          <p:nvPr/>
        </p:nvCxnSpPr>
        <p:spPr>
          <a:xfrm flipH="1">
            <a:off x="2843988" y="2997458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7" name="直線接點 96"/>
          <p:cNvCxnSpPr/>
          <p:nvPr/>
        </p:nvCxnSpPr>
        <p:spPr>
          <a:xfrm>
            <a:off x="3276453" y="2997458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8" name="橢圓 97"/>
          <p:cNvSpPr/>
          <p:nvPr/>
        </p:nvSpPr>
        <p:spPr>
          <a:xfrm>
            <a:off x="3131990" y="2852996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9" name="橢圓 98"/>
          <p:cNvSpPr/>
          <p:nvPr/>
        </p:nvSpPr>
        <p:spPr>
          <a:xfrm>
            <a:off x="2699987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3563993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419992" y="270899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2267984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851995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04" name="直線接點 103"/>
          <p:cNvCxnSpPr/>
          <p:nvPr/>
        </p:nvCxnSpPr>
        <p:spPr>
          <a:xfrm flipH="1">
            <a:off x="5436007" y="2420993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5" name="直線接點 104"/>
          <p:cNvCxnSpPr/>
          <p:nvPr/>
        </p:nvCxnSpPr>
        <p:spPr>
          <a:xfrm>
            <a:off x="5436468" y="2997458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6" name="直線接點 105"/>
          <p:cNvCxnSpPr/>
          <p:nvPr/>
        </p:nvCxnSpPr>
        <p:spPr>
          <a:xfrm>
            <a:off x="6156011" y="2420993"/>
            <a:ext cx="720005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07" name="文字方塊 106"/>
          <p:cNvSpPr txBox="1"/>
          <p:nvPr/>
        </p:nvSpPr>
        <p:spPr>
          <a:xfrm>
            <a:off x="5580007" y="213299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08" name="橢圓 107"/>
          <p:cNvSpPr/>
          <p:nvPr/>
        </p:nvSpPr>
        <p:spPr>
          <a:xfrm>
            <a:off x="6012010" y="2276992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9" name="橢圓 108"/>
          <p:cNvSpPr/>
          <p:nvPr/>
        </p:nvSpPr>
        <p:spPr>
          <a:xfrm>
            <a:off x="5292005" y="2852996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10" name="直線接點 109"/>
          <p:cNvCxnSpPr/>
          <p:nvPr/>
        </p:nvCxnSpPr>
        <p:spPr>
          <a:xfrm flipH="1">
            <a:off x="5147801" y="2997458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1" name="文字方塊 110"/>
          <p:cNvSpPr txBox="1"/>
          <p:nvPr/>
        </p:nvSpPr>
        <p:spPr>
          <a:xfrm>
            <a:off x="4860002" y="270899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12" name="直線接點 111"/>
          <p:cNvCxnSpPr/>
          <p:nvPr/>
        </p:nvCxnSpPr>
        <p:spPr>
          <a:xfrm>
            <a:off x="6444013" y="3573001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3" name="直線接點 112"/>
          <p:cNvCxnSpPr/>
          <p:nvPr/>
        </p:nvCxnSpPr>
        <p:spPr>
          <a:xfrm flipH="1">
            <a:off x="6156731" y="3573001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4" name="直線接點 113"/>
          <p:cNvCxnSpPr/>
          <p:nvPr/>
        </p:nvCxnSpPr>
        <p:spPr>
          <a:xfrm>
            <a:off x="7308019" y="3573001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5" name="直線接點 114"/>
          <p:cNvCxnSpPr/>
          <p:nvPr/>
        </p:nvCxnSpPr>
        <p:spPr>
          <a:xfrm flipH="1">
            <a:off x="7020737" y="3573001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6" name="直線接點 115"/>
          <p:cNvCxnSpPr/>
          <p:nvPr/>
        </p:nvCxnSpPr>
        <p:spPr>
          <a:xfrm flipH="1">
            <a:off x="6444013" y="2997458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7" name="直線接點 116"/>
          <p:cNvCxnSpPr/>
          <p:nvPr/>
        </p:nvCxnSpPr>
        <p:spPr>
          <a:xfrm>
            <a:off x="6876478" y="2997458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8" name="橢圓 117"/>
          <p:cNvSpPr/>
          <p:nvPr/>
        </p:nvSpPr>
        <p:spPr>
          <a:xfrm>
            <a:off x="6732015" y="2852996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9" name="橢圓 118"/>
          <p:cNvSpPr/>
          <p:nvPr/>
        </p:nvSpPr>
        <p:spPr>
          <a:xfrm>
            <a:off x="6300012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20" name="橢圓 119"/>
          <p:cNvSpPr/>
          <p:nvPr/>
        </p:nvSpPr>
        <p:spPr>
          <a:xfrm>
            <a:off x="7164018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7020017" y="270899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868009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745202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66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331200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left;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left subtree, or smallest element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parent;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parent, or root of tree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right;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right subtree, or largest element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color;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0: Red, 1: Black, Black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only if head (also nil)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stored value, unused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639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872000" y="1989000"/>
            <a:ext cx="1980000" cy="234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Tree on </a:t>
            </a:r>
            <a:r>
              <a:rPr lang="en-US" altLang="zh-TW" dirty="0" err="1" smtClean="0">
                <a:latin typeface="+mn-lt"/>
              </a:rPr>
              <a:t>x86</a:t>
            </a:r>
            <a:endParaRPr lang="zh-TW" altLang="en-US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2000" y="2529000"/>
            <a:ext cx="324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52000" y="27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92000" y="39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3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392000" y="396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306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92000" y="2709000"/>
            <a:ext cx="72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1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1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52000" y="2709000"/>
            <a:ext cx="1620000" cy="12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12000" y="4329000"/>
            <a:ext cx="900000" cy="540000"/>
          </a:xfrm>
          <a:prstGeom prst="rect">
            <a:avLst/>
          </a:prstGeom>
          <a:noFill/>
        </p:spPr>
        <p:txBody>
          <a:bodyPr tIns="0" bIns="108000" anchor="ctr" anchorCtr="0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set1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2000" y="28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132000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052000" y="288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52000" y="342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mySize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3312000" y="3069000"/>
            <a:ext cx="90000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52000" y="270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232000" y="3969000"/>
            <a:ext cx="126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scaryVal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12000" y="21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keyCompare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238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92000" y="1989000"/>
            <a:ext cx="2160000" cy="234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_</a:t>
            </a:r>
            <a:r>
              <a:rPr lang="en-US" altLang="zh-TW" dirty="0" smtClean="0">
                <a:latin typeface="+mn-lt"/>
              </a:rPr>
              <a:t>Tree on </a:t>
            </a:r>
            <a:r>
              <a:rPr lang="en-US" altLang="zh-TW" dirty="0" err="1" smtClean="0">
                <a:latin typeface="+mn-lt"/>
              </a:rPr>
              <a:t>x86</a:t>
            </a:r>
            <a:r>
              <a:rPr lang="en-US" altLang="zh-TW" dirty="0" smtClean="0">
                <a:latin typeface="+mn-lt"/>
              </a:rPr>
              <a:t> Debug</a:t>
            </a:r>
            <a:endParaRPr lang="zh-TW" altLang="en-US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2000" y="2529000"/>
            <a:ext cx="324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52000" y="27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92000" y="39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3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392000" y="396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306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92000" y="2709000"/>
            <a:ext cx="72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1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1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72000" y="2169000"/>
            <a:ext cx="1800000" cy="180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12000" y="4329000"/>
            <a:ext cx="720000" cy="540000"/>
          </a:xfrm>
          <a:prstGeom prst="rect">
            <a:avLst/>
          </a:prstGeom>
          <a:noFill/>
        </p:spPr>
        <p:txBody>
          <a:bodyPr tIns="0" bIns="10800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set2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2000" y="28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132000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052000" y="288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_</a:t>
            </a: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52000" y="342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_</a:t>
            </a: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Mysize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3312000" y="3069000"/>
            <a:ext cx="90000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52000" y="270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23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_Scary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32000" y="23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72000" y="2349000"/>
            <a:ext cx="126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r">
              <a:defRPr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_</a:t>
            </a: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Myproxy</a:t>
            </a:r>
            <a:endParaRPr lang="en-US" altLang="zh-TW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824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872000" y="2529000"/>
            <a:ext cx="1980000" cy="180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_</a:t>
            </a:r>
            <a:r>
              <a:rPr lang="en-US" altLang="zh-TW" dirty="0" smtClean="0">
                <a:latin typeface="+mn-lt"/>
              </a:rPr>
              <a:t>Tree on </a:t>
            </a:r>
            <a:r>
              <a:rPr lang="en-US" altLang="zh-TW" dirty="0" err="1" smtClean="0">
                <a:latin typeface="+mn-lt"/>
              </a:rPr>
              <a:t>x86</a:t>
            </a:r>
            <a:r>
              <a:rPr lang="en-US" altLang="zh-TW" dirty="0" smtClean="0">
                <a:latin typeface="+mn-lt"/>
              </a:rPr>
              <a:t> Release</a:t>
            </a:r>
            <a:endParaRPr lang="zh-TW" altLang="en-US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2000" y="2529000"/>
            <a:ext cx="324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52000" y="27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92000" y="39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3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392000" y="396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306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92000" y="2709000"/>
            <a:ext cx="72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1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1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52000" y="2709000"/>
            <a:ext cx="1620000" cy="12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12000" y="4329000"/>
            <a:ext cx="900000" cy="540000"/>
          </a:xfrm>
          <a:prstGeom prst="rect">
            <a:avLst/>
          </a:prstGeom>
          <a:noFill/>
        </p:spPr>
        <p:txBody>
          <a:bodyPr tIns="0" bIns="10800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set2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2000" y="28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132000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052000" y="288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_</a:t>
            </a: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52000" y="342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_</a:t>
            </a: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Mysize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3312000" y="3069000"/>
            <a:ext cx="90000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52000" y="270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232000" y="3969000"/>
            <a:ext cx="126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_Scary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209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3060000" cy="2520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color;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863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28314</TotalTime>
  <Words>3923</Words>
  <Application>Microsoft Office PowerPoint</Application>
  <PresentationFormat>如螢幕大小 (4:3)</PresentationFormat>
  <Paragraphs>1096</Paragraphs>
  <Slides>48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7" baseType="lpstr">
      <vt:lpstr>細明體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Homework Assignment #3</vt:lpstr>
      <vt:lpstr>PowerPoint 簡報</vt:lpstr>
      <vt:lpstr>PowerPoint 簡報</vt:lpstr>
      <vt:lpstr>PowerPoint 簡報</vt:lpstr>
      <vt:lpstr>PowerPoint 簡報</vt:lpstr>
      <vt:lpstr>Tree on x86</vt:lpstr>
      <vt:lpstr>_Tree on x86 Debug</vt:lpstr>
      <vt:lpstr>_Tree on x86 Release</vt:lpstr>
      <vt:lpstr>PowerPoint 簡報</vt:lpstr>
      <vt:lpstr>An empty red-black tree</vt:lpstr>
      <vt:lpstr>A red-black tree with one node</vt:lpstr>
      <vt:lpstr>A red-black tree with two nodes</vt:lpstr>
      <vt:lpstr>A red-black tree with three nodes</vt:lpstr>
      <vt:lpstr>A red-black tree with four nodes</vt:lpstr>
      <vt:lpstr>A red-black tree with five nodes</vt:lpstr>
      <vt:lpstr>A red-black tree with six nodes</vt:lpstr>
      <vt:lpstr>PowerPoint 簡報</vt:lpstr>
      <vt:lpstr>PowerPoint 簡報</vt:lpstr>
      <vt:lpstr>PowerPoint 簡報</vt:lpstr>
      <vt:lpstr>PowerPoint 簡報</vt:lpstr>
      <vt:lpstr>Internal Implementation of STL::set in Visual C++ 2022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std::_Tree_node&lt; char &gt; on x86</vt:lpstr>
      <vt:lpstr>std::_Tree_node&lt; short &gt; on x86</vt:lpstr>
      <vt:lpstr>std::_Tree_node&lt; long &gt; on x86</vt:lpstr>
      <vt:lpstr>std::_Tree_node&lt; long long &gt; on x86</vt:lpstr>
      <vt:lpstr>std::_Tree_node&lt; char &gt; on x64</vt:lpstr>
      <vt:lpstr>std::_Tree_node&lt; short &gt; on x64</vt:lpstr>
      <vt:lpstr>std::_Tree_node&lt; long &gt; on x64</vt:lpstr>
      <vt:lpstr>std::_Tree_node&lt; long long &gt; on x64</vt:lpstr>
      <vt:lpstr>Deletion from a Red-Black Tree</vt:lpstr>
      <vt:lpstr>Deletion from a Red-Black Tree</vt:lpstr>
      <vt:lpstr>Deletion from a Red-Black Tree</vt:lpstr>
      <vt:lpstr>Deletion from a Red-Black Tree</vt:lpstr>
      <vt:lpstr>Deletion from a Red-Black Tree</vt:lpstr>
      <vt:lpstr>Case 4.4: S, SR and SL are black, but P is red</vt:lpstr>
      <vt:lpstr>Case 4.2.1: S is black, SR is red and N is the left child of P</vt:lpstr>
      <vt:lpstr>Case 4.2.2: S is black, SL is red and N is the right child of P</vt:lpstr>
      <vt:lpstr>Case 4.3.1: S and SR are black, N is the left child of P, but SL is red</vt:lpstr>
      <vt:lpstr>Case 4.3.2: S and SL are black, N is the right child of P, but SR is red</vt:lpstr>
      <vt:lpstr>Case 4.1.1: S is red and N is the left child of P</vt:lpstr>
      <vt:lpstr>Case 4.1.2: S is red and N is the right child of P</vt:lpstr>
      <vt:lpstr>Case 4.5: S, SR, SL and P are black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7540</cp:revision>
  <dcterms:created xsi:type="dcterms:W3CDTF">2005-03-20T09:13:01Z</dcterms:created>
  <dcterms:modified xsi:type="dcterms:W3CDTF">2022-09-26T12:15:47Z</dcterms:modified>
</cp:coreProperties>
</file>