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262" r:id="rId3"/>
    <p:sldId id="257" r:id="rId4"/>
    <p:sldId id="289" r:id="rId5"/>
    <p:sldId id="286" r:id="rId6"/>
    <p:sldId id="263" r:id="rId7"/>
    <p:sldId id="290" r:id="rId8"/>
    <p:sldId id="291" r:id="rId9"/>
    <p:sldId id="259" r:id="rId10"/>
    <p:sldId id="277" r:id="rId11"/>
    <p:sldId id="281" r:id="rId12"/>
    <p:sldId id="284" r:id="rId13"/>
    <p:sldId id="285" r:id="rId14"/>
    <p:sldId id="287" r:id="rId15"/>
    <p:sldId id="271" r:id="rId16"/>
    <p:sldId id="272" r:id="rId17"/>
    <p:sldId id="278" r:id="rId18"/>
    <p:sldId id="276" r:id="rId19"/>
    <p:sldId id="279" r:id="rId20"/>
    <p:sldId id="288" r:id="rId21"/>
    <p:sldId id="292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7" r:id="rId35"/>
    <p:sldId id="308" r:id="rId36"/>
    <p:sldId id="310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274" r:id="rId49"/>
    <p:sldId id="265" r:id="rId50"/>
    <p:sldId id="266" r:id="rId51"/>
    <p:sldId id="282" r:id="rId52"/>
    <p:sldId id="270" r:id="rId53"/>
    <p:sldId id="314" r:id="rId54"/>
    <p:sldId id="315" r:id="rId55"/>
    <p:sldId id="317" r:id="rId5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A527A-4054-4DF1-972D-4916105C7686}" type="datetimeFigureOut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FFBFC-43AF-4C8B-B068-F2C7BD0F3E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73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2CE5-E9CD-485A-9369-5C022C5C4F7C}" type="datetime1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39F74-05B3-409B-9C85-285B8D60D92C}" type="datetime1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300D-83BA-4BF8-9C9C-A2CA662580ED}" type="datetime1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A75E-1F66-465E-8406-192CA83BC8B5}" type="datetime1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4A286-5806-4D70-8CAB-11C2383D043D}" type="datetime1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898-1401-4C40-A891-BADC7C2D11D8}" type="datetime1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8A22-E765-4E37-84F9-83077BE4A2BD}" type="datetime1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1181FF01-4D19-42AD-8A9A-46F97D0CCA1E}" type="datetime1">
              <a:rPr lang="zh-TW" altLang="en-US" smtClean="0"/>
              <a:t>2021/9/13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9177B5C0-B36D-4552-A208-68E68F527A1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eurl.cc/0xoYn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udget.g0v.tw/budget" TargetMode="External"/><Relationship Id="rId2" Type="http://schemas.openxmlformats.org/officeDocument/2006/relationships/hyperlink" Target="http://homepage.ntu.edu.tw/~wenthung/DengueMap2015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r.mohw.g0v.tw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igsaw.w3.org/css-validator/" TargetMode="External"/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ahoot.it/" TargetMode="External"/><Relationship Id="rId2" Type="http://schemas.openxmlformats.org/officeDocument/2006/relationships/hyperlink" Target="http://cpe.cse.nsysu.edu.tw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inin@saturn.yzu.edu.tw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forms.gle/Tb5ekTyJYjPC6QwX9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yzuweb.csie.org/web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topc2021.icpc.tw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innoserve.tca.org.tw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 </a:t>
            </a:r>
            <a:r>
              <a:rPr lang="zh-TW" altLang="en-US" dirty="0" smtClean="0"/>
              <a:t>簡廷因 </a:t>
            </a:r>
            <a:r>
              <a:rPr lang="en-US" altLang="zh-TW" dirty="0" smtClean="0"/>
              <a:t>Ting-Ying </a:t>
            </a:r>
            <a:r>
              <a:rPr lang="en-US" altLang="zh-TW" dirty="0" err="1" smtClean="0"/>
              <a:t>Chien</a:t>
            </a:r>
            <a:endParaRPr lang="en-US" altLang="zh-TW" dirty="0" smtClean="0"/>
          </a:p>
          <a:p>
            <a:r>
              <a:rPr lang="en-US" altLang="zh-TW" dirty="0" smtClean="0"/>
              <a:t>2021.09.23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Web Programming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30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上傳至</a:t>
            </a:r>
            <a:r>
              <a:rPr lang="en-US" altLang="zh-TW" dirty="0" smtClean="0"/>
              <a:t>Portal</a:t>
            </a:r>
          </a:p>
          <a:p>
            <a:pPr lvl="1"/>
            <a:r>
              <a:rPr lang="zh-TW" altLang="en-US" dirty="0" smtClean="0"/>
              <a:t>作業區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DEMO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pPr lvl="1"/>
            <a:r>
              <a:rPr lang="en-US" altLang="zh-TW" dirty="0" smtClean="0"/>
              <a:t>HW1, HW2, HW4</a:t>
            </a:r>
          </a:p>
          <a:p>
            <a:pPr lvl="2"/>
            <a:r>
              <a:rPr lang="en-US" altLang="zh-TW" dirty="0" smtClean="0"/>
              <a:t>1607A</a:t>
            </a:r>
            <a:r>
              <a:rPr lang="zh-TW" altLang="en-US" dirty="0" smtClean="0"/>
              <a:t>找助教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Final Project</a:t>
            </a:r>
          </a:p>
          <a:p>
            <a:pPr lvl="2"/>
            <a:r>
              <a:rPr lang="zh-TW" altLang="en-US" dirty="0" smtClean="0"/>
              <a:t>找我</a:t>
            </a:r>
            <a:r>
              <a:rPr lang="en-US" altLang="zh-TW" dirty="0" smtClean="0"/>
              <a:t>dem</a:t>
            </a:r>
            <a:r>
              <a:rPr lang="en-US" altLang="zh-TW" dirty="0"/>
              <a:t>o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作業繳交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20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上機</a:t>
            </a:r>
            <a:r>
              <a:rPr lang="zh-TW" altLang="en-US" dirty="0" smtClean="0"/>
              <a:t>考 </a:t>
            </a:r>
            <a:r>
              <a:rPr lang="en-US" altLang="zh-TW" dirty="0" smtClean="0"/>
              <a:t>(1201A)</a:t>
            </a:r>
            <a:endParaRPr lang="zh-TW" altLang="en-US" dirty="0"/>
          </a:p>
          <a:p>
            <a:pPr lvl="1"/>
            <a:r>
              <a:rPr lang="zh-TW" altLang="en-US" dirty="0"/>
              <a:t>有網路</a:t>
            </a:r>
          </a:p>
          <a:p>
            <a:pPr lvl="1"/>
            <a:r>
              <a:rPr lang="zh-TW" altLang="en-US" dirty="0"/>
              <a:t>禁止傳檔 </a:t>
            </a:r>
            <a:r>
              <a:rPr lang="en-US" altLang="zh-TW" dirty="0"/>
              <a:t>/ </a:t>
            </a:r>
            <a:r>
              <a:rPr lang="zh-TW" altLang="en-US" dirty="0"/>
              <a:t>傳</a:t>
            </a:r>
            <a:r>
              <a:rPr lang="zh-TW" altLang="en-US" dirty="0" smtClean="0"/>
              <a:t>訊息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禁</a:t>
            </a:r>
            <a:r>
              <a:rPr lang="zh-TW" altLang="en-US" dirty="0"/>
              <a:t>止</a:t>
            </a:r>
            <a:r>
              <a:rPr lang="zh-TW" altLang="en-US" dirty="0" smtClean="0"/>
              <a:t>開</a:t>
            </a:r>
            <a:r>
              <a:rPr lang="en-US" altLang="zh-TW" dirty="0" smtClean="0"/>
              <a:t>Email</a:t>
            </a:r>
            <a:r>
              <a:rPr lang="zh-TW" altLang="en-US" dirty="0" smtClean="0"/>
              <a:t>信</a:t>
            </a:r>
            <a:r>
              <a:rPr lang="zh-TW" altLang="en-US" dirty="0"/>
              <a:t>箱</a:t>
            </a:r>
          </a:p>
          <a:p>
            <a:pPr lvl="1"/>
            <a:r>
              <a:rPr lang="zh-TW" altLang="en-US" dirty="0"/>
              <a:t>禁用</a:t>
            </a:r>
            <a:r>
              <a:rPr lang="zh-TW" altLang="en-US" dirty="0" smtClean="0"/>
              <a:t>手機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禁止使用社群 </a:t>
            </a:r>
            <a:r>
              <a:rPr lang="en-US" altLang="zh-TW" dirty="0" smtClean="0"/>
              <a:t>(FB, twitter, </a:t>
            </a:r>
            <a:r>
              <a:rPr lang="en-US" altLang="zh-TW" dirty="0" err="1" smtClean="0"/>
              <a:t>plurk</a:t>
            </a:r>
            <a:r>
              <a:rPr lang="en-US" altLang="zh-TW" dirty="0" smtClean="0"/>
              <a:t>, Instagram …)</a:t>
            </a:r>
          </a:p>
          <a:p>
            <a:pPr lvl="1"/>
            <a:r>
              <a:rPr lang="zh-TW" altLang="en-US" dirty="0" smtClean="0"/>
              <a:t>禁止開雲端硬碟</a:t>
            </a:r>
            <a:endParaRPr lang="zh-TW" altLang="en-US" dirty="0"/>
          </a:p>
          <a:p>
            <a:pPr lvl="1"/>
            <a:r>
              <a:rPr lang="zh-TW" altLang="en-US" dirty="0"/>
              <a:t>可帶隨身碟</a:t>
            </a:r>
            <a:r>
              <a:rPr lang="en-US" altLang="zh-TW" dirty="0"/>
              <a:t>, </a:t>
            </a:r>
            <a:r>
              <a:rPr lang="zh-TW" altLang="en-US" dirty="0"/>
              <a:t>禁止傳給別人</a:t>
            </a:r>
          </a:p>
          <a:p>
            <a:r>
              <a:rPr lang="zh-TW" altLang="en-US" dirty="0"/>
              <a:t>作弊以</a:t>
            </a:r>
            <a:r>
              <a:rPr lang="en-US" altLang="zh-TW" dirty="0"/>
              <a:t>0</a:t>
            </a:r>
            <a:r>
              <a:rPr lang="zh-TW" altLang="en-US" dirty="0"/>
              <a:t>分計</a:t>
            </a:r>
          </a:p>
          <a:p>
            <a:r>
              <a:rPr lang="zh-TW" altLang="en-US" dirty="0"/>
              <a:t>考時需帶證件</a:t>
            </a:r>
          </a:p>
          <a:p>
            <a:r>
              <a:rPr lang="zh-TW" altLang="en-US" dirty="0"/>
              <a:t>考試排座位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29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1</a:t>
            </a:r>
            <a:r>
              <a:rPr lang="en-US" altLang="zh-TW" dirty="0" smtClean="0"/>
              <a:t> </a:t>
            </a:r>
            <a:r>
              <a:rPr lang="en-US" altLang="zh-TW" dirty="0"/>
              <a:t>~ </a:t>
            </a:r>
            <a:r>
              <a:rPr lang="en-US" altLang="zh-TW" dirty="0" smtClean="0"/>
              <a:t>4</a:t>
            </a:r>
            <a:r>
              <a:rPr lang="zh-TW" altLang="en-US" dirty="0" smtClean="0"/>
              <a:t> </a:t>
            </a:r>
            <a:r>
              <a:rPr lang="zh-TW" altLang="en-US" dirty="0"/>
              <a:t>人一組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reurl.cc/0xoYnK</a:t>
            </a:r>
            <a:endParaRPr lang="en-US" altLang="zh-TW" dirty="0"/>
          </a:p>
          <a:p>
            <a:pPr lvl="1"/>
            <a:r>
              <a:rPr lang="zh-TW" altLang="en-US" dirty="0" smtClean="0"/>
              <a:t>一</a:t>
            </a:r>
            <a:r>
              <a:rPr lang="zh-TW" altLang="en-US" dirty="0"/>
              <a:t>組一個</a:t>
            </a:r>
            <a:r>
              <a:rPr lang="zh-TW" altLang="en-US" dirty="0" smtClean="0"/>
              <a:t>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若對外參加競賽則人數可調整</a:t>
            </a:r>
            <a:endParaRPr lang="en-US" altLang="zh-TW" dirty="0"/>
          </a:p>
          <a:p>
            <a:r>
              <a:rPr lang="zh-TW" altLang="en-US" dirty="0"/>
              <a:t>題目 </a:t>
            </a:r>
            <a:r>
              <a:rPr lang="en-US" altLang="zh-TW" dirty="0" smtClean="0"/>
              <a:t>: </a:t>
            </a:r>
            <a:r>
              <a:rPr lang="en-US" altLang="zh-TW" dirty="0"/>
              <a:t>Innovation Project</a:t>
            </a:r>
          </a:p>
          <a:p>
            <a:pPr lvl="1"/>
            <a:r>
              <a:rPr lang="zh-TW" altLang="en-US" dirty="0" smtClean="0"/>
              <a:t>無</a:t>
            </a:r>
            <a:r>
              <a:rPr lang="zh-TW" altLang="en-US" dirty="0"/>
              <a:t>想法可找我</a:t>
            </a:r>
            <a:r>
              <a:rPr lang="zh-TW" altLang="en-US" dirty="0" smtClean="0"/>
              <a:t>討論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各組題目不可重複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不能製作</a:t>
            </a:r>
            <a:r>
              <a:rPr lang="zh-TW" altLang="en-US" dirty="0"/>
              <a:t>遊戲</a:t>
            </a:r>
            <a:endParaRPr lang="en-US" altLang="zh-TW" dirty="0"/>
          </a:p>
          <a:p>
            <a:r>
              <a:rPr lang="zh-TW" altLang="en-US" dirty="0"/>
              <a:t>要求</a:t>
            </a:r>
            <a:endParaRPr lang="en-US" altLang="zh-TW" dirty="0"/>
          </a:p>
          <a:p>
            <a:pPr lvl="1"/>
            <a:r>
              <a:rPr lang="zh-TW" altLang="en-US" dirty="0" smtClean="0"/>
              <a:t>盡可能用</a:t>
            </a:r>
            <a:r>
              <a:rPr lang="zh-TW" altLang="en-US" dirty="0"/>
              <a:t>到</a:t>
            </a:r>
            <a:r>
              <a:rPr lang="en-US" altLang="zh-TW" dirty="0"/>
              <a:t>html,</a:t>
            </a:r>
            <a:r>
              <a:rPr lang="zh-TW" altLang="en-US" dirty="0"/>
              <a:t> </a:t>
            </a:r>
            <a:r>
              <a:rPr lang="en-US" altLang="zh-TW" dirty="0" err="1"/>
              <a:t>css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 err="1"/>
              <a:t>javascript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 err="1"/>
              <a:t>php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 err="1" smtClean="0"/>
              <a:t>mysql</a:t>
            </a:r>
            <a:r>
              <a:rPr lang="en-US" altLang="zh-TW" dirty="0" smtClean="0"/>
              <a:t>, </a:t>
            </a:r>
            <a:r>
              <a:rPr lang="en-US" altLang="zh-TW" dirty="0"/>
              <a:t>ajax, Data </a:t>
            </a:r>
            <a:r>
              <a:rPr lang="en-US" altLang="zh-TW" dirty="0" smtClean="0"/>
              <a:t>Visualization</a:t>
            </a:r>
            <a:endParaRPr lang="en-US" altLang="zh-TW" dirty="0"/>
          </a:p>
          <a:p>
            <a:pPr lvl="1"/>
            <a:r>
              <a:rPr lang="zh-TW" altLang="en-US" dirty="0" smtClean="0"/>
              <a:t>需有互動</a:t>
            </a:r>
            <a:r>
              <a:rPr lang="zh-TW" altLang="en-US" dirty="0"/>
              <a:t>式</a:t>
            </a:r>
            <a:r>
              <a:rPr lang="zh-TW" altLang="en-US" dirty="0" smtClean="0"/>
              <a:t>頁</a:t>
            </a:r>
            <a:r>
              <a:rPr lang="zh-TW" altLang="en-US" dirty="0"/>
              <a:t>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至少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zh-TW" altLang="en-US" dirty="0"/>
              <a:t>功能</a:t>
            </a:r>
            <a:endParaRPr lang="en-US" altLang="zh-TW" dirty="0"/>
          </a:p>
          <a:p>
            <a:pPr lvl="1"/>
            <a:r>
              <a:rPr lang="zh-TW" altLang="en-US" dirty="0"/>
              <a:t>自行架設 </a:t>
            </a:r>
            <a:r>
              <a:rPr lang="en-US" altLang="zh-TW" dirty="0"/>
              <a:t>Server 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Final Project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29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Example :</a:t>
            </a:r>
          </a:p>
          <a:p>
            <a:pPr lvl="1"/>
            <a:r>
              <a:rPr lang="en-US" altLang="zh-TW" dirty="0">
                <a:hlinkClick r:id="rId2"/>
              </a:rPr>
              <a:t>http://homepage.ntu.edu.tw/~wenthung/DengueMap2015.htm</a:t>
            </a:r>
            <a:endParaRPr lang="en-US" altLang="zh-TW" dirty="0"/>
          </a:p>
          <a:p>
            <a:pPr lvl="1"/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budget.g0v.tw/budget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4"/>
              </a:rPr>
              <a:t>http://er.mohw.g0v.tw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Final Project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54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Final Project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242960"/>
            <a:ext cx="6453422" cy="386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1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For Homework:</a:t>
            </a:r>
          </a:p>
          <a:p>
            <a:pPr lvl="1"/>
            <a:r>
              <a:rPr lang="en-US" altLang="zh-TW" dirty="0" smtClean="0"/>
              <a:t>Pass w3c and 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 validator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://validator.w3.org</a:t>
            </a:r>
            <a:r>
              <a:rPr lang="en-US" altLang="zh-TW" dirty="0" smtClean="0">
                <a:hlinkClick r:id="rId2"/>
              </a:rPr>
              <a:t>/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https://jigsaw.w3.org/css-validator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該次作業 </a:t>
            </a:r>
            <a:r>
              <a:rPr lang="en-US" altLang="zh-TW" dirty="0" smtClean="0"/>
              <a:t>+10</a:t>
            </a:r>
          </a:p>
          <a:p>
            <a:pPr lvl="1"/>
            <a:r>
              <a:rPr lang="zh-TW" altLang="en-US" dirty="0"/>
              <a:t>前</a:t>
            </a:r>
            <a:r>
              <a:rPr lang="en-US" altLang="zh-TW" dirty="0"/>
              <a:t>10%</a:t>
            </a:r>
            <a:r>
              <a:rPr lang="zh-TW" altLang="en-US" dirty="0"/>
              <a:t>繳交作業且成績達</a:t>
            </a:r>
            <a:r>
              <a:rPr lang="en-US" altLang="zh-TW" dirty="0"/>
              <a:t>90 </a:t>
            </a:r>
          </a:p>
          <a:p>
            <a:pPr lvl="2"/>
            <a:r>
              <a:rPr lang="zh-TW" altLang="en-US" dirty="0"/>
              <a:t>該次作業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Bonus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4322588"/>
            <a:ext cx="7760867" cy="252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9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CPE</a:t>
            </a:r>
          </a:p>
          <a:p>
            <a:pPr lvl="1"/>
            <a:r>
              <a:rPr lang="en-US" altLang="zh-TW" dirty="0">
                <a:hlinkClick r:id="rId2"/>
              </a:rPr>
              <a:t>http://cpe.cse.nsysu.edu.tw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對一題期末總成績</a:t>
            </a:r>
            <a:r>
              <a:rPr lang="en-US" altLang="zh-TW" dirty="0" smtClean="0"/>
              <a:t>+5</a:t>
            </a:r>
          </a:p>
          <a:p>
            <a:pPr lvl="1"/>
            <a:endParaRPr lang="en-US" altLang="zh-TW" dirty="0"/>
          </a:p>
          <a:p>
            <a:r>
              <a:rPr lang="zh-TW" altLang="en-US" dirty="0" smtClean="0"/>
              <a:t>參加任何創意競賽且成果為網頁呈現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需當作</a:t>
            </a:r>
            <a:r>
              <a:rPr lang="en-US" altLang="zh-TW" dirty="0" smtClean="0"/>
              <a:t>Final</a:t>
            </a:r>
            <a:r>
              <a:rPr lang="zh-TW" altLang="en-US" dirty="0"/>
              <a:t> </a:t>
            </a:r>
            <a:r>
              <a:rPr lang="en-US" altLang="zh-TW" dirty="0" smtClean="0"/>
              <a:t>Project</a:t>
            </a:r>
          </a:p>
          <a:p>
            <a:pPr lvl="1"/>
            <a:r>
              <a:rPr lang="zh-TW" altLang="en-US" dirty="0" smtClean="0"/>
              <a:t>總成績前</a:t>
            </a:r>
            <a:r>
              <a:rPr lang="en-US" altLang="zh-TW" dirty="0" smtClean="0"/>
              <a:t>3</a:t>
            </a:r>
            <a:r>
              <a:rPr lang="zh-TW" altLang="en-US" dirty="0" smtClean="0"/>
              <a:t>名</a:t>
            </a:r>
            <a:r>
              <a:rPr lang="en-US" altLang="zh-TW" dirty="0" smtClean="0"/>
              <a:t>(</a:t>
            </a:r>
            <a:r>
              <a:rPr lang="zh-TW" altLang="en-US" dirty="0" smtClean="0"/>
              <a:t>超過</a:t>
            </a:r>
            <a:r>
              <a:rPr lang="en-US" altLang="zh-TW" dirty="0" smtClean="0"/>
              <a:t>30</a:t>
            </a:r>
            <a:r>
              <a:rPr lang="zh-TW" altLang="en-US" dirty="0" smtClean="0"/>
              <a:t>隊以上參加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期末總成績</a:t>
            </a:r>
            <a:r>
              <a:rPr lang="en-US" altLang="zh-TW" dirty="0" smtClean="0"/>
              <a:t>99</a:t>
            </a:r>
          </a:p>
          <a:p>
            <a:pPr lvl="1"/>
            <a:endParaRPr lang="en-US" altLang="zh-TW" dirty="0" smtClean="0"/>
          </a:p>
          <a:p>
            <a:r>
              <a:rPr lang="en-US" altLang="zh-TW" dirty="0" err="1"/>
              <a:t>Kahoot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https://kahoot.it/</a:t>
            </a:r>
            <a:r>
              <a:rPr lang="zh-TW" altLang="en-US" dirty="0"/>
              <a:t> </a:t>
            </a:r>
            <a:r>
              <a:rPr lang="en-US" altLang="zh-TW" dirty="0"/>
              <a:t>or </a:t>
            </a:r>
            <a:r>
              <a:rPr lang="en-US" altLang="zh-TW" dirty="0" err="1"/>
              <a:t>kahoot</a:t>
            </a:r>
            <a:r>
              <a:rPr lang="en-US" altLang="zh-TW" dirty="0"/>
              <a:t> app</a:t>
            </a:r>
          </a:p>
          <a:p>
            <a:pPr lvl="1"/>
            <a:r>
              <a:rPr lang="en-US" altLang="zh-TW" dirty="0"/>
              <a:t>1</a:t>
            </a:r>
            <a:r>
              <a:rPr lang="zh-TW" altLang="en-US" dirty="0"/>
              <a:t>人一組</a:t>
            </a:r>
            <a:r>
              <a:rPr lang="en-US" altLang="zh-TW" dirty="0"/>
              <a:t>, </a:t>
            </a:r>
            <a:r>
              <a:rPr lang="zh-TW" altLang="en-US" dirty="0"/>
              <a:t>第一名</a:t>
            </a:r>
            <a:r>
              <a:rPr lang="en-US" altLang="zh-TW" dirty="0"/>
              <a:t>+3, </a:t>
            </a:r>
            <a:r>
              <a:rPr lang="zh-TW" altLang="en-US" dirty="0"/>
              <a:t>第二名</a:t>
            </a:r>
            <a:r>
              <a:rPr lang="en-US" altLang="zh-TW" dirty="0"/>
              <a:t>+2,</a:t>
            </a:r>
            <a:r>
              <a:rPr lang="zh-TW" altLang="en-US" dirty="0"/>
              <a:t>第三名</a:t>
            </a:r>
            <a:r>
              <a:rPr lang="en-US" altLang="zh-TW" dirty="0"/>
              <a:t>+2,</a:t>
            </a:r>
            <a:r>
              <a:rPr lang="zh-TW" altLang="en-US" dirty="0"/>
              <a:t>第四名</a:t>
            </a:r>
            <a:r>
              <a:rPr lang="en-US" altLang="zh-TW" dirty="0"/>
              <a:t>+1,</a:t>
            </a:r>
            <a:r>
              <a:rPr lang="zh-TW" altLang="en-US" dirty="0"/>
              <a:t>第五名</a:t>
            </a:r>
            <a:r>
              <a:rPr lang="en-US" altLang="zh-TW" dirty="0"/>
              <a:t>+1</a:t>
            </a:r>
          </a:p>
          <a:p>
            <a:pPr lvl="1"/>
            <a:r>
              <a:rPr lang="zh-TW" altLang="en-US" dirty="0"/>
              <a:t>約</a:t>
            </a:r>
            <a:r>
              <a:rPr lang="en-US" altLang="zh-TW" dirty="0"/>
              <a:t>5</a:t>
            </a:r>
            <a:r>
              <a:rPr lang="zh-TW" altLang="en-US" dirty="0"/>
              <a:t>次</a:t>
            </a:r>
            <a:endParaRPr lang="en-US" altLang="zh-TW" dirty="0"/>
          </a:p>
          <a:p>
            <a:pPr lvl="1"/>
            <a:r>
              <a:rPr lang="en-US" altLang="zh-TW" dirty="0"/>
              <a:t>ID:</a:t>
            </a:r>
            <a:r>
              <a:rPr lang="zh-TW" altLang="en-US" dirty="0"/>
              <a:t> 學號</a:t>
            </a:r>
            <a:r>
              <a:rPr lang="en-US" altLang="zh-TW" dirty="0"/>
              <a:t>1</a:t>
            </a:r>
          </a:p>
          <a:p>
            <a:pPr lvl="2"/>
            <a:r>
              <a:rPr lang="en-US" altLang="zh-TW" dirty="0" err="1"/>
              <a:t>E.g</a:t>
            </a:r>
            <a:r>
              <a:rPr lang="en-US" altLang="zh-TW" dirty="0"/>
              <a:t>: 1001234</a:t>
            </a:r>
            <a:endParaRPr lang="zh-TW" altLang="en-US" dirty="0"/>
          </a:p>
          <a:p>
            <a:r>
              <a:rPr lang="en-US" altLang="zh-TW" dirty="0" smtClean="0"/>
              <a:t>Others</a:t>
            </a:r>
            <a:r>
              <a:rPr lang="en-US" altLang="zh-TW" dirty="0" smtClean="0"/>
              <a:t>…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Bonus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0" y="4941168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0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Max 99 </a:t>
            </a:r>
          </a:p>
          <a:p>
            <a:endParaRPr lang="en-US" altLang="zh-TW" dirty="0"/>
          </a:p>
          <a:p>
            <a:r>
              <a:rPr lang="en-US" altLang="zh-TW" dirty="0" smtClean="0"/>
              <a:t>No 59, 69, 79, 89</a:t>
            </a:r>
          </a:p>
          <a:p>
            <a:pPr lvl="1"/>
            <a:r>
              <a:rPr lang="en-US" altLang="zh-TW" dirty="0" smtClean="0"/>
              <a:t>For GPA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</a:t>
            </a:r>
            <a:r>
              <a:rPr lang="zh-TW" altLang="en-US" dirty="0"/>
              <a:t>績</a:t>
            </a:r>
            <a:r>
              <a:rPr lang="zh-TW" altLang="en-US" dirty="0" smtClean="0"/>
              <a:t>結算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65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Pass or Fail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420888"/>
            <a:ext cx="57150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1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選課前請三思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本門課單一學期上三次</a:t>
            </a:r>
            <a:r>
              <a:rPr lang="en-US" altLang="zh-TW" dirty="0" smtClean="0"/>
              <a:t>"</a:t>
            </a:r>
            <a:r>
              <a:rPr lang="zh-TW" altLang="en-US" dirty="0" smtClean="0"/>
              <a:t>靠北元智</a:t>
            </a:r>
            <a:r>
              <a:rPr lang="en-US" altLang="zh-TW" dirty="0" smtClean="0"/>
              <a:t>"FB</a:t>
            </a:r>
            <a:r>
              <a:rPr lang="zh-TW" altLang="en-US" dirty="0" smtClean="0"/>
              <a:t>社團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本</a:t>
            </a:r>
            <a:r>
              <a:rPr lang="zh-TW" altLang="en-US" dirty="0"/>
              <a:t>門課不提供練習題解</a:t>
            </a:r>
            <a:r>
              <a:rPr lang="zh-TW" altLang="en-US" dirty="0" smtClean="0"/>
              <a:t>答</a:t>
            </a:r>
            <a:endParaRPr lang="en-US" altLang="zh-TW" dirty="0" smtClean="0"/>
          </a:p>
          <a:p>
            <a:pPr lvl="1"/>
            <a:r>
              <a:rPr lang="zh-TW" altLang="en-US" dirty="0"/>
              <a:t>本門課進度非常快，過去有多位學長姐表示適應不良期中退</a:t>
            </a:r>
            <a:r>
              <a:rPr lang="zh-TW" altLang="en-US" dirty="0" smtClean="0"/>
              <a:t>選</a:t>
            </a:r>
            <a:r>
              <a:rPr lang="en-US" altLang="zh-TW" dirty="0" smtClean="0"/>
              <a:t>(</a:t>
            </a:r>
            <a:r>
              <a:rPr lang="zh-TW" altLang="en-US" dirty="0" smtClean="0"/>
              <a:t>超過</a:t>
            </a:r>
            <a:r>
              <a:rPr lang="en-US" altLang="zh-TW" dirty="0" smtClean="0"/>
              <a:t>20%)</a:t>
            </a:r>
          </a:p>
          <a:p>
            <a:pPr lvl="1"/>
            <a:r>
              <a:rPr lang="zh-TW" altLang="en-US" dirty="0"/>
              <a:t>本門課秉持著上好上滿的精神，所以不會有提早下課的</a:t>
            </a:r>
            <a:r>
              <a:rPr lang="zh-TW" altLang="en-US" dirty="0" smtClean="0"/>
              <a:t>情況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本門課對作業非常要求，抓到抄襲一律</a:t>
            </a:r>
            <a:r>
              <a:rPr lang="en-US" altLang="zh-TW" dirty="0" smtClean="0"/>
              <a:t>0</a:t>
            </a:r>
            <a:r>
              <a:rPr lang="zh-TW" altLang="en-US" dirty="0" smtClean="0"/>
              <a:t>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多數學生於寒假時需多留一周製作期末專題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本門課為</a:t>
            </a:r>
            <a:r>
              <a:rPr lang="zh-TW" altLang="en-US" dirty="0"/>
              <a:t>實</a:t>
            </a:r>
            <a:r>
              <a:rPr lang="zh-TW" altLang="en-US" dirty="0" smtClean="0"/>
              <a:t>作課程，需花時間自我練習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過去幾年平均通過率約僅有</a:t>
            </a:r>
            <a:r>
              <a:rPr lang="en-US" altLang="zh-TW" dirty="0" smtClean="0">
                <a:solidFill>
                  <a:srgbClr val="FF0000"/>
                </a:solidFill>
              </a:rPr>
              <a:t>70%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選課注意事項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85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授課老師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簡廷因</a:t>
            </a:r>
            <a:endParaRPr lang="en-US" altLang="zh-TW" dirty="0"/>
          </a:p>
          <a:p>
            <a:pPr lvl="2"/>
            <a:r>
              <a:rPr lang="en-US" altLang="zh-TW" dirty="0" smtClean="0">
                <a:hlinkClick r:id="rId2"/>
              </a:rPr>
              <a:t>tinin@saturn.yzu.edu.tw</a:t>
            </a:r>
            <a:endParaRPr lang="en-US" altLang="zh-TW" dirty="0" smtClean="0"/>
          </a:p>
          <a:p>
            <a:r>
              <a:rPr lang="zh-TW" altLang="en-US" dirty="0" smtClean="0"/>
              <a:t>上課時間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Thu. 14:10 – 17:00</a:t>
            </a:r>
          </a:p>
          <a:p>
            <a:r>
              <a:rPr lang="zh-TW" altLang="en-US" dirty="0"/>
              <a:t>上課</a:t>
            </a:r>
            <a:r>
              <a:rPr lang="zh-TW" altLang="en-US" dirty="0" smtClean="0"/>
              <a:t>地點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1201A (</a:t>
            </a:r>
            <a:r>
              <a:rPr lang="zh-TW" altLang="en-US" dirty="0" smtClean="0"/>
              <a:t>疫情期間改</a:t>
            </a:r>
            <a:r>
              <a:rPr lang="en-US" altLang="zh-TW" dirty="0" smtClean="0"/>
              <a:t>teams</a:t>
            </a:r>
            <a:r>
              <a:rPr lang="zh-TW" altLang="en-US" dirty="0" smtClean="0"/>
              <a:t>線上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en-US" altLang="zh-TW" dirty="0" smtClean="0"/>
              <a:t>Office hour</a:t>
            </a:r>
          </a:p>
          <a:p>
            <a:pPr lvl="1"/>
            <a:r>
              <a:rPr lang="zh-TW" altLang="en-US" dirty="0"/>
              <a:t>辦公室 </a:t>
            </a:r>
            <a:r>
              <a:rPr lang="en-US" altLang="zh-TW" dirty="0"/>
              <a:t>R1404</a:t>
            </a:r>
          </a:p>
          <a:p>
            <a:pPr lvl="1"/>
            <a:r>
              <a:rPr lang="en-US" altLang="zh-TW" dirty="0"/>
              <a:t>Mon. 15:00 – 17:00</a:t>
            </a:r>
          </a:p>
          <a:p>
            <a:pPr lvl="1"/>
            <a:r>
              <a:rPr lang="en-US" altLang="zh-TW" dirty="0"/>
              <a:t>Thu. </a:t>
            </a:r>
            <a:r>
              <a:rPr lang="en-US" altLang="zh-TW" dirty="0" smtClean="0"/>
              <a:t>10:00 </a:t>
            </a:r>
            <a:r>
              <a:rPr lang="en-US" altLang="zh-TW" dirty="0"/>
              <a:t>– </a:t>
            </a:r>
            <a:r>
              <a:rPr lang="en-US" altLang="zh-TW" dirty="0" smtClean="0"/>
              <a:t>12:00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Programming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19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若有以下想法不建議修本門課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想要</a:t>
            </a:r>
            <a:r>
              <a:rPr lang="zh-TW" altLang="en-US" dirty="0"/>
              <a:t>有愉快的大一</a:t>
            </a:r>
            <a:r>
              <a:rPr lang="zh-TW" altLang="en-US" dirty="0" smtClean="0"/>
              <a:t>生活</a:t>
            </a:r>
            <a:endParaRPr lang="en-US" altLang="zh-TW" dirty="0"/>
          </a:p>
          <a:p>
            <a:pPr lvl="1"/>
            <a:r>
              <a:rPr lang="zh-TW" altLang="en-US" dirty="0" smtClean="0"/>
              <a:t>大學任我玩四年</a:t>
            </a:r>
            <a:endParaRPr lang="en-US" altLang="zh-TW" dirty="0" smtClean="0"/>
          </a:p>
          <a:p>
            <a:pPr lvl="1"/>
            <a:r>
              <a:rPr lang="zh-TW" altLang="en-US" dirty="0"/>
              <a:t>作業、練習題找人抄就好</a:t>
            </a:r>
          </a:p>
          <a:p>
            <a:pPr lvl="1"/>
            <a:r>
              <a:rPr lang="zh-TW" altLang="en-US" dirty="0" smtClean="0"/>
              <a:t>學長姐叫我選所以選這門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選課注意事項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6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請提早巴結大腿、養好肝，再開始你的奇妙旅程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這堂課期中後教室會空兩排，不要妄想不交作業可以過。強烈建議去考</a:t>
            </a:r>
            <a:r>
              <a:rPr lang="en-US" altLang="zh-TW" dirty="0"/>
              <a:t>CPE</a:t>
            </a:r>
            <a:r>
              <a:rPr lang="zh-TW" altLang="en-US" dirty="0"/>
              <a:t>，還有期中考好點。</a:t>
            </a:r>
            <a:endParaRPr lang="en-US" altLang="zh-TW" dirty="0"/>
          </a:p>
          <a:p>
            <a:r>
              <a:rPr lang="zh-TW" altLang="en-US" dirty="0"/>
              <a:t>內容爆量，事多，考試難 不要選你會後悔</a:t>
            </a:r>
            <a:r>
              <a:rPr lang="en-US" altLang="zh-TW" dirty="0"/>
              <a:t>!!!</a:t>
            </a:r>
            <a:r>
              <a:rPr lang="zh-TW" altLang="en-US" dirty="0"/>
              <a:t>獲得學分的唯一方式：已經是</a:t>
            </a:r>
            <a:r>
              <a:rPr lang="en-US" altLang="zh-TW" dirty="0"/>
              <a:t>web</a:t>
            </a:r>
            <a:r>
              <a:rPr lang="zh-TW" altLang="en-US" dirty="0"/>
              <a:t>前後端工程師</a:t>
            </a:r>
            <a:endParaRPr lang="en-US" altLang="zh-TW" dirty="0"/>
          </a:p>
          <a:p>
            <a:r>
              <a:rPr lang="zh-TW" altLang="en-US" dirty="0"/>
              <a:t>這門課的內容很多，可能每上完一堂課都要回家複習幾次，才能比較聽得懂老師在說什麼和應用，如果學習吸收能力不太好的話，建議不要選，因為會把自己搞的壓力很大，加上考試內容和作業內容也真的很難</a:t>
            </a:r>
            <a:r>
              <a:rPr lang="en-US" altLang="zh-TW" dirty="0"/>
              <a:t>!!</a:t>
            </a:r>
            <a:r>
              <a:rPr lang="zh-TW" altLang="en-US" dirty="0"/>
              <a:t>學期末還有期末專題要做</a:t>
            </a:r>
            <a:r>
              <a:rPr lang="en-US" altLang="zh-TW" dirty="0"/>
              <a:t>!</a:t>
            </a:r>
            <a:r>
              <a:rPr lang="zh-TW" altLang="en-US" dirty="0"/>
              <a:t>請學弟妹們一定要慎選再慎選</a:t>
            </a:r>
            <a:r>
              <a:rPr lang="en-US" altLang="zh-TW" dirty="0"/>
              <a:t>.....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學長姐溫馨提</a:t>
            </a:r>
            <a:r>
              <a:rPr lang="zh-TW" altLang="en-US" dirty="0"/>
              <a:t>醒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543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作業很難，上課節奏快，不要輕易</a:t>
            </a:r>
            <a:r>
              <a:rPr lang="zh-TW" altLang="en-US" dirty="0" smtClean="0"/>
              <a:t>嘗試</a:t>
            </a:r>
            <a:endParaRPr lang="en-US" altLang="zh-TW" dirty="0" smtClean="0"/>
          </a:p>
          <a:p>
            <a:r>
              <a:rPr lang="zh-TW" altLang="en-US" dirty="0"/>
              <a:t>才剛上大一，可能有些人對打程式還沒上手繪十分慌張，如果是上簡老師的課</a:t>
            </a:r>
            <a:r>
              <a:rPr lang="zh-TW" altLang="en-US" dirty="0" smtClean="0"/>
              <a:t>，只要</a:t>
            </a:r>
            <a:r>
              <a:rPr lang="zh-TW" altLang="en-US" dirty="0"/>
              <a:t>好好努力，不要放棄每一作業，會學到很多東西。但如果只是想要混分</a:t>
            </a:r>
            <a:r>
              <a:rPr lang="zh-TW" altLang="en-US" dirty="0" smtClean="0"/>
              <a:t>，可能</a:t>
            </a:r>
            <a:r>
              <a:rPr lang="zh-TW" altLang="en-US" dirty="0"/>
              <a:t>就會較不適合，比較推薦給努力想要學東西的學弟妹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珍惜生命，遠離廷因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 屢勸不聽</a:t>
            </a:r>
            <a:r>
              <a:rPr lang="zh-TW" altLang="en-US" dirty="0"/>
              <a:t>，上課就好好聽。</a:t>
            </a:r>
          </a:p>
          <a:p>
            <a:pPr marL="0" indent="0">
              <a:buNone/>
            </a:pPr>
            <a:r>
              <a:rPr lang="zh-TW" altLang="en-US" dirty="0" smtClean="0"/>
              <a:t>     不然</a:t>
            </a:r>
            <a:r>
              <a:rPr lang="zh-TW" altLang="en-US" dirty="0"/>
              <a:t>就等期中停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撐</a:t>
            </a:r>
            <a:r>
              <a:rPr lang="zh-TW" altLang="en-US" dirty="0"/>
              <a:t>到最後，該是你的就是你的。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學長姐溫馨提醒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050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 smtClean="0"/>
              <a:t>選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好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組員</a:t>
            </a:r>
            <a:r>
              <a:rPr lang="zh-TW" altLang="en-US" dirty="0"/>
              <a:t>，選到糟糕的你就會在學期末發現他人即</a:t>
            </a:r>
            <a:r>
              <a:rPr lang="zh-TW" altLang="en-US" dirty="0" smtClean="0"/>
              <a:t>地獄，早點</a:t>
            </a:r>
            <a:r>
              <a:rPr lang="zh-TW" altLang="en-US" dirty="0"/>
              <a:t>規劃好期末</a:t>
            </a:r>
            <a:r>
              <a:rPr lang="zh-TW" altLang="en-US" dirty="0" smtClean="0"/>
              <a:t>專題，因為</a:t>
            </a:r>
            <a:r>
              <a:rPr lang="zh-TW" altLang="en-US" dirty="0"/>
              <a:t>進度很快所以要花很多時間在這堂課上，想要有美好大一生活趕快退</a:t>
            </a:r>
            <a:r>
              <a:rPr lang="zh-TW" altLang="en-US" dirty="0" smtClean="0"/>
              <a:t>掉</a:t>
            </a:r>
            <a:endParaRPr lang="en-US" altLang="zh-TW" dirty="0" smtClean="0"/>
          </a:p>
          <a:p>
            <a:r>
              <a:rPr lang="zh-CN" altLang="en-US" dirty="0"/>
              <a:t>学弟妹们，欢迎你们来选修</a:t>
            </a:r>
            <a:r>
              <a:rPr lang="en-US" altLang="zh-CN" dirty="0"/>
              <a:t>WEB</a:t>
            </a:r>
            <a:r>
              <a:rPr lang="zh-CN" altLang="en-US" dirty="0"/>
              <a:t>程式设计这堂</a:t>
            </a:r>
            <a:r>
              <a:rPr lang="zh-CN" altLang="en-US" dirty="0" smtClean="0"/>
              <a:t>课</a:t>
            </a:r>
            <a:r>
              <a:rPr lang="zh-TW" altLang="en-US" dirty="0" smtClean="0"/>
              <a:t>，</a:t>
            </a:r>
            <a:r>
              <a:rPr lang="zh-CN" altLang="en-US" dirty="0" smtClean="0"/>
              <a:t>你</a:t>
            </a:r>
            <a:r>
              <a:rPr lang="zh-CN" altLang="en-US" dirty="0"/>
              <a:t>能从前台一路学到后台，不关资工的也一起学</a:t>
            </a:r>
            <a:r>
              <a:rPr lang="zh-CN" altLang="en-US" dirty="0" smtClean="0"/>
              <a:t>了</a:t>
            </a:r>
            <a:r>
              <a:rPr lang="zh-TW" altLang="en-US" dirty="0" smtClean="0"/>
              <a:t>，</a:t>
            </a:r>
            <a:r>
              <a:rPr lang="zh-CN" altLang="en-US" dirty="0" smtClean="0"/>
              <a:t>如果</a:t>
            </a:r>
            <a:r>
              <a:rPr lang="zh-CN" altLang="en-US" dirty="0"/>
              <a:t>对</a:t>
            </a:r>
            <a:r>
              <a:rPr lang="en-US" altLang="zh-CN" dirty="0"/>
              <a:t>web</a:t>
            </a:r>
            <a:r>
              <a:rPr lang="zh-CN" altLang="en-US" dirty="0"/>
              <a:t>有兴趣，就一定要来选，不会后悔！！</a:t>
            </a:r>
            <a:r>
              <a:rPr lang="zh-CN" altLang="en-US" dirty="0" smtClean="0"/>
              <a:t>！能</a:t>
            </a:r>
            <a:r>
              <a:rPr lang="zh-CN" altLang="en-US" dirty="0"/>
              <a:t>学到超多实用的东</a:t>
            </a:r>
            <a:r>
              <a:rPr lang="zh-CN" altLang="en-US" dirty="0" smtClean="0"/>
              <a:t>西</a:t>
            </a:r>
            <a:r>
              <a:rPr lang="zh-TW" altLang="en-US" dirty="0" smtClean="0"/>
              <a:t>，</a:t>
            </a:r>
            <a:r>
              <a:rPr lang="zh-CN" altLang="en-US" dirty="0" smtClean="0"/>
              <a:t>如果</a:t>
            </a:r>
            <a:r>
              <a:rPr lang="zh-CN" altLang="en-US" dirty="0"/>
              <a:t>不喜欢</a:t>
            </a:r>
            <a:r>
              <a:rPr lang="en-US" altLang="zh-CN" dirty="0"/>
              <a:t>web</a:t>
            </a:r>
            <a:r>
              <a:rPr lang="zh-CN" altLang="en-US" dirty="0"/>
              <a:t>，千万千万千万不要来选，不然就等着期中退选吧！！</a:t>
            </a:r>
            <a:r>
              <a:rPr lang="zh-CN" altLang="en-US" dirty="0" smtClean="0"/>
              <a:t>！期末考</a:t>
            </a:r>
            <a:r>
              <a:rPr lang="zh-CN" altLang="en-US" dirty="0"/>
              <a:t>和期中考要好好读，不然会考到你怀疑</a:t>
            </a:r>
            <a:r>
              <a:rPr lang="zh-CN" altLang="en-US" dirty="0" smtClean="0"/>
              <a:t>人生</a:t>
            </a:r>
            <a:r>
              <a:rPr lang="zh-TW" altLang="en-US" dirty="0" smtClean="0"/>
              <a:t>，</a:t>
            </a:r>
            <a:r>
              <a:rPr lang="en-US" altLang="zh-CN" dirty="0" smtClean="0"/>
              <a:t>Bonus</a:t>
            </a:r>
            <a:r>
              <a:rPr lang="zh-CN" altLang="en-US" dirty="0"/>
              <a:t>能做就做，拿多一点，才不会被挡</a:t>
            </a:r>
            <a:r>
              <a:rPr lang="zh-CN" altLang="en-US" dirty="0" smtClean="0"/>
              <a:t>掉</a:t>
            </a:r>
            <a:r>
              <a:rPr lang="zh-TW" altLang="en-US" dirty="0" smtClean="0"/>
              <a:t>，</a:t>
            </a:r>
            <a:r>
              <a:rPr lang="zh-CN" altLang="en-US" dirty="0" smtClean="0"/>
              <a:t>还</a:t>
            </a:r>
            <a:r>
              <a:rPr lang="zh-CN" altLang="en-US" dirty="0"/>
              <a:t>有不要不来上任何一趟课，不然你可能整个学期就废了</a:t>
            </a:r>
            <a:r>
              <a:rPr lang="en-US" altLang="zh-CN" dirty="0" smtClean="0"/>
              <a:t>......</a:t>
            </a:r>
            <a:r>
              <a:rPr lang="zh-CN" altLang="en-US" dirty="0" smtClean="0"/>
              <a:t>老</a:t>
            </a:r>
            <a:r>
              <a:rPr lang="zh-CN" altLang="en-US" dirty="0"/>
              <a:t>师每堂课都会签到，还是那种没法代签，一定要自己看来到课室才可以的那</a:t>
            </a:r>
            <a:r>
              <a:rPr lang="zh-CN" altLang="en-US" dirty="0" smtClean="0"/>
              <a:t>种老</a:t>
            </a:r>
            <a:r>
              <a:rPr lang="zh-CN" altLang="en-US" dirty="0"/>
              <a:t>师每堂课都教很多东</a:t>
            </a:r>
            <a:r>
              <a:rPr lang="zh-CN" altLang="en-US" dirty="0" smtClean="0"/>
              <a:t>西</a:t>
            </a:r>
            <a:r>
              <a:rPr lang="en-US" altLang="zh-CN" dirty="0" smtClean="0"/>
              <a:t>--</a:t>
            </a:r>
            <a:r>
              <a:rPr lang="zh-CN" altLang="en-US" dirty="0"/>
              <a:t>来自马来西亚的学长建议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學長姐溫馨提醒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365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/>
              <a:t>不要聽學長姐推薦就馬上選這門課 大家瘋搶</a:t>
            </a:r>
            <a:r>
              <a:rPr lang="zh-TW" altLang="en-US" dirty="0" smtClean="0"/>
              <a:t>的課不一</a:t>
            </a:r>
            <a:r>
              <a:rPr lang="zh-TW" altLang="en-US" dirty="0"/>
              <a:t>定都好過 也不是每個人都能念得下去</a:t>
            </a:r>
            <a:r>
              <a:rPr lang="zh-TW" altLang="en-US" dirty="0" smtClean="0"/>
              <a:t>的 與其</a:t>
            </a:r>
            <a:r>
              <a:rPr lang="zh-TW" altLang="en-US" dirty="0"/>
              <a:t>選了這門課然後發現學不來之後期中退選 不如一開始就不要</a:t>
            </a:r>
            <a:r>
              <a:rPr lang="zh-TW" altLang="en-US" dirty="0" smtClean="0"/>
              <a:t>選</a:t>
            </a:r>
            <a:endParaRPr lang="en-US" altLang="zh-TW" dirty="0" smtClean="0"/>
          </a:p>
          <a:p>
            <a:r>
              <a:rPr lang="zh-TW" altLang="en-US" dirty="0"/>
              <a:t>在經過了一個學期的課程，感觸很多。當初的我上課時沒有特別努力，想說和其他課一樣，回去翻一翻</a:t>
            </a:r>
            <a:r>
              <a:rPr lang="en-US" altLang="zh-TW" dirty="0" err="1"/>
              <a:t>ppt</a:t>
            </a:r>
            <a:r>
              <a:rPr lang="zh-TW" altLang="en-US" dirty="0"/>
              <a:t>掃過就能大致知道上課內容，成績也不會太差，但事實亦非如此，這門課其實最需要的就是上課時聽懂內容，並且實際的操作，這些也是我在這學期都沒有辦到的，課程的扎實度比想像中來的大很多，難度也能說是用翻倍在計算，前頭的底子若沒有打好，或許還是能勉勉強強把作業做出來，但到後頭是幾乎不可能。因此，如果要選這門課，要有極大的上進心，不能想抱著含含糊糊的心態就帶過這個課程，好好地聽懂課程，並精熟課程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學長姐溫馨提醒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36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這門課對於一個剛接觸程式的人很有難度，必須要有許多先備知識等才能比較輕鬆一點，建議什麼都還不會的人不要選這堂課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若自學能力不強的人，別選這堂</a:t>
            </a:r>
            <a:r>
              <a:rPr lang="zh-TW" altLang="en-US" dirty="0" smtClean="0"/>
              <a:t>課</a:t>
            </a:r>
            <a:endParaRPr lang="en-US" altLang="zh-TW" dirty="0" smtClean="0"/>
          </a:p>
          <a:p>
            <a:r>
              <a:rPr lang="zh-TW" altLang="en-US" dirty="0" smtClean="0"/>
              <a:t>選</a:t>
            </a:r>
            <a:r>
              <a:rPr lang="zh-TW" altLang="en-US" dirty="0"/>
              <a:t>這門課需要自行額外多花時間做練習，不然你等於沒學到東西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如果</a:t>
            </a:r>
            <a:r>
              <a:rPr lang="zh-TW" altLang="en-US" dirty="0"/>
              <a:t>對</a:t>
            </a:r>
            <a:r>
              <a:rPr lang="en-US" altLang="zh-TW" dirty="0"/>
              <a:t>web</a:t>
            </a:r>
            <a:r>
              <a:rPr lang="zh-TW" altLang="en-US" dirty="0"/>
              <a:t>沒有太大興趣，千萬不要選，功課看起來似乎很少，但都很需要花時間才做得出來。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學長姐溫馨提醒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701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/>
              <a:t>給學弟妹們的建議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經過</a:t>
            </a:r>
            <a:r>
              <a:rPr lang="zh-TW" altLang="en-US" dirty="0"/>
              <a:t>一學期上課的體會，在這門課可以學到的東西真的非常多。注意</a:t>
            </a:r>
            <a:r>
              <a:rPr lang="en-US" altLang="zh-TW" dirty="0"/>
              <a:t>!</a:t>
            </a:r>
            <a:r>
              <a:rPr lang="zh-TW" altLang="en-US" dirty="0"/>
              <a:t>是多到滿出來，如果你自覺是個自制力不夠強的人，或是無法在課堂上專心的人，那</a:t>
            </a:r>
            <a:r>
              <a:rPr lang="zh-TW" altLang="en-US" dirty="0" smtClean="0"/>
              <a:t>我非常</a:t>
            </a:r>
            <a:r>
              <a:rPr lang="zh-TW" altLang="en-US" dirty="0"/>
              <a:t>不建議你選這門課。簡單來說，上課是以投影片講解，但是老師雖然都有講到，在沒有背景知識和概念架構的情況下，要立即吸收這麼多知識並應用才是這</a:t>
            </a:r>
            <a:r>
              <a:rPr lang="zh-TW" altLang="en-US" dirty="0" smtClean="0"/>
              <a:t>堂課</a:t>
            </a:r>
            <a:r>
              <a:rPr lang="zh-TW" altLang="en-US" dirty="0"/>
              <a:t>最大的挑戰。除了第一週了解課堂概要後，每周都排時間複習能幫助你熟練該堂所學，因為課程知識前後完全連貫，也就是說，前幾堂課學到的甚至在最後幾堂</a:t>
            </a:r>
          </a:p>
          <a:p>
            <a:pPr marL="0" indent="0">
              <a:buNone/>
            </a:pPr>
            <a:r>
              <a:rPr lang="zh-TW" altLang="en-US" dirty="0"/>
              <a:t>課都還是常常用到，比如</a:t>
            </a:r>
            <a:r>
              <a:rPr lang="en-US" altLang="zh-TW" dirty="0"/>
              <a:t>html</a:t>
            </a:r>
            <a:r>
              <a:rPr lang="zh-TW" altLang="en-US" dirty="0"/>
              <a:t>，</a:t>
            </a:r>
            <a:r>
              <a:rPr lang="en-US" altLang="zh-TW" dirty="0" err="1"/>
              <a:t>css</a:t>
            </a:r>
            <a:r>
              <a:rPr lang="zh-TW" altLang="en-US" dirty="0"/>
              <a:t>語法，如果沒有熟練的話，下一堂課就會開始有跟不上的感覺，最後越積越多聽不懂的知識，會讓你很痛苦</a:t>
            </a:r>
            <a:r>
              <a:rPr lang="en-US" altLang="zh-TW" dirty="0"/>
              <a:t>!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作業雖然期限長，但是很多東西都需要上網找，蠻考驗找資料和自學能力。不過如果你對網頁設計有興趣，甚至想以相關方向為目標，那你來選這門課就對了</a:t>
            </a:r>
            <a:r>
              <a:rPr lang="zh-TW" altLang="en-US" dirty="0" smtClean="0"/>
              <a:t>。要是</a:t>
            </a:r>
            <a:r>
              <a:rPr lang="zh-TW" altLang="en-US" dirty="0"/>
              <a:t>能好好吸收，該有幾乎都有，學的缽滿盆滿</a:t>
            </a:r>
            <a:r>
              <a:rPr lang="zh-TW" altLang="en-US" dirty="0" smtClean="0"/>
              <a:t>。切記</a:t>
            </a:r>
            <a:r>
              <a:rPr lang="zh-TW" altLang="en-US" dirty="0"/>
              <a:t>，你必須是對此有足夠熱忱，並且願意撥出時間來練習和學習，否則不推薦選修；而真心想學習的人，滿滿的內容正等著你來學。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學長姐溫馨提醒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700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你以為來上簡廷因老師的課可以學到多一點東西，但過了一整個學期卻覺得甚麼都不會</a:t>
            </a:r>
            <a:r>
              <a:rPr lang="zh-TW" altLang="en-US" dirty="0" smtClean="0"/>
              <a:t>，除非</a:t>
            </a:r>
            <a:r>
              <a:rPr lang="zh-TW" altLang="en-US" dirty="0"/>
              <a:t>自認自己是學霸老師講完就可以馬上做出來，如果真的想學東西的話建議來旁聽就好了，把老師的話錄起來回去再聽一次</a:t>
            </a:r>
            <a:r>
              <a:rPr lang="zh-TW" altLang="en-US" dirty="0" smtClean="0"/>
              <a:t>。這樣</a:t>
            </a:r>
            <a:r>
              <a:rPr lang="zh-TW" altLang="en-US" dirty="0"/>
              <a:t>不但沒有作業壓力、期中期末也可以少準備一科</a:t>
            </a:r>
            <a:r>
              <a:rPr lang="en-US" altLang="zh-TW" dirty="0"/>
              <a:t>(</a:t>
            </a:r>
            <a:r>
              <a:rPr lang="zh-TW" altLang="en-US" dirty="0"/>
              <a:t>作業每年都</a:t>
            </a:r>
            <a:r>
              <a:rPr lang="zh-TW" altLang="en-US" dirty="0" smtClean="0"/>
              <a:t>不一樣想</a:t>
            </a:r>
            <a:r>
              <a:rPr lang="zh-TW" altLang="en-US" dirty="0"/>
              <a:t>問學長姐還沒辦法</a:t>
            </a:r>
            <a:r>
              <a:rPr lang="en-US" altLang="zh-TW" dirty="0" smtClean="0"/>
              <a:t>)web</a:t>
            </a:r>
            <a:r>
              <a:rPr lang="zh-TW" altLang="en-US" dirty="0"/>
              <a:t>是選修，不一定要修唷 </a:t>
            </a:r>
            <a:r>
              <a:rPr lang="en-US" altLang="zh-TW" dirty="0"/>
              <a:t>!</a:t>
            </a:r>
          </a:p>
          <a:p>
            <a:r>
              <a:rPr lang="zh-TW" altLang="en-US" dirty="0"/>
              <a:t>三思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學長姐溫馨提醒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971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選這門課大概會經歷三個階段，第一個，躊躇滿志，第一堂聽了老師的話以後仍然覺得自己是最後會修過的那個人；第二個，期中的時候很認真考慮要不要期中退選，經歷一番掙扎後，覺得都撐過半學期了，撐過就好；最後一個階段，期末前，你會開始後悔為什麼期中沒有退</a:t>
            </a:r>
            <a:r>
              <a:rPr lang="zh-TW" altLang="en-US" dirty="0" smtClean="0"/>
              <a:t>選</a:t>
            </a:r>
            <a:endParaRPr lang="en-US" altLang="zh-TW" dirty="0" smtClean="0"/>
          </a:p>
          <a:p>
            <a:r>
              <a:rPr lang="zh-TW" altLang="en-US" dirty="0"/>
              <a:t>上課要好好聽，</a:t>
            </a:r>
            <a:r>
              <a:rPr lang="en-US" altLang="zh-TW" dirty="0"/>
              <a:t>exercise</a:t>
            </a:r>
            <a:r>
              <a:rPr lang="zh-TW" altLang="en-US" dirty="0"/>
              <a:t>盡量在上課做完，要不然考前會做到死</a:t>
            </a:r>
            <a:r>
              <a:rPr lang="zh-TW" altLang="en-US" dirty="0" smtClean="0"/>
              <a:t>掉</a:t>
            </a:r>
            <a:endParaRPr lang="en-US" altLang="zh-TW" dirty="0" smtClean="0"/>
          </a:p>
          <a:p>
            <a:r>
              <a:rPr lang="zh-TW" altLang="en-US" dirty="0"/>
              <a:t>這堂課很硬 如果是學長姊推薦 要有心理準備喔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學長姐溫馨提醒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249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上課飛快，因為內容很多上課</a:t>
            </a:r>
            <a:r>
              <a:rPr lang="en-US" altLang="zh-TW" dirty="0"/>
              <a:t>exercise</a:t>
            </a:r>
            <a:r>
              <a:rPr lang="zh-TW" altLang="en-US" dirty="0"/>
              <a:t>要有硬實力才能跟上比較好的學習途徑是趁</a:t>
            </a:r>
            <a:r>
              <a:rPr lang="en-US" altLang="zh-TW" dirty="0"/>
              <a:t>portal</a:t>
            </a:r>
            <a:r>
              <a:rPr lang="zh-TW" altLang="en-US" dirty="0"/>
              <a:t>已經發講義就先預習一遍，甚至拿手機錄音錄影，回家再複習作業單幹困難殺時間，</a:t>
            </a:r>
            <a:r>
              <a:rPr lang="en-US" altLang="zh-TW" dirty="0" err="1"/>
              <a:t>stackoverflow</a:t>
            </a:r>
            <a:r>
              <a:rPr lang="zh-TW" altLang="en-US" dirty="0"/>
              <a:t>常常開到</a:t>
            </a:r>
            <a:r>
              <a:rPr lang="en-US" altLang="zh-TW" dirty="0"/>
              <a:t>tab</a:t>
            </a:r>
            <a:r>
              <a:rPr lang="zh-TW" altLang="en-US" dirty="0"/>
              <a:t>全滿考試更難，是</a:t>
            </a:r>
            <a:r>
              <a:rPr lang="en-US" altLang="zh-TW" dirty="0"/>
              <a:t>exercise</a:t>
            </a:r>
            <a:r>
              <a:rPr lang="zh-TW" altLang="en-US" dirty="0"/>
              <a:t>的加強應用想要輕鬆的大學生活慎選不過</a:t>
            </a:r>
            <a:r>
              <a:rPr lang="en-US" altLang="zh-TW" dirty="0"/>
              <a:t>CPE</a:t>
            </a:r>
            <a:r>
              <a:rPr lang="zh-TW" altLang="en-US" dirty="0"/>
              <a:t>跟其他選項的加分很香老師人很好，拿坨屎般的</a:t>
            </a:r>
            <a:r>
              <a:rPr lang="en-US" altLang="zh-TW" dirty="0"/>
              <a:t>code</a:t>
            </a:r>
            <a:r>
              <a:rPr lang="zh-TW" altLang="en-US" dirty="0"/>
              <a:t>都會幫你</a:t>
            </a:r>
            <a:r>
              <a:rPr lang="en-US" altLang="zh-TW" dirty="0"/>
              <a:t>debug</a:t>
            </a:r>
            <a:r>
              <a:rPr lang="zh-TW" altLang="en-US" dirty="0"/>
              <a:t>可以從零到理解各式用處的</a:t>
            </a:r>
            <a:r>
              <a:rPr lang="en-US" altLang="zh-TW" dirty="0"/>
              <a:t>WEB</a:t>
            </a:r>
            <a:r>
              <a:rPr lang="zh-TW" altLang="en-US" dirty="0"/>
              <a:t>語言應用、資料庫前端、後端的串接、外加連上資料庫，還有很炫的資料視覺化最後，</a:t>
            </a:r>
            <a:r>
              <a:rPr lang="en-US" altLang="zh-TW" dirty="0"/>
              <a:t>No </a:t>
            </a:r>
            <a:r>
              <a:rPr lang="en-US" altLang="zh-TW" dirty="0" err="1"/>
              <a:t>pain,no</a:t>
            </a:r>
            <a:r>
              <a:rPr lang="en-US" altLang="zh-TW" dirty="0"/>
              <a:t> gain </a:t>
            </a:r>
            <a:r>
              <a:rPr lang="zh-TW" altLang="en-US" dirty="0"/>
              <a:t>過程是辛苦的，收穫是豐盛的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學長姐溫馨提醒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00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Text Book</a:t>
            </a:r>
          </a:p>
          <a:p>
            <a:pPr lvl="1"/>
            <a:r>
              <a:rPr lang="en-US" altLang="zh-TW" dirty="0"/>
              <a:t>Internet and World Wide Web How To Program (5th Edition</a:t>
            </a:r>
            <a:r>
              <a:rPr lang="en-US" altLang="zh-TW" dirty="0" smtClean="0"/>
              <a:t>) (International edition)</a:t>
            </a:r>
          </a:p>
          <a:p>
            <a:pPr lvl="1"/>
            <a:r>
              <a:rPr lang="en-US" altLang="zh-TW" dirty="0" smtClean="0"/>
              <a:t>ISBN: 9780273764021</a:t>
            </a:r>
            <a:r>
              <a:rPr lang="zh-TW" altLang="en-US" dirty="0" smtClean="0"/>
              <a:t> </a:t>
            </a:r>
            <a:r>
              <a:rPr lang="en-US" altLang="zh-TW" dirty="0" smtClean="0"/>
              <a:t>/ 978-0132151009</a:t>
            </a:r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教材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 descr="http://www.deitel.com/bookresources/iw3htp5/iw3htp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727" y="3429000"/>
            <a:ext cx="2612774" cy="344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pearson.ch/bild.aspx?id=97802737640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429000"/>
            <a:ext cx="2488355" cy="344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18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/>
              <a:t>&lt;</a:t>
            </a:r>
            <a:r>
              <a:rPr lang="zh-TW" altLang="en-US" dirty="0"/>
              <a:t>對於這門選修的良心建議</a:t>
            </a:r>
            <a:r>
              <a:rPr lang="en-US" altLang="zh-TW" dirty="0"/>
              <a:t>&gt;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有時候，學長姊的建議不一定是對的，請依照自身實力和條件作為參考。</a:t>
            </a:r>
          </a:p>
          <a:p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適合的條件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要有永不放棄的精神</a:t>
            </a:r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一定要做好時間安排</a:t>
            </a:r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有良好的邏輯思考能力</a:t>
            </a:r>
          </a:p>
          <a:p>
            <a:pPr marL="0" indent="0">
              <a:buNone/>
            </a:pPr>
            <a:r>
              <a:rPr lang="en-US" altLang="zh-TW" dirty="0"/>
              <a:t>4.</a:t>
            </a:r>
            <a:r>
              <a:rPr lang="zh-TW" altLang="en-US" dirty="0"/>
              <a:t>上課盡量不要恍神</a:t>
            </a:r>
          </a:p>
          <a:p>
            <a:pPr marL="0" indent="0">
              <a:buNone/>
            </a:pPr>
            <a:r>
              <a:rPr lang="en-US" altLang="zh-TW" dirty="0"/>
              <a:t>5.</a:t>
            </a:r>
            <a:r>
              <a:rPr lang="zh-TW" altLang="en-US" dirty="0"/>
              <a:t>思路要清晰</a:t>
            </a:r>
            <a:r>
              <a:rPr lang="en-US" altLang="zh-TW" dirty="0"/>
              <a:t>(</a:t>
            </a:r>
            <a:r>
              <a:rPr lang="zh-TW" altLang="en-US" dirty="0"/>
              <a:t>因為有很多種語言要學習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6.</a:t>
            </a:r>
            <a:r>
              <a:rPr lang="zh-TW" altLang="en-US" dirty="0"/>
              <a:t>勇於發問</a:t>
            </a:r>
            <a:r>
              <a:rPr lang="en-US" altLang="zh-TW" dirty="0"/>
              <a:t>(</a:t>
            </a:r>
            <a:r>
              <a:rPr lang="zh-TW" altLang="en-US" dirty="0"/>
              <a:t>其實老師跟</a:t>
            </a:r>
            <a:r>
              <a:rPr lang="en-US" altLang="zh-TW" dirty="0"/>
              <a:t>TA</a:t>
            </a:r>
            <a:r>
              <a:rPr lang="zh-TW" altLang="en-US" dirty="0"/>
              <a:t>人都很好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如果之前就有類似的經驗</a:t>
            </a:r>
            <a:r>
              <a:rPr lang="en-US" altLang="zh-TW" dirty="0"/>
              <a:t>(</a:t>
            </a:r>
            <a:r>
              <a:rPr lang="zh-TW" altLang="en-US" dirty="0"/>
              <a:t>或底子</a:t>
            </a:r>
            <a:r>
              <a:rPr lang="en-US" altLang="zh-TW" dirty="0"/>
              <a:t>)</a:t>
            </a:r>
            <a:r>
              <a:rPr lang="zh-TW" altLang="en-US" dirty="0"/>
              <a:t>，那麼這門課很歡迎你，因為可以學到很多</a:t>
            </a:r>
          </a:p>
          <a:p>
            <a:pPr marL="0" indent="0">
              <a:buNone/>
            </a:pPr>
            <a:r>
              <a:rPr lang="zh-TW" altLang="en-US" dirty="0"/>
              <a:t>*前提是，都有聽懂且認真上課。</a:t>
            </a:r>
          </a:p>
          <a:p>
            <a:pPr marL="0" indent="0">
              <a:buNone/>
            </a:pPr>
            <a:r>
              <a:rPr lang="zh-TW" altLang="en-US" dirty="0"/>
              <a:t>當然，如果是對自己很有自信，也可以選，那麼希望在過完一學期後，你的自信沒有受到太大的打擊。</a:t>
            </a:r>
          </a:p>
          <a:p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以上，是我親身經驗過後的有感而發，所以請大家在選課時，一定要三思</a:t>
            </a:r>
            <a:r>
              <a:rPr lang="en-US" altLang="zh-TW" dirty="0"/>
              <a:t>!!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學長姐溫馨提醒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050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廷因老師的課內容很多 可以學到很多東西 可以增進對於網頁設計</a:t>
            </a:r>
            <a:r>
              <a:rPr lang="zh-TW" altLang="en-US" dirty="0" smtClean="0"/>
              <a:t>的能力 </a:t>
            </a:r>
            <a:r>
              <a:rPr lang="zh-TW" altLang="en-US" dirty="0"/>
              <a:t>上課速度很快 </a:t>
            </a:r>
            <a:r>
              <a:rPr lang="en-US" altLang="zh-TW" dirty="0"/>
              <a:t>exercise</a:t>
            </a:r>
            <a:r>
              <a:rPr lang="zh-TW" altLang="en-US" dirty="0"/>
              <a:t>很常還沒做完就教下一個東西 要自己</a:t>
            </a:r>
            <a:r>
              <a:rPr lang="zh-TW" altLang="en-US" dirty="0" smtClean="0"/>
              <a:t>用課餘</a:t>
            </a:r>
            <a:r>
              <a:rPr lang="zh-TW" altLang="en-US" dirty="0"/>
              <a:t>時間練習 對</a:t>
            </a:r>
            <a:r>
              <a:rPr lang="en-US" altLang="zh-TW" dirty="0"/>
              <a:t>web</a:t>
            </a:r>
            <a:r>
              <a:rPr lang="zh-TW" altLang="en-US" dirty="0"/>
              <a:t>有興趣的話來就對了 如果可以再選一次 我又</a:t>
            </a:r>
            <a:r>
              <a:rPr lang="zh-TW" altLang="en-US" dirty="0" smtClean="0"/>
              <a:t>可以選</a:t>
            </a:r>
            <a:r>
              <a:rPr lang="en-US" altLang="zh-TW" dirty="0"/>
              <a:t>web</a:t>
            </a:r>
            <a:r>
              <a:rPr lang="zh-TW" altLang="en-US" dirty="0"/>
              <a:t>的話 </a:t>
            </a:r>
            <a:r>
              <a:rPr lang="en-US" altLang="zh-TW" dirty="0" smtClean="0"/>
              <a:t>…. </a:t>
            </a:r>
            <a:r>
              <a:rPr lang="zh-TW" altLang="en-US" dirty="0" smtClean="0"/>
              <a:t>我</a:t>
            </a:r>
            <a:r>
              <a:rPr lang="zh-TW" altLang="en-US" dirty="0"/>
              <a:t>一定去選通</a:t>
            </a:r>
            <a:r>
              <a:rPr lang="zh-TW" altLang="en-US" dirty="0" smtClean="0"/>
              <a:t>識</a:t>
            </a:r>
            <a:endParaRPr lang="en-US" altLang="zh-TW" dirty="0" smtClean="0"/>
          </a:p>
          <a:p>
            <a:r>
              <a:rPr lang="zh-TW" altLang="en-US" dirty="0"/>
              <a:t>上課要認真上，</a:t>
            </a:r>
            <a:r>
              <a:rPr lang="en-US" altLang="zh-TW" dirty="0"/>
              <a:t>exercise</a:t>
            </a:r>
            <a:r>
              <a:rPr lang="zh-TW" altLang="en-US" dirty="0"/>
              <a:t>不要到考試前才練，最好是上課就完成然後要記得把</a:t>
            </a:r>
            <a:r>
              <a:rPr lang="en-US" altLang="zh-TW" dirty="0"/>
              <a:t>code</a:t>
            </a:r>
            <a:r>
              <a:rPr lang="zh-TW" altLang="en-US" dirty="0"/>
              <a:t>存</a:t>
            </a:r>
            <a:r>
              <a:rPr lang="zh-TW" altLang="en-US" dirty="0" smtClean="0"/>
              <a:t>起來，千萬</a:t>
            </a:r>
            <a:r>
              <a:rPr lang="zh-TW" altLang="en-US" dirty="0"/>
              <a:t>不要缺課，不然會花比上課還多的時間去補足上課</a:t>
            </a:r>
            <a:r>
              <a:rPr lang="zh-TW" altLang="en-US" dirty="0" smtClean="0"/>
              <a:t>內容。功課</a:t>
            </a:r>
            <a:r>
              <a:rPr lang="zh-TW" altLang="en-US" dirty="0"/>
              <a:t>要做，有些看起來很難，但其實只是很</a:t>
            </a:r>
            <a:r>
              <a:rPr lang="zh-TW" altLang="en-US" dirty="0" smtClean="0"/>
              <a:t>繁瑣，</a:t>
            </a:r>
            <a:r>
              <a:rPr lang="en-US" altLang="zh-TW" dirty="0" smtClean="0"/>
              <a:t>bonus</a:t>
            </a:r>
            <a:r>
              <a:rPr lang="zh-TW" altLang="en-US" dirty="0"/>
              <a:t>盡量寫，是一個彌補期中期末考爆的好機會</a:t>
            </a:r>
            <a:r>
              <a:rPr lang="en-US" altLang="zh-TW" dirty="0"/>
              <a:t>(</a:t>
            </a:r>
            <a:r>
              <a:rPr lang="zh-TW" altLang="en-US" dirty="0"/>
              <a:t>記得去考</a:t>
            </a:r>
            <a:r>
              <a:rPr lang="en-US" altLang="zh-TW" dirty="0"/>
              <a:t>CPE</a:t>
            </a:r>
            <a:r>
              <a:rPr lang="zh-TW" altLang="en-US" dirty="0"/>
              <a:t>，很好賺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學長姐溫馨提醒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822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如果</a:t>
            </a:r>
            <a:r>
              <a:rPr lang="zh-TW" altLang="en-US" dirty="0"/>
              <a:t>想認真學網頁，很推薦選這門</a:t>
            </a:r>
            <a:r>
              <a:rPr lang="zh-TW" altLang="en-US" dirty="0" smtClean="0"/>
              <a:t>課。如果</a:t>
            </a:r>
            <a:r>
              <a:rPr lang="zh-TW" altLang="en-US" dirty="0"/>
              <a:t>沒基礎，要做好爆肝的</a:t>
            </a:r>
            <a:r>
              <a:rPr lang="zh-TW" altLang="en-US" dirty="0" smtClean="0"/>
              <a:t>準備，不過</a:t>
            </a:r>
            <a:r>
              <a:rPr lang="zh-TW" altLang="en-US" dirty="0"/>
              <a:t>真的可以學到很多東西，很</a:t>
            </a:r>
            <a:r>
              <a:rPr lang="zh-TW" altLang="en-US" dirty="0" smtClean="0"/>
              <a:t>實用</a:t>
            </a:r>
            <a:endParaRPr lang="en-US" altLang="zh-TW" dirty="0" smtClean="0"/>
          </a:p>
          <a:p>
            <a:r>
              <a:rPr lang="zh-TW" altLang="en-US" dirty="0"/>
              <a:t>在這個課程老師會教很多東西，從前端中端到後端在短短的一上就都會上到，但也因為老師想教的完整，所以上課速度和節奏會比較快，如果可以記得中午要睡飽，還有在上課的時候要很專注，能抄筆記在</a:t>
            </a:r>
            <a:r>
              <a:rPr lang="en-US" altLang="zh-TW" dirty="0"/>
              <a:t>PPT</a:t>
            </a:r>
            <a:r>
              <a:rPr lang="zh-TW" altLang="en-US" dirty="0"/>
              <a:t>上幫助自己回去複習，但如果來不及也要記得拍下老師作的範例，回去再好好琢磨，這個課值得修，但要很有毅力及面對挫折的心，考試和作業都不好寫。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學長姐溫馨提醒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183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/>
              <a:t>上課要專心，不然會跟不上上課進度，做好心理準備再選，功課偏難上課進度快，要花很多心力的一門課，但同時也能學到很多</a:t>
            </a:r>
          </a:p>
          <a:p>
            <a:r>
              <a:rPr lang="zh-TW" altLang="en-US" dirty="0"/>
              <a:t>老實說我選這堂課不後悔 但有時候會很</a:t>
            </a:r>
            <a:r>
              <a:rPr lang="zh-TW" altLang="en-US" dirty="0" smtClean="0"/>
              <a:t>痛苦 尤其是</a:t>
            </a:r>
            <a:r>
              <a:rPr lang="zh-TW" altLang="en-US" dirty="0"/>
              <a:t>常常看到樓下提早下課 放假 還有期中期末功課都比這裡輕鬆</a:t>
            </a:r>
          </a:p>
          <a:p>
            <a:pPr marL="0" indent="0">
              <a:buNone/>
            </a:pPr>
            <a:r>
              <a:rPr lang="zh-TW" altLang="en-US" dirty="0" smtClean="0"/>
              <a:t>      而且</a:t>
            </a:r>
            <a:r>
              <a:rPr lang="zh-TW" altLang="en-US" dirty="0"/>
              <a:t>我問室友 他們好像沒教後端資料庫的</a:t>
            </a:r>
            <a:r>
              <a:rPr lang="zh-TW" altLang="en-US" dirty="0" smtClean="0"/>
              <a:t>部分 辛苦</a:t>
            </a:r>
            <a:r>
              <a:rPr lang="zh-TW" altLang="en-US" dirty="0"/>
              <a:t>是</a:t>
            </a:r>
            <a:r>
              <a:rPr lang="zh-TW" altLang="en-US" dirty="0" smtClean="0"/>
              <a:t>真  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zh-TW" altLang="en-US" dirty="0" smtClean="0"/>
              <a:t>的 </a:t>
            </a:r>
            <a:r>
              <a:rPr lang="zh-TW" altLang="en-US" dirty="0"/>
              <a:t>收穫也</a:t>
            </a:r>
            <a:r>
              <a:rPr lang="zh-TW" altLang="en-US" dirty="0" smtClean="0"/>
              <a:t>很多 一</a:t>
            </a:r>
            <a:r>
              <a:rPr lang="zh-TW" altLang="en-US" dirty="0"/>
              <a:t>開始會教你挖資料 還可以肉搜</a:t>
            </a:r>
            <a:r>
              <a:rPr lang="zh-TW" altLang="en-US" dirty="0" smtClean="0"/>
              <a:t>同學 後來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zh-TW" altLang="en-US" dirty="0" smtClean="0"/>
              <a:t>講</a:t>
            </a:r>
            <a:r>
              <a:rPr lang="zh-TW" altLang="en-US" dirty="0"/>
              <a:t>後端的部分還滿有興趣的 可惜一直</a:t>
            </a:r>
            <a:r>
              <a:rPr lang="zh-TW" altLang="en-US" dirty="0" smtClean="0"/>
              <a:t>跟不上 最後</a:t>
            </a:r>
            <a:r>
              <a:rPr lang="zh-TW" altLang="en-US" dirty="0"/>
              <a:t>應用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zh-TW" altLang="en-US" dirty="0" smtClean="0"/>
              <a:t>部分</a:t>
            </a:r>
            <a:r>
              <a:rPr lang="zh-TW" altLang="en-US" dirty="0"/>
              <a:t>也很有趣 老師人很好 也會講一些小秘辛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zh-TW" altLang="en-US" dirty="0" smtClean="0"/>
              <a:t>完全</a:t>
            </a:r>
            <a:r>
              <a:rPr lang="zh-TW" altLang="en-US" dirty="0"/>
              <a:t>想不到和藹的外表下 會當掉這麼多</a:t>
            </a:r>
            <a:r>
              <a:rPr lang="zh-TW" altLang="en-US" dirty="0" smtClean="0"/>
              <a:t>人 尤其</a:t>
            </a:r>
            <a:r>
              <a:rPr lang="zh-TW" altLang="en-US" dirty="0"/>
              <a:t>今天</a:t>
            </a:r>
            <a:r>
              <a:rPr lang="zh-TW" altLang="en-US" dirty="0" smtClean="0"/>
              <a:t>考期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zh-TW" altLang="en-US" dirty="0" smtClean="0"/>
              <a:t>末</a:t>
            </a:r>
            <a:r>
              <a:rPr lang="zh-TW" altLang="en-US" dirty="0"/>
              <a:t>考 人數比期中大概少了</a:t>
            </a:r>
            <a:r>
              <a:rPr lang="en-US" altLang="zh-TW" dirty="0" smtClean="0"/>
              <a:t>1/3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學長姐溫馨提醒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67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老師教得很認真，但進度超級快，如果</a:t>
            </a:r>
            <a:r>
              <a:rPr lang="zh-TW" altLang="en-US" dirty="0" smtClean="0"/>
              <a:t>回去沒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      </a:t>
            </a:r>
            <a:r>
              <a:rPr lang="zh-TW" altLang="en-US" dirty="0" smtClean="0"/>
              <a:t>念</a:t>
            </a:r>
            <a:r>
              <a:rPr lang="zh-TW" altLang="en-US" dirty="0"/>
              <a:t>的話一定跟不上。</a:t>
            </a:r>
          </a:p>
          <a:p>
            <a:pPr marL="0" indent="0">
              <a:buNone/>
            </a:pPr>
            <a:r>
              <a:rPr lang="en-US" altLang="zh-TW" dirty="0" smtClean="0"/>
              <a:t>     2</a:t>
            </a:r>
            <a:r>
              <a:rPr lang="en-US" altLang="zh-TW" dirty="0"/>
              <a:t>. </a:t>
            </a:r>
            <a:r>
              <a:rPr lang="zh-TW" altLang="en-US" dirty="0"/>
              <a:t>總共有</a:t>
            </a:r>
            <a:r>
              <a:rPr lang="en-US" altLang="zh-TW" dirty="0"/>
              <a:t>5</a:t>
            </a:r>
            <a:r>
              <a:rPr lang="zh-TW" altLang="en-US" dirty="0"/>
              <a:t>次作業、</a:t>
            </a:r>
            <a:r>
              <a:rPr lang="en-US" altLang="zh-TW" dirty="0"/>
              <a:t>1</a:t>
            </a:r>
            <a:r>
              <a:rPr lang="zh-TW" altLang="en-US" dirty="0"/>
              <a:t>次期末專題、</a:t>
            </a:r>
            <a:r>
              <a:rPr lang="en-US" altLang="zh-TW" dirty="0"/>
              <a:t>2</a:t>
            </a:r>
            <a:r>
              <a:rPr lang="zh-TW" altLang="en-US" dirty="0"/>
              <a:t>次上機考。</a:t>
            </a:r>
            <a:r>
              <a:rPr lang="zh-TW" altLang="en-US" dirty="0" smtClean="0"/>
              <a:t>作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</a:t>
            </a:r>
            <a:r>
              <a:rPr lang="zh-TW" altLang="en-US" dirty="0" smtClean="0"/>
              <a:t>業</a:t>
            </a:r>
            <a:r>
              <a:rPr lang="zh-TW" altLang="en-US" dirty="0"/>
              <a:t>跟專題盡量都自己寫，而考試只能聽天由命。</a:t>
            </a:r>
          </a:p>
          <a:p>
            <a:pPr marL="0" indent="0">
              <a:buNone/>
            </a:pPr>
            <a:r>
              <a:rPr lang="en-US" altLang="zh-TW" dirty="0" smtClean="0"/>
              <a:t>      3</a:t>
            </a:r>
            <a:r>
              <a:rPr lang="en-US" altLang="zh-TW" dirty="0"/>
              <a:t>. </a:t>
            </a:r>
            <a:r>
              <a:rPr lang="zh-TW" altLang="en-US" dirty="0"/>
              <a:t>學到的內容蠻有用的，是可以賴以為生的技能。</a:t>
            </a:r>
          </a:p>
          <a:p>
            <a:pPr marL="0" indent="0">
              <a:buNone/>
            </a:pPr>
            <a:r>
              <a:rPr lang="zh-TW" altLang="en-US" dirty="0" smtClean="0"/>
              <a:t>     結論</a:t>
            </a:r>
            <a:r>
              <a:rPr lang="zh-TW" altLang="en-US" dirty="0"/>
              <a:t>，就是一門蠻需要花時間的課，花的時間</a:t>
            </a:r>
            <a:r>
              <a:rPr lang="zh-TW" altLang="en-US" dirty="0" smtClean="0"/>
              <a:t>愈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zh-TW" altLang="en-US" dirty="0" smtClean="0"/>
              <a:t>多</a:t>
            </a:r>
            <a:r>
              <a:rPr lang="zh-TW" altLang="en-US" dirty="0"/>
              <a:t>，學到東西愈多，如果以後想走網頁方面</a:t>
            </a:r>
            <a:r>
              <a:rPr lang="zh-TW" altLang="en-US" dirty="0" smtClean="0"/>
              <a:t>一定 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r>
              <a:rPr lang="zh-TW" altLang="en-US" dirty="0" smtClean="0"/>
              <a:t>要</a:t>
            </a:r>
            <a:r>
              <a:rPr lang="zh-TW" altLang="en-US" dirty="0"/>
              <a:t>修</a:t>
            </a:r>
            <a:r>
              <a:rPr lang="en-US" altLang="zh-TW" dirty="0" smtClean="0"/>
              <a:t>!!!</a:t>
            </a:r>
          </a:p>
          <a:p>
            <a:r>
              <a:rPr lang="zh-TW" altLang="en-US" dirty="0"/>
              <a:t>這門課真的硬，在修之前真的要三思。還有，如果修了之後發現自己很爛，但又不想其中退選，記得快點找大腿抱，而且是要真的腿的那種，別像我一樣，抱錯腿，期末專題趕得要死要活。然後，記得老師給的</a:t>
            </a:r>
            <a:r>
              <a:rPr lang="en-US" altLang="zh-TW" dirty="0"/>
              <a:t>bonus</a:t>
            </a:r>
            <a:r>
              <a:rPr lang="zh-TW" altLang="en-US" dirty="0"/>
              <a:t>加分都要拿好拿滿，不然很有可能被當 </a:t>
            </a:r>
            <a:r>
              <a:rPr lang="en-US" altLang="zh-TW" dirty="0"/>
              <a:t>^-^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學長姐溫馨提醒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252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web</a:t>
            </a:r>
            <a:r>
              <a:rPr lang="zh-TW" altLang="en-US" dirty="0"/>
              <a:t>三學分，內容六學分，結果期末零</a:t>
            </a:r>
            <a:r>
              <a:rPr lang="zh-TW" altLang="en-US" dirty="0" smtClean="0"/>
              <a:t>學分</a:t>
            </a:r>
            <a:endParaRPr lang="zh-TW" altLang="en-US" dirty="0"/>
          </a:p>
          <a:p>
            <a:r>
              <a:rPr lang="zh-TW" altLang="en-US" dirty="0"/>
              <a:t>作業有難度需上課認真聽講。</a:t>
            </a:r>
            <a:r>
              <a:rPr lang="en-US" altLang="zh-TW" dirty="0"/>
              <a:t>(</a:t>
            </a:r>
            <a:r>
              <a:rPr lang="zh-TW" altLang="en-US" dirty="0"/>
              <a:t>這有點廢話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，考試</a:t>
            </a:r>
            <a:r>
              <a:rPr lang="zh-TW" altLang="en-US" dirty="0"/>
              <a:t>雖然只有兩次，但需要熟讀老師上做的講義以及練習</a:t>
            </a:r>
            <a:r>
              <a:rPr lang="en-US" altLang="zh-TW" dirty="0"/>
              <a:t>exercise</a:t>
            </a:r>
            <a:r>
              <a:rPr lang="zh-TW" altLang="en-US" dirty="0" smtClean="0"/>
              <a:t>。課程</a:t>
            </a:r>
            <a:r>
              <a:rPr lang="zh-TW" altLang="en-US" dirty="0"/>
              <a:t>有許多內容，老師不會等你，所以自己要加倍努力</a:t>
            </a:r>
            <a:r>
              <a:rPr lang="zh-TW" altLang="en-US" dirty="0" smtClean="0"/>
              <a:t>，但</a:t>
            </a:r>
            <a:r>
              <a:rPr lang="zh-TW" altLang="en-US" dirty="0"/>
              <a:t>課餘時間都能在辦公室或是網路上跟老師、助教討論</a:t>
            </a:r>
            <a:r>
              <a:rPr lang="zh-TW" altLang="en-US" dirty="0" smtClean="0"/>
              <a:t>。笨有</a:t>
            </a:r>
            <a:r>
              <a:rPr lang="zh-TW" altLang="en-US" dirty="0"/>
              <a:t>藥</a:t>
            </a:r>
            <a:r>
              <a:rPr lang="zh-TW" altLang="en-US" dirty="0" smtClean="0"/>
              <a:t>醫</a:t>
            </a:r>
            <a:r>
              <a:rPr lang="zh-TW" altLang="en-US" dirty="0"/>
              <a:t>，但懶惰</a:t>
            </a:r>
            <a:r>
              <a:rPr lang="zh-TW" altLang="en-US" dirty="0" smtClean="0"/>
              <a:t>沒藥醫</a:t>
            </a:r>
            <a:r>
              <a:rPr lang="zh-TW" altLang="en-US" dirty="0"/>
              <a:t>，課業是自己的，請對自己負責</a:t>
            </a:r>
            <a:r>
              <a:rPr lang="zh-TW" altLang="en-US" dirty="0" smtClean="0"/>
              <a:t>。期末</a:t>
            </a:r>
            <a:r>
              <a:rPr lang="zh-TW" altLang="en-US" dirty="0"/>
              <a:t>專題建議期中就開始做</a:t>
            </a:r>
            <a:r>
              <a:rPr lang="zh-TW" altLang="en-US" dirty="0" smtClean="0"/>
              <a:t>，住</a:t>
            </a:r>
            <a:r>
              <a:rPr lang="zh-TW" altLang="en-US" dirty="0"/>
              <a:t>在外縣市的學弟妹若想早早回家過年就趕緊分好組做專題吧</a:t>
            </a:r>
            <a:r>
              <a:rPr lang="zh-TW" altLang="en-US" dirty="0" smtClean="0"/>
              <a:t>！最後</a:t>
            </a:r>
            <a:r>
              <a:rPr lang="zh-TW" altLang="en-US" dirty="0"/>
              <a:t>總結</a:t>
            </a:r>
            <a:r>
              <a:rPr lang="en-US" altLang="zh-TW" dirty="0" smtClean="0"/>
              <a:t>:</a:t>
            </a:r>
            <a:r>
              <a:rPr lang="zh-TW" altLang="en-US" dirty="0" smtClean="0"/>
              <a:t>這</a:t>
            </a:r>
            <a:r>
              <a:rPr lang="zh-TW" altLang="en-US" dirty="0"/>
              <a:t>門課會很累，功課跑不出來會很想死，期末專題很麻煩</a:t>
            </a:r>
            <a:r>
              <a:rPr lang="zh-TW" altLang="en-US" dirty="0" smtClean="0"/>
              <a:t>，但</a:t>
            </a:r>
            <a:r>
              <a:rPr lang="zh-TW" altLang="en-US" dirty="0"/>
              <a:t>只要認真學習，跟著老師的腳步，你能在</a:t>
            </a:r>
            <a:r>
              <a:rPr lang="en-US" altLang="zh-TW" dirty="0"/>
              <a:t>web</a:t>
            </a:r>
            <a:r>
              <a:rPr lang="zh-TW" altLang="en-US" dirty="0"/>
              <a:t>這個領域打下很好的基礎！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學長姐溫馨提醒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5462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TW" altLang="en-US" dirty="0" smtClean="0"/>
              <a:t>如果</a:t>
            </a:r>
            <a:r>
              <a:rPr lang="zh-TW" altLang="en-US" dirty="0"/>
              <a:t>你要修這一堂課的話，你需要注意下列事項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必須認真聽講</a:t>
            </a:r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不能玩得太瘋</a:t>
            </a:r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必須對這一堂課有極大的興趣跟熱忱</a:t>
            </a:r>
          </a:p>
          <a:p>
            <a:pPr marL="0" indent="0">
              <a:buNone/>
            </a:pPr>
            <a:r>
              <a:rPr lang="en-US" altLang="zh-TW" dirty="0"/>
              <a:t>4.exercise</a:t>
            </a:r>
            <a:r>
              <a:rPr lang="zh-TW" altLang="en-US" dirty="0"/>
              <a:t>都要做</a:t>
            </a:r>
          </a:p>
          <a:p>
            <a:pPr marL="0" indent="0">
              <a:buNone/>
            </a:pPr>
            <a:r>
              <a:rPr lang="en-US" altLang="zh-TW" dirty="0"/>
              <a:t>5.</a:t>
            </a:r>
            <a:r>
              <a:rPr lang="zh-TW" altLang="en-US" dirty="0"/>
              <a:t>要懂得變通</a:t>
            </a:r>
          </a:p>
          <a:p>
            <a:pPr marL="0" indent="0">
              <a:buNone/>
            </a:pPr>
            <a:r>
              <a:rPr lang="en-US" altLang="zh-TW" dirty="0"/>
              <a:t>6.</a:t>
            </a:r>
            <a:r>
              <a:rPr lang="zh-TW" altLang="en-US" dirty="0"/>
              <a:t>回去需要好好複習上課上的內容</a:t>
            </a:r>
          </a:p>
          <a:p>
            <a:pPr marL="0" indent="0">
              <a:buNone/>
            </a:pPr>
            <a:r>
              <a:rPr lang="zh-TW" altLang="en-US" dirty="0"/>
              <a:t>以下是我個人認為這門課的優點及缺點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優點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可以學到許多有關網頁程式相關的知識</a:t>
            </a:r>
            <a:r>
              <a:rPr lang="en-US" altLang="zh-TW" dirty="0" err="1"/>
              <a:t>ex:html,css,javascript,ajax,sql,php</a:t>
            </a:r>
            <a:r>
              <a:rPr lang="zh-TW" altLang="en-US" dirty="0"/>
              <a:t>等</a:t>
            </a:r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助教跟老師人都很好，都很願意幫助跟解析我們的問題</a:t>
            </a:r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作業跟上課內容都很貼近生活上會接觸到的東西，有助於我們理解其它中運作的原理</a:t>
            </a:r>
          </a:p>
          <a:p>
            <a:pPr marL="0" indent="0">
              <a:buNone/>
            </a:pPr>
            <a:r>
              <a:rPr lang="en-US" altLang="zh-TW" dirty="0"/>
              <a:t>4.</a:t>
            </a:r>
            <a:r>
              <a:rPr lang="zh-TW" altLang="en-US" dirty="0"/>
              <a:t>老師上課非常認真，受益良多</a:t>
            </a:r>
          </a:p>
          <a:p>
            <a:pPr marL="0" indent="0">
              <a:buNone/>
            </a:pPr>
            <a:r>
              <a:rPr lang="zh-TW" altLang="en-US" dirty="0"/>
              <a:t>缺點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作業和考試有時候會出太難</a:t>
            </a:r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上課的內容來不及消化</a:t>
            </a:r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上課練習的</a:t>
            </a:r>
            <a:r>
              <a:rPr lang="en-US" altLang="zh-TW" dirty="0"/>
              <a:t>exercise</a:t>
            </a:r>
            <a:r>
              <a:rPr lang="zh-TW" altLang="en-US" dirty="0"/>
              <a:t>練習時間太短</a:t>
            </a:r>
          </a:p>
          <a:p>
            <a:pPr marL="0" indent="0">
              <a:buNone/>
            </a:pPr>
            <a:r>
              <a:rPr lang="en-US" altLang="zh-TW" dirty="0"/>
              <a:t>4.</a:t>
            </a:r>
            <a:r>
              <a:rPr lang="zh-TW" altLang="en-US" dirty="0"/>
              <a:t>老師有時候上太快會跟不太上</a:t>
            </a:r>
          </a:p>
          <a:p>
            <a:pPr marL="0" indent="0">
              <a:buNone/>
            </a:pPr>
            <a:r>
              <a:rPr lang="zh-TW" altLang="en-US" dirty="0"/>
              <a:t>以上就是我對這門課的觀點，希望各位學弟妹能好好想清楚自己到底適不適適合修這堂課</a:t>
            </a:r>
            <a:r>
              <a:rPr lang="en-US" altLang="zh-TW" dirty="0" smtClean="0"/>
              <a:t>!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學長姐溫馨提醒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2121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網頁設計手把手教學，從基礎到放棄。想開心跑活動的你，不要選這堂和基哥。想偶爾一些活動的，兩堂課選一個。你發瘋了，就都選吧，反正遲早發瘋。</a:t>
            </a:r>
            <a:r>
              <a:rPr lang="en-US" altLang="zh-TW" dirty="0"/>
              <a:t>BTW</a:t>
            </a:r>
            <a:r>
              <a:rPr lang="zh-TW" altLang="en-US" dirty="0"/>
              <a:t>如果選進來了，記得作業要寫。上課練習題盡量做出來。不會的要弄懂，再去寫出來，會比較好。</a:t>
            </a:r>
          </a:p>
          <a:p>
            <a:r>
              <a:rPr lang="zh-TW" altLang="en-US" dirty="0"/>
              <a:t>這門課如果沒有很</a:t>
            </a:r>
            <a:r>
              <a:rPr lang="zh-TW" altLang="en-US" dirty="0" smtClean="0"/>
              <a:t>想</a:t>
            </a:r>
            <a:r>
              <a:rPr lang="zh-TW" altLang="en-US" dirty="0"/>
              <a:t>修</a:t>
            </a:r>
            <a:r>
              <a:rPr lang="zh-TW" altLang="en-US" dirty="0" smtClean="0"/>
              <a:t>的話</a:t>
            </a:r>
            <a:r>
              <a:rPr lang="zh-TW" altLang="en-US" dirty="0"/>
              <a:t>建議去修其他老師開的課，來到這們課之後就得乖乖讀書</a:t>
            </a:r>
            <a:r>
              <a:rPr lang="en-US" altLang="zh-TW" dirty="0"/>
              <a:t>(</a:t>
            </a:r>
            <a:r>
              <a:rPr lang="zh-TW" altLang="en-US" dirty="0"/>
              <a:t>真的很認真很乖那種</a:t>
            </a:r>
            <a:r>
              <a:rPr lang="en-US" altLang="zh-TW" dirty="0"/>
              <a:t>)</a:t>
            </a:r>
            <a:r>
              <a:rPr lang="zh-TW" altLang="en-US" dirty="0"/>
              <a:t>。老師上課講很快而且內容很多，如果沒有超認真聽的話真的很難跟上進度，也很難聽懂。助教們人都很好，有問題問他們的話他們都很樂意回答也會盡力幫助你。不過如果你是抱著想混過這門課的心態的話最好就別選吧。不然你會後悔。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學長姐溫馨提醒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0519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老師</a:t>
            </a:r>
            <a:r>
              <a:rPr lang="zh-TW" altLang="en-US" dirty="0"/>
              <a:t>教學很認真，作業出的很用心，建議大家要修課</a:t>
            </a:r>
            <a:r>
              <a:rPr lang="zh-TW" altLang="en-US" dirty="0" smtClean="0"/>
              <a:t>。但</a:t>
            </a:r>
            <a:r>
              <a:rPr lang="zh-TW" altLang="en-US" dirty="0"/>
              <a:t>如果對程式沒有自主學習的人且沒有程式相關基礎的話</a:t>
            </a:r>
            <a:r>
              <a:rPr lang="zh-TW" altLang="en-US" dirty="0" smtClean="0"/>
              <a:t>，建議</a:t>
            </a:r>
            <a:r>
              <a:rPr lang="zh-TW" altLang="en-US" dirty="0"/>
              <a:t>還是不要修這堂課，因為老師的作業與考試會送你下去</a:t>
            </a:r>
            <a:r>
              <a:rPr lang="zh-TW" altLang="en-US" dirty="0" smtClean="0"/>
              <a:t>。了解</a:t>
            </a:r>
            <a:r>
              <a:rPr lang="zh-TW" altLang="en-US" dirty="0"/>
              <a:t>自己的實力也是種實力，這是人生必要學習得能力，</a:t>
            </a:r>
            <a:r>
              <a:rPr lang="zh-TW" altLang="en-US" dirty="0" smtClean="0"/>
              <a:t>希望各位</a:t>
            </a:r>
            <a:r>
              <a:rPr lang="zh-TW" altLang="en-US" dirty="0"/>
              <a:t>學弟妹們能好好培養它，對你的未來人生有重大的影響</a:t>
            </a:r>
            <a:r>
              <a:rPr lang="zh-TW" altLang="en-US" dirty="0" smtClean="0"/>
              <a:t>。如果</a:t>
            </a:r>
            <a:r>
              <a:rPr lang="zh-TW" altLang="en-US" dirty="0"/>
              <a:t>還是真的想修，就堅持到最後，不要浪費名額與教育資源</a:t>
            </a:r>
            <a:r>
              <a:rPr lang="zh-TW" altLang="en-US" dirty="0" smtClean="0"/>
              <a:t>。</a:t>
            </a:r>
            <a:r>
              <a:rPr lang="en-US" altLang="zh-TW" dirty="0" smtClean="0"/>
              <a:t>^_^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學長姐溫馨提醒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0956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上這門課可以學到很多東西</a:t>
            </a:r>
            <a:r>
              <a:rPr lang="en-US" altLang="zh-TW" dirty="0"/>
              <a:t>,</a:t>
            </a:r>
            <a:r>
              <a:rPr lang="zh-TW" altLang="en-US" dirty="0"/>
              <a:t>但也是一門很爆肝的課</a:t>
            </a:r>
            <a:r>
              <a:rPr lang="en-US" altLang="zh-TW" dirty="0"/>
              <a:t>:</a:t>
            </a:r>
            <a:r>
              <a:rPr lang="zh-TW" altLang="en-US" dirty="0"/>
              <a:t>作業老師都只會講一點點東西而已</a:t>
            </a:r>
            <a:r>
              <a:rPr lang="en-US" altLang="zh-TW" dirty="0"/>
              <a:t>,</a:t>
            </a:r>
            <a:r>
              <a:rPr lang="zh-TW" altLang="en-US" dirty="0"/>
              <a:t>其他的要自己上網查</a:t>
            </a:r>
            <a:r>
              <a:rPr lang="en-US" altLang="zh-TW" dirty="0"/>
              <a:t>,</a:t>
            </a:r>
            <a:r>
              <a:rPr lang="zh-TW" altLang="en-US" dirty="0"/>
              <a:t>每天熬夜一個字一個字刻出來</a:t>
            </a:r>
            <a:r>
              <a:rPr lang="en-US" altLang="zh-TW" dirty="0"/>
              <a:t>,</a:t>
            </a:r>
            <a:r>
              <a:rPr lang="zh-TW" altLang="en-US" dirty="0"/>
              <a:t>還有要花很多時間做的期末專題</a:t>
            </a:r>
            <a:r>
              <a:rPr lang="en-US" altLang="zh-TW" dirty="0"/>
              <a:t>.</a:t>
            </a:r>
            <a:r>
              <a:rPr lang="zh-TW" altLang="en-US" dirty="0"/>
              <a:t>所以</a:t>
            </a:r>
            <a:r>
              <a:rPr lang="zh-TW" altLang="en-US" dirty="0" smtClean="0"/>
              <a:t>要這</a:t>
            </a:r>
            <a:r>
              <a:rPr lang="zh-TW" altLang="en-US" dirty="0"/>
              <a:t>門課活到最後真的不簡單</a:t>
            </a:r>
            <a:r>
              <a:rPr lang="en-US" altLang="zh-TW" dirty="0"/>
              <a:t>.</a:t>
            </a:r>
            <a:r>
              <a:rPr lang="zh-TW" altLang="en-US" dirty="0"/>
              <a:t>差不多期末的時候會有</a:t>
            </a:r>
            <a:r>
              <a:rPr lang="en-US" altLang="zh-TW" dirty="0"/>
              <a:t>1/3</a:t>
            </a:r>
            <a:r>
              <a:rPr lang="zh-TW" altLang="en-US" dirty="0"/>
              <a:t>的人退選</a:t>
            </a:r>
            <a:r>
              <a:rPr lang="en-US" altLang="zh-TW" dirty="0"/>
              <a:t>,</a:t>
            </a:r>
            <a:r>
              <a:rPr lang="zh-TW" altLang="en-US" dirty="0"/>
              <a:t>其中到期末之間又會有</a:t>
            </a:r>
            <a:r>
              <a:rPr lang="en-US" altLang="zh-TW" dirty="0"/>
              <a:t>1/3</a:t>
            </a:r>
            <a:r>
              <a:rPr lang="zh-TW" altLang="en-US" dirty="0"/>
              <a:t>的人放棄</a:t>
            </a:r>
            <a:r>
              <a:rPr lang="en-US" altLang="zh-TW" dirty="0"/>
              <a:t>(</a:t>
            </a:r>
            <a:r>
              <a:rPr lang="zh-TW" altLang="en-US" dirty="0"/>
              <a:t>因為作業太難</a:t>
            </a:r>
            <a:r>
              <a:rPr lang="en-US" altLang="zh-TW" dirty="0"/>
              <a:t>).</a:t>
            </a:r>
            <a:r>
              <a:rPr lang="zh-TW" altLang="en-US" dirty="0"/>
              <a:t>總結</a:t>
            </a:r>
            <a:r>
              <a:rPr lang="en-US" altLang="zh-TW" dirty="0"/>
              <a:t>:</a:t>
            </a:r>
            <a:r>
              <a:rPr lang="zh-TW" altLang="en-US" dirty="0"/>
              <a:t>在這門課活到最後的</a:t>
            </a:r>
            <a:r>
              <a:rPr lang="zh-TW" altLang="en-US" dirty="0" smtClean="0"/>
              <a:t>人是勇</a:t>
            </a:r>
            <a:r>
              <a:rPr lang="zh-TW" altLang="en-US" dirty="0"/>
              <a:t>者</a:t>
            </a:r>
            <a:r>
              <a:rPr lang="en-US" altLang="zh-TW" dirty="0"/>
              <a:t>!!!</a:t>
            </a:r>
          </a:p>
          <a:p>
            <a:r>
              <a:rPr lang="zh-TW" altLang="en-US" dirty="0"/>
              <a:t>老話一句，</a:t>
            </a:r>
            <a:r>
              <a:rPr lang="en-US" altLang="zh-TW" dirty="0"/>
              <a:t>"</a:t>
            </a:r>
            <a:r>
              <a:rPr lang="zh-TW" altLang="en-US" dirty="0"/>
              <a:t>珍惜生命遠離廷因</a:t>
            </a:r>
            <a:r>
              <a:rPr lang="en-US" altLang="zh-TW" dirty="0"/>
              <a:t>"</a:t>
            </a:r>
            <a:r>
              <a:rPr lang="zh-TW" altLang="en-US" dirty="0"/>
              <a:t>，反正我是下去了，你呢</a:t>
            </a:r>
            <a:r>
              <a:rPr lang="en-US" altLang="zh-TW" dirty="0"/>
              <a:t>?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學長姐溫馨提醒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55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forms.gle/Tb5ekTyJYjPC6QwX9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課前問卷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2636912"/>
            <a:ext cx="77628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36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不要以為這是們感覺能混過的課 要謹記 荒唐者多數 想進來一定要有心理準備 不要不三思 開始決定 你要的是天堂 還是地獄</a:t>
            </a:r>
          </a:p>
          <a:p>
            <a:r>
              <a:rPr lang="zh-TW" altLang="en-US" dirty="0"/>
              <a:t>建議學弟妹如果沒有，我不入地獄誰入地獄的我佛心理，請真的不要選，把名額留給其他無知的凡人，不然至少不要加入基哥教，不然你大一美好時光，基本上都在趕作業，讀程式，讚嘆學長姐的智慧，曾經的</a:t>
            </a:r>
            <a:r>
              <a:rPr lang="en-US" altLang="zh-TW" dirty="0" err="1"/>
              <a:t>kuso</a:t>
            </a:r>
            <a:r>
              <a:rPr lang="zh-TW" altLang="en-US" dirty="0"/>
              <a:t>死神圖，真的不是說假的，阿密陀佛，善哉善哉，失主請不要誤入深淵。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學長姐溫馨提醒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779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推薦學弟妹們，如果真的沒有對網頁設計有很大的熱忱以及強烈的上進心，真的不要給自己找麻煩來上廷因的課，否則你的熱情就會在一次次的作業以及課堂上被消耗殆盡，除非你真的想來個充實的大學生活，那麼就選個廷因加上基哥吧</a:t>
            </a:r>
            <a:r>
              <a:rPr lang="en-US" altLang="zh-TW" dirty="0"/>
              <a:t>!!</a:t>
            </a:r>
            <a:r>
              <a:rPr lang="zh-TW" altLang="en-US" dirty="0"/>
              <a:t>學長可以跟你保證，你一定能有個快樂的大一生活的。</a:t>
            </a:r>
          </a:p>
          <a:p>
            <a:r>
              <a:rPr lang="zh-TW" altLang="en-US" dirty="0"/>
              <a:t>這門課真的不要修，不要想說上課聽一聽作業就會寫，連聽懂都是個問題。作業呢，有大腿就沒有不會寫的作業，沒有大腿就有一大堆不會寫的作業，不要想去問學長姊，因為他們也很忙。考試呢，賣孝想啊，過了就該買樂透了。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學長姐溫馨提醒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9471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if </a:t>
            </a:r>
            <a:r>
              <a:rPr lang="en-US" altLang="zh-TW" dirty="0"/>
              <a:t>( </a:t>
            </a:r>
            <a:r>
              <a:rPr lang="zh-TW" altLang="en-US" dirty="0"/>
              <a:t>你很勇敢 </a:t>
            </a:r>
            <a:r>
              <a:rPr lang="en-US" altLang="zh-TW" dirty="0"/>
              <a:t>&amp;&amp; </a:t>
            </a:r>
            <a:r>
              <a:rPr lang="zh-TW" altLang="en-US" dirty="0"/>
              <a:t>你很認真 </a:t>
            </a:r>
            <a:r>
              <a:rPr lang="en-US" altLang="zh-TW" dirty="0"/>
              <a:t>&amp;&amp; </a:t>
            </a:r>
            <a:r>
              <a:rPr lang="zh-TW" altLang="en-US" dirty="0"/>
              <a:t>你的肝很好 </a:t>
            </a:r>
            <a:r>
              <a:rPr lang="en-US" altLang="zh-TW" dirty="0"/>
              <a:t>&amp;&amp; </a:t>
            </a:r>
            <a:r>
              <a:rPr lang="zh-TW" altLang="en-US" dirty="0"/>
              <a:t>有大腿朋友可以抱 </a:t>
            </a:r>
            <a:r>
              <a:rPr lang="en-US" altLang="zh-TW" dirty="0"/>
              <a:t>&amp;&amp; </a:t>
            </a:r>
            <a:r>
              <a:rPr lang="zh-TW" altLang="en-US" dirty="0"/>
              <a:t>敢問問題 </a:t>
            </a:r>
            <a:r>
              <a:rPr lang="en-US" altLang="zh-TW" dirty="0"/>
              <a:t>&amp;&amp; </a:t>
            </a:r>
            <a:r>
              <a:rPr lang="zh-TW" altLang="en-US" dirty="0"/>
              <a:t>有永不放棄的毅力 </a:t>
            </a:r>
            <a:r>
              <a:rPr lang="en-US" altLang="zh-TW" dirty="0"/>
              <a:t>&amp;&amp; </a:t>
            </a:r>
            <a:r>
              <a:rPr lang="zh-TW" altLang="en-US" dirty="0"/>
              <a:t>早九都起的來 </a:t>
            </a:r>
            <a:r>
              <a:rPr lang="en-US" altLang="zh-TW" dirty="0"/>
              <a:t>&amp;&amp; </a:t>
            </a:r>
            <a:r>
              <a:rPr lang="zh-TW" altLang="en-US" dirty="0"/>
              <a:t>上課都不會恍神 </a:t>
            </a:r>
            <a:r>
              <a:rPr lang="en-US" altLang="zh-TW" dirty="0"/>
              <a:t>&amp;&amp; </a:t>
            </a:r>
            <a:r>
              <a:rPr lang="zh-TW" altLang="en-US" dirty="0"/>
              <a:t>電腦不舊 </a:t>
            </a:r>
            <a:r>
              <a:rPr lang="en-US" altLang="zh-TW" dirty="0"/>
              <a:t>) </a:t>
            </a:r>
            <a:r>
              <a:rPr lang="zh-TW" altLang="en-US" dirty="0"/>
              <a:t>的話，快來選，沒有的話還是可以選啦，但期中考完以後真的要好好考慮要不要退啦，</a:t>
            </a:r>
            <a:r>
              <a:rPr lang="en-US" altLang="zh-TW" dirty="0"/>
              <a:t>QQ</a:t>
            </a:r>
            <a:r>
              <a:rPr lang="zh-TW" altLang="en-US" dirty="0" smtClean="0"/>
              <a:t>。啊</a:t>
            </a:r>
            <a:r>
              <a:rPr lang="zh-TW" altLang="en-US" dirty="0"/>
              <a:t>對了如果你上述條件有雙倍自信的話也可以挑戰基哥廷因通吃喔。</a:t>
            </a:r>
          </a:p>
          <a:p>
            <a:pPr marL="0" indent="0">
              <a:buNone/>
            </a:pPr>
            <a:r>
              <a:rPr lang="en-US" altLang="zh-TW" dirty="0" smtClean="0"/>
              <a:t>p.s</a:t>
            </a:r>
            <a:r>
              <a:rPr lang="en-US" altLang="zh-TW" dirty="0"/>
              <a:t>. </a:t>
            </a:r>
            <a:r>
              <a:rPr lang="zh-TW" altLang="en-US" dirty="0"/>
              <a:t>老師上的很好助教人也很好給分也很多，真的看個人造化啦</a:t>
            </a:r>
          </a:p>
          <a:p>
            <a:pPr marL="0" indent="0">
              <a:buNone/>
            </a:pPr>
            <a:r>
              <a:rPr lang="en-US" altLang="zh-TW" dirty="0"/>
              <a:t>p.s.2 </a:t>
            </a:r>
            <a:r>
              <a:rPr lang="zh-TW" altLang="en-US" dirty="0"/>
              <a:t>亂聽學長姊言，吃虧在眼前，望學弟妹審慎考慮 </a:t>
            </a:r>
            <a:r>
              <a:rPr lang="en-US" altLang="zh-TW" dirty="0"/>
              <a:t>&lt;/</a:t>
            </a:r>
            <a:r>
              <a:rPr lang="en-US" altLang="zh-TW" dirty="0" smtClean="0"/>
              <a:t>3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學長姐溫馨提醒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4784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如果沒有程式的基礎要慎選這門課，但如果對</a:t>
            </a:r>
            <a:r>
              <a:rPr lang="en-US" altLang="zh-TW" dirty="0"/>
              <a:t>web</a:t>
            </a:r>
            <a:r>
              <a:rPr lang="zh-TW" altLang="en-US" dirty="0"/>
              <a:t>很有興趣的話還是可以選，因為真的可以學到很多，只不過就要很認真讀了，也要找好一起共患難的同學，會有很多人期中退掉的。 </a:t>
            </a:r>
            <a:r>
              <a:rPr lang="en-US" altLang="zh-TW" dirty="0"/>
              <a:t>by</a:t>
            </a:r>
            <a:r>
              <a:rPr lang="zh-TW" altLang="en-US" dirty="0"/>
              <a:t>上完第一堂就被室友直接拋棄，一天到晚還會揶揄會被當的人</a:t>
            </a:r>
          </a:p>
          <a:p>
            <a:r>
              <a:rPr lang="zh-TW" altLang="en-US" dirty="0"/>
              <a:t>若你在課堂中感到頭暈，目眩，想吐，期中退選將是一個明智的選擇。還請妳三思而行，務必考慮好再選。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學長姐溫馨提醒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7798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在選這門課之前千萬要三思，大一剛開學我也是滿懷雄心壯志，覺得自己一定做得到，結果上沒幾堂課就廢了，上課聽不懂下課也搞不懂，被作業死線追著跑，勸大家要愛惜生命，遠離廷因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爆肝還不一定過 </a:t>
            </a:r>
            <a:r>
              <a:rPr lang="zh-TW" altLang="en-US" dirty="0" smtClean="0"/>
              <a:t>沒</a:t>
            </a:r>
            <a:r>
              <a:rPr lang="zh-TW" altLang="en-US" dirty="0"/>
              <a:t>基礎真的不要來 </a:t>
            </a:r>
            <a:r>
              <a:rPr lang="zh-TW" altLang="en-US" dirty="0" smtClean="0"/>
              <a:t>來</a:t>
            </a:r>
            <a:r>
              <a:rPr lang="zh-TW" altLang="en-US" dirty="0"/>
              <a:t>了也聽不</a:t>
            </a:r>
            <a:r>
              <a:rPr lang="zh-TW" altLang="en-US" dirty="0" smtClean="0"/>
              <a:t>懂</a:t>
            </a:r>
            <a:endParaRPr lang="en-US" altLang="zh-TW" dirty="0" smtClean="0"/>
          </a:p>
          <a:p>
            <a:r>
              <a:rPr lang="zh-TW" altLang="en-US" dirty="0"/>
              <a:t>如果想要有美好的大一生活就千萬不要選這門課，作業難上課內容多，也不要想著作業在最後一週再寫就好，到了期中以後才是惡夢的開始，如果沒有每週複習絕對跟不上進度，所以這門課建議旁聽就好，選了後就完全不一樣了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學長姐溫馨提醒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002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這堂課可以學到很多東西，前提是你能撐到後面還能聽懂廷因在上什麼，這門課會歷經三個階段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剛入學</a:t>
            </a:r>
            <a:r>
              <a:rPr lang="en-US" altLang="zh-TW" dirty="0"/>
              <a:t>:</a:t>
            </a:r>
            <a:r>
              <a:rPr lang="zh-TW" altLang="en-US" dirty="0"/>
              <a:t>抱著滿懷衝勁選了這門課期許自己未來能夠學到東西</a:t>
            </a:r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期中考</a:t>
            </a:r>
            <a:r>
              <a:rPr lang="en-US" altLang="zh-TW" dirty="0"/>
              <a:t>:</a:t>
            </a:r>
            <a:r>
              <a:rPr lang="zh-TW" altLang="en-US" dirty="0"/>
              <a:t>你會發現，即使你想努力認真聽，但大腦的理解速度漸漸跟不上，即便如此你多少還是會看上課投影片來準備期中考</a:t>
            </a:r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期末考</a:t>
            </a:r>
            <a:r>
              <a:rPr lang="en-US" altLang="zh-TW" dirty="0"/>
              <a:t>:</a:t>
            </a:r>
            <a:r>
              <a:rPr lang="zh-TW" altLang="en-US" dirty="0"/>
              <a:t>從</a:t>
            </a:r>
            <a:r>
              <a:rPr lang="zh-TW" altLang="en-US" dirty="0" smtClean="0"/>
              <a:t>期中到期</a:t>
            </a:r>
            <a:r>
              <a:rPr lang="zh-TW" altLang="en-US" dirty="0"/>
              <a:t>末，你會漸漸開始思考人生，上課時坐在電腦前問自己我是誰，我在哪，我在做什麼</a:t>
            </a:r>
            <a:r>
              <a:rPr lang="en-US" altLang="zh-TW" dirty="0"/>
              <a:t>?</a:t>
            </a:r>
            <a:r>
              <a:rPr lang="zh-TW" altLang="en-US" dirty="0"/>
              <a:t>，即便考前看投影片你還是看不懂</a:t>
            </a:r>
          </a:p>
          <a:p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若不想要這麼痛苦，可以有以下選擇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搞好人際關係，盡早巴結大腿，可以的話最好和大腿一組做期末專題</a:t>
            </a:r>
          </a:p>
          <a:p>
            <a:pPr marL="0" indent="0">
              <a:buNone/>
            </a:pPr>
            <a:r>
              <a:rPr lang="en-US" altLang="zh-TW" dirty="0"/>
              <a:t>2.Bonus</a:t>
            </a:r>
            <a:r>
              <a:rPr lang="zh-TW" altLang="en-US" dirty="0"/>
              <a:t>很多，尤其是</a:t>
            </a:r>
            <a:r>
              <a:rPr lang="en-US" altLang="zh-TW" dirty="0"/>
              <a:t>CPE</a:t>
            </a:r>
            <a:r>
              <a:rPr lang="zh-TW" altLang="en-US" dirty="0"/>
              <a:t>，對</a:t>
            </a:r>
            <a:r>
              <a:rPr lang="en-US" altLang="zh-TW" dirty="0"/>
              <a:t>2</a:t>
            </a:r>
            <a:r>
              <a:rPr lang="zh-TW" altLang="en-US" dirty="0"/>
              <a:t>題的話除了過畢業門檻，這門課還可以總成績</a:t>
            </a:r>
            <a:r>
              <a:rPr lang="en-US" altLang="zh-TW" dirty="0"/>
              <a:t>+10(</a:t>
            </a:r>
            <a:r>
              <a:rPr lang="zh-TW" altLang="en-US" dirty="0"/>
              <a:t>對</a:t>
            </a:r>
            <a:r>
              <a:rPr lang="en-US" altLang="zh-TW" dirty="0"/>
              <a:t>1</a:t>
            </a:r>
            <a:r>
              <a:rPr lang="zh-TW" altLang="en-US" dirty="0"/>
              <a:t>題</a:t>
            </a:r>
            <a:r>
              <a:rPr lang="en-US" altLang="zh-TW" dirty="0"/>
              <a:t>+5 </a:t>
            </a:r>
            <a:r>
              <a:rPr lang="zh-TW" altLang="en-US" dirty="0"/>
              <a:t>以此類推</a:t>
            </a:r>
            <a:r>
              <a:rPr lang="en-US" altLang="zh-TW" dirty="0"/>
              <a:t>)</a:t>
            </a:r>
            <a:r>
              <a:rPr lang="zh-TW" altLang="en-US" dirty="0"/>
              <a:t>，故</a:t>
            </a:r>
            <a:r>
              <a:rPr lang="en-US" altLang="zh-TW" dirty="0"/>
              <a:t>C++</a:t>
            </a:r>
            <a:r>
              <a:rPr lang="zh-TW" altLang="en-US" dirty="0"/>
              <a:t>請好好學，大一新生強烈建議搭配基哥的程設一起服用</a:t>
            </a:r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期中退選，這樣期末的你會感謝期中的你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學長姐溫馨提醒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6318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歡迎來到爆肝的世界</a:t>
            </a:r>
            <a:r>
              <a:rPr lang="en-US" altLang="zh-TW" dirty="0"/>
              <a:t>,</a:t>
            </a:r>
            <a:r>
              <a:rPr lang="zh-TW" altLang="en-US" dirty="0"/>
              <a:t>如果本身對於網頁不是特別有興趣</a:t>
            </a:r>
            <a:r>
              <a:rPr lang="en-US" altLang="zh-TW" dirty="0"/>
              <a:t>,</a:t>
            </a:r>
            <a:r>
              <a:rPr lang="zh-TW" altLang="en-US" dirty="0"/>
              <a:t>那麼請以直接去</a:t>
            </a:r>
            <a:r>
              <a:rPr lang="en-US" altLang="zh-TW" dirty="0"/>
              <a:t>Portal</a:t>
            </a:r>
            <a:r>
              <a:rPr lang="zh-TW" altLang="en-US" dirty="0"/>
              <a:t>上選擇退選吧</a:t>
            </a:r>
            <a:r>
              <a:rPr lang="en-US" altLang="zh-TW" dirty="0"/>
              <a:t>,</a:t>
            </a:r>
            <a:r>
              <a:rPr lang="zh-TW" altLang="en-US" dirty="0"/>
              <a:t>這堂課上課不認真回家不努力</a:t>
            </a:r>
            <a:r>
              <a:rPr lang="en-US" altLang="zh-TW" dirty="0"/>
              <a:t>,</a:t>
            </a:r>
            <a:r>
              <a:rPr lang="zh-TW" altLang="en-US" dirty="0"/>
              <a:t>期末想要過的機率趨近於</a:t>
            </a:r>
            <a:r>
              <a:rPr lang="en-US" altLang="zh-TW" dirty="0"/>
              <a:t>0,</a:t>
            </a:r>
            <a:r>
              <a:rPr lang="zh-TW" altLang="en-US" dirty="0"/>
              <a:t>想清楚再做決定</a:t>
            </a:r>
            <a:r>
              <a:rPr lang="en-US" altLang="zh-TW" dirty="0"/>
              <a:t>,</a:t>
            </a:r>
            <a:r>
              <a:rPr lang="zh-TW" altLang="en-US" dirty="0"/>
              <a:t>在門課中你要學會</a:t>
            </a:r>
            <a:r>
              <a:rPr lang="en-US" altLang="zh-TW" dirty="0"/>
              <a:t>5</a:t>
            </a:r>
            <a:r>
              <a:rPr lang="zh-TW" altLang="en-US" dirty="0"/>
              <a:t>種不同的語言</a:t>
            </a:r>
            <a:r>
              <a:rPr lang="en-US" altLang="zh-TW" dirty="0"/>
              <a:t>,</a:t>
            </a:r>
            <a:r>
              <a:rPr lang="zh-TW" altLang="en-US" dirty="0"/>
              <a:t>但是如果你確定自己可以那麼請大力的選爆這門課</a:t>
            </a:r>
            <a:r>
              <a:rPr lang="en-US" altLang="zh-TW" dirty="0"/>
              <a:t>,</a:t>
            </a:r>
            <a:r>
              <a:rPr lang="zh-TW" altLang="en-US" dirty="0"/>
              <a:t>好好地跟著老師一步一步認真學學完就變全端網頁工程師了</a:t>
            </a:r>
            <a:r>
              <a:rPr lang="en-US" altLang="zh-TW" dirty="0"/>
              <a:t>,</a:t>
            </a:r>
            <a:r>
              <a:rPr lang="zh-TW" altLang="en-US" dirty="0"/>
              <a:t>期中考要好好把握</a:t>
            </a:r>
            <a:r>
              <a:rPr lang="en-US" altLang="zh-TW" dirty="0"/>
              <a:t>,</a:t>
            </a:r>
            <a:r>
              <a:rPr lang="zh-TW" altLang="en-US" dirty="0"/>
              <a:t>要過的希望大概剩這次了ㄎㄎ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你學分很夠或你原本就有學過類似的東西再選吧，不然夠你玩的，還有機會可以延後放假哦</a:t>
            </a:r>
            <a:r>
              <a:rPr lang="en-US" altLang="zh-TW" dirty="0"/>
              <a:t>:)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學長姐溫馨提醒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5935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期初兩人只能共用一台電腦，期中後一人可以用兩台電腦。</a:t>
            </a:r>
          </a:p>
          <a:p>
            <a:pPr marL="0" indent="0">
              <a:buNone/>
            </a:pPr>
            <a:r>
              <a:rPr lang="zh-TW" altLang="en-US" dirty="0"/>
              <a:t>期初搶到課非常興奮，期中後後悔為何不退選。</a:t>
            </a:r>
          </a:p>
          <a:p>
            <a:pPr marL="0" indent="0">
              <a:buNone/>
            </a:pPr>
            <a:r>
              <a:rPr lang="zh-TW" altLang="en-US" dirty="0"/>
              <a:t>期初作業全都交，期中後作業全沒交。</a:t>
            </a:r>
          </a:p>
          <a:p>
            <a:pPr marL="0" indent="0">
              <a:buNone/>
            </a:pPr>
            <a:r>
              <a:rPr lang="zh-TW" altLang="en-US" dirty="0"/>
              <a:t>考試前自信爆棚，考完試懷疑人生。</a:t>
            </a:r>
          </a:p>
          <a:p>
            <a:pPr marL="0" indent="0">
              <a:buNone/>
            </a:pPr>
            <a:r>
              <a:rPr lang="zh-TW" altLang="en-US" dirty="0"/>
              <a:t>能修完這堂課的人，是神吧。</a:t>
            </a:r>
          </a:p>
          <a:p>
            <a:pPr marL="0" indent="0">
              <a:buNone/>
            </a:pPr>
            <a:r>
              <a:rPr lang="zh-TW" altLang="en-US" dirty="0"/>
              <a:t>普通人還是退遠點。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學長姐溫馨提醒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55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人數上限 </a:t>
            </a:r>
            <a:r>
              <a:rPr lang="en-US" altLang="zh-TW" dirty="0" smtClean="0"/>
              <a:t>:</a:t>
            </a:r>
            <a:r>
              <a:rPr lang="zh-TW" altLang="en-US" dirty="0" smtClean="0"/>
              <a:t> 依教室大小決定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09/27</a:t>
            </a:r>
            <a:r>
              <a:rPr lang="zh-TW" altLang="en-US" dirty="0" smtClean="0"/>
              <a:t>星期一 </a:t>
            </a:r>
            <a:r>
              <a:rPr lang="en-US" altLang="zh-TW" dirty="0" smtClean="0"/>
              <a:t>12:00</a:t>
            </a:r>
            <a:r>
              <a:rPr lang="zh-TW" altLang="en-US" dirty="0" smtClean="0"/>
              <a:t>選課系統解除大二以上選課限制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方式</a:t>
            </a:r>
            <a:r>
              <a:rPr lang="en-US" altLang="zh-TW" dirty="0"/>
              <a:t>: </a:t>
            </a:r>
            <a:r>
              <a:rPr lang="zh-TW" altLang="en-US" dirty="0" smtClean="0"/>
              <a:t>疫情期間按學校加簽方式</a:t>
            </a:r>
            <a:endParaRPr lang="zh-TW" altLang="en-US" dirty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加簽注意事項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1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</a:t>
            </a:r>
            <a:r>
              <a:rPr lang="zh-TW" altLang="en-US" dirty="0" smtClean="0"/>
              <a:t> </a:t>
            </a:r>
            <a:r>
              <a:rPr lang="en-US" altLang="zh-TW" dirty="0" smtClean="0"/>
              <a:t>care</a:t>
            </a:r>
          </a:p>
          <a:p>
            <a:pPr lvl="1"/>
            <a:r>
              <a:rPr lang="zh-TW" altLang="en-US" dirty="0"/>
              <a:t>作業</a:t>
            </a:r>
            <a:r>
              <a:rPr lang="zh-TW" altLang="en-US" dirty="0" smtClean="0"/>
              <a:t>抄襲</a:t>
            </a:r>
            <a:endParaRPr lang="en-US" altLang="zh-TW" dirty="0" smtClean="0"/>
          </a:p>
          <a:p>
            <a:pPr lvl="2"/>
            <a:r>
              <a:rPr lang="zh-TW" altLang="en-US" dirty="0"/>
              <a:t>該次</a:t>
            </a:r>
            <a:r>
              <a:rPr lang="zh-TW" altLang="en-US" dirty="0" smtClean="0"/>
              <a:t>作業</a:t>
            </a:r>
            <a:r>
              <a:rPr lang="en-US" altLang="zh-TW" dirty="0"/>
              <a:t>0</a:t>
            </a:r>
            <a:r>
              <a:rPr lang="zh-TW" altLang="en-US" dirty="0" smtClean="0"/>
              <a:t>分，累犯者前幾次均為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抄與被抄</a:t>
            </a:r>
            <a:r>
              <a:rPr lang="en-US" altLang="zh-TW" dirty="0" smtClean="0"/>
              <a:t>)</a:t>
            </a:r>
            <a:r>
              <a:rPr lang="zh-TW" altLang="en-US" dirty="0" smtClean="0"/>
              <a:t>等同</a:t>
            </a:r>
            <a:endParaRPr lang="en-US" altLang="zh-TW" dirty="0" smtClean="0"/>
          </a:p>
          <a:p>
            <a:pPr lvl="1"/>
            <a:r>
              <a:rPr lang="zh-TW" altLang="en-US" dirty="0"/>
              <a:t>考試</a:t>
            </a:r>
            <a:r>
              <a:rPr lang="zh-TW" altLang="en-US" dirty="0" smtClean="0"/>
              <a:t>作弊</a:t>
            </a:r>
            <a:endParaRPr lang="en-US" altLang="zh-TW" dirty="0" smtClean="0"/>
          </a:p>
          <a:p>
            <a:pPr lvl="2"/>
            <a:r>
              <a:rPr lang="zh-TW" altLang="en-US" dirty="0"/>
              <a:t>請</a:t>
            </a:r>
            <a:r>
              <a:rPr lang="zh-TW" altLang="en-US" dirty="0" smtClean="0"/>
              <a:t>重修，情節嚴重者校規處置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作業遲交</a:t>
            </a:r>
            <a:endParaRPr lang="en-US" altLang="zh-TW" dirty="0" smtClean="0"/>
          </a:p>
          <a:p>
            <a:pPr lvl="2"/>
            <a:r>
              <a:rPr lang="zh-TW" altLang="en-US" dirty="0"/>
              <a:t>遲交一天扣該次作業</a:t>
            </a:r>
            <a:r>
              <a:rPr lang="en-US" altLang="zh-TW" dirty="0"/>
              <a:t>10</a:t>
            </a:r>
            <a:r>
              <a:rPr lang="zh-TW" altLang="en-US" dirty="0" smtClean="0"/>
              <a:t>分，扣到</a:t>
            </a:r>
            <a:r>
              <a:rPr lang="en-US" altLang="zh-TW" dirty="0" smtClean="0"/>
              <a:t>0</a:t>
            </a:r>
            <a:r>
              <a:rPr lang="zh-TW" altLang="en-US" dirty="0" smtClean="0"/>
              <a:t>為止</a:t>
            </a:r>
            <a:endParaRPr lang="en-US" altLang="zh-TW" dirty="0" smtClean="0"/>
          </a:p>
          <a:p>
            <a:pPr lvl="1"/>
            <a:r>
              <a:rPr lang="zh-TW" altLang="en-US" dirty="0"/>
              <a:t>不能含有</a:t>
            </a:r>
            <a:r>
              <a:rPr lang="zh-TW" altLang="en-US" dirty="0" smtClean="0"/>
              <a:t>病毒</a:t>
            </a:r>
            <a:endParaRPr lang="en-US" altLang="zh-TW" dirty="0" smtClean="0"/>
          </a:p>
          <a:p>
            <a:pPr lvl="2"/>
            <a:r>
              <a:rPr lang="zh-TW" altLang="en-US" dirty="0"/>
              <a:t>該次作業以</a:t>
            </a:r>
            <a:r>
              <a:rPr lang="en-US" altLang="zh-TW" dirty="0"/>
              <a:t>0</a:t>
            </a:r>
            <a:r>
              <a:rPr lang="zh-TW" altLang="en-US" dirty="0"/>
              <a:t>分</a:t>
            </a:r>
            <a:r>
              <a:rPr lang="zh-TW" altLang="en-US" dirty="0" smtClean="0"/>
              <a:t>計</a:t>
            </a:r>
            <a:endParaRPr lang="en-US" altLang="zh-TW" dirty="0" smtClean="0"/>
          </a:p>
          <a:p>
            <a:pPr lvl="1"/>
            <a:r>
              <a:rPr lang="zh-TW" altLang="en-US" dirty="0"/>
              <a:t>不打擾他人</a:t>
            </a:r>
            <a:r>
              <a:rPr lang="zh-TW" altLang="en-US" dirty="0" smtClean="0"/>
              <a:t>上課</a:t>
            </a:r>
            <a:endParaRPr lang="en-US" altLang="zh-TW" dirty="0" smtClean="0"/>
          </a:p>
          <a:p>
            <a:pPr lvl="1"/>
            <a:r>
              <a:rPr lang="zh-TW" altLang="en-US" dirty="0"/>
              <a:t>上課不能</a:t>
            </a:r>
            <a:r>
              <a:rPr lang="zh-TW" altLang="en-US" dirty="0" smtClean="0"/>
              <a:t>吃東西 </a:t>
            </a:r>
            <a:r>
              <a:rPr lang="en-US" altLang="zh-TW" dirty="0" smtClean="0"/>
              <a:t>(</a:t>
            </a:r>
            <a:r>
              <a:rPr lang="zh-TW" altLang="en-US" dirty="0" smtClean="0"/>
              <a:t>實體課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/>
              <a:t>依教室</a:t>
            </a:r>
            <a:r>
              <a:rPr lang="zh-TW" altLang="en-US" dirty="0" smtClean="0"/>
              <a:t>規定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公約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0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線上簽到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</a:t>
            </a:r>
            <a:r>
              <a:rPr lang="en-US" altLang="zh-TW" dirty="0" smtClean="0">
                <a:hlinkClick r:id="rId2"/>
              </a:rPr>
              <a:t>ttp://yzuweb.csie.org/web/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鎖</a:t>
            </a:r>
            <a:r>
              <a:rPr lang="en-US" altLang="zh-TW" dirty="0" smtClean="0"/>
              <a:t>IP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每個</a:t>
            </a:r>
            <a:r>
              <a:rPr lang="en-US" altLang="zh-TW" dirty="0" smtClean="0"/>
              <a:t>IP</a:t>
            </a:r>
            <a:r>
              <a:rPr lang="zh-TW" altLang="en-US" dirty="0" smtClean="0"/>
              <a:t>每天限</a:t>
            </a:r>
            <a:r>
              <a:rPr lang="en-US" altLang="zh-TW" dirty="0" smtClean="0"/>
              <a:t>1</a:t>
            </a:r>
            <a:r>
              <a:rPr lang="zh-TW" altLang="en-US" dirty="0" smtClean="0"/>
              <a:t>人登入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/>
          </a:p>
          <a:p>
            <a:r>
              <a:rPr lang="zh-TW" altLang="en-US" dirty="0" smtClean="0"/>
              <a:t>人工點名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10/07 15:10~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上課簽到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48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</a:t>
            </a:r>
            <a:r>
              <a:rPr lang="zh-TW" altLang="en-US" dirty="0" smtClean="0"/>
              <a:t> </a:t>
            </a:r>
            <a:r>
              <a:rPr lang="en-US" altLang="zh-TW" dirty="0" smtClean="0"/>
              <a:t>don’t care</a:t>
            </a:r>
          </a:p>
          <a:p>
            <a:pPr lvl="1"/>
            <a:r>
              <a:rPr lang="zh-TW" altLang="en-US" dirty="0" smtClean="0"/>
              <a:t>上課舉手發問</a:t>
            </a:r>
            <a:endParaRPr lang="en-US" altLang="zh-TW" dirty="0" smtClean="0"/>
          </a:p>
          <a:p>
            <a:pPr lvl="2"/>
            <a:r>
              <a:rPr lang="zh-TW" altLang="en-US" dirty="0"/>
              <a:t>我的</a:t>
            </a:r>
            <a:r>
              <a:rPr lang="zh-TW" altLang="en-US" dirty="0" smtClean="0"/>
              <a:t>課堂上沒有</a:t>
            </a:r>
            <a:r>
              <a:rPr lang="zh-TW" altLang="en-US" dirty="0"/>
              <a:t>笨</a:t>
            </a:r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上課錄音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旁聽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但請</a:t>
            </a:r>
            <a:r>
              <a:rPr lang="zh-TW" altLang="en-US" dirty="0"/>
              <a:t>先尊重修課</a:t>
            </a:r>
            <a:r>
              <a:rPr lang="zh-TW" altLang="en-US" dirty="0" smtClean="0"/>
              <a:t>同學</a:t>
            </a:r>
            <a:endParaRPr lang="en-US" altLang="zh-TW" dirty="0" smtClean="0"/>
          </a:p>
          <a:p>
            <a:r>
              <a:rPr lang="zh-TW" altLang="en-US" dirty="0"/>
              <a:t>請同學</a:t>
            </a:r>
            <a:r>
              <a:rPr lang="zh-TW" altLang="en-US" dirty="0" smtClean="0"/>
              <a:t>包含</a:t>
            </a:r>
            <a:endParaRPr lang="en-US" altLang="zh-TW" dirty="0" smtClean="0"/>
          </a:p>
          <a:p>
            <a:pPr lvl="1"/>
            <a:r>
              <a:rPr lang="zh-TW" altLang="en-US" dirty="0"/>
              <a:t>投影片會很晚放到</a:t>
            </a:r>
            <a:r>
              <a:rPr lang="en-US" altLang="zh-TW" dirty="0" smtClean="0"/>
              <a:t>portal</a:t>
            </a:r>
          </a:p>
          <a:p>
            <a:pPr lvl="1"/>
            <a:r>
              <a:rPr lang="zh-TW" altLang="en-US" dirty="0"/>
              <a:t>投影片可能常會</a:t>
            </a:r>
            <a:r>
              <a:rPr lang="zh-TW" altLang="en-US" dirty="0" smtClean="0"/>
              <a:t>修改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我有時可能會掛黑板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投影片有中文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公約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3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個人資料請放</a:t>
            </a:r>
            <a:r>
              <a:rPr lang="en-US" altLang="zh-TW" dirty="0"/>
              <a:t>D:\</a:t>
            </a:r>
          </a:p>
          <a:p>
            <a:pPr lvl="1"/>
            <a:r>
              <a:rPr lang="en-US" altLang="zh-TW" dirty="0" smtClean="0"/>
              <a:t>C:\</a:t>
            </a:r>
            <a:r>
              <a:rPr lang="zh-TW" altLang="en-US" dirty="0" smtClean="0"/>
              <a:t> 重開機後資料會刪除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期中</a:t>
            </a:r>
            <a:r>
              <a:rPr lang="zh-TW" altLang="en-US" dirty="0"/>
              <a:t>期末考前系上會清空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建議</a:t>
            </a:r>
            <a:endParaRPr lang="en-US" altLang="zh-TW" dirty="0"/>
          </a:p>
          <a:p>
            <a:pPr lvl="1"/>
            <a:r>
              <a:rPr lang="zh-TW" altLang="en-US" dirty="0"/>
              <a:t>自行帶筆電或隨身硬碟</a:t>
            </a:r>
            <a:endParaRPr lang="en-US" altLang="zh-TW" dirty="0"/>
          </a:p>
          <a:p>
            <a:pPr lvl="1"/>
            <a:r>
              <a:rPr lang="zh-TW" altLang="en-US" dirty="0"/>
              <a:t>遠端桌面連線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教室設定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48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ICPC Asia Taiwan Online Programming </a:t>
            </a:r>
            <a:r>
              <a:rPr lang="en-US" altLang="zh-TW" dirty="0" smtClean="0"/>
              <a:t>Contest</a:t>
            </a:r>
            <a:r>
              <a:rPr lang="zh-TW" altLang="en-US" dirty="0" smtClean="0"/>
              <a:t> </a:t>
            </a:r>
            <a:r>
              <a:rPr lang="en-US" altLang="zh-TW" dirty="0" smtClean="0"/>
              <a:t>(TOPC)</a:t>
            </a:r>
          </a:p>
          <a:p>
            <a:pPr lvl="1"/>
            <a:r>
              <a:rPr lang="en-US" altLang="zh-TW" dirty="0">
                <a:hlinkClick r:id="rId2"/>
              </a:rPr>
              <a:t>https://topc2021.icpc.tw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FYI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53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95" y="2911668"/>
            <a:ext cx="6961410" cy="38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3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2021</a:t>
            </a:r>
            <a:r>
              <a:rPr lang="zh-TW" altLang="en-US" dirty="0" smtClean="0"/>
              <a:t>第</a:t>
            </a:r>
            <a:r>
              <a:rPr lang="en-US" altLang="zh-TW" dirty="0" smtClean="0"/>
              <a:t>26</a:t>
            </a:r>
            <a:r>
              <a:rPr lang="zh-TW" altLang="en-US" dirty="0" smtClean="0"/>
              <a:t>屆</a:t>
            </a:r>
            <a:r>
              <a:rPr lang="zh-TW" altLang="en-US" dirty="0"/>
              <a:t>大專校院資訊應用服務創新競賽</a:t>
            </a:r>
            <a:endParaRPr lang="en-US" altLang="zh-TW" dirty="0" smtClean="0">
              <a:hlinkClick r:id="rId2"/>
            </a:endParaRPr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://innoserve.tca.org.tw/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FYI</a:t>
            </a:r>
            <a:endParaRPr lang="zh-TW" altLang="en-US" dirty="0"/>
          </a:p>
        </p:txBody>
      </p:sp>
      <p:pic>
        <p:nvPicPr>
          <p:cNvPr id="4" name="Picture 2" descr="http://innoserve.tca.org.tw/banner/banner_1280x360%20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2" y="2924944"/>
            <a:ext cx="8375576" cy="235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15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55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Web Server</a:t>
            </a:r>
          </a:p>
          <a:p>
            <a:pPr lvl="1"/>
            <a:r>
              <a:rPr lang="en-US" altLang="zh-TW" dirty="0" smtClean="0"/>
              <a:t>Apache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mysql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HTML5</a:t>
            </a:r>
          </a:p>
          <a:p>
            <a:r>
              <a:rPr lang="en-US" altLang="zh-TW" dirty="0" smtClean="0"/>
              <a:t>CSS</a:t>
            </a:r>
          </a:p>
          <a:p>
            <a:r>
              <a:rPr lang="en-US" altLang="zh-TW" dirty="0" smtClean="0"/>
              <a:t>JavaScript</a:t>
            </a:r>
          </a:p>
          <a:p>
            <a:r>
              <a:rPr lang="en-US" altLang="zh-TW" dirty="0"/>
              <a:t>MySQL</a:t>
            </a:r>
          </a:p>
          <a:p>
            <a:r>
              <a:rPr lang="en-US" altLang="zh-TW" dirty="0" smtClean="0"/>
              <a:t>PHP</a:t>
            </a:r>
            <a:endParaRPr lang="en-US" altLang="zh-TW" dirty="0"/>
          </a:p>
          <a:p>
            <a:r>
              <a:rPr lang="en-US" altLang="zh-TW" dirty="0" smtClean="0">
                <a:solidFill>
                  <a:schemeClr val="tx1"/>
                </a:solidFill>
              </a:rPr>
              <a:t>Ajax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Data Visualization or Web inference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課程大綱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48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schedule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427385"/>
              </p:ext>
            </p:extLst>
          </p:nvPr>
        </p:nvGraphicFramePr>
        <p:xfrm>
          <a:off x="457200" y="2204864"/>
          <a:ext cx="8208912" cy="2924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1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7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 smtClean="0">
                          <a:effectLst/>
                        </a:rPr>
                        <a:t>2021/09/23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smtClean="0">
                          <a:effectLst/>
                        </a:rPr>
                        <a:t>Web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server</a:t>
                      </a:r>
                      <a:r>
                        <a:rPr lang="en-US" sz="2000" u="none" strike="noStrike" dirty="0" smtClean="0">
                          <a:effectLst/>
                        </a:rPr>
                        <a:t> / HTML5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algn="ctr" eaLnBrk="1" fontAlgn="ctr" latinLnBrk="0" hangingPunct="1"/>
                      <a:r>
                        <a:rPr lang="en-US" altLang="zh-TW" sz="20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2021/09/30</a:t>
                      </a:r>
                      <a:endParaRPr lang="en-US" altLang="zh-TW" sz="2000" b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HTML5</a:t>
                      </a:r>
                      <a:endParaRPr lang="en-US" altLang="zh-TW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2021/10/07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HTML5</a:t>
                      </a:r>
                      <a:endParaRPr lang="en-US" altLang="zh-TW" sz="2000" b="0" i="0" u="none" strike="noStrike" dirty="0" smtClean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2021/10/14</a:t>
                      </a:r>
                      <a:endParaRPr lang="en-US" altLang="zh-TW" sz="20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CSS</a:t>
                      </a:r>
                      <a:endParaRPr lang="en-US" altLang="zh-TW" sz="2000" b="0" i="0" u="none" strike="noStrike" dirty="0" smtClean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2021/10/21</a:t>
                      </a:r>
                      <a:endParaRPr lang="en-US" altLang="zh-TW" sz="20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CSS</a:t>
                      </a:r>
                      <a:endParaRPr lang="en-US" altLang="zh-TW" sz="20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2021/10/28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CSS</a:t>
                      </a: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85735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2021/11/04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CSS / </a:t>
                      </a:r>
                      <a:r>
                        <a:rPr lang="en-US" altLang="zh-TW" sz="2000" dirty="0" err="1" smtClean="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en-US" altLang="zh-TW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25724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2021/11/11</a:t>
                      </a:r>
                      <a:endParaRPr lang="en-US" altLang="zh-TW" sz="20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 smtClean="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en-US" altLang="zh-TW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 smtClean="0">
                          <a:effectLst/>
                        </a:rPr>
                        <a:t>2021/11/18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000" u="none" strike="noStrike" dirty="0" smtClean="0">
                          <a:effectLst/>
                        </a:rPr>
                        <a:t>Midterm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0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schedule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266972"/>
              </p:ext>
            </p:extLst>
          </p:nvPr>
        </p:nvGraphicFramePr>
        <p:xfrm>
          <a:off x="457200" y="2276872"/>
          <a:ext cx="8208912" cy="30321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1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7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9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2021/11/25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000" smtClean="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en-US" altLang="zh-TW" sz="20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9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2021/12/02</a:t>
                      </a:r>
                      <a:endParaRPr lang="en-US" altLang="zh-TW" sz="20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000" dirty="0" err="1" smtClean="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en-US" altLang="zh-TW" sz="20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9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2021/12/09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Database</a:t>
                      </a:r>
                      <a:endParaRPr lang="en-US" altLang="zh-TW" sz="200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9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2021/12/16</a:t>
                      </a:r>
                      <a:endParaRPr lang="en-US" altLang="zh-TW" sz="20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PHP</a:t>
                      </a:r>
                      <a:endParaRPr lang="en-US" altLang="zh-TW" sz="200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489514"/>
                  </a:ext>
                </a:extLst>
              </a:tr>
              <a:tr h="3369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2021/12/23</a:t>
                      </a:r>
                      <a:endParaRPr lang="en-US" altLang="zh-TW" sz="20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Ajax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9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2022/12/30</a:t>
                      </a:r>
                      <a:endParaRPr lang="en-US" altLang="zh-TW" sz="20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Ajax</a:t>
                      </a:r>
                      <a:endParaRPr lang="en-US" altLang="zh-TW" sz="2000" b="0" i="0" u="none" strike="noStrike" dirty="0" smtClean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9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2022/01/06</a:t>
                      </a:r>
                      <a:endParaRPr lang="en-US" altLang="zh-TW" sz="20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Data</a:t>
                      </a:r>
                      <a:r>
                        <a:rPr lang="en-US" altLang="zh-TW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Visualization or Web inference</a:t>
                      </a:r>
                      <a:endParaRPr lang="en-US" altLang="zh-TW" sz="2000" b="0" i="0" u="none" strike="noStrike" dirty="0" smtClean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9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2022/01/13</a:t>
                      </a:r>
                      <a:endParaRPr lang="en-US" altLang="zh-TW" sz="20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Final Exam</a:t>
                      </a:r>
                      <a:endParaRPr lang="en-US" altLang="zh-TW" sz="2000" b="0" i="0" u="none" strike="noStrike" dirty="0" smtClean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903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2021/01/20</a:t>
                      </a:r>
                      <a:endParaRPr lang="en-US" altLang="zh-TW" sz="20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Project deadline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790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34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Homework:30%</a:t>
            </a:r>
            <a:r>
              <a:rPr lang="zh-TW" altLang="en-US" dirty="0" smtClean="0"/>
              <a:t> </a:t>
            </a:r>
            <a:r>
              <a:rPr lang="en-US" altLang="zh-TW" dirty="0" smtClean="0"/>
              <a:t>(5</a:t>
            </a:r>
            <a:r>
              <a:rPr lang="zh-TW" altLang="en-US" dirty="0" smtClean="0"/>
              <a:t>次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Min *5% + Max * </a:t>
            </a:r>
            <a:r>
              <a:rPr lang="en-US" altLang="zh-TW" dirty="0"/>
              <a:t>7</a:t>
            </a:r>
            <a:r>
              <a:rPr lang="en-US" altLang="zh-TW" dirty="0" smtClean="0"/>
              <a:t>% + the others * </a:t>
            </a:r>
            <a:r>
              <a:rPr lang="en-US" altLang="zh-TW" dirty="0"/>
              <a:t>6</a:t>
            </a:r>
            <a:r>
              <a:rPr lang="en-US" altLang="zh-TW" dirty="0" smtClean="0"/>
              <a:t>%</a:t>
            </a:r>
          </a:p>
          <a:p>
            <a:pPr lvl="1"/>
            <a:r>
              <a:rPr lang="en-US" altLang="zh-TW" dirty="0" smtClean="0"/>
              <a:t>Install server</a:t>
            </a:r>
          </a:p>
          <a:p>
            <a:pPr lvl="2"/>
            <a:r>
              <a:rPr lang="en-US" altLang="zh-TW" dirty="0" smtClean="0"/>
              <a:t>XAMPP + </a:t>
            </a:r>
            <a:r>
              <a:rPr lang="en-US" altLang="zh-TW" dirty="0" err="1" smtClean="0"/>
              <a:t>joomla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HTML + CSS Application</a:t>
            </a:r>
          </a:p>
          <a:p>
            <a:pPr lvl="2"/>
            <a:r>
              <a:rPr lang="en-US" altLang="zh-TW" dirty="0" smtClean="0"/>
              <a:t>PWA</a:t>
            </a:r>
          </a:p>
          <a:p>
            <a:pPr lvl="1"/>
            <a:r>
              <a:rPr lang="en-US" altLang="zh-TW" dirty="0" err="1" smtClean="0"/>
              <a:t>Javascript</a:t>
            </a:r>
            <a:r>
              <a:rPr lang="en-US" altLang="zh-TW" dirty="0" smtClean="0"/>
              <a:t> programming</a:t>
            </a:r>
          </a:p>
          <a:p>
            <a:pPr lvl="1"/>
            <a:r>
              <a:rPr lang="en-US" altLang="zh-TW" dirty="0" smtClean="0"/>
              <a:t>PHP + MYSQL + Ajax Application</a:t>
            </a:r>
          </a:p>
          <a:p>
            <a:pPr lvl="1"/>
            <a:r>
              <a:rPr lang="en-US" altLang="zh-TW" dirty="0" smtClean="0"/>
              <a:t>Final Project Video / Poster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Exam : 50%</a:t>
            </a:r>
          </a:p>
          <a:p>
            <a:pPr lvl="1"/>
            <a:r>
              <a:rPr lang="en-US" altLang="zh-TW" dirty="0" smtClean="0"/>
              <a:t>min (Midterm, Final) *  20% </a:t>
            </a:r>
            <a:r>
              <a:rPr lang="en-US" altLang="zh-TW" dirty="0"/>
              <a:t>+ </a:t>
            </a:r>
            <a:r>
              <a:rPr lang="en-US" altLang="zh-TW" dirty="0" smtClean="0"/>
              <a:t>Max </a:t>
            </a:r>
            <a:r>
              <a:rPr lang="en-US" altLang="zh-TW" dirty="0"/>
              <a:t>(Midterm, Final</a:t>
            </a:r>
            <a:r>
              <a:rPr lang="en-US" altLang="zh-TW" dirty="0" smtClean="0"/>
              <a:t>)* 30%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Final Project: 20 %</a:t>
            </a:r>
          </a:p>
          <a:p>
            <a:pPr lvl="1"/>
            <a:r>
              <a:rPr lang="en-US" altLang="zh-TW" dirty="0"/>
              <a:t>Innovation Project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評分方式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77B5C0-B36D-4552-A208-68E68F527A18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0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10073846</Template>
  <TotalTime>9374</TotalTime>
  <Words>5419</Words>
  <Application>Microsoft Office PowerPoint</Application>
  <PresentationFormat>如螢幕大小 (4:3)</PresentationFormat>
  <Paragraphs>441</Paragraphs>
  <Slides>55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59" baseType="lpstr">
      <vt:lpstr>新細明體</vt:lpstr>
      <vt:lpstr>Calibri</vt:lpstr>
      <vt:lpstr>Corbel</vt:lpstr>
      <vt:lpstr>Custom Theme</vt:lpstr>
      <vt:lpstr>Web Programming </vt:lpstr>
      <vt:lpstr>Web Programming </vt:lpstr>
      <vt:lpstr>教材</vt:lpstr>
      <vt:lpstr>課前問卷</vt:lpstr>
      <vt:lpstr>上課簽到</vt:lpstr>
      <vt:lpstr>課程大綱</vt:lpstr>
      <vt:lpstr>schedule</vt:lpstr>
      <vt:lpstr>schedule</vt:lpstr>
      <vt:lpstr>評分方式</vt:lpstr>
      <vt:lpstr>作業繳交</vt:lpstr>
      <vt:lpstr>Exam</vt:lpstr>
      <vt:lpstr>Final Project</vt:lpstr>
      <vt:lpstr>Final Project</vt:lpstr>
      <vt:lpstr>Final Project</vt:lpstr>
      <vt:lpstr>Bonus</vt:lpstr>
      <vt:lpstr>Bonus</vt:lpstr>
      <vt:lpstr>成績結算</vt:lpstr>
      <vt:lpstr>Pass or Fail</vt:lpstr>
      <vt:lpstr>選課注意事項</vt:lpstr>
      <vt:lpstr>選課注意事項</vt:lpstr>
      <vt:lpstr>學長姐溫馨提醒</vt:lpstr>
      <vt:lpstr>學長姐溫馨提醒</vt:lpstr>
      <vt:lpstr>學長姐溫馨提醒</vt:lpstr>
      <vt:lpstr>學長姐溫馨提醒</vt:lpstr>
      <vt:lpstr>學長姐溫馨提醒</vt:lpstr>
      <vt:lpstr>學長姐溫馨提醒</vt:lpstr>
      <vt:lpstr>學長姐溫馨提醒</vt:lpstr>
      <vt:lpstr>學長姐溫馨提醒</vt:lpstr>
      <vt:lpstr>學長姐溫馨提醒</vt:lpstr>
      <vt:lpstr>學長姐溫馨提醒</vt:lpstr>
      <vt:lpstr>學長姐溫馨提醒</vt:lpstr>
      <vt:lpstr>學長姐溫馨提醒</vt:lpstr>
      <vt:lpstr>學長姐溫馨提醒</vt:lpstr>
      <vt:lpstr>學長姐溫馨提醒</vt:lpstr>
      <vt:lpstr>學長姐溫馨提醒</vt:lpstr>
      <vt:lpstr>學長姐溫馨提醒</vt:lpstr>
      <vt:lpstr>學長姐溫馨提醒</vt:lpstr>
      <vt:lpstr>學長姐溫馨提醒</vt:lpstr>
      <vt:lpstr>學長姐溫馨提醒</vt:lpstr>
      <vt:lpstr>學長姐溫馨提醒</vt:lpstr>
      <vt:lpstr>學長姐溫馨提醒</vt:lpstr>
      <vt:lpstr>學長姐溫馨提醒</vt:lpstr>
      <vt:lpstr>學長姐溫馨提醒</vt:lpstr>
      <vt:lpstr>學長姐溫馨提醒</vt:lpstr>
      <vt:lpstr>學長姐溫馨提醒</vt:lpstr>
      <vt:lpstr>學長姐溫馨提醒</vt:lpstr>
      <vt:lpstr>學長姐溫馨提醒</vt:lpstr>
      <vt:lpstr>加簽注意事項</vt:lpstr>
      <vt:lpstr>公約</vt:lpstr>
      <vt:lpstr>公約</vt:lpstr>
      <vt:lpstr>教室設定</vt:lpstr>
      <vt:lpstr>Q&amp;A</vt:lpstr>
      <vt:lpstr>FYI</vt:lpstr>
      <vt:lpstr>FYI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</dc:title>
  <dc:creator>tinin</dc:creator>
  <cp:lastModifiedBy>簡廷因</cp:lastModifiedBy>
  <cp:revision>270</cp:revision>
  <dcterms:created xsi:type="dcterms:W3CDTF">2012-02-22T14:05:57Z</dcterms:created>
  <dcterms:modified xsi:type="dcterms:W3CDTF">2021-09-13T08:17:38Z</dcterms:modified>
</cp:coreProperties>
</file>