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8" r:id="rId19"/>
    <p:sldId id="279" r:id="rId20"/>
    <p:sldId id="273" r:id="rId21"/>
    <p:sldId id="274" r:id="rId22"/>
    <p:sldId id="275" r:id="rId23"/>
    <p:sldId id="276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345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46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25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49" r:id="rId63"/>
    <p:sldId id="350" r:id="rId64"/>
    <p:sldId id="352" r:id="rId65"/>
    <p:sldId id="351" r:id="rId66"/>
    <p:sldId id="353" r:id="rId67"/>
    <p:sldId id="323" r:id="rId68"/>
    <p:sldId id="324" r:id="rId69"/>
    <p:sldId id="326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55" r:id="rId83"/>
    <p:sldId id="356" r:id="rId84"/>
    <p:sldId id="357" r:id="rId85"/>
    <p:sldId id="358" r:id="rId86"/>
    <p:sldId id="359" r:id="rId87"/>
    <p:sldId id="360" r:id="rId88"/>
    <p:sldId id="361" r:id="rId89"/>
    <p:sldId id="362" r:id="rId90"/>
    <p:sldId id="363" r:id="rId91"/>
    <p:sldId id="340" r:id="rId92"/>
    <p:sldId id="341" r:id="rId93"/>
    <p:sldId id="342" r:id="rId94"/>
    <p:sldId id="343" r:id="rId95"/>
    <p:sldId id="344" r:id="rId96"/>
    <p:sldId id="354" r:id="rId9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1343F-1CE4-41FB-AFCC-A04AEDCA6A8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2027C-2D08-4B08-AA92-BFDDE518F8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99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027C-2D08-4B08-AA92-BFDDE518F83E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14EA-8FC5-426F-8B73-AFC8246D7EAD}" type="datetime1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11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993E-D1C0-4C73-9F32-21E5F0D9CE49}" type="datetime1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47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81DF-C332-48BE-B4CA-E6DFD75D9567}" type="datetime1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23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BC19-6F82-4524-95E0-12B16376F3B0}" type="datetime1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53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1E71-69BA-403E-8F1D-B7E64B70FB3F}" type="datetime1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20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5876-3B13-4455-8FD7-F773D5209AC6}" type="datetime1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79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0BF1-1550-46FF-B429-0743CF118BAC}" type="datetime1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26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EDFD0F9-FFB3-4BBC-ADBE-85E414EAEF11}" type="datetime1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89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/loose.dt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www.google.com/" TargetMode="External"/><Relationship Id="rId4" Type="http://schemas.openxmlformats.org/officeDocument/2006/relationships/hyperlink" Target="http://www.fourquar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org/" TargetMode="External"/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://www.linkedin.com/" TargetMode="External"/><Relationship Id="rId4" Type="http://schemas.openxmlformats.org/officeDocument/2006/relationships/hyperlink" Target="http://www.amazon.com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://www.deitel.com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://www.deitel.com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YOURIP:PORT/test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://140.138.77.70:8787/" TargetMode="Externa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2021.09.30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 2 Introduction to HTML5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Another example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73293" y="2176446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main.html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048000" y="2545778"/>
            <a:ext cx="6096000" cy="3416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28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28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28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 </a:t>
            </a:r>
            <a:r>
              <a:rPr lang="en-US" altLang="zh-TW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lang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en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6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example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48579" y="2093968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main.html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48579" y="3910002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1" y="4328201"/>
            <a:ext cx="7096211" cy="1797962"/>
          </a:xfrm>
          <a:prstGeom prst="rect">
            <a:avLst/>
          </a:prstGeom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070090" y="5554526"/>
            <a:ext cx="4156440" cy="2298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436" y="2797844"/>
            <a:ext cx="62484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4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example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85152" y="1964772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main.html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48058" y="2325580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521094" y="2409467"/>
            <a:ext cx="3987113" cy="30777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lang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6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en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21094" y="2694627"/>
            <a:ext cx="3987113" cy="4891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521093" y="2410988"/>
            <a:ext cx="2161588" cy="2836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507524" y="2794227"/>
            <a:ext cx="4353698" cy="23391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&lt;html&gt;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&lt;head&gt;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&lt;meta 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&lt;title&gt;</a:t>
            </a:r>
            <a:r>
              <a:rPr lang="en-US" altLang="zh-TW" sz="16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Hello World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&lt;/title&gt;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&lt;/head&gt;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&lt;body&gt;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Hello World!!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&lt;/html&gt;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Document Type </a:t>
            </a:r>
            <a:r>
              <a:rPr lang="en-US" altLang="zh-TW" dirty="0" smtClean="0"/>
              <a:t>Declaration</a:t>
            </a:r>
          </a:p>
          <a:p>
            <a:pPr lvl="1"/>
            <a:r>
              <a:rPr lang="en-US" altLang="zh-TW" dirty="0"/>
              <a:t>The document type declaration (DOCTYPE) is required in HTML5 documents so that browsers render the page in standards mode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HTML 5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HTML4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Others</a:t>
            </a:r>
          </a:p>
          <a:p>
            <a:pPr lvl="2"/>
            <a:r>
              <a:rPr lang="en-US" altLang="zh-TW" dirty="0"/>
              <a:t>http://www.w3schools.com/tags/tag_doctype.asp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DOCTYPE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59697" y="3493849"/>
            <a:ext cx="22525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</p:txBody>
      </p:sp>
      <p:sp>
        <p:nvSpPr>
          <p:cNvPr id="5" name="矩形 4"/>
          <p:cNvSpPr/>
          <p:nvPr/>
        </p:nvSpPr>
        <p:spPr>
          <a:xfrm>
            <a:off x="2330826" y="4330496"/>
            <a:ext cx="818044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atinLnBrk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"-W3CDTD HTML 4.01 Transitional//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EN"</a:t>
            </a:r>
          </a:p>
          <a:p>
            <a:pPr latinLnBrk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u="sng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http://www.w3.org/TR/html4/loose.dtd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3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Insert comments in your HTML5 markup to improve readability and describe the content of a document. </a:t>
            </a:r>
          </a:p>
          <a:p>
            <a:r>
              <a:rPr lang="en-US" altLang="zh-TW" dirty="0"/>
              <a:t>The browser ignores comments when your document is rendered. </a:t>
            </a:r>
          </a:p>
          <a:p>
            <a:r>
              <a:rPr lang="en-US" altLang="zh-TW" dirty="0"/>
              <a:t>Comments start with &lt;!-- and end with --&gt;.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Comments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749958" y="3747676"/>
            <a:ext cx="3987113" cy="30469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lang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6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en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49956" y="4002879"/>
            <a:ext cx="3987114" cy="4949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59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html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element encloses 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(represented by 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element) and the </a:t>
            </a:r>
            <a:r>
              <a:rPr lang="en-US" altLang="zh-TW" sz="2800" i="1" dirty="0">
                <a:solidFill>
                  <a:srgbClr val="FF0000"/>
                </a:solidFill>
              </a:rPr>
              <a:t>body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(represented by the </a:t>
            </a:r>
            <a:r>
              <a:rPr lang="en-US" altLang="zh-TW" sz="2800" i="1" dirty="0">
                <a:solidFill>
                  <a:srgbClr val="FF0000"/>
                </a:solidFill>
              </a:rPr>
              <a:t>body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element).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html, head and body </a:t>
            </a:r>
            <a:r>
              <a:rPr lang="en-US" altLang="zh-TW" dirty="0" smtClean="0"/>
              <a:t>Elements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428682" y="3176910"/>
            <a:ext cx="4394043" cy="30469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lang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6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en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14335" y="3978164"/>
            <a:ext cx="4234250" cy="21693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69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244" y="4207862"/>
            <a:ext cx="3914775" cy="160972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contains information about the HTML5 document, such as the character set (UTF-8, the most popular character-encoding scheme for the web) that the page </a:t>
            </a:r>
            <a:r>
              <a:rPr lang="en-US" altLang="zh-TW" sz="2800" dirty="0"/>
              <a:t>use</a:t>
            </a:r>
            <a:r>
              <a:rPr lang="zh-TW" altLang="en-US" sz="2800" dirty="0"/>
              <a:t> </a:t>
            </a:r>
            <a:r>
              <a:rPr lang="en-US" altLang="zh-TW" sz="2800" dirty="0"/>
              <a:t>– which </a:t>
            </a:r>
            <a:r>
              <a:rPr lang="en-US" altLang="zh-TW" sz="2800" dirty="0"/>
              <a:t>helps the browser determine how to render the </a:t>
            </a:r>
            <a:r>
              <a:rPr lang="en-US" altLang="zh-TW" sz="2800" dirty="0"/>
              <a:t>content- and </a:t>
            </a: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title</a:t>
            </a:r>
            <a:r>
              <a:rPr lang="en-US" altLang="zh-TW" sz="2800" dirty="0"/>
              <a:t>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694267" y="4464043"/>
            <a:ext cx="4394043" cy="2369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lang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en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61300" y="5251442"/>
            <a:ext cx="3481518" cy="7335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3263280" y="4407243"/>
            <a:ext cx="3656505" cy="1210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16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called a </a:t>
            </a:r>
            <a:r>
              <a:rPr lang="en-US" altLang="zh-TW" dirty="0">
                <a:solidFill>
                  <a:schemeClr val="tx1"/>
                </a:solidFill>
              </a:rPr>
              <a:t>nested</a:t>
            </a:r>
            <a:r>
              <a:rPr lang="en-US" altLang="zh-TW" i="1" dirty="0">
                <a:solidFill>
                  <a:schemeClr val="tx1"/>
                </a:solidFill>
              </a:rPr>
              <a:t> </a:t>
            </a:r>
            <a:r>
              <a:rPr lang="en-US" altLang="zh-TW" dirty="0"/>
              <a:t>element, because it’s enclosed in the </a:t>
            </a:r>
            <a:r>
              <a:rPr lang="en-US" altLang="zh-TW" i="1" dirty="0">
                <a:solidFill>
                  <a:srgbClr val="FF0000"/>
                </a:solidFill>
              </a:rPr>
              <a:t>head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element’s start and end tags.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head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also a </a:t>
            </a:r>
            <a:r>
              <a:rPr lang="en-US" altLang="zh-TW" dirty="0">
                <a:solidFill>
                  <a:schemeClr val="tx1"/>
                </a:solidFill>
              </a:rPr>
              <a:t>nested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element, because it’s enclosed in the </a:t>
            </a:r>
            <a:r>
              <a:rPr lang="en-US" altLang="zh-TW" i="1" dirty="0">
                <a:solidFill>
                  <a:srgbClr val="FF0000"/>
                </a:solidFill>
              </a:rPr>
              <a:t>html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element’s start and end tags.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describes the web page.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68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Element</a:t>
            </a:r>
          </a:p>
          <a:p>
            <a:pPr lvl="1"/>
            <a:r>
              <a:rPr lang="en-US" altLang="zh-TW" dirty="0" smtClean="0"/>
              <a:t>Titles </a:t>
            </a:r>
            <a:r>
              <a:rPr lang="en-US" altLang="zh-TW" dirty="0"/>
              <a:t>usually appear in the title bar at the top of the browser window, in the browser tab on which the page is displayed, and also as the text identifying a page when users add the page to their list of Favorites or Bookmarks, enabling them to return to their favorite sites. </a:t>
            </a:r>
          </a:p>
          <a:p>
            <a:pPr lvl="1"/>
            <a:r>
              <a:rPr lang="en-US" altLang="zh-TW" dirty="0"/>
              <a:t>Search engines use the title for indexing purposes and when displaying results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88" y="4734483"/>
            <a:ext cx="3171825" cy="15811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6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pic>
        <p:nvPicPr>
          <p:cNvPr id="4" name="Picture 1" descr="iw3htp5_02_HTML5_pt1_Page_06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t="4570" r="21892" b="69462"/>
          <a:stretch/>
        </p:blipFill>
        <p:spPr bwMode="auto">
          <a:xfrm>
            <a:off x="2755558" y="1820563"/>
            <a:ext cx="6680887" cy="144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iw3htp5_02_HTML5_pt1_Page_07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" t="5461" r="22793" b="70500"/>
          <a:stretch/>
        </p:blipFill>
        <p:spPr bwMode="auto">
          <a:xfrm>
            <a:off x="2792628" y="4026909"/>
            <a:ext cx="6606747" cy="133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8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Editing HTML5</a:t>
            </a:r>
          </a:p>
          <a:p>
            <a:r>
              <a:rPr lang="en-US" altLang="zh-TW" dirty="0"/>
              <a:t>W3C HTML5 Validation Service</a:t>
            </a:r>
          </a:p>
          <a:p>
            <a:r>
              <a:rPr lang="en-US" altLang="zh-TW" dirty="0" smtClean="0"/>
              <a:t>First HTML5 Example</a:t>
            </a:r>
          </a:p>
          <a:p>
            <a:r>
              <a:rPr lang="en-US" altLang="zh-TW" dirty="0" smtClean="0"/>
              <a:t>Heading</a:t>
            </a:r>
          </a:p>
          <a:p>
            <a:r>
              <a:rPr lang="en-US" altLang="zh-TW" dirty="0" smtClean="0"/>
              <a:t>Linking</a:t>
            </a:r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0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also can contain special document-formatting instructions called CSS3 style sheets and client-side programs called scripts for creating dynamic web pages.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85784" y="3608108"/>
            <a:ext cx="9020432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6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Welcome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rel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"stylesheet"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6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media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"test.css"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/&gt;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6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javascript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"test.js"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244" y="3311609"/>
            <a:ext cx="3914775" cy="160972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body</a:t>
            </a:r>
            <a:r>
              <a:rPr lang="en-US" altLang="zh-TW" sz="2800" i="1" dirty="0"/>
              <a:t> section </a:t>
            </a:r>
            <a:r>
              <a:rPr lang="en-US" altLang="zh-TW" sz="2800" dirty="0"/>
              <a:t>contains the page’s content, which the browser displays when the user visits the web page.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797240" y="3664108"/>
            <a:ext cx="4394043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63451" y="5153891"/>
            <a:ext cx="3481518" cy="5435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3529915" y="4292600"/>
            <a:ext cx="3827619" cy="1033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documents delimit most elements with a </a:t>
            </a:r>
            <a:r>
              <a:rPr lang="en-US" altLang="zh-TW" dirty="0">
                <a:solidFill>
                  <a:srgbClr val="7030A0"/>
                </a:solidFill>
              </a:rPr>
              <a:t>start tag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7030A0"/>
                </a:solidFill>
              </a:rPr>
              <a:t>end tag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A start tag consists of the element name in angle brackets</a:t>
            </a:r>
          </a:p>
          <a:p>
            <a:pPr lvl="2"/>
            <a:r>
              <a:rPr lang="en-US" altLang="zh-TW" dirty="0"/>
              <a:t>For example,  &lt;html&gt; </a:t>
            </a:r>
          </a:p>
          <a:p>
            <a:pPr lvl="1"/>
            <a:r>
              <a:rPr lang="en-US" altLang="zh-TW" dirty="0"/>
              <a:t>An end tag consists of the element name preceded by a forward slash (/) in angle brackets</a:t>
            </a:r>
          </a:p>
          <a:p>
            <a:pPr lvl="2"/>
            <a:r>
              <a:rPr lang="en-US" altLang="zh-TW" dirty="0"/>
              <a:t>For example, &lt;/html&gt;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Start Tags and End </a:t>
            </a:r>
            <a:r>
              <a:rPr lang="en-US" altLang="zh-TW" dirty="0" smtClean="0"/>
              <a:t>Tags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4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There are several so-called </a:t>
            </a:r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rgbClr val="7030A0"/>
                </a:solidFill>
              </a:rPr>
              <a:t>void </a:t>
            </a:r>
            <a:r>
              <a:rPr lang="en-US" altLang="zh-TW" dirty="0">
                <a:solidFill>
                  <a:srgbClr val="7030A0"/>
                </a:solidFill>
              </a:rPr>
              <a:t>elements</a:t>
            </a:r>
            <a:r>
              <a:rPr lang="en-US" altLang="zh-TW" dirty="0"/>
              <a:t>” that do not have end tags.</a:t>
            </a:r>
          </a:p>
          <a:p>
            <a:pPr lvl="1"/>
            <a:r>
              <a:rPr lang="en-US" altLang="zh-TW" dirty="0"/>
              <a:t>Many start tags have attributes that provide additional information about an element, which browsers use to determine how to process the element. </a:t>
            </a:r>
          </a:p>
          <a:p>
            <a:pPr lvl="1"/>
            <a:r>
              <a:rPr lang="en-US" altLang="zh-TW" dirty="0"/>
              <a:t>Each attribute has a name and a value separated by an equals sign (=).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Tags and End Tags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088292" y="4715831"/>
            <a:ext cx="801541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"buttons/links.jpg"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244" y="3311609"/>
            <a:ext cx="3914775" cy="160972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</a:rPr>
              <a:t>Paragraph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(&lt;p&gt;...&lt;/p&gt;)</a:t>
            </a:r>
          </a:p>
          <a:p>
            <a:pPr lvl="1"/>
            <a:r>
              <a:rPr lang="en-US" altLang="zh-TW" dirty="0"/>
              <a:t>All text placed between the &lt;p&gt; and &lt;/p&gt; tags forms one paragraph.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Paragraph Element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896094" y="3607308"/>
            <a:ext cx="4394043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3529914" y="4363618"/>
            <a:ext cx="3760572" cy="962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471352" y="5271945"/>
            <a:ext cx="2306595" cy="2049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provides six </a:t>
            </a:r>
            <a:r>
              <a:rPr lang="en-US" altLang="zh-TW" i="1" dirty="0">
                <a:solidFill>
                  <a:srgbClr val="FF0000"/>
                </a:solidFill>
              </a:rPr>
              <a:t>heading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elements (h1 through h6) for specifying the relative importance of information</a:t>
            </a:r>
          </a:p>
          <a:p>
            <a:pPr lvl="1"/>
            <a:r>
              <a:rPr lang="en-US" altLang="zh-TW" dirty="0"/>
              <a:t>Heading element h1 is considered the most significant heading and is rendered in the largest font.</a:t>
            </a:r>
          </a:p>
          <a:p>
            <a:pPr lvl="1"/>
            <a:r>
              <a:rPr lang="en-US" altLang="zh-TW" dirty="0"/>
              <a:t>Each successive heading element (i.e., h2, h3, etc.) is rendered in a progressively smaller font.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Headings</a:t>
            </a:r>
            <a:endParaRPr lang="zh-TW" altLang="en-US" dirty="0"/>
          </a:p>
        </p:txBody>
      </p:sp>
      <p:pic>
        <p:nvPicPr>
          <p:cNvPr id="4" name="Picture 1" descr="iw3htp5_02_HTML5_pt1_Page_09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" t="5609" r="23153" b="71094"/>
          <a:stretch/>
        </p:blipFill>
        <p:spPr bwMode="auto">
          <a:xfrm>
            <a:off x="2813221" y="4832823"/>
            <a:ext cx="6565558" cy="129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8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Headings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918" y="2375676"/>
            <a:ext cx="2305050" cy="26098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20097" y="2170067"/>
            <a:ext cx="4572000" cy="375487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</a:t>
            </a: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2.2: heading.html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Heading elements h1 through h6.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Headings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1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2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h3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3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h3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h4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4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h4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h5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5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h5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h6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6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h6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Headings</a:t>
            </a:r>
            <a:endParaRPr lang="zh-TW" altLang="en-US" dirty="0"/>
          </a:p>
        </p:txBody>
      </p:sp>
      <p:pic>
        <p:nvPicPr>
          <p:cNvPr id="4" name="Picture 1" descr="iw3htp5_02_HTML5_pt1_Page_10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" t="5312" r="23063" b="65752"/>
          <a:stretch/>
        </p:blipFill>
        <p:spPr bwMode="auto">
          <a:xfrm>
            <a:off x="2813221" y="2379857"/>
            <a:ext cx="6565558" cy="160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hyperlink references or links to other resources, such as HTML5 documents and images.</a:t>
            </a:r>
          </a:p>
          <a:p>
            <a:r>
              <a:rPr lang="en-US" altLang="zh-TW" dirty="0"/>
              <a:t>Web browsers typically </a:t>
            </a:r>
            <a:r>
              <a:rPr lang="en-US" altLang="zh-TW" i="1" dirty="0"/>
              <a:t>underline</a:t>
            </a:r>
            <a:r>
              <a:rPr lang="en-US" altLang="zh-TW" dirty="0"/>
              <a:t> text hyperlinks and color them blue by default.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205" y="2994989"/>
            <a:ext cx="3189974" cy="37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535070" y="2751157"/>
            <a:ext cx="6214934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2.3: links.html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Linking to other web pages.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Here are my favorite sites: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Click a name to visit that site.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create four text hyperlinks --&gt;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http://www.facebook.com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Facebook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3"/>
              </a:rPr>
              <a:t>http://www.twitter.com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Twitter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4"/>
              </a:rPr>
              <a:t>http://www.fourquare.com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Foursquare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5"/>
              </a:rPr>
              <a:t>http://www.google.com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0" y="1011257"/>
            <a:ext cx="4381500" cy="3752850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2842054" y="1351006"/>
            <a:ext cx="3641124" cy="3510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2636109" y="2240692"/>
            <a:ext cx="3995351" cy="33857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</a:p>
          <a:p>
            <a:pPr lvl="1"/>
            <a:r>
              <a:rPr lang="en-US" altLang="zh-TW" dirty="0"/>
              <a:t>alt Attribute</a:t>
            </a:r>
          </a:p>
          <a:p>
            <a:pPr lvl="1"/>
            <a:r>
              <a:rPr lang="en-US" altLang="zh-TW" dirty="0"/>
              <a:t>Void Element</a:t>
            </a:r>
          </a:p>
          <a:p>
            <a:pPr lvl="1"/>
            <a:r>
              <a:rPr lang="en-US" altLang="zh-TW" dirty="0"/>
              <a:t>Using Images as </a:t>
            </a:r>
            <a:r>
              <a:rPr lang="en-US" altLang="zh-TW" dirty="0" smtClean="0"/>
              <a:t>Hyperlinks</a:t>
            </a:r>
          </a:p>
          <a:p>
            <a:r>
              <a:rPr lang="en-US" altLang="zh-TW" dirty="0" smtClean="0"/>
              <a:t>Special Characters and Horizontal Rules</a:t>
            </a:r>
          </a:p>
          <a:p>
            <a:r>
              <a:rPr lang="en-US" altLang="zh-TW" dirty="0" smtClean="0"/>
              <a:t>Lists</a:t>
            </a:r>
          </a:p>
          <a:p>
            <a:r>
              <a:rPr lang="en-US" altLang="zh-TW" dirty="0" smtClean="0"/>
              <a:t>Tables</a:t>
            </a:r>
          </a:p>
          <a:p>
            <a:r>
              <a:rPr lang="en-US" altLang="zh-TW" dirty="0" smtClean="0"/>
              <a:t>Form</a:t>
            </a:r>
          </a:p>
          <a:p>
            <a:r>
              <a:rPr lang="en-US" altLang="zh-TW" dirty="0" smtClean="0"/>
              <a:t>Internal linking</a:t>
            </a:r>
          </a:p>
          <a:p>
            <a:r>
              <a:rPr lang="en-US" altLang="zh-TW" smtClean="0"/>
              <a:t>meta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8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strong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element</a:t>
            </a:r>
          </a:p>
          <a:p>
            <a:pPr lvl="1"/>
            <a:r>
              <a:rPr lang="en-US" altLang="zh-TW" dirty="0"/>
              <a:t>the content has high </a:t>
            </a:r>
            <a:r>
              <a:rPr lang="en-US" altLang="zh-TW" dirty="0" smtClean="0"/>
              <a:t>importance</a:t>
            </a:r>
          </a:p>
          <a:p>
            <a:pPr lvl="1"/>
            <a:r>
              <a:rPr lang="en-US" altLang="zh-TW" dirty="0"/>
              <a:t>Browsers typically render such text in a bold </a:t>
            </a:r>
            <a:r>
              <a:rPr lang="en-US" altLang="zh-TW" dirty="0" smtClean="0"/>
              <a:t>font</a:t>
            </a:r>
          </a:p>
          <a:p>
            <a:pPr lvl="2"/>
            <a:r>
              <a:rPr lang="en-US" altLang="zh-TW" dirty="0" smtClean="0"/>
              <a:t>Note : </a:t>
            </a:r>
          </a:p>
          <a:p>
            <a:pPr lvl="3"/>
            <a:r>
              <a:rPr lang="en-US" altLang="zh-TW" dirty="0" smtClean="0"/>
              <a:t>&lt;strong&gt; </a:t>
            </a:r>
            <a:r>
              <a:rPr lang="en-US" altLang="zh-TW" dirty="0"/>
              <a:t>: </a:t>
            </a:r>
            <a:r>
              <a:rPr lang="en-US" altLang="zh-TW" dirty="0" smtClean="0"/>
              <a:t>emphasize </a:t>
            </a:r>
          </a:p>
          <a:p>
            <a:pPr lvl="3"/>
            <a:r>
              <a:rPr lang="en-US" altLang="zh-TW" dirty="0" smtClean="0"/>
              <a:t>&lt;b&gt;</a:t>
            </a:r>
            <a:r>
              <a:rPr lang="en-US" altLang="zh-TW" dirty="0"/>
              <a:t> </a:t>
            </a:r>
            <a:r>
              <a:rPr lang="en-US" altLang="zh-TW" dirty="0" smtClean="0"/>
              <a:t>: bold font</a:t>
            </a:r>
            <a:endParaRPr lang="en-US" altLang="zh-TW" dirty="0"/>
          </a:p>
          <a:p>
            <a:r>
              <a:rPr lang="en-US" altLang="zh-TW" i="1" dirty="0">
                <a:solidFill>
                  <a:srgbClr val="FF0000"/>
                </a:solidFill>
              </a:rPr>
              <a:t>a (anchor) </a:t>
            </a:r>
            <a:r>
              <a:rPr lang="en-US" altLang="zh-TW" dirty="0" smtClean="0"/>
              <a:t>element</a:t>
            </a:r>
          </a:p>
          <a:p>
            <a:pPr lvl="1"/>
            <a:r>
              <a:rPr lang="en-US" altLang="zh-TW" dirty="0"/>
              <a:t>Attribute </a:t>
            </a:r>
            <a:r>
              <a:rPr lang="en-US" altLang="zh-TW" dirty="0" err="1"/>
              <a:t>href</a:t>
            </a:r>
            <a:r>
              <a:rPr lang="en-US" altLang="zh-TW" dirty="0"/>
              <a:t> (hypertext reference) specifies a resource’s location, such as </a:t>
            </a:r>
          </a:p>
          <a:p>
            <a:pPr lvl="2"/>
            <a:r>
              <a:rPr lang="en-US" altLang="zh-TW" dirty="0"/>
              <a:t>a web page or location within a web page</a:t>
            </a:r>
          </a:p>
          <a:p>
            <a:pPr lvl="2"/>
            <a:r>
              <a:rPr lang="en-US" altLang="zh-TW" dirty="0"/>
              <a:t>a file</a:t>
            </a:r>
          </a:p>
          <a:p>
            <a:pPr lvl="2"/>
            <a:r>
              <a:rPr lang="en-US" altLang="zh-TW" dirty="0"/>
              <a:t>an e-mail address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3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When a URL does not indicate a specific document on the website, the web server returns a default web page. This page is often called index.html, but most web servers can be configured to use any file as the default web page for the site.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Linux</a:t>
            </a:r>
          </a:p>
          <a:p>
            <a:pPr lvl="2"/>
            <a:r>
              <a:rPr lang="en-US" altLang="zh-TW" dirty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/apache2/mods-enabled/</a:t>
            </a:r>
            <a:r>
              <a:rPr lang="en-US" altLang="zh-TW" dirty="0" err="1" smtClean="0"/>
              <a:t>dir.conf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Windows</a:t>
            </a:r>
          </a:p>
          <a:p>
            <a:pPr lvl="2"/>
            <a:r>
              <a:rPr lang="en-US" altLang="zh-TW" dirty="0" smtClean="0"/>
              <a:t>INSTALL DIR/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httpd.conf</a:t>
            </a: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5483225"/>
            <a:ext cx="8134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the web server cannot locate a requested document, it returns an error indication to the web browser (known as a 404 error), and the browser displays a web page containing an error message.</a:t>
            </a:r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142" y="3815546"/>
            <a:ext cx="3722644" cy="240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9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Setup 404 Error </a:t>
            </a:r>
          </a:p>
          <a:p>
            <a:pPr lvl="1"/>
            <a:r>
              <a:rPr lang="en-US" altLang="zh-TW" dirty="0" smtClean="0"/>
              <a:t>Windows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Xampp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en-US" altLang="zh-TW" dirty="0"/>
              <a:t>INSTALL DIR/apache/</a:t>
            </a:r>
            <a:r>
              <a:rPr lang="en-US" altLang="zh-TW" dirty="0" err="1"/>
              <a:t>conf</a:t>
            </a:r>
            <a:r>
              <a:rPr lang="en-US" altLang="zh-TW" dirty="0"/>
              <a:t>/</a:t>
            </a:r>
            <a:r>
              <a:rPr lang="en-US" altLang="zh-TW" dirty="0" err="1"/>
              <a:t>httpd.conf</a:t>
            </a:r>
            <a:endParaRPr lang="en-US" altLang="zh-TW" dirty="0"/>
          </a:p>
          <a:p>
            <a:pPr lvl="2"/>
            <a:r>
              <a:rPr lang="en-US" altLang="zh-TW" dirty="0" smtClean="0"/>
              <a:t>Add file : INSTALL DIR/</a:t>
            </a:r>
            <a:r>
              <a:rPr lang="en-US" altLang="zh-TW" dirty="0" err="1" smtClean="0"/>
              <a:t>htdocs</a:t>
            </a:r>
            <a:r>
              <a:rPr lang="en-US" altLang="zh-TW" dirty="0" smtClean="0"/>
              <a:t>/missing.html</a:t>
            </a:r>
            <a:endParaRPr lang="en-US" altLang="zh-TW" dirty="0"/>
          </a:p>
          <a:p>
            <a:pPr lvl="1"/>
            <a:r>
              <a:rPr lang="en-US" altLang="zh-TW" dirty="0" smtClean="0"/>
              <a:t>Linux (apache)</a:t>
            </a:r>
            <a:endParaRPr lang="en-US" altLang="zh-TW" dirty="0"/>
          </a:p>
          <a:p>
            <a:pPr lvl="2"/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/apache2/</a:t>
            </a:r>
            <a:r>
              <a:rPr lang="en-US" altLang="zh-TW" dirty="0" err="1"/>
              <a:t>conf</a:t>
            </a:r>
            <a:r>
              <a:rPr lang="en-US" altLang="zh-TW" dirty="0"/>
              <a:t>-available/localized-error-</a:t>
            </a:r>
            <a:r>
              <a:rPr lang="en-US" altLang="zh-TW" dirty="0" err="1"/>
              <a:t>pages.conf</a:t>
            </a:r>
            <a:endParaRPr lang="en-US" altLang="zh-TW" dirty="0"/>
          </a:p>
          <a:p>
            <a:pPr lvl="2"/>
            <a:r>
              <a:rPr lang="en-US" altLang="zh-TW" dirty="0"/>
              <a:t>Add file : /</a:t>
            </a:r>
            <a:r>
              <a:rPr lang="en-US" altLang="zh-TW" dirty="0" err="1"/>
              <a:t>var</a:t>
            </a:r>
            <a:r>
              <a:rPr lang="en-US" altLang="zh-TW" dirty="0"/>
              <a:t>/www/html/missing.html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82563" y="4556503"/>
            <a:ext cx="702687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TW" altLang="en-US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ErrorDocument 404 /missing.html</a:t>
            </a:r>
            <a:endParaRPr lang="en-US" altLang="zh-TW" sz="1600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ErrorDocument 404 /missing.html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(For XAMPP)</a:t>
            </a:r>
          </a:p>
          <a:p>
            <a:r>
              <a:rPr lang="en-US" altLang="zh-TW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altLang="zh-TW" sz="16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/extra/</a:t>
            </a:r>
            <a:r>
              <a:rPr lang="en-US" altLang="zh-TW" sz="16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httpd-multilang-errordoc.conf</a:t>
            </a:r>
            <a:endParaRPr lang="en-US" altLang="zh-TW" sz="1600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/extra/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httpd-multilang-errordoc.conf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5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Hyperlinking to an E-Mail </a:t>
            </a:r>
            <a:r>
              <a:rPr lang="en-US" altLang="zh-TW" dirty="0" smtClean="0"/>
              <a:t>Address</a:t>
            </a:r>
          </a:p>
          <a:p>
            <a:pPr lvl="1"/>
            <a:r>
              <a:rPr lang="en-US" altLang="zh-TW" dirty="0"/>
              <a:t>Anchors can link to an e-mail address using a </a:t>
            </a:r>
            <a:r>
              <a:rPr lang="en-US" altLang="zh-TW" dirty="0">
                <a:solidFill>
                  <a:srgbClr val="FF0000"/>
                </a:solidFill>
              </a:rPr>
              <a:t>mailto: URL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Add subject : mailto:EMail?subject=TITLE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When a user clicks this type of anchored link, most browsers launch the default e-mail program (e.g., Mozilla Thunderbird, Microsoft Outlook  or Apple Mail) to enable the user to write an e-mail message to the linked address</a:t>
            </a:r>
            <a:r>
              <a:rPr lang="en-US" altLang="zh-TW" dirty="0" smtClean="0"/>
              <a:t>.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4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24000" y="2511001"/>
            <a:ext cx="7970108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</a:t>
            </a: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2.4: contact.html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Linking to an e-mail address.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Contact Page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To write to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"mailto:deitel@deitel.com?subject=TEST"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u="sng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 Associates, Inc.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click the link and your default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email client will open an email message and address it to us.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032" y="1783235"/>
            <a:ext cx="3838575" cy="581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8" name="直線單箭頭接點 7"/>
          <p:cNvCxnSpPr/>
          <p:nvPr/>
        </p:nvCxnSpPr>
        <p:spPr>
          <a:xfrm flipH="1" flipV="1">
            <a:off x="3435180" y="1902943"/>
            <a:ext cx="2755427" cy="2906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850" y="691690"/>
            <a:ext cx="3579020" cy="3155381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4011828" y="1989438"/>
            <a:ext cx="3789405" cy="14416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5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most popular image formats used by web developers today are PNG (Portable Network Graphics) and JPEG (Joint Photographic Experts Group).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66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850" y="4765119"/>
            <a:ext cx="1457528" cy="190526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548130" y="4395787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cpphtp.png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524001" y="2372356"/>
            <a:ext cx="6880693" cy="37548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</a:t>
            </a: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2.6: picture.html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Including images in HTML5 files.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"cpphtp.png"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"92"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"120"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"C++ How to Program book cover"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"jhtp.png"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"92"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"120"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How to Program book cover"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060" y="930965"/>
            <a:ext cx="2815318" cy="1963856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 flipV="1">
            <a:off x="5190068" y="1721709"/>
            <a:ext cx="4139687" cy="3595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element’s </a:t>
            </a:r>
            <a:r>
              <a:rPr lang="en-US" altLang="zh-TW" i="1" dirty="0" err="1">
                <a:solidFill>
                  <a:srgbClr val="00B050"/>
                </a:solidFill>
              </a:rPr>
              <a:t>src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attribute specifies an image’s location</a:t>
            </a:r>
          </a:p>
          <a:p>
            <a:r>
              <a:rPr lang="en-US" altLang="zh-TW" dirty="0"/>
              <a:t>Every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must have an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attribute, which contains text that is displayed if the client cannot render the image</a:t>
            </a:r>
          </a:p>
          <a:p>
            <a:r>
              <a:rPr lang="en-US" altLang="zh-TW" i="1" dirty="0" smtClean="0">
                <a:solidFill>
                  <a:srgbClr val="00B050"/>
                </a:solidFill>
              </a:rPr>
              <a:t>Width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and </a:t>
            </a:r>
            <a:r>
              <a:rPr lang="en-US" altLang="zh-TW" i="1" dirty="0">
                <a:solidFill>
                  <a:srgbClr val="00B050"/>
                </a:solidFill>
              </a:rPr>
              <a:t>height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are optional attributes</a:t>
            </a:r>
          </a:p>
          <a:p>
            <a:pPr lvl="1"/>
            <a:r>
              <a:rPr lang="en-US" altLang="zh-TW" dirty="0"/>
              <a:t>If omitted, the browser uses the image’s actual width and height</a:t>
            </a:r>
          </a:p>
          <a:p>
            <a:pPr lvl="1"/>
            <a:r>
              <a:rPr lang="en-US" altLang="zh-TW" dirty="0"/>
              <a:t>Images are measured in pixels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0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pic>
        <p:nvPicPr>
          <p:cNvPr id="4" name="Picture 1" descr="iw3htp5_02_HTML5_pt1_Page_22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t="5609" r="23063" b="51641"/>
          <a:stretch/>
        </p:blipFill>
        <p:spPr bwMode="auto">
          <a:xfrm>
            <a:off x="2821461" y="1600200"/>
            <a:ext cx="6549081" cy="237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iw3htp5_02_HTML5_pt1_Page_23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" t="5905" r="23333" b="56255"/>
          <a:stretch/>
        </p:blipFill>
        <p:spPr bwMode="auto">
          <a:xfrm>
            <a:off x="2846172" y="4407244"/>
            <a:ext cx="6524368" cy="21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5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(</a:t>
            </a:r>
            <a:r>
              <a:rPr lang="en-US" altLang="zh-TW" dirty="0" err="1"/>
              <a:t>HyperText</a:t>
            </a:r>
            <a:r>
              <a:rPr lang="en-US" altLang="zh-TW" dirty="0"/>
              <a:t> Markup Language 5) </a:t>
            </a:r>
            <a:endParaRPr lang="en-US" altLang="zh-TW" dirty="0" smtClean="0"/>
          </a:p>
          <a:p>
            <a:pPr lvl="1"/>
            <a:r>
              <a:rPr lang="en-US" altLang="zh-TW" dirty="0"/>
              <a:t>HTML5 </a:t>
            </a:r>
            <a:r>
              <a:rPr lang="en-US" altLang="zh-TW" dirty="0" smtClean="0"/>
              <a:t>is a markup </a:t>
            </a:r>
            <a:r>
              <a:rPr lang="en-US" altLang="zh-TW" dirty="0"/>
              <a:t>language that specifies the </a:t>
            </a:r>
            <a:r>
              <a:rPr lang="en-US" altLang="zh-TW" i="1" dirty="0"/>
              <a:t>structure</a:t>
            </a:r>
            <a:r>
              <a:rPr lang="en-US" altLang="zh-TW" dirty="0"/>
              <a:t> and </a:t>
            </a:r>
            <a:r>
              <a:rPr lang="en-US" altLang="zh-TW" i="1" dirty="0"/>
              <a:t>content</a:t>
            </a:r>
            <a:r>
              <a:rPr lang="en-US" altLang="zh-TW" dirty="0"/>
              <a:t> of documents that are displayed in web browsers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3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Attribute</a:t>
            </a:r>
          </a:p>
          <a:p>
            <a:pPr lvl="1"/>
            <a:r>
              <a:rPr lang="en-US" altLang="zh-TW" dirty="0"/>
              <a:t>A browser may not be able to render an image.</a:t>
            </a:r>
          </a:p>
          <a:p>
            <a:pPr lvl="1"/>
            <a:r>
              <a:rPr lang="en-US" altLang="zh-TW" dirty="0"/>
              <a:t>Every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in an HTML5 document must have an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/>
              <a:t> attribute. </a:t>
            </a:r>
          </a:p>
          <a:p>
            <a:pPr lvl="1"/>
            <a:r>
              <a:rPr lang="en-US" altLang="zh-TW" dirty="0"/>
              <a:t>If a browser cannot render an image, the browser displays the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/>
              <a:t> attribute’s value.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/>
              <a:t> attribute is also important for accessibility—speech synthesizer software can speak the alt attribute’s value so that a visually impaired user can understand what the browser is displaying. For this reason, the alt attribute should describe the image’s contents.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14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7030A0"/>
                </a:solidFill>
              </a:rPr>
              <a:t>Void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Elements</a:t>
            </a:r>
          </a:p>
          <a:p>
            <a:pPr lvl="1"/>
            <a:r>
              <a:rPr lang="en-US" altLang="zh-TW" dirty="0"/>
              <a:t>Some HTML5 elements (called void elements) contain only attributes and do not mark up text (i.e., text is not placed between a start and an end tag). </a:t>
            </a:r>
          </a:p>
          <a:p>
            <a:pPr lvl="1"/>
            <a:r>
              <a:rPr lang="en-US" altLang="zh-TW" dirty="0"/>
              <a:t>You can terminate void elements (such as the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element) by using the forward slash character (/) inside the closing right angle bracket (&gt;) of the start tag.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69989" y="4435216"/>
            <a:ext cx="800717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"jhtp.png"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"92"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"120"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How to Program book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cover" 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47439" y="4758380"/>
            <a:ext cx="230659" cy="32316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2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Using Images as Hyperlinks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By using images as hyperlinks, you can create graphical web pages that link to other resources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33258" y="1409295"/>
            <a:ext cx="8279027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2.7: nav.html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Images as link anchors.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Navigation Bar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"links.html"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"links.jpg"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"list.html"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"list.jpg"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"List of Features"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"contact.html"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"contact.jpg"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"Contact Me"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"table1.html"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"table.jpg"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"Tables Page"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"form.html"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"form.jpg"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"Feedback Form"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899" y="1851015"/>
            <a:ext cx="3419475" cy="6762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855" y="620897"/>
            <a:ext cx="825500" cy="635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096" y="561314"/>
            <a:ext cx="825500" cy="635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352" y="662766"/>
            <a:ext cx="825500" cy="635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82" y="541730"/>
            <a:ext cx="825500" cy="635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39" y="533815"/>
            <a:ext cx="825500" cy="635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44452" y="261730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links.jpg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09940" y="235084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li</a:t>
            </a:r>
            <a:r>
              <a:rPr lang="en-US" altLang="zh-TW" dirty="0" err="1">
                <a:solidFill>
                  <a:srgbClr val="FF0000"/>
                </a:solidFill>
                <a:cs typeface="Courier New" panose="02070309020205020404" pitchFamily="49" charset="0"/>
              </a:rPr>
              <a:t>st</a:t>
            </a:r>
            <a:r>
              <a:rPr lang="zh-TW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82506" y="260947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cs typeface="Courier New" panose="02070309020205020404" pitchFamily="49" charset="0"/>
              </a:rPr>
              <a:t>contact</a:t>
            </a:r>
            <a:r>
              <a:rPr lang="zh-TW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8946" y="256001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cs typeface="Courier New" panose="02070309020205020404" pitchFamily="49" charset="0"/>
              </a:rPr>
              <a:t>table</a:t>
            </a:r>
            <a:r>
              <a:rPr lang="zh-TW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07179" y="283698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cs typeface="Courier New" panose="02070309020205020404" pitchFamily="49" charset="0"/>
              </a:rPr>
              <a:t>form</a:t>
            </a:r>
            <a:r>
              <a:rPr lang="zh-TW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1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provides character entity references (in the form &amp;code;) for representing special characters that cannot be rendered otherwise</a:t>
            </a:r>
          </a:p>
          <a:p>
            <a:r>
              <a:rPr lang="en-US" altLang="zh-TW" dirty="0"/>
              <a:t>The code can be:</a:t>
            </a:r>
          </a:p>
          <a:p>
            <a:pPr lvl="1"/>
            <a:r>
              <a:rPr lang="en-US" altLang="zh-TW" dirty="0"/>
              <a:t>Word abbreviations</a:t>
            </a:r>
          </a:p>
          <a:p>
            <a:pPr lvl="1"/>
            <a:r>
              <a:rPr lang="en-US" altLang="zh-TW" dirty="0"/>
              <a:t>Numbers </a:t>
            </a:r>
          </a:p>
          <a:p>
            <a:pPr lvl="2"/>
            <a:r>
              <a:rPr lang="en-US" altLang="zh-TW" dirty="0"/>
              <a:t>Decimal</a:t>
            </a:r>
          </a:p>
          <a:p>
            <a:pPr lvl="2"/>
            <a:r>
              <a:rPr lang="en-US" altLang="zh-TW" dirty="0"/>
              <a:t>Hexadecimal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pic>
        <p:nvPicPr>
          <p:cNvPr id="4" name="Picture 1" descr="iw3htp5_02_HTML5_pt1_Page_27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9" t="6054" r="27207" b="11441"/>
          <a:stretch/>
        </p:blipFill>
        <p:spPr bwMode="auto">
          <a:xfrm>
            <a:off x="3192163" y="1779373"/>
            <a:ext cx="5807677" cy="458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278659" y="4621428"/>
            <a:ext cx="4267200" cy="560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9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Ref:</a:t>
            </a:r>
          </a:p>
          <a:p>
            <a:pPr lvl="1"/>
            <a:r>
              <a:rPr lang="en-US" altLang="zh-TW" dirty="0"/>
              <a:t>http://www.w3.org/TR/REC-html40/sgml/entities.html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pic>
        <p:nvPicPr>
          <p:cNvPr id="4" name="Picture 1" descr="iw3htp5_02_HTML5_pt1_Page_28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5758" r="26938" b="54476"/>
          <a:stretch/>
        </p:blipFill>
        <p:spPr bwMode="auto">
          <a:xfrm>
            <a:off x="3188043" y="2759311"/>
            <a:ext cx="5815914" cy="220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90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543539" y="2178967"/>
            <a:ext cx="6812691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Contact Page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"mailto:deitel@deitel.com"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Send an email to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u="sng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&amp;amp;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Associates, Inc.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All information on this site is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&amp;copy;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b="1" kern="0" dirty="0" err="1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40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 Associates, Inc. 2012.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 may download 3.14 x 10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characters worth of information from this site.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The first item in the series is x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sub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sub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Note: </a:t>
            </a:r>
            <a:r>
              <a:rPr lang="en-US" altLang="zh-TW" sz="14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</a:t>
            </a:r>
            <a:r>
              <a:rPr lang="en-US" altLang="zh-TW" sz="14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lt</a:t>
            </a:r>
            <a:r>
              <a:rPr lang="en-US" altLang="zh-TW" sz="14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&amp;frac14;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of the information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presented here is updated daily.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483" y="1346219"/>
            <a:ext cx="6781800" cy="149542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2487259" y="1664419"/>
            <a:ext cx="1738711" cy="297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5782963" y="2314832"/>
            <a:ext cx="464923" cy="2951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2860048" y="2333872"/>
            <a:ext cx="1379608" cy="301424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3645517" y="1454723"/>
            <a:ext cx="1840884" cy="276999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354500" y="2709759"/>
            <a:ext cx="179457" cy="324019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526916" y="2374727"/>
            <a:ext cx="4067431" cy="33353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389355" y="2660129"/>
            <a:ext cx="1029758" cy="32667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635259" y="5266055"/>
            <a:ext cx="1452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hr</a:t>
            </a:r>
            <a:r>
              <a:rPr lang="en-US" altLang="zh-TW" dirty="0"/>
              <a:t>&gt; </a:t>
            </a:r>
            <a:r>
              <a:rPr lang="zh-TW" altLang="en-US" dirty="0"/>
              <a:t>水平線</a:t>
            </a:r>
            <a:endParaRPr lang="en-US" altLang="zh-TW" dirty="0"/>
          </a:p>
          <a:p>
            <a:r>
              <a:rPr lang="en-US" altLang="zh-TW" dirty="0"/>
              <a:t>&lt;del&gt;</a:t>
            </a:r>
            <a:r>
              <a:rPr lang="zh-TW" altLang="en-US" dirty="0"/>
              <a:t> 刪除線</a:t>
            </a:r>
            <a:endParaRPr lang="en-US" altLang="zh-TW" dirty="0"/>
          </a:p>
          <a:p>
            <a:r>
              <a:rPr lang="en-US" altLang="zh-TW" dirty="0"/>
              <a:t>&lt;sup&gt; </a:t>
            </a:r>
            <a:r>
              <a:rPr lang="zh-TW" altLang="en-US" dirty="0"/>
              <a:t>上標</a:t>
            </a:r>
            <a:endParaRPr lang="en-US" altLang="zh-TW" dirty="0"/>
          </a:p>
          <a:p>
            <a:r>
              <a:rPr lang="en-US" altLang="zh-TW" dirty="0"/>
              <a:t>&lt;sub&gt; </a:t>
            </a:r>
            <a:r>
              <a:rPr lang="zh-TW" altLang="en-US" dirty="0"/>
              <a:t>下標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5869948" y="1932300"/>
            <a:ext cx="1233129" cy="298914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投影片編號版面配置區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6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i="1" dirty="0">
                <a:solidFill>
                  <a:srgbClr val="FF0000"/>
                </a:solidFill>
              </a:rPr>
              <a:t>horizontal rule</a:t>
            </a:r>
            <a:r>
              <a:rPr lang="en-US" altLang="zh-TW" dirty="0"/>
              <a:t>, indicated by the </a:t>
            </a:r>
            <a:r>
              <a:rPr lang="en-US" altLang="zh-TW" i="1" dirty="0">
                <a:solidFill>
                  <a:srgbClr val="FF0000"/>
                </a:solidFill>
              </a:rPr>
              <a:t>&lt;</a:t>
            </a:r>
            <a:r>
              <a:rPr lang="en-US" altLang="zh-TW" i="1" dirty="0" err="1">
                <a:solidFill>
                  <a:srgbClr val="FF0000"/>
                </a:solidFill>
              </a:rPr>
              <a:t>hr</a:t>
            </a:r>
            <a:r>
              <a:rPr lang="en-US" altLang="zh-TW" i="1" dirty="0">
                <a:solidFill>
                  <a:srgbClr val="FF0000"/>
                </a:solidFill>
              </a:rPr>
              <a:t>&gt; </a:t>
            </a:r>
            <a:r>
              <a:rPr lang="en-US" altLang="zh-TW" dirty="0"/>
              <a:t>tag renders a horizontal line with extra space above and below it in most browsers. 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horizontal rule </a:t>
            </a:r>
            <a:r>
              <a:rPr lang="en-US" altLang="zh-TW" dirty="0"/>
              <a:t>element should be considered a legacy element and you should avoid using it. </a:t>
            </a:r>
          </a:p>
          <a:p>
            <a:r>
              <a:rPr lang="en-US" altLang="zh-TW" dirty="0"/>
              <a:t>CSS can be used to add horizontal rules and other formatting to documents.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Unordered list element </a:t>
            </a:r>
            <a:r>
              <a:rPr lang="en-US" altLang="zh-TW" i="1" dirty="0" err="1">
                <a:solidFill>
                  <a:srgbClr val="FF0000"/>
                </a:solidFill>
              </a:rPr>
              <a:t>ul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TW" dirty="0"/>
              <a:t>creates a list in which each item in the list begins with a bullet symbol (typically a disc)</a:t>
            </a:r>
          </a:p>
          <a:p>
            <a:pPr lvl="1"/>
            <a:r>
              <a:rPr lang="en-US" altLang="zh-TW" dirty="0"/>
              <a:t>Each entry is an </a:t>
            </a:r>
            <a:r>
              <a:rPr lang="en-US" altLang="zh-TW" i="1" dirty="0">
                <a:solidFill>
                  <a:srgbClr val="FF0000"/>
                </a:solidFill>
              </a:rPr>
              <a:t>li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(list item) element. Most web browsers render these elements with a line break and a bullet symbol at the beginning of the line.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Text Editor</a:t>
            </a:r>
          </a:p>
          <a:p>
            <a:pPr lvl="1"/>
            <a:r>
              <a:rPr lang="en-US" altLang="zh-TW" dirty="0" smtClean="0"/>
              <a:t>Free</a:t>
            </a:r>
          </a:p>
          <a:p>
            <a:pPr lvl="2"/>
            <a:r>
              <a:rPr lang="en-US" altLang="zh-TW" dirty="0" smtClean="0"/>
              <a:t>notepad</a:t>
            </a:r>
          </a:p>
          <a:p>
            <a:pPr lvl="2"/>
            <a:r>
              <a:rPr lang="en-US" altLang="zh-TW" dirty="0"/>
              <a:t>n</a:t>
            </a:r>
            <a:r>
              <a:rPr lang="en-US" altLang="zh-TW" dirty="0" smtClean="0"/>
              <a:t>otepad++</a:t>
            </a:r>
          </a:p>
          <a:p>
            <a:pPr lvl="2"/>
            <a:r>
              <a:rPr lang="en-US" altLang="zh-TW" dirty="0" smtClean="0"/>
              <a:t>vim</a:t>
            </a:r>
          </a:p>
          <a:p>
            <a:pPr lvl="2"/>
            <a:r>
              <a:rPr lang="en-US" altLang="zh-TW" dirty="0" err="1" smtClean="0"/>
              <a:t>emacs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eclipse</a:t>
            </a:r>
          </a:p>
          <a:p>
            <a:pPr lvl="2"/>
            <a:r>
              <a:rPr lang="en-US" altLang="zh-TW" dirty="0" err="1" smtClean="0"/>
              <a:t>KompoZer</a:t>
            </a:r>
            <a:endParaRPr lang="en-US" altLang="zh-TW" dirty="0" smtClean="0"/>
          </a:p>
          <a:p>
            <a:pPr lvl="2"/>
            <a:r>
              <a:rPr lang="en-US" altLang="zh-TW" dirty="0"/>
              <a:t>Google Web </a:t>
            </a:r>
            <a:r>
              <a:rPr lang="en-US" altLang="zh-TW" dirty="0" smtClean="0"/>
              <a:t>Designer</a:t>
            </a:r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/>
              <a:t>Commercial </a:t>
            </a:r>
            <a:r>
              <a:rPr lang="en-US" altLang="zh-TW" dirty="0"/>
              <a:t>software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Dreamweaver</a:t>
            </a:r>
          </a:p>
          <a:p>
            <a:pPr lvl="2"/>
            <a:r>
              <a:rPr lang="en-US" altLang="zh-TW" dirty="0" err="1" smtClean="0"/>
              <a:t>Ultraedit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Editing HTML5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4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24001" y="1458496"/>
            <a:ext cx="8386119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</a:t>
            </a: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2.10: links2.html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Unordered list containing hyperlinks.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Here are my favorite sites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Click on a name to go to that page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create an unordered list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the list contains four list items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http://www.youtube.com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YouTube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3"/>
              </a:rPr>
              <a:t>http://www.wikipedia.org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Wikipedia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4"/>
              </a:rPr>
              <a:t>http://www.amazon.com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Amazon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5"/>
              </a:rPr>
              <a:t>http://www.linkedin.com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LinkedIn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8040" y="1860207"/>
            <a:ext cx="3448050" cy="163830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2875005" y="2858531"/>
            <a:ext cx="4267200" cy="235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Nested Lists</a:t>
            </a:r>
          </a:p>
          <a:p>
            <a:pPr lvl="1"/>
            <a:r>
              <a:rPr lang="en-US" altLang="zh-TW" dirty="0"/>
              <a:t>Lists may be nested to represent hierarchical relationships, as in a multi-level outline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The ordered-list element </a:t>
            </a:r>
            <a:r>
              <a:rPr lang="en-US" altLang="zh-TW" i="1" dirty="0" err="1">
                <a:solidFill>
                  <a:srgbClr val="FF0000"/>
                </a:solidFill>
              </a:rPr>
              <a:t>ol</a:t>
            </a:r>
            <a:r>
              <a:rPr lang="en-US" altLang="zh-TW" i="1" dirty="0"/>
              <a:t> </a:t>
            </a:r>
            <a:r>
              <a:rPr lang="en-US" altLang="zh-TW" dirty="0"/>
              <a:t>creates a list in which each item begins with a number.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552006" y="140778"/>
            <a:ext cx="5146589" cy="67172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5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Lists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 Best Features of the Internet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 can meet new people from countries around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the world.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You have access to new media as it becomes public: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games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applications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 business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 pleasure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Around the clock news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 engines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Shopping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Programming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JavaScript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languages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Keeping in touch with old friends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It's the technology of the future!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823" y="2381186"/>
            <a:ext cx="4476750" cy="3752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92054" y="1491837"/>
            <a:ext cx="3852779" cy="4958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594607" y="2284951"/>
            <a:ext cx="2872228" cy="334270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036779" y="2734667"/>
            <a:ext cx="1996540" cy="6757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flipV="1">
            <a:off x="2968710" y="4199685"/>
            <a:ext cx="2138749" cy="10890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左大括弧 22"/>
          <p:cNvSpPr/>
          <p:nvPr/>
        </p:nvSpPr>
        <p:spPr>
          <a:xfrm>
            <a:off x="2936256" y="2762407"/>
            <a:ext cx="45719" cy="570407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左大括弧 23"/>
          <p:cNvSpPr/>
          <p:nvPr/>
        </p:nvSpPr>
        <p:spPr>
          <a:xfrm>
            <a:off x="2935703" y="4250817"/>
            <a:ext cx="64670" cy="1037875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左大括弧 24"/>
          <p:cNvSpPr/>
          <p:nvPr/>
        </p:nvSpPr>
        <p:spPr>
          <a:xfrm>
            <a:off x="2766258" y="2688653"/>
            <a:ext cx="115193" cy="795953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左大括弧 25"/>
          <p:cNvSpPr/>
          <p:nvPr/>
        </p:nvSpPr>
        <p:spPr>
          <a:xfrm>
            <a:off x="2747890" y="4109487"/>
            <a:ext cx="75518" cy="1302773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左大括弧 26"/>
          <p:cNvSpPr/>
          <p:nvPr/>
        </p:nvSpPr>
        <p:spPr>
          <a:xfrm>
            <a:off x="2454764" y="2316290"/>
            <a:ext cx="80430" cy="319502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左大括弧 27"/>
          <p:cNvSpPr/>
          <p:nvPr/>
        </p:nvSpPr>
        <p:spPr>
          <a:xfrm>
            <a:off x="2296751" y="2001794"/>
            <a:ext cx="45719" cy="370702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左大括弧 28"/>
          <p:cNvSpPr/>
          <p:nvPr/>
        </p:nvSpPr>
        <p:spPr>
          <a:xfrm>
            <a:off x="2048380" y="1527270"/>
            <a:ext cx="45719" cy="4807627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335615" y="2840445"/>
            <a:ext cx="3892177" cy="3138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699937" y="3242918"/>
            <a:ext cx="2176334" cy="22683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7045927" y="3581851"/>
            <a:ext cx="1155356" cy="37627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 flipV="1">
            <a:off x="6986768" y="4628056"/>
            <a:ext cx="1362796" cy="8567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投影片編號版面配置區 4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98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5" grpId="0" animBg="1"/>
      <p:bldP spid="15" grpId="1" animBg="1"/>
      <p:bldP spid="18" grpId="0" animBg="1"/>
      <p:bldP spid="18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4" grpId="1" animBg="1"/>
      <p:bldP spid="39" grpId="0" animBg="1"/>
      <p:bldP spid="39" grpId="1" animBg="1"/>
      <p:bldP spid="40" grpId="0" animBg="1"/>
      <p:bldP spid="40" grpId="1" animBg="1"/>
      <p:bldP spid="47" grpId="0" animBg="1"/>
      <p:bldP spid="47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https://validator.w3.org/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387" y="2302396"/>
            <a:ext cx="3419025" cy="36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Tables are frequently used to organize data into rows and columns. 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table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defines an HTML5 table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summary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summarizes the table’s contents and is used by speech devices to make the table more accessible to users with visual impairments.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caption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specifies a table’s title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2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46975" y="54000"/>
            <a:ext cx="8636730" cy="68788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5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 simple HTML5 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 of Fruits (1st column) and Their Prices (2nd column)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Price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tfoot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Total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$3.75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tfoot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Apple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$0.25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Orange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$0.50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Banana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$1.00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Pineapple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$2.00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033" y="2615513"/>
            <a:ext cx="1797136" cy="31380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65405" y="1565190"/>
            <a:ext cx="2034746" cy="8950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3"/>
          </p:cNvCxnSpPr>
          <p:nvPr/>
        </p:nvCxnSpPr>
        <p:spPr>
          <a:xfrm>
            <a:off x="4300151" y="2012716"/>
            <a:ext cx="3674076" cy="17719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65405" y="2468478"/>
            <a:ext cx="2034746" cy="99965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11" idx="3"/>
          </p:cNvCxnSpPr>
          <p:nvPr/>
        </p:nvCxnSpPr>
        <p:spPr>
          <a:xfrm>
            <a:off x="4300151" y="2968305"/>
            <a:ext cx="3674076" cy="246314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65405" y="3469353"/>
            <a:ext cx="2034746" cy="28573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4" idx="3"/>
          </p:cNvCxnSpPr>
          <p:nvPr/>
        </p:nvCxnSpPr>
        <p:spPr>
          <a:xfrm flipV="1">
            <a:off x="4300152" y="4326924"/>
            <a:ext cx="3608173" cy="57108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265406" y="1403263"/>
            <a:ext cx="7570573" cy="1619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>
            <a:stCxn id="17" idx="2"/>
          </p:cNvCxnSpPr>
          <p:nvPr/>
        </p:nvCxnSpPr>
        <p:spPr>
          <a:xfrm>
            <a:off x="6050693" y="1565190"/>
            <a:ext cx="2145957" cy="171141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table can be split into three distinct sections: </a:t>
            </a:r>
          </a:p>
          <a:p>
            <a:pPr lvl="1"/>
            <a:r>
              <a:rPr lang="en-US" altLang="zh-TW" dirty="0"/>
              <a:t>Head (</a:t>
            </a:r>
            <a:r>
              <a:rPr lang="en-US" altLang="zh-TW" i="1" dirty="0" err="1">
                <a:solidFill>
                  <a:srgbClr val="FF0000"/>
                </a:solidFill>
              </a:rPr>
              <a:t>thead</a:t>
            </a:r>
            <a:r>
              <a:rPr lang="en-US" altLang="zh-TW" dirty="0"/>
              <a:t> element)</a:t>
            </a:r>
          </a:p>
          <a:p>
            <a:pPr lvl="2"/>
            <a:r>
              <a:rPr lang="en-US" altLang="zh-TW" dirty="0"/>
              <a:t>Table titles</a:t>
            </a:r>
          </a:p>
          <a:p>
            <a:pPr lvl="2"/>
            <a:r>
              <a:rPr lang="en-US" altLang="zh-TW" dirty="0"/>
              <a:t>Column headers</a:t>
            </a:r>
          </a:p>
          <a:p>
            <a:pPr lvl="1"/>
            <a:r>
              <a:rPr lang="en-US" altLang="zh-TW" dirty="0"/>
              <a:t>Body (</a:t>
            </a:r>
            <a:r>
              <a:rPr lang="en-US" altLang="zh-TW" i="1" dirty="0" err="1">
                <a:solidFill>
                  <a:srgbClr val="FF0000"/>
                </a:solidFill>
              </a:rPr>
              <a:t>tbody</a:t>
            </a:r>
            <a:r>
              <a:rPr lang="en-US" altLang="zh-TW" dirty="0"/>
              <a:t> element)</a:t>
            </a:r>
          </a:p>
          <a:p>
            <a:pPr lvl="2"/>
            <a:r>
              <a:rPr lang="en-US" altLang="zh-TW" dirty="0"/>
              <a:t>Primary table data</a:t>
            </a:r>
          </a:p>
          <a:p>
            <a:pPr lvl="1"/>
            <a:r>
              <a:rPr lang="en-US" altLang="zh-TW" dirty="0"/>
              <a:t>Table Foot (</a:t>
            </a:r>
            <a:r>
              <a:rPr lang="en-US" altLang="zh-TW" i="1" dirty="0" err="1">
                <a:solidFill>
                  <a:srgbClr val="FF0000"/>
                </a:solidFill>
              </a:rPr>
              <a:t>tfoot</a:t>
            </a:r>
            <a:r>
              <a:rPr lang="en-US" altLang="zh-TW" dirty="0"/>
              <a:t> element)</a:t>
            </a:r>
          </a:p>
          <a:p>
            <a:pPr lvl="2"/>
            <a:r>
              <a:rPr lang="en-US" altLang="zh-TW" dirty="0"/>
              <a:t>Calculation results</a:t>
            </a:r>
          </a:p>
          <a:p>
            <a:pPr lvl="2"/>
            <a:r>
              <a:rPr lang="en-US" altLang="zh-TW" dirty="0"/>
              <a:t>Footnotes</a:t>
            </a:r>
          </a:p>
          <a:p>
            <a:pPr lvl="2"/>
            <a:r>
              <a:rPr lang="en-US" altLang="zh-TW" dirty="0"/>
              <a:t>Above body section in the code, but displays at the bottom in the page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 err="1">
                <a:solidFill>
                  <a:srgbClr val="FF0000"/>
                </a:solidFill>
              </a:rPr>
              <a:t>tr</a:t>
            </a:r>
            <a:r>
              <a:rPr lang="en-US" altLang="zh-TW" dirty="0"/>
              <a:t> Element </a:t>
            </a:r>
          </a:p>
          <a:p>
            <a:pPr lvl="1"/>
            <a:r>
              <a:rPr lang="en-US" altLang="zh-TW" dirty="0"/>
              <a:t>Defines individual table rows</a:t>
            </a:r>
          </a:p>
          <a:p>
            <a:r>
              <a:rPr lang="en-US" altLang="zh-TW" i="1" dirty="0" err="1">
                <a:solidFill>
                  <a:srgbClr val="FF0000"/>
                </a:solidFill>
              </a:rPr>
              <a:t>t</a:t>
            </a:r>
            <a:r>
              <a:rPr lang="en-US" altLang="zh-TW" i="1" dirty="0" err="1" smtClean="0">
                <a:solidFill>
                  <a:srgbClr val="FF0000"/>
                </a:solidFill>
              </a:rPr>
              <a:t>h</a:t>
            </a:r>
            <a:r>
              <a:rPr lang="en-US" altLang="zh-TW" dirty="0" smtClean="0"/>
              <a:t> Element </a:t>
            </a:r>
          </a:p>
          <a:p>
            <a:pPr lvl="1"/>
            <a:r>
              <a:rPr lang="en-US" altLang="zh-TW" dirty="0" smtClean="0"/>
              <a:t>Defines </a:t>
            </a:r>
            <a:r>
              <a:rPr lang="en-US" altLang="zh-TW" dirty="0"/>
              <a:t>a header </a:t>
            </a:r>
            <a:r>
              <a:rPr lang="en-US" altLang="zh-TW" dirty="0" smtClean="0"/>
              <a:t>cell</a:t>
            </a:r>
          </a:p>
          <a:p>
            <a:pPr lvl="1"/>
            <a:r>
              <a:rPr lang="en-US" altLang="zh-TW" dirty="0"/>
              <a:t>Most Web browsers change the font weight to bold and center the content in a </a:t>
            </a:r>
            <a:r>
              <a:rPr lang="en-US" altLang="zh-TW" i="1" dirty="0"/>
              <a:t>&lt;</a:t>
            </a:r>
            <a:r>
              <a:rPr lang="en-US" altLang="zh-TW" i="1" dirty="0" err="1"/>
              <a:t>th</a:t>
            </a:r>
            <a:r>
              <a:rPr lang="en-US" altLang="zh-TW" i="1" dirty="0"/>
              <a:t>&gt; </a:t>
            </a:r>
            <a:r>
              <a:rPr lang="en-US" altLang="zh-TW" dirty="0"/>
              <a:t>cell.</a:t>
            </a:r>
          </a:p>
          <a:p>
            <a:r>
              <a:rPr lang="en-US" altLang="zh-TW" i="1" dirty="0">
                <a:solidFill>
                  <a:srgbClr val="FF0000"/>
                </a:solidFill>
              </a:rPr>
              <a:t>t</a:t>
            </a:r>
            <a:r>
              <a:rPr lang="en-US" altLang="zh-TW" i="1" dirty="0" smtClean="0">
                <a:solidFill>
                  <a:srgbClr val="FF0000"/>
                </a:solidFill>
              </a:rPr>
              <a:t>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</a:t>
            </a:r>
          </a:p>
          <a:p>
            <a:pPr lvl="1"/>
            <a:r>
              <a:rPr lang="en-US" altLang="zh-TW" dirty="0"/>
              <a:t>Contains table data </a:t>
            </a:r>
            <a:r>
              <a:rPr lang="en-US" altLang="zh-TW" dirty="0" smtClean="0"/>
              <a:t>elements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7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Using </a:t>
            </a:r>
            <a:r>
              <a:rPr lang="en-US" altLang="zh-TW" i="1" dirty="0" err="1">
                <a:solidFill>
                  <a:srgbClr val="00B050"/>
                </a:solidFill>
              </a:rPr>
              <a:t>rowspan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and </a:t>
            </a:r>
            <a:r>
              <a:rPr lang="en-US" altLang="zh-TW" i="1" dirty="0" err="1">
                <a:solidFill>
                  <a:srgbClr val="00B050"/>
                </a:solidFill>
              </a:rPr>
              <a:t>colspan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with Tables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You </a:t>
            </a:r>
            <a:r>
              <a:rPr lang="en-US" altLang="zh-TW" dirty="0">
                <a:solidFill>
                  <a:srgbClr val="00B050"/>
                </a:solidFill>
              </a:rPr>
              <a:t>can merge data cells with the </a:t>
            </a:r>
            <a:r>
              <a:rPr lang="en-US" altLang="zh-TW" i="1" dirty="0" err="1">
                <a:solidFill>
                  <a:srgbClr val="00B050"/>
                </a:solidFill>
              </a:rPr>
              <a:t>rowspan</a:t>
            </a:r>
            <a:r>
              <a:rPr lang="en-US" altLang="zh-TW" dirty="0">
                <a:solidFill>
                  <a:srgbClr val="00B050"/>
                </a:solidFill>
              </a:rPr>
              <a:t> and </a:t>
            </a:r>
            <a:r>
              <a:rPr lang="en-US" altLang="zh-TW" i="1" dirty="0" err="1">
                <a:solidFill>
                  <a:srgbClr val="00B050"/>
                </a:solidFill>
              </a:rPr>
              <a:t>colspan</a:t>
            </a:r>
            <a:r>
              <a:rPr lang="en-US" altLang="zh-TW" dirty="0">
                <a:solidFill>
                  <a:srgbClr val="00B050"/>
                </a:solidFill>
              </a:rPr>
              <a:t> attributes</a:t>
            </a:r>
          </a:p>
          <a:p>
            <a:pPr lvl="2"/>
            <a:r>
              <a:rPr lang="en-US" altLang="zh-TW" dirty="0"/>
              <a:t>The values of these attributes specify the number of rows or columns occupied by the cell.</a:t>
            </a:r>
          </a:p>
          <a:p>
            <a:pPr lvl="2"/>
            <a:r>
              <a:rPr lang="en-US" altLang="zh-TW" dirty="0"/>
              <a:t>Can be placed inside any data cell or table header cell.</a:t>
            </a:r>
          </a:p>
          <a:p>
            <a:pPr lvl="1"/>
            <a:r>
              <a:rPr lang="en-US" altLang="zh-TW" dirty="0"/>
              <a:t>The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render as a line break in most </a:t>
            </a:r>
            <a:r>
              <a:rPr lang="en-US" altLang="zh-TW" dirty="0" smtClean="0"/>
              <a:t>browsers - any </a:t>
            </a:r>
            <a:r>
              <a:rPr lang="en-US" altLang="zh-TW" dirty="0"/>
              <a:t>markup or text following a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rendered on the next line.</a:t>
            </a:r>
          </a:p>
          <a:p>
            <a:pPr lvl="2"/>
            <a:r>
              <a:rPr lang="en-US" altLang="zh-TW" dirty="0"/>
              <a:t>Like the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element,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dirty="0"/>
              <a:t> is an example of a void element. </a:t>
            </a:r>
          </a:p>
          <a:p>
            <a:pPr lvl="2"/>
            <a:r>
              <a:rPr lang="en-US" altLang="zh-TW" dirty="0"/>
              <a:t>Like the </a:t>
            </a:r>
            <a:r>
              <a:rPr lang="en-US" altLang="zh-TW" i="1" dirty="0" err="1">
                <a:solidFill>
                  <a:srgbClr val="FF0000"/>
                </a:solidFill>
              </a:rPr>
              <a:t>hr</a:t>
            </a:r>
            <a:r>
              <a:rPr lang="en-US" altLang="zh-TW" dirty="0"/>
              <a:t> element,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dirty="0"/>
              <a:t> is considered a legacy formatting element that you should avoid </a:t>
            </a:r>
            <a:r>
              <a:rPr lang="en-US" altLang="zh-TW" dirty="0" smtClean="0"/>
              <a:t>using</a:t>
            </a:r>
          </a:p>
          <a:p>
            <a:pPr lvl="3"/>
            <a:r>
              <a:rPr lang="en-US" altLang="zh-TW" dirty="0" smtClean="0"/>
              <a:t>in </a:t>
            </a:r>
            <a:r>
              <a:rPr lang="en-US" altLang="zh-TW" dirty="0"/>
              <a:t>general, formatting should be specified using CSS.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0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24001" y="256194"/>
            <a:ext cx="5894174" cy="66018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9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 Example: Spanning Rows and Columns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 more complex sample table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"camel.png"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"205"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9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"167"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"Picture of a one-hump camel"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"4"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Camelid comparison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Approximate as of 6/2011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 of humps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Indigenous region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Spits?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Produces wool?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Camels (</a:t>
            </a:r>
            <a:r>
              <a:rPr lang="en-US" altLang="zh-TW" sz="900" kern="0" dirty="0" err="1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bactrian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Africa/Asia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Llamas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Andes Mountains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38" y="3482976"/>
            <a:ext cx="6086475" cy="3000375"/>
          </a:xfrm>
          <a:prstGeom prst="rect">
            <a:avLst/>
          </a:prstGeom>
        </p:spPr>
      </p:pic>
      <p:cxnSp>
        <p:nvCxnSpPr>
          <p:cNvPr id="8" name="直線單箭頭接點 7"/>
          <p:cNvCxnSpPr>
            <a:endCxn id="12" idx="0"/>
          </p:cNvCxnSpPr>
          <p:nvPr/>
        </p:nvCxnSpPr>
        <p:spPr>
          <a:xfrm>
            <a:off x="3739979" y="2019497"/>
            <a:ext cx="578693" cy="287371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739979" y="2557302"/>
            <a:ext cx="4445069" cy="1408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弧 10"/>
          <p:cNvSpPr/>
          <p:nvPr/>
        </p:nvSpPr>
        <p:spPr>
          <a:xfrm>
            <a:off x="4470316" y="4267200"/>
            <a:ext cx="45719" cy="1644056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167027" y="48932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2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3" name="左大括弧 12"/>
          <p:cNvSpPr/>
          <p:nvPr/>
        </p:nvSpPr>
        <p:spPr>
          <a:xfrm rot="5400000">
            <a:off x="8354951" y="2372563"/>
            <a:ext cx="115888" cy="352579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185047" y="375926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Saving </a:t>
            </a:r>
            <a:r>
              <a:rPr lang="en-US" altLang="zh-TW" dirty="0">
                <a:ea typeface="新細明體" panose="02020500000000000000" pitchFamily="18" charset="-120"/>
              </a:rPr>
              <a:t>it with the 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.html</a:t>
            </a:r>
            <a:r>
              <a:rPr lang="en-US" altLang="zh-TW" dirty="0">
                <a:ea typeface="新細明體" panose="02020500000000000000" pitchFamily="18" charset="-120"/>
              </a:rPr>
              <a:t> or 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.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htm</a:t>
            </a:r>
            <a:r>
              <a:rPr lang="en-US" altLang="zh-TW" dirty="0">
                <a:ea typeface="新細明體" panose="02020500000000000000" pitchFamily="18" charset="-120"/>
              </a:rPr>
              <a:t> filename </a:t>
            </a:r>
            <a:r>
              <a:rPr lang="en-US" altLang="zh-TW" dirty="0" smtClean="0">
                <a:ea typeface="新細明體" panose="02020500000000000000" pitchFamily="18" charset="-120"/>
              </a:rPr>
              <a:t>extension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Editing HTML5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27" y="2669059"/>
            <a:ext cx="5421611" cy="3793524"/>
          </a:xfrm>
          <a:prstGeom prst="rect">
            <a:avLst/>
          </a:prstGeom>
        </p:spPr>
      </p:pic>
      <p:cxnSp>
        <p:nvCxnSpPr>
          <p:cNvPr id="6" name="直線單箭頭接點 5"/>
          <p:cNvCxnSpPr>
            <a:stCxn id="8" idx="2"/>
          </p:cNvCxnSpPr>
          <p:nvPr/>
        </p:nvCxnSpPr>
        <p:spPr>
          <a:xfrm flipH="1">
            <a:off x="7114492" y="5648929"/>
            <a:ext cx="1952538" cy="191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526384" y="5279596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存檔類型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要改成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所有檔案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58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54593" y="989318"/>
            <a:ext cx="4572000" cy="558614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5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12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13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17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18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19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Merge</a:t>
            </a:r>
          </a:p>
          <a:p>
            <a:pPr lvl="1"/>
            <a:r>
              <a:rPr lang="en-US" altLang="zh-TW" dirty="0" smtClean="0"/>
              <a:t>4, 8 </a:t>
            </a:r>
          </a:p>
          <a:p>
            <a:pPr lvl="1"/>
            <a:r>
              <a:rPr lang="en-US" altLang="zh-TW" dirty="0" smtClean="0"/>
              <a:t>6, 7, 10, 11</a:t>
            </a:r>
          </a:p>
          <a:p>
            <a:pPr lvl="1"/>
            <a:r>
              <a:rPr lang="en-US" altLang="zh-TW" dirty="0" smtClean="0"/>
              <a:t>12 , 16, 20</a:t>
            </a:r>
          </a:p>
          <a:p>
            <a:pPr lvl="1"/>
            <a:r>
              <a:rPr lang="en-US" altLang="zh-TW" dirty="0" smtClean="0"/>
              <a:t>13, 14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60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41113"/>
              </p:ext>
            </p:extLst>
          </p:nvPr>
        </p:nvGraphicFramePr>
        <p:xfrm>
          <a:off x="1874108" y="3710010"/>
          <a:ext cx="2743200" cy="10477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04880"/>
              </p:ext>
            </p:extLst>
          </p:nvPr>
        </p:nvGraphicFramePr>
        <p:xfrm>
          <a:off x="1890583" y="5197475"/>
          <a:ext cx="2743200" cy="10477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716028" y="312905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1: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將表格從左至右、上至下</a:t>
            </a:r>
            <a:r>
              <a:rPr lang="zh-TW" altLang="en-US" dirty="0">
                <a:solidFill>
                  <a:srgbClr val="FF0000"/>
                </a:solidFill>
              </a:rPr>
              <a:t>編號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308771" y="1775090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2: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紀錄合併的格子編號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按順序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03487" y="4531477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3: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合併的格子保留最小編號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796239" y="2563250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4: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從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開始編格</a:t>
            </a:r>
            <a:r>
              <a:rPr lang="zh-TW" altLang="en-US" dirty="0">
                <a:solidFill>
                  <a:srgbClr val="FF0000"/>
                </a:solidFill>
              </a:rPr>
              <a:t>子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8301682" y="2852052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5: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碰到合併的就設定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>
                <a:solidFill>
                  <a:srgbClr val="FF0000"/>
                </a:solidFill>
              </a:rPr>
              <a:t>rowspan</a:t>
            </a:r>
            <a:r>
              <a:rPr lang="zh-TW" altLang="en-US" dirty="0">
                <a:solidFill>
                  <a:srgbClr val="FF0000"/>
                </a:solidFill>
              </a:rPr>
              <a:t>跟</a:t>
            </a:r>
            <a:r>
              <a:rPr lang="en-US" altLang="zh-TW" dirty="0" err="1">
                <a:solidFill>
                  <a:srgbClr val="FF0000"/>
                </a:solidFill>
              </a:rPr>
              <a:t>colspa</a:t>
            </a:r>
            <a:r>
              <a:rPr lang="en-US" altLang="zh-TW" dirty="0" err="1">
                <a:solidFill>
                  <a:srgbClr val="FF0000"/>
                </a:solidFill>
              </a:rPr>
              <a:t>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098" y="4502938"/>
            <a:ext cx="1254908" cy="16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Hint :</a:t>
            </a:r>
          </a:p>
          <a:p>
            <a:pPr lvl="1"/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border = "1"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width=400 height= 250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61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85443"/>
              </p:ext>
            </p:extLst>
          </p:nvPr>
        </p:nvGraphicFramePr>
        <p:xfrm>
          <a:off x="6096000" y="3019899"/>
          <a:ext cx="3212756" cy="1307200"/>
        </p:xfrm>
        <a:graphic>
          <a:graphicData uri="http://schemas.openxmlformats.org/drawingml/2006/table">
            <a:tbl>
              <a:tblPr/>
              <a:tblGrid>
                <a:gridCol w="803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440">
                <a:tc gridSpan="3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440"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440">
                <a:tc rowSpan="3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440"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440"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756" y="4446161"/>
            <a:ext cx="3276000" cy="20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</a:t>
            </a:r>
            <a:r>
              <a:rPr lang="en-US" altLang="zh-TW" dirty="0" err="1" smtClean="0"/>
              <a:t>rowspan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7002162" y="2458171"/>
          <a:ext cx="2973860" cy="1109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613"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613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" name="群組 15"/>
          <p:cNvGrpSpPr/>
          <p:nvPr/>
        </p:nvGrpSpPr>
        <p:grpSpPr>
          <a:xfrm>
            <a:off x="6631460" y="2066875"/>
            <a:ext cx="2988823" cy="1748057"/>
            <a:chOff x="4572000" y="2071816"/>
            <a:chExt cx="2988823" cy="1748057"/>
          </a:xfrm>
        </p:grpSpPr>
        <p:sp>
          <p:nvSpPr>
            <p:cNvPr id="6" name="文字方塊 5"/>
            <p:cNvSpPr txBox="1"/>
            <p:nvPr/>
          </p:nvSpPr>
          <p:spPr>
            <a:xfrm>
              <a:off x="4572000" y="252901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4572000" y="2071816"/>
              <a:ext cx="2988823" cy="1748057"/>
              <a:chOff x="4572000" y="2071816"/>
              <a:chExt cx="2988823" cy="1748057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572000" y="302423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5679989" y="2071816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7257535" y="2071816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5441092" y="3450541"/>
                <a:ext cx="303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7071159" y="3450541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</p:grp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4252829"/>
            <a:ext cx="3886200" cy="201930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7268380" y="6223898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ERROR!! WHY?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6104" y="2251540"/>
            <a:ext cx="4878859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400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200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How to fix ?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</a:t>
            </a:r>
            <a:r>
              <a:rPr lang="en-US" altLang="zh-TW" dirty="0" err="1" smtClean="0"/>
              <a:t>rowspan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002162" y="2458171"/>
          <a:ext cx="2973860" cy="1109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613"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613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" name="群組 15"/>
          <p:cNvGrpSpPr/>
          <p:nvPr/>
        </p:nvGrpSpPr>
        <p:grpSpPr>
          <a:xfrm>
            <a:off x="6631460" y="2066875"/>
            <a:ext cx="2988823" cy="1748057"/>
            <a:chOff x="4572000" y="2071816"/>
            <a:chExt cx="2988823" cy="1748057"/>
          </a:xfrm>
        </p:grpSpPr>
        <p:sp>
          <p:nvSpPr>
            <p:cNvPr id="6" name="文字方塊 5"/>
            <p:cNvSpPr txBox="1"/>
            <p:nvPr/>
          </p:nvSpPr>
          <p:spPr>
            <a:xfrm>
              <a:off x="4572000" y="252901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4572000" y="2071816"/>
              <a:ext cx="2988823" cy="1748057"/>
              <a:chOff x="4572000" y="2071816"/>
              <a:chExt cx="2988823" cy="1748057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572000" y="302423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5679989" y="2071816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7257535" y="2071816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5441092" y="3450541"/>
                <a:ext cx="303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7071159" y="3450541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</p:grp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255" y="4166928"/>
            <a:ext cx="3857625" cy="19812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666104" y="2251540"/>
            <a:ext cx="4878859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400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200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01447" y="4481384"/>
            <a:ext cx="993689" cy="20594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293209" y="5394097"/>
            <a:ext cx="993689" cy="20594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23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334390" y="2181763"/>
            <a:ext cx="4817533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"1"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width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400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height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200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"3"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"3"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Merge</a:t>
            </a:r>
          </a:p>
          <a:p>
            <a:pPr lvl="1"/>
            <a:r>
              <a:rPr lang="en-US" altLang="zh-TW" dirty="0" smtClean="0"/>
              <a:t>1,2,3,6,7, 8 </a:t>
            </a:r>
          </a:p>
          <a:p>
            <a:pPr lvl="1"/>
            <a:r>
              <a:rPr lang="en-US" altLang="zh-TW" dirty="0" smtClean="0"/>
              <a:t>4, 5, 9,10</a:t>
            </a:r>
          </a:p>
          <a:p>
            <a:pPr lvl="1"/>
            <a:r>
              <a:rPr lang="en-US" altLang="zh-TW" dirty="0" smtClean="0"/>
              <a:t>11,12,16,17</a:t>
            </a:r>
          </a:p>
          <a:p>
            <a:pPr lvl="1"/>
            <a:r>
              <a:rPr lang="en-US" altLang="zh-TW" dirty="0" smtClean="0"/>
              <a:t>13, 14,15,18,19,20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64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253711"/>
              </p:ext>
            </p:extLst>
          </p:nvPr>
        </p:nvGraphicFramePr>
        <p:xfrm>
          <a:off x="1825144" y="3841256"/>
          <a:ext cx="2743200" cy="83820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652965" y="3191787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1: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將表格從左至右、上至下</a:t>
            </a:r>
            <a:r>
              <a:rPr lang="zh-TW" altLang="en-US" dirty="0">
                <a:solidFill>
                  <a:srgbClr val="FF0000"/>
                </a:solidFill>
              </a:rPr>
              <a:t>編號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452704" y="1416371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2: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紀錄合併的格子編號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按順序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751902" y="4765715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3: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合併的格子保留最小編號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873452" y="1940022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4: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從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開始編格</a:t>
            </a:r>
            <a:r>
              <a:rPr lang="zh-TW" altLang="en-US" dirty="0">
                <a:solidFill>
                  <a:srgbClr val="FF0000"/>
                </a:solidFill>
              </a:rPr>
              <a:t>子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8055047" y="2591848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5: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碰到合併的就設定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>
                <a:solidFill>
                  <a:srgbClr val="FF0000"/>
                </a:solidFill>
              </a:rPr>
              <a:t>rowspan</a:t>
            </a:r>
            <a:r>
              <a:rPr lang="zh-TW" altLang="en-US" dirty="0">
                <a:solidFill>
                  <a:srgbClr val="FF0000"/>
                </a:solidFill>
              </a:rPr>
              <a:t>跟</a:t>
            </a:r>
            <a:r>
              <a:rPr lang="en-US" altLang="zh-TW" dirty="0" err="1">
                <a:solidFill>
                  <a:srgbClr val="FF0000"/>
                </a:solidFill>
              </a:rPr>
              <a:t>colspa</a:t>
            </a:r>
            <a:r>
              <a:rPr lang="en-US" altLang="zh-TW" dirty="0" err="1">
                <a:solidFill>
                  <a:srgbClr val="FF0000"/>
                </a:solidFill>
              </a:rPr>
              <a:t>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194" y="5339215"/>
            <a:ext cx="2185812" cy="1122590"/>
          </a:xfrm>
          <a:prstGeom prst="rect">
            <a:avLst/>
          </a:prstGeom>
        </p:spPr>
      </p:pic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224810"/>
              </p:ext>
            </p:extLst>
          </p:nvPr>
        </p:nvGraphicFramePr>
        <p:xfrm>
          <a:off x="1874108" y="5406731"/>
          <a:ext cx="2743200" cy="838200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72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Curriculum Vitae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474" y="576397"/>
            <a:ext cx="3423526" cy="598910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432238" y="11357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400 </a:t>
            </a:r>
            <a:r>
              <a:rPr lang="en-US" altLang="zh-TW" dirty="0" err="1"/>
              <a:t>px</a:t>
            </a:r>
            <a:endParaRPr lang="zh-TW" altLang="en-US" dirty="0"/>
          </a:p>
        </p:txBody>
      </p:sp>
      <p:sp>
        <p:nvSpPr>
          <p:cNvPr id="7" name="左大括弧 6"/>
          <p:cNvSpPr/>
          <p:nvPr/>
        </p:nvSpPr>
        <p:spPr>
          <a:xfrm rot="5400000">
            <a:off x="7374293" y="-1257841"/>
            <a:ext cx="115888" cy="34235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293571" y="349384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800 </a:t>
            </a:r>
            <a:r>
              <a:rPr lang="en-US" altLang="zh-TW" dirty="0" err="1"/>
              <a:t>px</a:t>
            </a:r>
            <a:endParaRPr lang="zh-TW" altLang="en-US" dirty="0"/>
          </a:p>
        </p:txBody>
      </p:sp>
      <p:sp>
        <p:nvSpPr>
          <p:cNvPr id="10" name="左大括弧 9"/>
          <p:cNvSpPr/>
          <p:nvPr/>
        </p:nvSpPr>
        <p:spPr>
          <a:xfrm flipH="1">
            <a:off x="9144001" y="635309"/>
            <a:ext cx="287867" cy="586709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392334" y="280246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40%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19454" y="28024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>
                <a:solidFill>
                  <a:srgbClr val="FF0000"/>
                </a:solidFill>
              </a:rPr>
              <a:t>0%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416545" y="141553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40%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5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Curriculum Vitae</a:t>
            </a:r>
            <a:endParaRPr lang="zh-TW" altLang="en-US" dirty="0"/>
          </a:p>
          <a:p>
            <a:pPr lvl="1"/>
            <a:r>
              <a:rPr lang="en-US" altLang="zh-TW" dirty="0" smtClean="0"/>
              <a:t>Hint: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21" y="1910556"/>
            <a:ext cx="3952875" cy="39052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3863181"/>
            <a:ext cx="1676400" cy="990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020" y="676569"/>
            <a:ext cx="1666875" cy="981075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H="1">
            <a:off x="7044267" y="1360488"/>
            <a:ext cx="406400" cy="747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394201" y="3863181"/>
            <a:ext cx="1329267" cy="192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817" y="2541058"/>
            <a:ext cx="933450" cy="74295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5058834" y="350823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height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860657" y="193532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width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550" y="4853781"/>
            <a:ext cx="933450" cy="742950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6450073" y="2395127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rowspan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235356" y="528693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colspan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provides </a:t>
            </a:r>
            <a:r>
              <a:rPr lang="en-US" altLang="zh-TW" i="1" dirty="0"/>
              <a:t>forms</a:t>
            </a:r>
            <a:r>
              <a:rPr lang="en-US" altLang="zh-TW" dirty="0"/>
              <a:t> for collecting information from users.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619" y="3879425"/>
            <a:ext cx="8110800" cy="22250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619" y="2561455"/>
            <a:ext cx="8110800" cy="11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7073" y="2071102"/>
            <a:ext cx="7816327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Feedback 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Please fill out this form to help us improve our site.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http://www.deitel.com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"recipient"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"deitel@deitel.com"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"subject"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"Feedback Form"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"redirect"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"main.html"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"25"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maxlength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"30"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68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38" y="1600200"/>
            <a:ext cx="3314700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2263345" y="3769571"/>
            <a:ext cx="5107460" cy="164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463114" y="3956963"/>
            <a:ext cx="2191264" cy="5244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989209" y="4654651"/>
            <a:ext cx="4381597" cy="37089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10" idx="0"/>
          </p:cNvCxnSpPr>
          <p:nvPr/>
        </p:nvCxnSpPr>
        <p:spPr>
          <a:xfrm flipV="1">
            <a:off x="5180008" y="2674846"/>
            <a:ext cx="1986913" cy="19798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843804" y="4515705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純粹傳值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  <a:r>
              <a:rPr lang="zh-TW" altLang="en-US" dirty="0">
                <a:solidFill>
                  <a:srgbClr val="0070C0"/>
                </a:solidFill>
              </a:rPr>
              <a:t> 網頁上不顯示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67913" y="5362309"/>
            <a:ext cx="3772930" cy="2141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767913" y="5576492"/>
            <a:ext cx="3772930" cy="21418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182038" y="36122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傳值方式及接收位置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785235" y="5180366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送出表格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85235" y="5507788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清除表格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form is defined by a </a:t>
            </a:r>
            <a:r>
              <a:rPr lang="en-US" altLang="zh-TW" i="1" dirty="0">
                <a:solidFill>
                  <a:srgbClr val="FF0000"/>
                </a:solidFill>
              </a:rPr>
              <a:t>form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</a:t>
            </a:r>
          </a:p>
          <a:p>
            <a:pPr lvl="1"/>
            <a:r>
              <a:rPr lang="en-US" altLang="zh-TW" dirty="0"/>
              <a:t>Attribute </a:t>
            </a:r>
            <a:r>
              <a:rPr lang="en-US" altLang="zh-TW" i="1" dirty="0">
                <a:solidFill>
                  <a:srgbClr val="00B050"/>
                </a:solidFill>
              </a:rPr>
              <a:t>method</a:t>
            </a:r>
            <a:r>
              <a:rPr lang="en-US" altLang="zh-TW" dirty="0"/>
              <a:t> specifies how the form’s data is sent to the web server.</a:t>
            </a:r>
          </a:p>
          <a:p>
            <a:pPr lvl="1"/>
            <a:r>
              <a:rPr lang="en-US" altLang="zh-TW" dirty="0"/>
              <a:t>Using </a:t>
            </a:r>
            <a:r>
              <a:rPr lang="en-US" altLang="zh-TW" dirty="0">
                <a:solidFill>
                  <a:srgbClr val="00B050"/>
                </a:solidFill>
              </a:rPr>
              <a:t>method = "post" </a:t>
            </a:r>
            <a:r>
              <a:rPr lang="en-US" altLang="zh-TW" dirty="0"/>
              <a:t>appends form data to the browser request, which contains the protocol (HTTP) and the requested resource’s URL. </a:t>
            </a:r>
          </a:p>
          <a:p>
            <a:pPr lvl="1"/>
            <a:r>
              <a:rPr lang="en-US" altLang="zh-TW" dirty="0"/>
              <a:t>The other possible value, </a:t>
            </a:r>
            <a:r>
              <a:rPr lang="en-US" altLang="zh-TW" dirty="0">
                <a:solidFill>
                  <a:srgbClr val="00B050"/>
                </a:solidFill>
              </a:rPr>
              <a:t>method = "get"</a:t>
            </a:r>
            <a:r>
              <a:rPr lang="en-US" altLang="zh-TW" dirty="0"/>
              <a:t>, appends the form data directly to the end of the URL of the script, where it’s visible in the browser’s Address field.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action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of the form element specifies the script to which the form data will be sent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http://validator.w3.org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URL</a:t>
            </a:r>
          </a:p>
          <a:p>
            <a:pPr lvl="1"/>
            <a:r>
              <a:rPr lang="en-US" altLang="zh-TW" dirty="0" smtClean="0"/>
              <a:t>File upload</a:t>
            </a:r>
          </a:p>
          <a:p>
            <a:pPr lvl="1"/>
            <a:r>
              <a:rPr lang="en-US" altLang="zh-TW" dirty="0" smtClean="0"/>
              <a:t>Direct Input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W3C HTML5 Validation </a:t>
            </a:r>
            <a:r>
              <a:rPr lang="en-US" altLang="zh-TW" dirty="0" smtClean="0"/>
              <a:t>Service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4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Ref:</a:t>
            </a:r>
          </a:p>
          <a:p>
            <a:pPr lvl="1"/>
            <a:r>
              <a:rPr lang="en-US" altLang="zh-TW" dirty="0"/>
              <a:t>http://www.wibibi.com/info.php?tid=235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70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277153"/>
              </p:ext>
            </p:extLst>
          </p:nvPr>
        </p:nvGraphicFramePr>
        <p:xfrm>
          <a:off x="2306594" y="2622018"/>
          <a:ext cx="7578812" cy="3284013"/>
        </p:xfrm>
        <a:graphic>
          <a:graphicData uri="http://schemas.openxmlformats.org/drawingml/2006/table">
            <a:tbl>
              <a:tblPr/>
              <a:tblGrid>
                <a:gridCol w="1083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55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GET</a:t>
                      </a:r>
                      <a:endParaRPr lang="en-US" sz="16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POST</a:t>
                      </a:r>
                      <a:endParaRPr lang="en-US" sz="16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90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網址差異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網址會帶有 </a:t>
                      </a:r>
                      <a:r>
                        <a:rPr lang="en-US" altLang="zh-TW" sz="1600" dirty="0">
                          <a:effectLst/>
                        </a:rPr>
                        <a:t>HTML Form </a:t>
                      </a:r>
                      <a:r>
                        <a:rPr lang="zh-TW" altLang="en-US" sz="1600" dirty="0">
                          <a:effectLst/>
                        </a:rPr>
                        <a:t>表單的參數與資料。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資料傳遞時，網址並不會改變。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90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effectLst/>
                        </a:rPr>
                        <a:t>資料傳遞量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由於是透過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帶資料，所以有長度限制。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由於不透過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帶參數，所以不受限於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長度限制。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6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effectLst/>
                        </a:rPr>
                        <a:t>安全性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表單參數與填寫內容可在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看到。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透過 </a:t>
                      </a:r>
                      <a:r>
                        <a:rPr lang="en-US" altLang="zh-TW" sz="1600" dirty="0">
                          <a:effectLst/>
                        </a:rPr>
                        <a:t>HTTP Request </a:t>
                      </a:r>
                      <a:r>
                        <a:rPr lang="zh-TW" altLang="en-US" sz="1600" dirty="0">
                          <a:effectLst/>
                        </a:rPr>
                        <a:t>方式，故參數與填寫內容不會顯示於 </a:t>
                      </a:r>
                      <a:r>
                        <a:rPr lang="en-US" altLang="zh-TW" sz="1600" dirty="0">
                          <a:effectLst/>
                        </a:rPr>
                        <a:t>URL</a:t>
                      </a:r>
                      <a:r>
                        <a:rPr lang="zh-TW" altLang="en-US" sz="1600" dirty="0">
                          <a:effectLst/>
                        </a:rPr>
                        <a:t>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595" y="6054595"/>
            <a:ext cx="7695499" cy="28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</a:rPr>
              <a:t>input</a:t>
            </a:r>
            <a:r>
              <a:rPr lang="en-US" altLang="zh-TW" dirty="0"/>
              <a:t> elements that specify data to provide to the script that processes the form (also called the form handler).</a:t>
            </a:r>
          </a:p>
          <a:p>
            <a:r>
              <a:rPr lang="en-US" altLang="zh-TW" dirty="0"/>
              <a:t>An input’s type is determined by its type attribute.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46401" y="3863182"/>
            <a:ext cx="669713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"recipient"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"deitel@deitel.com"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“25"</a:t>
            </a:r>
            <a:r>
              <a:rPr lang="zh-TW" altLang="en-US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maxlength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"30"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0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7030A0"/>
                </a:solidFill>
              </a:rPr>
              <a:t>Hidden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Inputs</a:t>
            </a:r>
          </a:p>
          <a:p>
            <a:pPr lvl="1"/>
            <a:r>
              <a:rPr lang="en-US" altLang="zh-TW" dirty="0"/>
              <a:t>Forms can contain visual and nonvisual components. </a:t>
            </a:r>
          </a:p>
          <a:p>
            <a:pPr lvl="1"/>
            <a:r>
              <a:rPr lang="en-US" altLang="zh-TW" dirty="0"/>
              <a:t>Visual components include clickable buttons and other graphical user interface components with which users interact. </a:t>
            </a:r>
          </a:p>
          <a:p>
            <a:pPr lvl="1"/>
            <a:r>
              <a:rPr lang="en-US" altLang="zh-TW" dirty="0"/>
              <a:t>Nonvisual components, called </a:t>
            </a:r>
            <a:r>
              <a:rPr lang="en-US" altLang="zh-TW" i="1" dirty="0">
                <a:solidFill>
                  <a:srgbClr val="7030A0"/>
                </a:solidFill>
              </a:rPr>
              <a:t>hidden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inputs, store any data that you specify, such as e-mail addresses and HTML5 document file names that act as links.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4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text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inserts a text field into the form, which allows the user to input data.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label</a:t>
            </a:r>
            <a:r>
              <a:rPr lang="en-US" altLang="zh-TW" dirty="0"/>
              <a:t> element provides users with information about the input element’s purpose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size</a:t>
            </a:r>
            <a:r>
              <a:rPr lang="en-US" altLang="zh-TW" dirty="0"/>
              <a:t> attribute specifies the number of characters visible in the text field.</a:t>
            </a:r>
          </a:p>
          <a:p>
            <a:r>
              <a:rPr lang="en-US" altLang="zh-TW" dirty="0"/>
              <a:t>Optional attribute </a:t>
            </a:r>
            <a:r>
              <a:rPr lang="en-US" altLang="zh-TW" i="1" dirty="0" err="1">
                <a:solidFill>
                  <a:srgbClr val="00B050"/>
                </a:solidFill>
              </a:rPr>
              <a:t>maxlength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limits the number of characters input into a text field.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13000" y="5294913"/>
            <a:ext cx="74083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“name”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“text”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“25”</a:t>
            </a:r>
            <a:r>
              <a:rPr lang="zh-TW" altLang="en-US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maxlength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"30"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67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submit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element is a button. </a:t>
            </a:r>
          </a:p>
          <a:p>
            <a:pPr lvl="1"/>
            <a:r>
              <a:rPr lang="en-US" altLang="zh-TW" dirty="0"/>
              <a:t>When the submit button is pressed, the form’s data is sent to the location specified in the form’s action attribute.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value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sets the text displayed on the button. 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reset</a:t>
            </a:r>
            <a:r>
              <a:rPr lang="en-US" altLang="zh-TW" dirty="0"/>
              <a:t> input element allows a user to reset all form elements to their default values.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08867" y="4578966"/>
            <a:ext cx="57742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61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4067" y="1703175"/>
            <a:ext cx="8923866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More Forms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Feedback 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Please fill out this form to help us improve our site.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http://www.deitel.com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"recipient"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"deitel@deitel.com"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"subject"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"Feedback Form"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"redirect"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"main.html"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"25"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Comments: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"comments"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"4"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"36"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Enter comments here.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E-mail Address: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"password"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"25"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75</a:t>
            </a:fld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86" y="49781"/>
            <a:ext cx="3590341" cy="313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2723172" y="5419368"/>
            <a:ext cx="7718854" cy="181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3215779" y="889687"/>
            <a:ext cx="4173563" cy="4620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5606916" y="980305"/>
            <a:ext cx="1312868" cy="449510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6629401" y="1169774"/>
            <a:ext cx="1217141" cy="43713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039805" y="5753040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總共幾列</a:t>
            </a:r>
            <a:r>
              <a:rPr lang="en-US" altLang="zh-TW" dirty="0"/>
              <a:t>, 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一列幾個字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97891" y="6128449"/>
            <a:ext cx="1647568" cy="2119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73848" y="623441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F0"/>
                </a:solidFill>
              </a:rPr>
              <a:t>輸入的字變</a:t>
            </a:r>
            <a:r>
              <a:rPr lang="en-US" altLang="zh-TW" dirty="0">
                <a:solidFill>
                  <a:srgbClr val="00B0F0"/>
                </a:solidFill>
              </a:rPr>
              <a:t>•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21" name="直線單箭頭接點 20"/>
          <p:cNvCxnSpPr>
            <a:stCxn id="17" idx="0"/>
          </p:cNvCxnSpPr>
          <p:nvPr/>
        </p:nvCxnSpPr>
        <p:spPr>
          <a:xfrm flipV="1">
            <a:off x="5621675" y="1315295"/>
            <a:ext cx="2034746" cy="48131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  <p:bldP spid="17" grpId="0" animBg="1"/>
      <p:bldP spid="1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1" y="1457439"/>
            <a:ext cx="8554399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 you liked: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Site design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"Design"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Ease of use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"Ease"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"Images"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Source code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"Code"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 did you get to our site?: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 engine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"search engine"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 from another site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Deitel.com Web site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"deitel.com"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Reference in a book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Other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"other"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492" y="90971"/>
            <a:ext cx="3590341" cy="313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2792627" y="2166551"/>
            <a:ext cx="3550508" cy="1696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7" idx="3"/>
          </p:cNvCxnSpPr>
          <p:nvPr/>
        </p:nvCxnSpPr>
        <p:spPr>
          <a:xfrm flipV="1">
            <a:off x="6343135" y="1750290"/>
            <a:ext cx="1126388" cy="1264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92627" y="4769708"/>
            <a:ext cx="3064476" cy="1639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5857103" y="2051222"/>
            <a:ext cx="2627870" cy="35340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7587051" y="2051224"/>
            <a:ext cx="897923" cy="27184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340080" y="49687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預設值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631333" y="3674674"/>
            <a:ext cx="1752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>
                <a:solidFill>
                  <a:srgbClr val="FF0000"/>
                </a:solidFill>
              </a:rPr>
              <a:t>heckbox:</a:t>
            </a:r>
            <a:r>
              <a:rPr lang="zh-TW" altLang="en-US" dirty="0">
                <a:solidFill>
                  <a:srgbClr val="FF0000"/>
                </a:solidFill>
              </a:rPr>
              <a:t>多選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>
                <a:solidFill>
                  <a:srgbClr val="FF0000"/>
                </a:solidFill>
              </a:rPr>
              <a:t>adio :</a:t>
            </a:r>
            <a:r>
              <a:rPr lang="zh-TW" altLang="en-US" dirty="0">
                <a:solidFill>
                  <a:srgbClr val="FF0000"/>
                </a:solidFill>
              </a:rPr>
              <a:t>單選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同</a:t>
            </a:r>
            <a:r>
              <a:rPr lang="en-US" altLang="zh-TW" dirty="0">
                <a:solidFill>
                  <a:srgbClr val="FF0000"/>
                </a:solidFill>
              </a:rPr>
              <a:t>group</a:t>
            </a:r>
            <a:r>
              <a:rPr lang="zh-TW" altLang="en-US" dirty="0">
                <a:solidFill>
                  <a:srgbClr val="FF0000"/>
                </a:solidFill>
              </a:rPr>
              <a:t>同</a:t>
            </a:r>
            <a:r>
              <a:rPr lang="en-US" altLang="zh-TW" dirty="0">
                <a:solidFill>
                  <a:srgbClr val="FF0000"/>
                </a:solidFill>
              </a:rPr>
              <a:t>nam</a:t>
            </a:r>
            <a:r>
              <a:rPr lang="en-US" altLang="zh-TW" dirty="0">
                <a:solidFill>
                  <a:srgbClr val="FF0000"/>
                </a:solidFill>
              </a:rPr>
              <a:t>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2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64257" y="1934266"/>
            <a:ext cx="5298047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Rate our site: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"rating"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Amazing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Awful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686" y="49781"/>
            <a:ext cx="3590341" cy="313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2982097" y="2364259"/>
            <a:ext cx="3410465" cy="2545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7" idx="3"/>
          </p:cNvCxnSpPr>
          <p:nvPr/>
        </p:nvCxnSpPr>
        <p:spPr>
          <a:xfrm flipV="1">
            <a:off x="6392561" y="2257169"/>
            <a:ext cx="1054444" cy="1379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8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password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inserts a password box into a form.</a:t>
            </a:r>
          </a:p>
          <a:p>
            <a:pPr lvl="1"/>
            <a:r>
              <a:rPr lang="en-US" altLang="zh-TW" dirty="0"/>
              <a:t>Allows users to enter sensitive information, such as credit card numbers and passwords, by </a:t>
            </a:r>
            <a:r>
              <a:rPr lang="en-US" altLang="zh-TW" dirty="0" smtClean="0"/>
              <a:t>“masking</a:t>
            </a:r>
            <a:r>
              <a:rPr lang="en-US" altLang="zh-TW" dirty="0"/>
              <a:t>” the information input with another character, usually asterisks.</a:t>
            </a:r>
          </a:p>
          <a:p>
            <a:pPr lvl="1"/>
            <a:r>
              <a:rPr lang="en-US" altLang="zh-TW" dirty="0"/>
              <a:t>The actual value input is sent to the web server, not the asterisks that mask the input.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3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checkbox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element enables users to select and option.</a:t>
            </a:r>
          </a:p>
          <a:p>
            <a:pPr lvl="1"/>
            <a:r>
              <a:rPr lang="en-US" altLang="zh-TW" dirty="0"/>
              <a:t>When the checkbox is selected, a check mark appears in the checkbox . Otherwise, the checkbox is empty</a:t>
            </a:r>
          </a:p>
          <a:p>
            <a:pPr lvl="1"/>
            <a:r>
              <a:rPr lang="en-US" altLang="zh-TW" dirty="0"/>
              <a:t>checkboxes can be used individually and in groups. checkboxes that are part of the same group have the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same name</a:t>
            </a:r>
          </a:p>
          <a:p>
            <a:r>
              <a:rPr lang="en-US" altLang="zh-TW" i="1" dirty="0">
                <a:solidFill>
                  <a:srgbClr val="7030A0"/>
                </a:solidFill>
              </a:rPr>
              <a:t>radio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buttons are similar to checkboxes, except that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only one</a:t>
            </a:r>
            <a:r>
              <a:rPr lang="en-US" altLang="zh-TW" dirty="0"/>
              <a:t> radio button in a group can be selected at any time.</a:t>
            </a:r>
          </a:p>
          <a:p>
            <a:pPr lvl="1"/>
            <a:r>
              <a:rPr lang="en-US" altLang="zh-TW" dirty="0"/>
              <a:t>All radio buttons in a group have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the same name </a:t>
            </a:r>
            <a:r>
              <a:rPr lang="en-US" altLang="zh-TW" dirty="0"/>
              <a:t>attribute but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different value attributes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select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provides a drop-down list of items.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name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identifies the drop-down list.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option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element adds items to the drop-down list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Test</a:t>
            </a:r>
          </a:p>
          <a:p>
            <a:pPr lvl="1"/>
            <a:r>
              <a:rPr lang="en-US" altLang="zh-TW" dirty="0">
                <a:hlinkClick r:id="rId2"/>
              </a:rPr>
              <a:t>http</a:t>
            </a:r>
            <a:r>
              <a:rPr lang="en-US" altLang="zh-TW" dirty="0" smtClean="0">
                <a:hlinkClick r:id="rId2"/>
              </a:rPr>
              <a:t>://YOURIP:PORT/test.html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W3C HTML5 Validation Service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3095324"/>
            <a:ext cx="7200000" cy="15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2045944"/>
            <a:ext cx="6534150" cy="12668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4071765"/>
            <a:ext cx="6553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3" y="2049463"/>
            <a:ext cx="56292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Rstudio</a:t>
            </a:r>
            <a:r>
              <a:rPr lang="en-US" altLang="zh-TW" dirty="0" smtClean="0"/>
              <a:t> Server</a:t>
            </a:r>
          </a:p>
          <a:p>
            <a:pPr lvl="1"/>
            <a:r>
              <a:rPr lang="en-US" altLang="zh-TW" dirty="0" smtClean="0">
                <a:hlinkClick r:id="rId2"/>
              </a:rPr>
              <a:t>http://140.138.77.70:8787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Login server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891694"/>
            <a:ext cx="35052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Changing </a:t>
            </a:r>
            <a:r>
              <a:rPr lang="en-US" altLang="zh-TW" dirty="0" smtClean="0">
                <a:solidFill>
                  <a:srgbClr val="FF0000"/>
                </a:solidFill>
              </a:rPr>
              <a:t>Passw</a:t>
            </a:r>
            <a:r>
              <a:rPr lang="en-US" altLang="zh-TW" dirty="0" smtClean="0">
                <a:solidFill>
                  <a:schemeClr val="tx1"/>
                </a:solidFill>
              </a:rPr>
              <a:t>or</a:t>
            </a:r>
            <a:r>
              <a:rPr lang="en-US" altLang="zh-TW" dirty="0" smtClean="0">
                <a:solidFill>
                  <a:srgbClr val="FF0000"/>
                </a:solidFill>
              </a:rPr>
              <a:t>d</a:t>
            </a:r>
          </a:p>
          <a:p>
            <a:pPr lvl="1"/>
            <a:r>
              <a:rPr lang="en-US" altLang="zh-TW" dirty="0" smtClean="0"/>
              <a:t>at least 6 characters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can not too simple</a:t>
            </a: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passwd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495600" y="3645024"/>
            <a:ext cx="626469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tinin@class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:~$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passwd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Changing password for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tinin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(current) UNIX password: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Enter new UNIX password: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Retype new UNIX password: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 password updated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successfully</a:t>
            </a:r>
            <a:br>
              <a:rPr lang="en-US" altLang="zh-TW" dirty="0">
                <a:latin typeface="Courier New" pitchFamily="49" charset="0"/>
                <a:cs typeface="Courier New" pitchFamily="49" charset="0"/>
              </a:rPr>
            </a:b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tinin@class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:~$</a:t>
            </a: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495600" y="3068960"/>
            <a:ext cx="6264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passwd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294" y="1323244"/>
            <a:ext cx="5156284" cy="10113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58880" y="2053698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1 : Open </a:t>
            </a:r>
            <a:r>
              <a:rPr lang="en-US" altLang="zh-TW" dirty="0" err="1"/>
              <a:t>Filezilla</a:t>
            </a:r>
            <a:endParaRPr lang="en-US" altLang="zh-TW" dirty="0"/>
          </a:p>
          <a:p>
            <a:r>
              <a:rPr lang="en-US" altLang="zh-TW" dirty="0"/>
              <a:t>Step 2 : Connect to server</a:t>
            </a:r>
          </a:p>
          <a:p>
            <a:pPr lvl="1"/>
            <a:r>
              <a:rPr lang="en-US" altLang="zh-TW" dirty="0"/>
              <a:t>Hostname : </a:t>
            </a:r>
            <a:r>
              <a:rPr lang="en-US" altLang="zh-TW" dirty="0" smtClean="0"/>
              <a:t>140.138.77.70</a:t>
            </a:r>
            <a:endParaRPr lang="en-US" altLang="zh-TW" dirty="0"/>
          </a:p>
          <a:p>
            <a:pPr lvl="1"/>
            <a:r>
              <a:rPr lang="en-US" altLang="zh-TW" dirty="0"/>
              <a:t>Username : s+ STUDENT ID</a:t>
            </a:r>
          </a:p>
          <a:p>
            <a:pPr lvl="1"/>
            <a:r>
              <a:rPr lang="en-US" altLang="zh-TW" dirty="0"/>
              <a:t>Password :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xxxxxx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Port </a:t>
            </a:r>
            <a:r>
              <a:rPr lang="en-US" altLang="zh-TW" dirty="0"/>
              <a:t>: 22</a:t>
            </a:r>
          </a:p>
          <a:p>
            <a:r>
              <a:rPr lang="en-US" altLang="zh-TW" dirty="0"/>
              <a:t>Step 3</a:t>
            </a:r>
            <a:r>
              <a:rPr lang="zh-TW" altLang="en-US" dirty="0"/>
              <a:t> </a:t>
            </a:r>
            <a:r>
              <a:rPr lang="en-US" altLang="zh-TW" dirty="0" smtClean="0"/>
              <a:t>:upload file (ex.tgz)</a:t>
            </a:r>
            <a:endParaRPr lang="en-US" altLang="zh-TW" dirty="0"/>
          </a:p>
          <a:p>
            <a:r>
              <a:rPr lang="en-US" altLang="zh-TW" dirty="0"/>
              <a:t>Step 4: </a:t>
            </a:r>
            <a:r>
              <a:rPr lang="en-US" altLang="zh-TW" dirty="0" smtClean="0"/>
              <a:t>tar </a:t>
            </a:r>
            <a:r>
              <a:rPr lang="en-US" altLang="zh-TW" dirty="0" err="1" smtClean="0"/>
              <a:t>zxvf</a:t>
            </a:r>
            <a:r>
              <a:rPr lang="en-US" altLang="zh-TW" dirty="0" smtClean="0"/>
              <a:t> ex.tgz</a:t>
            </a:r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upload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85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upload file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276873"/>
            <a:ext cx="7734300" cy="2562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15680" y="4149080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88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46705" y="1600200"/>
            <a:ext cx="7692385" cy="5170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Forms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課程滿意度調查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test.php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請選擇課號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"class"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CS106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CS380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姓名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對本課程是否滿意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"rating"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"good"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zh-TW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滿意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"rating"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"normal"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普通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"rating"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"bad"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不滿意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57009" y="1619438"/>
            <a:ext cx="4572000" cy="1615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rate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ker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rating</a:t>
            </a:r>
            <a:r>
              <a:rPr lang="en-US" altLang="zh-TW" sz="1100" ker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b="1" ker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zh-TW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你選的課號為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zh-TW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你的姓名為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: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zh-TW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滿意度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: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rate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1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 + PHP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552" y="3525678"/>
            <a:ext cx="2219325" cy="2028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313" y="5826120"/>
            <a:ext cx="1447800" cy="8667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單箭頭接點 9"/>
          <p:cNvCxnSpPr/>
          <p:nvPr/>
        </p:nvCxnSpPr>
        <p:spPr>
          <a:xfrm flipV="1">
            <a:off x="3847071" y="1886465"/>
            <a:ext cx="3136557" cy="1696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9489990" y="4456670"/>
            <a:ext cx="331831" cy="1527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588476" y="2024397"/>
            <a:ext cx="2413686" cy="260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8822274" y="4540090"/>
            <a:ext cx="833630" cy="171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4176584" y="2257168"/>
            <a:ext cx="2825578" cy="28420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665053" y="5099222"/>
            <a:ext cx="2713726" cy="145113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8600495" y="5099223"/>
            <a:ext cx="771718" cy="14319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983852" y="132110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Form.html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447344" y="131703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test.php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5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需放至</a:t>
            </a:r>
            <a:r>
              <a:rPr lang="en-US" altLang="zh-TW" dirty="0" smtClean="0"/>
              <a:t>apache</a:t>
            </a:r>
            <a:r>
              <a:rPr lang="zh-TW" altLang="en-US" dirty="0" smtClean="0"/>
              <a:t>預設目錄下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Windows</a:t>
            </a:r>
          </a:p>
          <a:p>
            <a:pPr lvl="2"/>
            <a:r>
              <a:rPr lang="en-US" altLang="zh-TW" dirty="0" smtClean="0"/>
              <a:t>C:/xampp/htodcs</a:t>
            </a:r>
          </a:p>
          <a:p>
            <a:pPr lvl="1"/>
            <a:r>
              <a:rPr lang="en-US" altLang="zh-TW" dirty="0" smtClean="0"/>
              <a:t>Linux</a:t>
            </a:r>
          </a:p>
          <a:p>
            <a:pPr lvl="2"/>
            <a:r>
              <a:rPr lang="en-US" altLang="zh-TW" dirty="0" smtClean="0"/>
              <a:t>~/</a:t>
            </a:r>
            <a:r>
              <a:rPr lang="en-US" altLang="zh-TW" dirty="0" err="1" smtClean="0"/>
              <a:t>public_html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+ PHP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66" y="2074333"/>
            <a:ext cx="4499968" cy="30134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759" y="5185484"/>
            <a:ext cx="23907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51803" y="2835876"/>
            <a:ext cx="8382305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en-US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訂購</a:t>
            </a:r>
            <a:r>
              <a:rPr lang="zh-TW" altLang="en-US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單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zh-TW" alt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請選擇餐點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"order[]"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"1"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zh-TW" alt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號餐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order[]"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</a:t>
            </a:r>
            <a:r>
              <a:rPr lang="zh-TW" alt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號</a:t>
            </a:r>
            <a:r>
              <a:rPr lang="zh-TW" alt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餐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"order[]"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"3"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zh-TW" altLang="en-US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</a:t>
            </a:r>
            <a:r>
              <a:rPr lang="zh-TW" alt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號</a:t>
            </a:r>
            <a:r>
              <a:rPr lang="zh-TW" alt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餐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+ PHP 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006811" y="243377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Form.html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694479" y="150246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test.php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42954" y="1886465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isset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echo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你選擇的餐點為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echo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號餐</a:t>
            </a:r>
            <a:r>
              <a:rPr lang="zh-TW" altLang="zh-TW" sz="1200" kern="0" dirty="0">
                <a:solidFill>
                  <a:srgbClr val="D7005F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4174675" y="2166551"/>
            <a:ext cx="3404136" cy="2850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4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Notepad++</a:t>
            </a:r>
          </a:p>
          <a:p>
            <a:pPr lvl="1"/>
            <a:r>
              <a:rPr lang="zh-TW" altLang="en-US" dirty="0" smtClean="0"/>
              <a:t>編碼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編譯成</a:t>
            </a:r>
            <a:r>
              <a:rPr lang="en-US" altLang="zh-TW" dirty="0" smtClean="0"/>
              <a:t>UTF-8</a:t>
            </a:r>
            <a:r>
              <a:rPr lang="zh-TW" altLang="en-US" dirty="0" smtClean="0"/>
              <a:t>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檔首無</a:t>
            </a:r>
            <a:r>
              <a:rPr lang="en-US" altLang="zh-TW" dirty="0" smtClean="0"/>
              <a:t>BOM)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編碼 </a:t>
            </a:r>
            <a:r>
              <a:rPr lang="en-US" altLang="zh-TW" dirty="0" smtClean="0"/>
              <a:t>(windows)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163" y="2957898"/>
            <a:ext cx="27336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0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HTML5 </a:t>
            </a:r>
            <a:r>
              <a:rPr lang="en-US" altLang="zh-TW" dirty="0">
                <a:ea typeface="新細明體" panose="02020500000000000000" pitchFamily="18" charset="-120"/>
              </a:rPr>
              <a:t>documents that contain syntax errors may not display properly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W3C HTML5 Validation Service</a:t>
            </a:r>
            <a:endParaRPr lang="zh-TW" altLang="en-US" dirty="0"/>
          </a:p>
        </p:txBody>
      </p:sp>
      <p:pic>
        <p:nvPicPr>
          <p:cNvPr id="4" name="Picture 1" descr="iw3htp5_02_HTML5_pt1_Page_08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0" b="60113"/>
          <a:stretch/>
        </p:blipFill>
        <p:spPr bwMode="auto">
          <a:xfrm>
            <a:off x="1981200" y="3047636"/>
            <a:ext cx="7348152" cy="221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6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Pietty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選項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字元編碼</a:t>
            </a:r>
            <a:r>
              <a:rPr lang="en-US" altLang="zh-TW" dirty="0" smtClean="0"/>
              <a:t>-&gt;Unicode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Big5 to Unicode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編碼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350" y="2501343"/>
            <a:ext cx="3724275" cy="20859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20111" y="5119127"/>
            <a:ext cx="51475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333333"/>
                </a:solidFill>
                <a:latin typeface="Arial" panose="020B0604020202020204" pitchFamily="34" charset="0"/>
              </a:rPr>
              <a:t>iconv</a:t>
            </a:r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 -f big5 -t utf-8 </a:t>
            </a:r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big5 infile.html </a:t>
            </a:r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-o </a:t>
            </a:r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outfile.html</a:t>
            </a:r>
            <a:endParaRPr lang="en-US" altLang="zh-TW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6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a</a:t>
            </a:r>
            <a:r>
              <a:rPr lang="en-US" altLang="zh-TW" dirty="0"/>
              <a:t> tag can be used to link to another section of the same document by specifying the element’s id as the link’s </a:t>
            </a:r>
            <a:r>
              <a:rPr lang="en-US" altLang="zh-TW" dirty="0" err="1"/>
              <a:t>href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To link internally to an element with its id attribute set, use the syntax </a:t>
            </a:r>
            <a:r>
              <a:rPr lang="en-US" altLang="zh-TW" i="1" dirty="0">
                <a:solidFill>
                  <a:srgbClr val="7030A0"/>
                </a:solidFill>
              </a:rPr>
              <a:t>#id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1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92</a:t>
            </a:fld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1524000" y="2901440"/>
            <a:ext cx="7529156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Internal Links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"features"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 Best Features of the Internet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"#bugs"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 to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Favorite Bugs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 can meet people from countries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around the world.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 have access to new media as it becomes public: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games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applications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 Business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 Pleasure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36323" y="4374293"/>
            <a:ext cx="708454" cy="222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907955" y="4151872"/>
            <a:ext cx="1136822" cy="2224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680" y="0"/>
            <a:ext cx="3317321" cy="4171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17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1410356"/>
            <a:ext cx="7118866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Around the clock news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 Engines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Shopping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Programming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Dynamic 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languages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Keeping in touch with old friends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 is the technology of the future!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"bugs"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 3 Favorite Bugs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"#features"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 to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Favorite Features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Fire Fly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Gal Ant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Roman Tic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916194" y="4736758"/>
            <a:ext cx="708454" cy="222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336323" y="5102676"/>
            <a:ext cx="1136822" cy="2224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91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One way that search engines catalog pages is by reading the </a:t>
            </a:r>
            <a:r>
              <a:rPr lang="en-US" altLang="zh-TW" i="1" dirty="0">
                <a:solidFill>
                  <a:srgbClr val="FF0000"/>
                </a:solidFill>
              </a:rPr>
              <a:t>meta</a:t>
            </a:r>
            <a:r>
              <a:rPr lang="en-US" altLang="zh-TW" dirty="0"/>
              <a:t> element’s contents.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name</a:t>
            </a:r>
            <a:r>
              <a:rPr lang="en-US" altLang="zh-TW" dirty="0"/>
              <a:t> attribute identifies the type of </a:t>
            </a:r>
            <a:r>
              <a:rPr lang="en-US" altLang="zh-TW" i="1" dirty="0">
                <a:solidFill>
                  <a:srgbClr val="FF0000"/>
                </a:solidFill>
              </a:rPr>
              <a:t>meta</a:t>
            </a:r>
            <a:r>
              <a:rPr lang="en-US" altLang="zh-TW" dirty="0"/>
              <a:t> element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content</a:t>
            </a:r>
            <a:r>
              <a:rPr lang="en-US" altLang="zh-TW" dirty="0"/>
              <a:t> attribute </a:t>
            </a:r>
          </a:p>
          <a:p>
            <a:pPr lvl="2"/>
            <a:r>
              <a:rPr lang="en-US" altLang="zh-TW" dirty="0"/>
              <a:t>Of a </a:t>
            </a:r>
            <a:r>
              <a:rPr lang="en-US" altLang="zh-TW" i="1" dirty="0">
                <a:solidFill>
                  <a:srgbClr val="7030A0"/>
                </a:solidFill>
              </a:rPr>
              <a:t>keywords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meta element: provides search engines with a list of words that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describe a page</a:t>
            </a:r>
            <a:r>
              <a:rPr lang="en-US" altLang="zh-TW" dirty="0"/>
              <a:t>, which are compared with words in search requests</a:t>
            </a:r>
          </a:p>
          <a:p>
            <a:pPr lvl="2"/>
            <a:r>
              <a:rPr lang="en-US" altLang="zh-TW" dirty="0"/>
              <a:t>Of a </a:t>
            </a:r>
            <a:r>
              <a:rPr lang="en-US" altLang="zh-TW" i="1" dirty="0">
                <a:solidFill>
                  <a:srgbClr val="7030A0"/>
                </a:solidFill>
              </a:rPr>
              <a:t>description</a:t>
            </a:r>
            <a:r>
              <a:rPr lang="en-US" altLang="zh-TW" dirty="0"/>
              <a:t> meta element: provides a three- to four-line description of a site in sentence form, used by search engines to catalog your site. This text is sometimes displayed as part of the search result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meta Elements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40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meta Elements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95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22855" y="1827829"/>
            <a:ext cx="7399867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Welcome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"keywords"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"web page, design, 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HTML5, tutorial, personal, help, index, form,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contact, feedback, list, links, 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"description"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"This website will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help you learn the basics of HTML5 and web page design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through the use of interactive examples and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instruction."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Welcome to Our Website!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 have designed this site to teach about the wonders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of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better equipped than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to represent complex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data on the Internet.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takes advantage of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XML's strict syntax to ensure well-formedness. Soon you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will know about many of the great features of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Have Fun With the Site!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796" y="1447262"/>
            <a:ext cx="5519351" cy="15820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3369274" y="2754309"/>
            <a:ext cx="1136822" cy="2224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60809" y="3300654"/>
            <a:ext cx="1334531" cy="2224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0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0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Install apache server.v1</Template>
  <TotalTime>10571</TotalTime>
  <Words>8291</Words>
  <Application>Microsoft Office PowerPoint</Application>
  <PresentationFormat>寬螢幕</PresentationFormat>
  <Paragraphs>1324</Paragraphs>
  <Slides>96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96</vt:i4>
      </vt:variant>
    </vt:vector>
  </HeadingPairs>
  <TitlesOfParts>
    <vt:vector size="105" baseType="lpstr">
      <vt:lpstr>細明體</vt:lpstr>
      <vt:lpstr>新細明體</vt:lpstr>
      <vt:lpstr>Arial</vt:lpstr>
      <vt:lpstr>Calibri</vt:lpstr>
      <vt:lpstr>Corbel</vt:lpstr>
      <vt:lpstr>Courier New</vt:lpstr>
      <vt:lpstr>Lucida Console</vt:lpstr>
      <vt:lpstr>Times New Roman</vt:lpstr>
      <vt:lpstr>Custom Theme</vt:lpstr>
      <vt:lpstr>Chapter 2 Introduction to HTML5</vt:lpstr>
      <vt:lpstr>Outline</vt:lpstr>
      <vt:lpstr>Outline</vt:lpstr>
      <vt:lpstr>Introduction</vt:lpstr>
      <vt:lpstr>Editing HTML5</vt:lpstr>
      <vt:lpstr>Editing HTML5</vt:lpstr>
      <vt:lpstr>W3C HTML5 Validation Service</vt:lpstr>
      <vt:lpstr>W3C HTML5 Validation Service</vt:lpstr>
      <vt:lpstr>W3C HTML5 Validation Service</vt:lpstr>
      <vt:lpstr>Another example</vt:lpstr>
      <vt:lpstr>Another example</vt:lpstr>
      <vt:lpstr>Another example</vt:lpstr>
      <vt:lpstr>DOCTYPE</vt:lpstr>
      <vt:lpstr>Comments</vt:lpstr>
      <vt:lpstr>html, head and body Elements</vt:lpstr>
      <vt:lpstr>html, head and body Elements</vt:lpstr>
      <vt:lpstr>html, head and body Elements</vt:lpstr>
      <vt:lpstr>html, head and body Elements</vt:lpstr>
      <vt:lpstr>html, head and body Elements</vt:lpstr>
      <vt:lpstr>html, head and body Elements</vt:lpstr>
      <vt:lpstr>html, head and body Elements</vt:lpstr>
      <vt:lpstr>Start Tags and End Tags</vt:lpstr>
      <vt:lpstr>Start Tags and End Tags</vt:lpstr>
      <vt:lpstr>Paragraph Element</vt:lpstr>
      <vt:lpstr>Headings</vt:lpstr>
      <vt:lpstr>Headings</vt:lpstr>
      <vt:lpstr>Headings</vt:lpstr>
      <vt:lpstr>Linking</vt:lpstr>
      <vt:lpstr>Linking</vt:lpstr>
      <vt:lpstr>Linking</vt:lpstr>
      <vt:lpstr>Linking</vt:lpstr>
      <vt:lpstr>Linking</vt:lpstr>
      <vt:lpstr>Linking</vt:lpstr>
      <vt:lpstr>Linking</vt:lpstr>
      <vt:lpstr>Linking</vt:lpstr>
      <vt:lpstr>Images</vt:lpstr>
      <vt:lpstr>Images</vt:lpstr>
      <vt:lpstr>Images</vt:lpstr>
      <vt:lpstr>Images</vt:lpstr>
      <vt:lpstr>Images</vt:lpstr>
      <vt:lpstr>Images</vt:lpstr>
      <vt:lpstr>Images</vt:lpstr>
      <vt:lpstr>Images</vt:lpstr>
      <vt:lpstr>Special Characters and Horizontal Rules</vt:lpstr>
      <vt:lpstr>Special Characters and Horizontal Rules</vt:lpstr>
      <vt:lpstr>Special Characters and Horizontal Rules</vt:lpstr>
      <vt:lpstr>Special Characters and Horizontal Rules</vt:lpstr>
      <vt:lpstr>Special Characters and Horizontal Rules</vt:lpstr>
      <vt:lpstr>Lists</vt:lpstr>
      <vt:lpstr>Lists</vt:lpstr>
      <vt:lpstr>Lists</vt:lpstr>
      <vt:lpstr>Lists</vt:lpstr>
      <vt:lpstr>Exercises</vt:lpstr>
      <vt:lpstr>Tables</vt:lpstr>
      <vt:lpstr>PowerPoint 簡報</vt:lpstr>
      <vt:lpstr>Tables</vt:lpstr>
      <vt:lpstr>Tables</vt:lpstr>
      <vt:lpstr>Tables</vt:lpstr>
      <vt:lpstr>Tables</vt:lpstr>
      <vt:lpstr>Tables</vt:lpstr>
      <vt:lpstr>Exercises</vt:lpstr>
      <vt:lpstr>Table rowspan</vt:lpstr>
      <vt:lpstr>Table rowspan</vt:lpstr>
      <vt:lpstr>Tables</vt:lpstr>
      <vt:lpstr>Exercise</vt:lpstr>
      <vt:lpstr>Exercise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Exercises</vt:lpstr>
      <vt:lpstr>Login server</vt:lpstr>
      <vt:lpstr>passwd</vt:lpstr>
      <vt:lpstr>upload file</vt:lpstr>
      <vt:lpstr>upload file</vt:lpstr>
      <vt:lpstr>Form + PHP </vt:lpstr>
      <vt:lpstr>Form + PHP </vt:lpstr>
      <vt:lpstr>Form + PHP </vt:lpstr>
      <vt:lpstr>編碼 (windows)</vt:lpstr>
      <vt:lpstr>編碼 (linux)</vt:lpstr>
      <vt:lpstr>Internal Linking</vt:lpstr>
      <vt:lpstr>Internal Linking</vt:lpstr>
      <vt:lpstr>Internal Linking</vt:lpstr>
      <vt:lpstr>meta Elements</vt:lpstr>
      <vt:lpstr>meta Elements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Introduction to HTML5</dc:title>
  <dc:creator>tinin</dc:creator>
  <cp:lastModifiedBy>簡廷因</cp:lastModifiedBy>
  <cp:revision>325</cp:revision>
  <dcterms:created xsi:type="dcterms:W3CDTF">2014-09-18T07:24:36Z</dcterms:created>
  <dcterms:modified xsi:type="dcterms:W3CDTF">2021-09-30T03:04:23Z</dcterms:modified>
</cp:coreProperties>
</file>