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6" r:id="rId2"/>
    <p:sldId id="257" r:id="rId3"/>
    <p:sldId id="258" r:id="rId4"/>
    <p:sldId id="310" r:id="rId5"/>
    <p:sldId id="311" r:id="rId6"/>
    <p:sldId id="259" r:id="rId7"/>
    <p:sldId id="265" r:id="rId8"/>
    <p:sldId id="266" r:id="rId9"/>
    <p:sldId id="341" r:id="rId10"/>
    <p:sldId id="260" r:id="rId11"/>
    <p:sldId id="261" r:id="rId12"/>
    <p:sldId id="262" r:id="rId13"/>
    <p:sldId id="267" r:id="rId14"/>
    <p:sldId id="264" r:id="rId15"/>
    <p:sldId id="309" r:id="rId16"/>
    <p:sldId id="268" r:id="rId17"/>
    <p:sldId id="270" r:id="rId18"/>
    <p:sldId id="269" r:id="rId19"/>
    <p:sldId id="279" r:id="rId20"/>
    <p:sldId id="280" r:id="rId21"/>
    <p:sldId id="281" r:id="rId22"/>
    <p:sldId id="282" r:id="rId23"/>
    <p:sldId id="305" r:id="rId24"/>
    <p:sldId id="304" r:id="rId25"/>
    <p:sldId id="298" r:id="rId26"/>
    <p:sldId id="299" r:id="rId27"/>
    <p:sldId id="300" r:id="rId28"/>
    <p:sldId id="301" r:id="rId29"/>
    <p:sldId id="302" r:id="rId30"/>
    <p:sldId id="303" r:id="rId31"/>
    <p:sldId id="284" r:id="rId32"/>
    <p:sldId id="283" r:id="rId33"/>
    <p:sldId id="286" r:id="rId34"/>
    <p:sldId id="287" r:id="rId35"/>
    <p:sldId id="289" r:id="rId36"/>
    <p:sldId id="288" r:id="rId37"/>
    <p:sldId id="291" r:id="rId38"/>
    <p:sldId id="292" r:id="rId39"/>
    <p:sldId id="294" r:id="rId40"/>
    <p:sldId id="295" r:id="rId41"/>
    <p:sldId id="296" r:id="rId42"/>
    <p:sldId id="345" r:id="rId43"/>
    <p:sldId id="308" r:id="rId44"/>
    <p:sldId id="343" r:id="rId45"/>
    <p:sldId id="347" r:id="rId46"/>
    <p:sldId id="306" r:id="rId47"/>
    <p:sldId id="307" r:id="rId48"/>
    <p:sldId id="312" r:id="rId49"/>
    <p:sldId id="313" r:id="rId50"/>
    <p:sldId id="314" r:id="rId51"/>
    <p:sldId id="316" r:id="rId52"/>
    <p:sldId id="317" r:id="rId53"/>
    <p:sldId id="342" r:id="rId54"/>
    <p:sldId id="318" r:id="rId55"/>
    <p:sldId id="319" r:id="rId56"/>
    <p:sldId id="320" r:id="rId57"/>
    <p:sldId id="321" r:id="rId58"/>
    <p:sldId id="322" r:id="rId59"/>
    <p:sldId id="323" r:id="rId60"/>
    <p:sldId id="334" r:id="rId61"/>
    <p:sldId id="325" r:id="rId62"/>
    <p:sldId id="326" r:id="rId63"/>
    <p:sldId id="327" r:id="rId64"/>
    <p:sldId id="324" r:id="rId65"/>
    <p:sldId id="328" r:id="rId66"/>
    <p:sldId id="329" r:id="rId67"/>
    <p:sldId id="332" r:id="rId68"/>
    <p:sldId id="330" r:id="rId69"/>
    <p:sldId id="331" r:id="rId70"/>
    <p:sldId id="333" r:id="rId71"/>
    <p:sldId id="335" r:id="rId72"/>
    <p:sldId id="336" r:id="rId73"/>
    <p:sldId id="338" r:id="rId74"/>
    <p:sldId id="337" r:id="rId75"/>
    <p:sldId id="339" r:id="rId76"/>
    <p:sldId id="346" r:id="rId7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1343F-1CE4-41FB-AFCC-A04AEDCA6A8F}" type="datetimeFigureOut">
              <a:rPr lang="zh-TW" altLang="en-US" smtClean="0"/>
              <a:t>2021/9/30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2027C-2D08-4B08-AA92-BFDDE518F83E}" type="slidenum">
              <a:rPr lang="zh-TW" altLang="en-US" smtClean="0"/>
              <a:t>‹#›</a:t>
            </a:fld>
            <a:endParaRPr lang="zh-TW" altLang="en-US"/>
          </a:p>
        </p:txBody>
      </p:sp>
    </p:spTree>
    <p:extLst>
      <p:ext uri="{BB962C8B-B14F-4D97-AF65-F5344CB8AC3E}">
        <p14:creationId xmlns:p14="http://schemas.microsoft.com/office/powerpoint/2010/main" val="14889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8B6814EA-8FC5-426F-8B73-AFC8246D7EAD}" type="datetime1">
              <a:rPr lang="zh-TW" altLang="en-US" smtClean="0"/>
              <a:t>2021/9/30</a:t>
            </a:fld>
            <a:endParaRPr lang="zh-TW" altLang="en-US"/>
          </a:p>
        </p:txBody>
      </p:sp>
      <p:sp>
        <p:nvSpPr>
          <p:cNvPr id="11" name="Slide Number Placeholder 10"/>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4511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721C993E-D1C0-4C73-9F32-21E5F0D9CE49}" type="datetime1">
              <a:rPr lang="zh-TW" altLang="en-US" smtClean="0"/>
              <a:t>2021/9/30</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22247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A55C81DF-C332-48BE-B4CA-E6DFD75D9567}" type="datetime1">
              <a:rPr lang="zh-TW" altLang="en-US" smtClean="0"/>
              <a:t>2021/9/30</a:t>
            </a:fld>
            <a:endParaRPr lang="zh-TW" altLang="en-US"/>
          </a:p>
        </p:txBody>
      </p:sp>
      <p:sp>
        <p:nvSpPr>
          <p:cNvPr id="8" name="Slide Number Placeholder 7"/>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4572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26BC19-6F82-4524-95E0-12B16376F3B0}" type="datetime1">
              <a:rPr lang="zh-TW" altLang="en-US" smtClean="0"/>
              <a:t>2021/9/30</a:t>
            </a:fld>
            <a:endParaRPr lang="zh-TW" altLang="en-US"/>
          </a:p>
        </p:txBody>
      </p:sp>
      <p:sp>
        <p:nvSpPr>
          <p:cNvPr id="6" name="Slide Number Placeholder 5"/>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5753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F861E71-69BA-403E-8F1D-B7E64B70FB3F}" type="datetime1">
              <a:rPr lang="zh-TW" altLang="en-US" smtClean="0"/>
              <a:t>2021/9/30</a:t>
            </a:fld>
            <a:endParaRPr lang="zh-TW" altLang="en-US"/>
          </a:p>
        </p:txBody>
      </p:sp>
      <p:sp>
        <p:nvSpPr>
          <p:cNvPr id="12" name="Slide Number Placeholder 11"/>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14520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F8F75876-3B13-4455-8FD7-F773D5209AC6}" type="datetime1">
              <a:rPr lang="zh-TW" altLang="en-US" smtClean="0"/>
              <a:t>2021/9/30</a:t>
            </a:fld>
            <a:endParaRPr lang="zh-TW" altLang="en-US"/>
          </a:p>
        </p:txBody>
      </p:sp>
      <p:sp>
        <p:nvSpPr>
          <p:cNvPr id="9" name="Slide Number Placeholder 8"/>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087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77B70BF1-1550-46FF-B429-0743CF118BAC}" type="datetime1">
              <a:rPr lang="zh-TW" altLang="en-US" smtClean="0"/>
              <a:t>2021/9/30</a:t>
            </a:fld>
            <a:endParaRPr lang="zh-TW" altLang="en-US"/>
          </a:p>
        </p:txBody>
      </p:sp>
      <p:sp>
        <p:nvSpPr>
          <p:cNvPr id="10" name="Slide Number Placeholder 9"/>
          <p:cNvSpPr>
            <a:spLocks noGrp="1"/>
          </p:cNvSpPr>
          <p:nvPr>
            <p:ph type="sldNum" sz="quarter" idx="11"/>
          </p:nvPr>
        </p:nvSpPr>
        <p:spPr/>
        <p:txBody>
          <a:bodyPr/>
          <a:lstStyle/>
          <a:p>
            <a:fld id="{F14D66FA-8E8B-4E4E-970D-E8997DA6630E}"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126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CEDFD0F9-FFB3-4BBC-ADBE-85E414EAEF11}" type="datetime1">
              <a:rPr lang="zh-TW" altLang="en-US" smtClean="0"/>
              <a:t>2021/9/30</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F14D66FA-8E8B-4E4E-970D-E8997DA6630E}" type="slidenum">
              <a:rPr lang="zh-TW" altLang="en-US" smtClean="0"/>
              <a:t>‹#›</a:t>
            </a:fld>
            <a:endParaRPr lang="zh-TW" altLang="en-US"/>
          </a:p>
        </p:txBody>
      </p:sp>
    </p:spTree>
    <p:extLst>
      <p:ext uri="{BB962C8B-B14F-4D97-AF65-F5344CB8AC3E}">
        <p14:creationId xmlns:p14="http://schemas.microsoft.com/office/powerpoint/2010/main" val="1364890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www.domainname.com/" TargetMode="External"/><Relationship Id="rId7" Type="http://schemas.openxmlformats.org/officeDocument/2006/relationships/image" Target="../media/image47.png"/><Relationship Id="rId2" Type="http://schemas.openxmlformats.org/officeDocument/2006/relationships/hyperlink" Target="http://www.deitel.com/"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www.deitel.com/books/vb2010htp" TargetMode="External"/><Relationship Id="rId3" Type="http://schemas.openxmlformats.org/officeDocument/2006/relationships/hyperlink" Target="http://www.deitel.com/books/androidfp/" TargetMode="External"/><Relationship Id="rId7" Type="http://schemas.openxmlformats.org/officeDocument/2006/relationships/hyperlink" Target="http://www.deitel.com/books/vcsharp2010htp" TargetMode="External"/><Relationship Id="rId2" Type="http://schemas.openxmlformats.org/officeDocument/2006/relationships/hyperlink" Target="http://www.deitel.com/books/iw3htp5" TargetMode="External"/><Relationship Id="rId1" Type="http://schemas.openxmlformats.org/officeDocument/2006/relationships/slideLayout" Target="../slideLayouts/slideLayout2.xml"/><Relationship Id="rId6" Type="http://schemas.openxmlformats.org/officeDocument/2006/relationships/hyperlink" Target="http://www.deitel.com/books/cpphtp8/" TargetMode="External"/><Relationship Id="rId5" Type="http://schemas.openxmlformats.org/officeDocument/2006/relationships/hyperlink" Target="http://www.deitel.com/books/jhtp9/" TargetMode="External"/><Relationship Id="rId4" Type="http://schemas.openxmlformats.org/officeDocument/2006/relationships/hyperlink" Target="http://www.deitel.com/books/iphonefp" TargetMode="External"/><Relationship Id="rId9"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deitel.com/books/jhtp9/"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deitel.com/Books/LiveLessons/" TargetMode="External"/><Relationship Id="rId2" Type="http://schemas.openxmlformats.org/officeDocument/2006/relationships/hyperlink" Target="http://www.deitel.com/books/androidfp/"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html5tes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farkas.github.io/webshim/dem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a:t> </a:t>
            </a:r>
            <a:r>
              <a:rPr lang="zh-TW" altLang="en-US" dirty="0"/>
              <a:t>簡廷因 </a:t>
            </a:r>
            <a:r>
              <a:rPr lang="en-US" altLang="zh-TW" dirty="0"/>
              <a:t>Ting-Ying </a:t>
            </a:r>
            <a:r>
              <a:rPr lang="en-US" altLang="zh-TW" dirty="0" err="1"/>
              <a:t>Chien</a:t>
            </a:r>
            <a:endParaRPr lang="en-US" altLang="zh-TW" dirty="0"/>
          </a:p>
          <a:p>
            <a:r>
              <a:rPr lang="en-US" altLang="zh-TW" smtClean="0"/>
              <a:t>2021.09.30</a:t>
            </a:r>
            <a:endParaRPr lang="zh-TW" altLang="en-US" dirty="0"/>
          </a:p>
        </p:txBody>
      </p:sp>
      <p:sp>
        <p:nvSpPr>
          <p:cNvPr id="2" name="標題 1"/>
          <p:cNvSpPr>
            <a:spLocks noGrp="1"/>
          </p:cNvSpPr>
          <p:nvPr>
            <p:ph type="ctrTitle"/>
          </p:nvPr>
        </p:nvSpPr>
        <p:spPr/>
        <p:txBody>
          <a:bodyPr/>
          <a:lstStyle/>
          <a:p>
            <a:r>
              <a:rPr lang="en-US" altLang="zh-TW" dirty="0" smtClean="0"/>
              <a:t>Chapter 3 Introduction to HTML5</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a:t>
            </a:fld>
            <a:endParaRPr lang="zh-TW" altLang="en-US"/>
          </a:p>
        </p:txBody>
      </p:sp>
    </p:spTree>
    <p:extLst>
      <p:ext uri="{BB962C8B-B14F-4D97-AF65-F5344CB8AC3E}">
        <p14:creationId xmlns:p14="http://schemas.microsoft.com/office/powerpoint/2010/main" val="271524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95789" y="2176888"/>
            <a:ext cx="6154786"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autofocus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(Hexadecimal code such as #ADD8E6)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pPr marL="342900" lvl="1" indent="-342900">
              <a:buFontTx/>
              <a:buChar char="•"/>
            </a:pPr>
            <a:r>
              <a:rPr lang="en-US" altLang="zh-TW" dirty="0"/>
              <a:t>input Type color</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10</a:t>
            </a:fld>
            <a:endParaRPr lang="zh-TW" altLang="en-US"/>
          </a:p>
        </p:txBody>
      </p:sp>
      <p:sp>
        <p:nvSpPr>
          <p:cNvPr id="8" name="文字方塊 7"/>
          <p:cNvSpPr txBox="1"/>
          <p:nvPr/>
        </p:nvSpPr>
        <p:spPr>
          <a:xfrm>
            <a:off x="7767499" y="45500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9" name="文字方塊 8"/>
          <p:cNvSpPr txBox="1"/>
          <p:nvPr/>
        </p:nvSpPr>
        <p:spPr>
          <a:xfrm>
            <a:off x="7914173" y="5742543"/>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2" name="圖片 11"/>
          <p:cNvPicPr>
            <a:picLocks noChangeAspect="1"/>
          </p:cNvPicPr>
          <p:nvPr/>
        </p:nvPicPr>
        <p:blipFill>
          <a:blip r:embed="rId3"/>
          <a:stretch>
            <a:fillRect/>
          </a:stretch>
        </p:blipFill>
        <p:spPr>
          <a:xfrm>
            <a:off x="6104412" y="824339"/>
            <a:ext cx="4530133" cy="2652712"/>
          </a:xfrm>
          <a:prstGeom prst="rect">
            <a:avLst/>
          </a:prstGeom>
          <a:ln>
            <a:solidFill>
              <a:schemeClr val="tx1"/>
            </a:solidFill>
          </a:ln>
        </p:spPr>
      </p:pic>
      <p:cxnSp>
        <p:nvCxnSpPr>
          <p:cNvPr id="11" name="直線單箭頭接點 10"/>
          <p:cNvCxnSpPr/>
          <p:nvPr/>
        </p:nvCxnSpPr>
        <p:spPr>
          <a:xfrm flipV="1">
            <a:off x="4826001" y="930966"/>
            <a:ext cx="1769533" cy="32729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6002424" y="6178550"/>
            <a:ext cx="4371975" cy="609600"/>
          </a:xfrm>
          <a:prstGeom prst="rect">
            <a:avLst/>
          </a:prstGeom>
          <a:ln>
            <a:solidFill>
              <a:schemeClr val="tx1"/>
            </a:solidFill>
          </a:ln>
        </p:spPr>
      </p:pic>
    </p:spTree>
    <p:extLst>
      <p:ext uri="{BB962C8B-B14F-4D97-AF65-F5344CB8AC3E}">
        <p14:creationId xmlns:p14="http://schemas.microsoft.com/office/powerpoint/2010/main" val="1158604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pPr marL="342900" lvl="1" indent="-342900">
              <a:buFontTx/>
              <a:buChar char="•"/>
            </a:pPr>
            <a:r>
              <a:rPr lang="en-US" altLang="zh-TW" sz="2800" dirty="0"/>
              <a:t>The </a:t>
            </a:r>
            <a:r>
              <a:rPr lang="en-US" altLang="zh-TW" sz="2800" i="1" dirty="0">
                <a:solidFill>
                  <a:srgbClr val="7030A0"/>
                </a:solidFill>
              </a:rPr>
              <a:t>color</a:t>
            </a:r>
            <a:r>
              <a:rPr lang="en-US" altLang="zh-TW" sz="2800" dirty="0">
                <a:solidFill>
                  <a:srgbClr val="7030A0"/>
                </a:solidFill>
              </a:rPr>
              <a:t> </a:t>
            </a:r>
            <a:r>
              <a:rPr lang="en-US" altLang="zh-TW" sz="2800" dirty="0"/>
              <a:t>input type enables the user to enter a color. </a:t>
            </a:r>
          </a:p>
          <a:p>
            <a:pPr lvl="1"/>
            <a:r>
              <a:rPr lang="en-US" altLang="zh-TW" dirty="0"/>
              <a:t>At the time of this writing, most browsers render the color input type as a text field in which the user can enter a </a:t>
            </a:r>
            <a:r>
              <a:rPr lang="en-US" altLang="zh-TW" dirty="0" err="1"/>
              <a:t>hexadecamal</a:t>
            </a:r>
            <a:r>
              <a:rPr lang="en-US" altLang="zh-TW" dirty="0"/>
              <a:t> code or a color name. </a:t>
            </a:r>
          </a:p>
          <a:p>
            <a:pPr lvl="1"/>
            <a:r>
              <a:rPr lang="en-US" altLang="zh-TW" dirty="0"/>
              <a:t>In the future, when you click a color input, browsers will likely display a color picker similar to the Microsoft Windows color </a:t>
            </a:r>
            <a:r>
              <a:rPr lang="en-US" altLang="zh-TW" dirty="0" smtClean="0"/>
              <a:t>dialog</a:t>
            </a:r>
          </a:p>
          <a:p>
            <a:r>
              <a:rPr lang="en-US" altLang="zh-TW" dirty="0"/>
              <a:t>The </a:t>
            </a:r>
            <a:r>
              <a:rPr lang="en-US" altLang="zh-TW" i="1" dirty="0">
                <a:solidFill>
                  <a:srgbClr val="00B050"/>
                </a:solidFill>
              </a:rPr>
              <a:t>autofocus</a:t>
            </a:r>
            <a:r>
              <a:rPr lang="en-US" altLang="zh-TW" dirty="0">
                <a:solidFill>
                  <a:srgbClr val="00B050"/>
                </a:solidFill>
              </a:rPr>
              <a:t> </a:t>
            </a:r>
            <a:r>
              <a:rPr lang="en-US" altLang="zh-TW" dirty="0"/>
              <a:t>attribute—an optional attribute that can be used in only one input element on a form—automatically gives the focus to the input element, allowing the user to begin typing in that element immediately. </a:t>
            </a:r>
          </a:p>
          <a:p>
            <a:endParaRPr lang="en-US" altLang="zh-TW" dirty="0" smtClean="0"/>
          </a:p>
          <a:p>
            <a:pPr marL="342900" lvl="1" indent="-342900">
              <a:buFontTx/>
              <a:buChar char="•"/>
            </a:pP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11</a:t>
            </a:fld>
            <a:endParaRPr lang="zh-TW" altLang="en-US"/>
          </a:p>
        </p:txBody>
      </p:sp>
    </p:spTree>
    <p:extLst>
      <p:ext uri="{BB962C8B-B14F-4D97-AF65-F5344CB8AC3E}">
        <p14:creationId xmlns:p14="http://schemas.microsoft.com/office/powerpoint/2010/main" val="213849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Type </a:t>
            </a:r>
            <a:r>
              <a:rPr lang="en-US" altLang="zh-TW" dirty="0" smtClean="0"/>
              <a:t>date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12</a:t>
            </a:fld>
            <a:endParaRPr lang="zh-TW" altLang="en-US"/>
          </a:p>
        </p:txBody>
      </p:sp>
      <p:sp>
        <p:nvSpPr>
          <p:cNvPr id="9" name="文字方塊 8"/>
          <p:cNvSpPr txBox="1"/>
          <p:nvPr/>
        </p:nvSpPr>
        <p:spPr>
          <a:xfrm>
            <a:off x="7619383" y="1848538"/>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000670" y="5176322"/>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4555525" y="2336932"/>
            <a:ext cx="3295135" cy="24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613792" y="2239795"/>
            <a:ext cx="617014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8" name="圖片 7"/>
          <p:cNvPicPr>
            <a:picLocks noChangeAspect="1"/>
          </p:cNvPicPr>
          <p:nvPr/>
        </p:nvPicPr>
        <p:blipFill>
          <a:blip r:embed="rId3"/>
          <a:stretch>
            <a:fillRect/>
          </a:stretch>
        </p:blipFill>
        <p:spPr>
          <a:xfrm>
            <a:off x="7416524" y="5471320"/>
            <a:ext cx="2809875" cy="714375"/>
          </a:xfrm>
          <a:prstGeom prst="rect">
            <a:avLst/>
          </a:prstGeom>
          <a:ln>
            <a:solidFill>
              <a:schemeClr val="tx1"/>
            </a:solidFill>
          </a:ln>
        </p:spPr>
      </p:pic>
      <p:pic>
        <p:nvPicPr>
          <p:cNvPr id="5" name="圖片 4"/>
          <p:cNvPicPr>
            <a:picLocks noChangeAspect="1"/>
          </p:cNvPicPr>
          <p:nvPr/>
        </p:nvPicPr>
        <p:blipFill>
          <a:blip r:embed="rId4"/>
          <a:stretch>
            <a:fillRect/>
          </a:stretch>
        </p:blipFill>
        <p:spPr>
          <a:xfrm>
            <a:off x="7559118" y="2277798"/>
            <a:ext cx="2943225" cy="2324100"/>
          </a:xfrm>
          <a:prstGeom prst="rect">
            <a:avLst/>
          </a:prstGeom>
        </p:spPr>
      </p:pic>
    </p:spTree>
    <p:extLst>
      <p:ext uri="{BB962C8B-B14F-4D97-AF65-F5344CB8AC3E}">
        <p14:creationId xmlns:p14="http://schemas.microsoft.com/office/powerpoint/2010/main" val="288361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date</a:t>
            </a:r>
            <a:r>
              <a:rPr lang="en-US" altLang="zh-TW" dirty="0">
                <a:solidFill>
                  <a:srgbClr val="7030A0"/>
                </a:solidFill>
              </a:rPr>
              <a:t> </a:t>
            </a:r>
            <a:r>
              <a:rPr lang="en-US" altLang="zh-TW" dirty="0"/>
              <a:t>input type enables the user to enter a date in the form </a:t>
            </a:r>
            <a:r>
              <a:rPr lang="en-US" altLang="zh-TW" dirty="0" err="1"/>
              <a:t>yyyy</a:t>
            </a:r>
            <a:r>
              <a:rPr lang="en-US" altLang="zh-TW" dirty="0"/>
              <a:t>-mm-dd. </a:t>
            </a:r>
          </a:p>
          <a:p>
            <a:pPr lvl="1"/>
            <a:r>
              <a:rPr lang="en-US" altLang="zh-TW" dirty="0" smtClean="0"/>
              <a:t>a </a:t>
            </a:r>
            <a:r>
              <a:rPr lang="en-US" altLang="zh-TW" dirty="0"/>
              <a:t>text </a:t>
            </a:r>
            <a:r>
              <a:rPr lang="en-US" altLang="zh-TW" dirty="0" smtClean="0"/>
              <a:t>field, user </a:t>
            </a:r>
            <a:r>
              <a:rPr lang="en-US" altLang="zh-TW" dirty="0"/>
              <a:t>can enter a date such as 2012-01-27. </a:t>
            </a:r>
          </a:p>
          <a:p>
            <a:pPr lvl="1"/>
            <a:r>
              <a:rPr lang="en-US" altLang="zh-TW" dirty="0" smtClean="0"/>
              <a:t>a </a:t>
            </a:r>
            <a:r>
              <a:rPr lang="en-US" altLang="zh-TW" dirty="0"/>
              <a:t>spinner control—a text field with an up-down arrow () on the right side—allowing the user to select a date by clicking the up or down arrow.</a:t>
            </a:r>
          </a:p>
          <a:p>
            <a:r>
              <a:rPr lang="en-US" altLang="zh-TW" dirty="0"/>
              <a:t>The start date is the current date.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13</a:t>
            </a:fld>
            <a:endParaRPr lang="zh-TW" altLang="en-US"/>
          </a:p>
        </p:txBody>
      </p:sp>
    </p:spTree>
    <p:extLst>
      <p:ext uri="{BB962C8B-B14F-4D97-AF65-F5344CB8AC3E}">
        <p14:creationId xmlns:p14="http://schemas.microsoft.com/office/powerpoint/2010/main" val="24578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0041" y="2107286"/>
            <a:ext cx="7926859"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yyyy-mm-ddThh:mm+ff:gg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14</a:t>
            </a:fld>
            <a:endParaRPr lang="zh-TW" altLang="en-US"/>
          </a:p>
        </p:txBody>
      </p:sp>
      <p:sp>
        <p:nvSpPr>
          <p:cNvPr id="9" name="文字方塊 8"/>
          <p:cNvSpPr txBox="1"/>
          <p:nvPr/>
        </p:nvSpPr>
        <p:spPr>
          <a:xfrm>
            <a:off x="7644303" y="277601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077200" y="5528785"/>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6096000" y="3151623"/>
            <a:ext cx="4473146" cy="500992"/>
          </a:xfrm>
          <a:prstGeom prst="rect">
            <a:avLst/>
          </a:prstGeom>
          <a:ln>
            <a:solidFill>
              <a:schemeClr val="tx1"/>
            </a:solidFill>
          </a:ln>
        </p:spPr>
      </p:pic>
      <p:cxnSp>
        <p:nvCxnSpPr>
          <p:cNvPr id="12" name="直線單箭頭接點 11"/>
          <p:cNvCxnSpPr/>
          <p:nvPr/>
        </p:nvCxnSpPr>
        <p:spPr>
          <a:xfrm flipV="1">
            <a:off x="4794423" y="3262184"/>
            <a:ext cx="1458097" cy="121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stretch>
            <a:fillRect/>
          </a:stretch>
        </p:blipFill>
        <p:spPr>
          <a:xfrm>
            <a:off x="6096000" y="5962346"/>
            <a:ext cx="4473146" cy="484591"/>
          </a:xfrm>
          <a:prstGeom prst="rect">
            <a:avLst/>
          </a:prstGeom>
          <a:ln>
            <a:solidFill>
              <a:schemeClr val="tx1"/>
            </a:solidFill>
          </a:ln>
        </p:spPr>
      </p:pic>
    </p:spTree>
    <p:extLst>
      <p:ext uri="{BB962C8B-B14F-4D97-AF65-F5344CB8AC3E}">
        <p14:creationId xmlns:p14="http://schemas.microsoft.com/office/powerpoint/2010/main" val="212431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err="1" smtClean="0">
                <a:latin typeface="Courier New" panose="02070309020205020404" pitchFamily="49" charset="0"/>
                <a:cs typeface="Courier New" panose="02070309020205020404" pitchFamily="49" charset="0"/>
              </a:rPr>
              <a:t>yyyy-mm-ddThh:mm+ff:gg</a:t>
            </a:r>
            <a:endParaRPr lang="en-US" altLang="zh-TW" dirty="0" smtClean="0">
              <a:latin typeface="Courier New" panose="02070309020205020404" pitchFamily="49" charset="0"/>
              <a:cs typeface="Courier New" panose="02070309020205020404" pitchFamily="49" charset="0"/>
            </a:endParaRPr>
          </a:p>
          <a:p>
            <a:pPr lvl="1"/>
            <a:r>
              <a:rPr lang="en-US" altLang="zh-TW" dirty="0" err="1"/>
              <a:t>yyyy</a:t>
            </a:r>
            <a:r>
              <a:rPr lang="en-US" altLang="zh-TW" dirty="0"/>
              <a:t>: Four digits for the </a:t>
            </a:r>
            <a:r>
              <a:rPr lang="en-US" altLang="zh-TW" dirty="0">
                <a:solidFill>
                  <a:srgbClr val="FF0000"/>
                </a:solidFill>
              </a:rPr>
              <a:t>year</a:t>
            </a:r>
            <a:r>
              <a:rPr lang="en-US" altLang="zh-TW" dirty="0"/>
              <a:t>.</a:t>
            </a:r>
          </a:p>
          <a:p>
            <a:pPr lvl="1"/>
            <a:r>
              <a:rPr lang="en-US" altLang="zh-TW" dirty="0"/>
              <a:t>-: An actual dash </a:t>
            </a:r>
            <a:r>
              <a:rPr lang="en-US" altLang="zh-TW" dirty="0" smtClean="0"/>
              <a:t>character</a:t>
            </a:r>
          </a:p>
          <a:p>
            <a:pPr lvl="1"/>
            <a:r>
              <a:rPr lang="en-US" altLang="zh-TW" dirty="0" smtClean="0"/>
              <a:t>mm</a:t>
            </a:r>
            <a:r>
              <a:rPr lang="en-US" altLang="zh-TW" dirty="0"/>
              <a:t>: Two digits for the </a:t>
            </a:r>
            <a:r>
              <a:rPr lang="en-US" altLang="zh-TW" dirty="0">
                <a:solidFill>
                  <a:srgbClr val="FF0000"/>
                </a:solidFill>
              </a:rPr>
              <a:t>month</a:t>
            </a:r>
            <a:r>
              <a:rPr lang="en-US" altLang="zh-TW" dirty="0"/>
              <a:t>.</a:t>
            </a:r>
          </a:p>
          <a:p>
            <a:pPr lvl="1"/>
            <a:r>
              <a:rPr lang="en-US" altLang="zh-TW" dirty="0" err="1"/>
              <a:t>dd</a:t>
            </a:r>
            <a:r>
              <a:rPr lang="en-US" altLang="zh-TW" dirty="0"/>
              <a:t>: Two digits for the </a:t>
            </a:r>
            <a:r>
              <a:rPr lang="en-US" altLang="zh-TW" dirty="0">
                <a:solidFill>
                  <a:srgbClr val="FF0000"/>
                </a:solidFill>
              </a:rPr>
              <a:t>day</a:t>
            </a:r>
            <a:r>
              <a:rPr lang="en-US" altLang="zh-TW" dirty="0"/>
              <a:t>.</a:t>
            </a:r>
          </a:p>
          <a:p>
            <a:pPr lvl="1"/>
            <a:r>
              <a:rPr lang="en-US" altLang="zh-TW" dirty="0"/>
              <a:t>T: The capital T indicates the beginning of the time part of the code.</a:t>
            </a:r>
          </a:p>
          <a:p>
            <a:pPr lvl="1"/>
            <a:r>
              <a:rPr lang="en-US" altLang="zh-TW" dirty="0" err="1"/>
              <a:t>hh</a:t>
            </a:r>
            <a:r>
              <a:rPr lang="en-US" altLang="zh-TW" dirty="0"/>
              <a:t>: Two digits for the </a:t>
            </a:r>
            <a:r>
              <a:rPr lang="en-US" altLang="zh-TW" dirty="0">
                <a:solidFill>
                  <a:srgbClr val="FF0000"/>
                </a:solidFill>
              </a:rPr>
              <a:t>hour</a:t>
            </a:r>
            <a:r>
              <a:rPr lang="en-US" altLang="zh-TW" dirty="0"/>
              <a:t>, in 24-hour format.</a:t>
            </a:r>
          </a:p>
          <a:p>
            <a:pPr lvl="1"/>
            <a:r>
              <a:rPr lang="en-US" altLang="zh-TW" dirty="0"/>
              <a:t>:: The colon character between the hour and minutes</a:t>
            </a:r>
            <a:r>
              <a:rPr lang="en-US" altLang="zh-TW" dirty="0" smtClean="0"/>
              <a:t>.</a:t>
            </a:r>
            <a:endParaRPr lang="en-US" altLang="zh-TW" dirty="0"/>
          </a:p>
          <a:p>
            <a:pPr lvl="1"/>
            <a:r>
              <a:rPr lang="en-US" altLang="zh-TW" dirty="0"/>
              <a:t>mm: Two digits for the </a:t>
            </a:r>
            <a:r>
              <a:rPr lang="en-US" altLang="zh-TW" dirty="0">
                <a:solidFill>
                  <a:srgbClr val="FF0000"/>
                </a:solidFill>
              </a:rPr>
              <a:t>minutes</a:t>
            </a:r>
            <a:r>
              <a:rPr lang="en-US" altLang="zh-TW" dirty="0"/>
              <a:t>.</a:t>
            </a:r>
          </a:p>
          <a:p>
            <a:pPr lvl="1"/>
            <a:r>
              <a:rPr lang="en-US" altLang="zh-TW" dirty="0"/>
              <a:t>+/-/Z: The time zone offset is indicated by a capital Z (if the time is Zulu or GMT time) or the + or - symbol if time is in another time zone.</a:t>
            </a:r>
          </a:p>
          <a:p>
            <a:pPr lvl="1"/>
            <a:r>
              <a:rPr lang="en-US" altLang="zh-TW" dirty="0" err="1"/>
              <a:t>ff</a:t>
            </a:r>
            <a:r>
              <a:rPr lang="en-US" altLang="zh-TW" dirty="0"/>
              <a:t>: If the time zone is not </a:t>
            </a:r>
            <a:r>
              <a:rPr lang="en-US" altLang="zh-TW" dirty="0" smtClean="0"/>
              <a:t>Zulu, </a:t>
            </a:r>
            <a:r>
              <a:rPr lang="en-US" altLang="zh-TW" dirty="0"/>
              <a:t>indicate the number of </a:t>
            </a:r>
            <a:r>
              <a:rPr lang="en-US" altLang="zh-TW" dirty="0">
                <a:solidFill>
                  <a:srgbClr val="FF0000"/>
                </a:solidFill>
              </a:rPr>
              <a:t>hours offset </a:t>
            </a:r>
            <a:r>
              <a:rPr lang="en-US" altLang="zh-TW" dirty="0"/>
              <a:t>from GMT.</a:t>
            </a:r>
          </a:p>
          <a:p>
            <a:pPr lvl="1"/>
            <a:r>
              <a:rPr lang="en-US" altLang="zh-TW" dirty="0" err="1"/>
              <a:t>gg</a:t>
            </a:r>
            <a:r>
              <a:rPr lang="en-US" altLang="zh-TW" dirty="0"/>
              <a:t>: Number of </a:t>
            </a:r>
            <a:r>
              <a:rPr lang="en-US" altLang="zh-TW" dirty="0">
                <a:solidFill>
                  <a:srgbClr val="FF0000"/>
                </a:solidFill>
              </a:rPr>
              <a:t>minutes offset </a:t>
            </a:r>
            <a:r>
              <a:rPr lang="en-US" altLang="zh-TW" dirty="0"/>
              <a:t>from Zulu time. Typically this is 00, but it is possible that the time zone will be offset by 15, 30, or 45 minutes.</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15</a:t>
            </a:fld>
            <a:endParaRPr lang="zh-TW" altLang="en-US"/>
          </a:p>
        </p:txBody>
      </p:sp>
    </p:spTree>
    <p:extLst>
      <p:ext uri="{BB962C8B-B14F-4D97-AF65-F5344CB8AC3E}">
        <p14:creationId xmlns:p14="http://schemas.microsoft.com/office/powerpoint/2010/main" val="199092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dirty="0">
                <a:solidFill>
                  <a:srgbClr val="7030A0"/>
                </a:solidFill>
              </a:rPr>
              <a:t> </a:t>
            </a:r>
            <a:r>
              <a:rPr lang="en-US" altLang="zh-TW" dirty="0"/>
              <a:t>input type enables the user to enter a date (year, month, day), time (hour, minute, second, fraction of a second) and the time zone set to </a:t>
            </a:r>
            <a:r>
              <a:rPr lang="en-US" altLang="zh-TW" dirty="0" smtClean="0"/>
              <a:t>UTC</a:t>
            </a:r>
          </a:p>
          <a:p>
            <a:r>
              <a:rPr lang="en-US" altLang="zh-TW" dirty="0" smtClean="0"/>
              <a:t>Currently, most of the browsers render </a:t>
            </a:r>
            <a:r>
              <a:rPr lang="en-US" altLang="zh-TW" dirty="0" err="1" smtClean="0"/>
              <a:t>datetime</a:t>
            </a:r>
            <a:r>
              <a:rPr lang="en-US" altLang="zh-TW" dirty="0" smtClean="0"/>
              <a:t> as a text field.</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16</a:t>
            </a:fld>
            <a:endParaRPr lang="zh-TW" altLang="en-US"/>
          </a:p>
        </p:txBody>
      </p:sp>
    </p:spTree>
    <p:extLst>
      <p:ext uri="{BB962C8B-B14F-4D97-AF65-F5344CB8AC3E}">
        <p14:creationId xmlns:p14="http://schemas.microsoft.com/office/powerpoint/2010/main" val="39851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460577" y="2143700"/>
            <a:ext cx="7017125"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u="sng"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-local: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-local"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yyyy-mm-ddThh:mm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2012-01-27T03:15)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datetime</a:t>
            </a:r>
            <a:r>
              <a:rPr lang="en-US" altLang="zh-TW" dirty="0" smtClean="0"/>
              <a:t>-local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17</a:t>
            </a:fld>
            <a:endParaRPr lang="zh-TW" altLang="en-US"/>
          </a:p>
        </p:txBody>
      </p:sp>
      <p:pic>
        <p:nvPicPr>
          <p:cNvPr id="5" name="圖片 4"/>
          <p:cNvPicPr>
            <a:picLocks noChangeAspect="1"/>
          </p:cNvPicPr>
          <p:nvPr/>
        </p:nvPicPr>
        <p:blipFill>
          <a:blip r:embed="rId3"/>
          <a:stretch>
            <a:fillRect/>
          </a:stretch>
        </p:blipFill>
        <p:spPr>
          <a:xfrm>
            <a:off x="5991012" y="1983073"/>
            <a:ext cx="4676988" cy="1753025"/>
          </a:xfrm>
          <a:prstGeom prst="rect">
            <a:avLst/>
          </a:prstGeom>
        </p:spPr>
      </p:pic>
      <p:sp>
        <p:nvSpPr>
          <p:cNvPr id="9" name="文字方塊 8"/>
          <p:cNvSpPr txBox="1"/>
          <p:nvPr/>
        </p:nvSpPr>
        <p:spPr>
          <a:xfrm>
            <a:off x="8071187" y="1909287"/>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7957076" y="5454630"/>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4794423" y="3262184"/>
            <a:ext cx="1458097" cy="121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4"/>
          <a:stretch>
            <a:fillRect/>
          </a:stretch>
        </p:blipFill>
        <p:spPr>
          <a:xfrm>
            <a:off x="5000626" y="5930625"/>
            <a:ext cx="5667375" cy="619125"/>
          </a:xfrm>
          <a:prstGeom prst="rect">
            <a:avLst/>
          </a:prstGeom>
          <a:ln>
            <a:solidFill>
              <a:schemeClr val="tx1"/>
            </a:solidFill>
          </a:ln>
        </p:spPr>
      </p:pic>
    </p:spTree>
    <p:extLst>
      <p:ext uri="{BB962C8B-B14F-4D97-AF65-F5344CB8AC3E}">
        <p14:creationId xmlns:p14="http://schemas.microsoft.com/office/powerpoint/2010/main" val="265038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datetime</a:t>
            </a:r>
            <a:r>
              <a:rPr lang="en-US" altLang="zh-TW" i="1" dirty="0">
                <a:solidFill>
                  <a:srgbClr val="7030A0"/>
                </a:solidFill>
              </a:rPr>
              <a:t>-local</a:t>
            </a:r>
            <a:r>
              <a:rPr lang="en-US" altLang="zh-TW" dirty="0"/>
              <a:t> input type enables the user to enter the date and time in a single control. </a:t>
            </a:r>
          </a:p>
          <a:p>
            <a:r>
              <a:rPr lang="en-US" altLang="zh-TW" dirty="0"/>
              <a:t>The data is entered as year, month, day, hour, minute, second and fraction of a second. </a:t>
            </a:r>
            <a:endParaRPr lang="en-US" altLang="zh-TW" dirty="0" smtClean="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18</a:t>
            </a:fld>
            <a:endParaRPr lang="zh-TW" altLang="en-US"/>
          </a:p>
        </p:txBody>
      </p:sp>
    </p:spTree>
    <p:extLst>
      <p:ext uri="{BB962C8B-B14F-4D97-AF65-F5344CB8AC3E}">
        <p14:creationId xmlns:p14="http://schemas.microsoft.com/office/powerpoint/2010/main" val="201483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2967" y="2280266"/>
            <a:ext cx="7004221"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Month: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month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19</a:t>
            </a:fld>
            <a:endParaRPr lang="zh-TW" altLang="en-US"/>
          </a:p>
        </p:txBody>
      </p:sp>
      <p:sp>
        <p:nvSpPr>
          <p:cNvPr id="9" name="文字方塊 8"/>
          <p:cNvSpPr txBox="1"/>
          <p:nvPr/>
        </p:nvSpPr>
        <p:spPr>
          <a:xfrm>
            <a:off x="8306470" y="1481138"/>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148952" y="4833159"/>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5" name="圖片 4"/>
          <p:cNvPicPr>
            <a:picLocks noChangeAspect="1"/>
          </p:cNvPicPr>
          <p:nvPr/>
        </p:nvPicPr>
        <p:blipFill>
          <a:blip r:embed="rId3"/>
          <a:stretch>
            <a:fillRect/>
          </a:stretch>
        </p:blipFill>
        <p:spPr>
          <a:xfrm>
            <a:off x="7440033" y="1859368"/>
            <a:ext cx="2662410" cy="1942840"/>
          </a:xfrm>
          <a:prstGeom prst="rect">
            <a:avLst/>
          </a:prstGeom>
        </p:spPr>
      </p:pic>
      <p:cxnSp>
        <p:nvCxnSpPr>
          <p:cNvPr id="12" name="直線單箭頭接點 11"/>
          <p:cNvCxnSpPr/>
          <p:nvPr/>
        </p:nvCxnSpPr>
        <p:spPr>
          <a:xfrm flipV="1">
            <a:off x="4761471" y="1994042"/>
            <a:ext cx="3105665" cy="2565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7330266" y="5274248"/>
            <a:ext cx="2733675" cy="647700"/>
          </a:xfrm>
          <a:prstGeom prst="rect">
            <a:avLst/>
          </a:prstGeom>
          <a:ln>
            <a:solidFill>
              <a:schemeClr val="tx1"/>
            </a:solidFill>
          </a:ln>
        </p:spPr>
      </p:pic>
    </p:spTree>
    <p:extLst>
      <p:ext uri="{BB962C8B-B14F-4D97-AF65-F5344CB8AC3E}">
        <p14:creationId xmlns:p14="http://schemas.microsoft.com/office/powerpoint/2010/main" val="100994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New HTML5 Form input Types</a:t>
            </a:r>
          </a:p>
          <a:p>
            <a:pPr lvl="1"/>
            <a:r>
              <a:rPr lang="en-US" altLang="zh-TW" dirty="0" smtClean="0"/>
              <a:t>input Type color</a:t>
            </a:r>
          </a:p>
          <a:p>
            <a:pPr lvl="1"/>
            <a:r>
              <a:rPr lang="en-US" altLang="zh-TW" dirty="0"/>
              <a:t>input Type </a:t>
            </a:r>
            <a:r>
              <a:rPr lang="en-US" altLang="zh-TW" dirty="0" smtClean="0"/>
              <a:t>date</a:t>
            </a:r>
            <a:endParaRPr lang="en-US" altLang="zh-TW" dirty="0"/>
          </a:p>
          <a:p>
            <a:pPr lvl="1"/>
            <a:r>
              <a:rPr lang="en-US" altLang="zh-TW" dirty="0"/>
              <a:t>input Type </a:t>
            </a:r>
            <a:r>
              <a:rPr lang="en-US" altLang="zh-TW" dirty="0" err="1" smtClean="0"/>
              <a:t>datetime</a:t>
            </a:r>
            <a:endParaRPr lang="en-US" altLang="zh-TW" dirty="0"/>
          </a:p>
          <a:p>
            <a:pPr lvl="1"/>
            <a:r>
              <a:rPr lang="en-US" altLang="zh-TW" dirty="0"/>
              <a:t>input Type </a:t>
            </a:r>
            <a:r>
              <a:rPr lang="en-US" altLang="zh-TW" dirty="0" err="1" smtClean="0"/>
              <a:t>datetime</a:t>
            </a:r>
            <a:r>
              <a:rPr lang="en-US" altLang="zh-TW" dirty="0" smtClean="0"/>
              <a:t>-local</a:t>
            </a:r>
            <a:endParaRPr lang="en-US" altLang="zh-TW" dirty="0"/>
          </a:p>
          <a:p>
            <a:pPr lvl="1"/>
            <a:r>
              <a:rPr lang="en-US" altLang="zh-TW" dirty="0" smtClean="0"/>
              <a:t>input </a:t>
            </a:r>
            <a:r>
              <a:rPr lang="en-US" altLang="zh-TW" dirty="0"/>
              <a:t>Type </a:t>
            </a:r>
            <a:r>
              <a:rPr lang="en-US" altLang="zh-TW" dirty="0" smtClean="0"/>
              <a:t>month</a:t>
            </a:r>
            <a:endParaRPr lang="en-US" altLang="zh-TW" dirty="0"/>
          </a:p>
          <a:p>
            <a:pPr lvl="1"/>
            <a:r>
              <a:rPr lang="en-US" altLang="zh-TW" dirty="0"/>
              <a:t>input Type </a:t>
            </a:r>
            <a:r>
              <a:rPr lang="en-US" altLang="zh-TW" dirty="0" smtClean="0"/>
              <a:t>week</a:t>
            </a:r>
          </a:p>
          <a:p>
            <a:pPr lvl="1"/>
            <a:r>
              <a:rPr lang="en-US" altLang="zh-TW" dirty="0"/>
              <a:t>input Type </a:t>
            </a:r>
            <a:r>
              <a:rPr lang="en-US" altLang="zh-TW" dirty="0" smtClean="0"/>
              <a:t>time</a:t>
            </a:r>
            <a:endParaRPr lang="en-US" altLang="zh-TW" dirty="0"/>
          </a:p>
          <a:p>
            <a:pPr lvl="1"/>
            <a:endParaRPr lang="en-US" altLang="zh-TW" dirty="0"/>
          </a:p>
          <a:p>
            <a:pPr lvl="1"/>
            <a:endParaRPr lang="en-US" altLang="zh-TW" dirty="0" smtClean="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5" name="投影片編號版面配置區 4"/>
          <p:cNvSpPr>
            <a:spLocks noGrp="1"/>
          </p:cNvSpPr>
          <p:nvPr>
            <p:ph type="sldNum" sz="quarter" idx="11"/>
          </p:nvPr>
        </p:nvSpPr>
        <p:spPr/>
        <p:txBody>
          <a:bodyPr/>
          <a:lstStyle/>
          <a:p>
            <a:fld id="{F14D66FA-8E8B-4E4E-970D-E8997DA6630E}" type="slidenum">
              <a:rPr lang="zh-TW" altLang="en-US" smtClean="0"/>
              <a:t>2</a:t>
            </a:fld>
            <a:endParaRPr lang="zh-TW" altLang="en-US"/>
          </a:p>
        </p:txBody>
      </p:sp>
    </p:spTree>
    <p:extLst>
      <p:ext uri="{BB962C8B-B14F-4D97-AF65-F5344CB8AC3E}">
        <p14:creationId xmlns:p14="http://schemas.microsoft.com/office/powerpoint/2010/main" val="784060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month</a:t>
            </a:r>
            <a:r>
              <a:rPr lang="en-US" altLang="zh-TW" i="1" dirty="0"/>
              <a:t> </a:t>
            </a:r>
            <a:r>
              <a:rPr lang="en-US" altLang="zh-TW" dirty="0"/>
              <a:t>input type enables the user to enter a year and month in the format </a:t>
            </a:r>
            <a:r>
              <a:rPr lang="en-US" altLang="zh-TW" dirty="0" err="1"/>
              <a:t>yyyy</a:t>
            </a:r>
            <a:r>
              <a:rPr lang="en-US" altLang="zh-TW" dirty="0"/>
              <a:t>-mm, such as 2012-01. </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20</a:t>
            </a:fld>
            <a:endParaRPr lang="zh-TW" altLang="en-US"/>
          </a:p>
        </p:txBody>
      </p:sp>
    </p:spTree>
    <p:extLst>
      <p:ext uri="{BB962C8B-B14F-4D97-AF65-F5344CB8AC3E}">
        <p14:creationId xmlns:p14="http://schemas.microsoft.com/office/powerpoint/2010/main" val="2013519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48933" y="2217565"/>
            <a:ext cx="6400800"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Week: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"week"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yyyy-Wnn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2012-W01)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week</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21</a:t>
            </a:fld>
            <a:endParaRPr lang="zh-TW" altLang="en-US"/>
          </a:p>
        </p:txBody>
      </p:sp>
      <p:pic>
        <p:nvPicPr>
          <p:cNvPr id="5" name="圖片 4"/>
          <p:cNvPicPr>
            <a:picLocks noChangeAspect="1"/>
          </p:cNvPicPr>
          <p:nvPr/>
        </p:nvPicPr>
        <p:blipFill>
          <a:blip r:embed="rId3"/>
          <a:stretch>
            <a:fillRect/>
          </a:stretch>
        </p:blipFill>
        <p:spPr>
          <a:xfrm>
            <a:off x="6882959" y="2202626"/>
            <a:ext cx="2998082" cy="1664864"/>
          </a:xfrm>
          <a:prstGeom prst="rect">
            <a:avLst/>
          </a:prstGeom>
        </p:spPr>
      </p:pic>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p:nvPr/>
        </p:nvCxnSpPr>
        <p:spPr>
          <a:xfrm flipV="1">
            <a:off x="4794423" y="2380735"/>
            <a:ext cx="2535843" cy="209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p:cNvPicPr>
            <a:picLocks noChangeAspect="1"/>
          </p:cNvPicPr>
          <p:nvPr/>
        </p:nvPicPr>
        <p:blipFill>
          <a:blip r:embed="rId4"/>
          <a:stretch>
            <a:fillRect/>
          </a:stretch>
        </p:blipFill>
        <p:spPr>
          <a:xfrm>
            <a:off x="7021525" y="5499136"/>
            <a:ext cx="3509608" cy="567980"/>
          </a:xfrm>
          <a:prstGeom prst="rect">
            <a:avLst/>
          </a:prstGeom>
          <a:ln>
            <a:solidFill>
              <a:schemeClr val="tx1"/>
            </a:solidFill>
          </a:ln>
        </p:spPr>
      </p:pic>
    </p:spTree>
    <p:extLst>
      <p:ext uri="{BB962C8B-B14F-4D97-AF65-F5344CB8AC3E}">
        <p14:creationId xmlns:p14="http://schemas.microsoft.com/office/powerpoint/2010/main" val="4238144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week</a:t>
            </a:r>
            <a:r>
              <a:rPr lang="en-US" altLang="zh-TW" dirty="0">
                <a:solidFill>
                  <a:srgbClr val="7030A0"/>
                </a:solidFill>
              </a:rPr>
              <a:t> </a:t>
            </a:r>
            <a:r>
              <a:rPr lang="en-US" altLang="zh-TW" dirty="0"/>
              <a:t>input type enables the user to select a year and week number in the format </a:t>
            </a:r>
            <a:r>
              <a:rPr lang="en-US" altLang="zh-TW" dirty="0" err="1"/>
              <a:t>yyyy-Wnn</a:t>
            </a:r>
            <a:r>
              <a:rPr lang="en-US" altLang="zh-TW" dirty="0"/>
              <a:t>, where </a:t>
            </a:r>
            <a:r>
              <a:rPr lang="en-US" altLang="zh-TW" dirty="0" err="1"/>
              <a:t>nn</a:t>
            </a:r>
            <a:r>
              <a:rPr lang="en-US" altLang="zh-TW" dirty="0"/>
              <a:t> is 01–53—for example, 2012-W01 represents the first week of 2012.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22</a:t>
            </a:fld>
            <a:endParaRPr lang="zh-TW" altLang="en-US"/>
          </a:p>
        </p:txBody>
      </p:sp>
    </p:spTree>
    <p:extLst>
      <p:ext uri="{BB962C8B-B14F-4D97-AF65-F5344CB8AC3E}">
        <p14:creationId xmlns:p14="http://schemas.microsoft.com/office/powerpoint/2010/main" val="330775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25177" y="2224391"/>
            <a:ext cx="5806265"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hh:mm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time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70549" y="5119908"/>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cxnSp>
        <p:nvCxnSpPr>
          <p:cNvPr id="12" name="直線單箭頭接點 11"/>
          <p:cNvCxnSpPr>
            <a:endCxn id="7" idx="1"/>
          </p:cNvCxnSpPr>
          <p:nvPr/>
        </p:nvCxnSpPr>
        <p:spPr>
          <a:xfrm flipV="1">
            <a:off x="4794423" y="2557767"/>
            <a:ext cx="2928561" cy="191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圖片 6"/>
          <p:cNvPicPr>
            <a:picLocks noChangeAspect="1"/>
          </p:cNvPicPr>
          <p:nvPr/>
        </p:nvPicPr>
        <p:blipFill>
          <a:blip r:embed="rId3"/>
          <a:stretch>
            <a:fillRect/>
          </a:stretch>
        </p:blipFill>
        <p:spPr>
          <a:xfrm>
            <a:off x="7722983" y="2224391"/>
            <a:ext cx="2095500" cy="666750"/>
          </a:xfrm>
          <a:prstGeom prst="rect">
            <a:avLst/>
          </a:prstGeom>
          <a:ln>
            <a:solidFill>
              <a:schemeClr val="tx1"/>
            </a:solidFill>
          </a:ln>
        </p:spPr>
      </p:pic>
      <p:pic>
        <p:nvPicPr>
          <p:cNvPr id="11" name="圖片 10"/>
          <p:cNvPicPr>
            <a:picLocks noChangeAspect="1"/>
          </p:cNvPicPr>
          <p:nvPr/>
        </p:nvPicPr>
        <p:blipFill>
          <a:blip r:embed="rId4"/>
          <a:stretch>
            <a:fillRect/>
          </a:stretch>
        </p:blipFill>
        <p:spPr>
          <a:xfrm>
            <a:off x="7722983" y="3063562"/>
            <a:ext cx="2095500" cy="685800"/>
          </a:xfrm>
          <a:prstGeom prst="rect">
            <a:avLst/>
          </a:prstGeom>
          <a:ln>
            <a:solidFill>
              <a:schemeClr val="tx1"/>
            </a:solidFill>
          </a:ln>
        </p:spPr>
      </p:pic>
      <p:pic>
        <p:nvPicPr>
          <p:cNvPr id="14" name="圖片 13"/>
          <p:cNvPicPr>
            <a:picLocks noChangeAspect="1"/>
          </p:cNvPicPr>
          <p:nvPr/>
        </p:nvPicPr>
        <p:blipFill>
          <a:blip r:embed="rId5"/>
          <a:stretch>
            <a:fillRect/>
          </a:stretch>
        </p:blipFill>
        <p:spPr>
          <a:xfrm>
            <a:off x="7542513" y="5482415"/>
            <a:ext cx="2457450" cy="638175"/>
          </a:xfrm>
          <a:prstGeom prst="rect">
            <a:avLst/>
          </a:prstGeom>
          <a:ln>
            <a:solidFill>
              <a:schemeClr val="tx1"/>
            </a:solidFill>
          </a:ln>
        </p:spPr>
      </p:pic>
    </p:spTree>
    <p:extLst>
      <p:ext uri="{BB962C8B-B14F-4D97-AF65-F5344CB8AC3E}">
        <p14:creationId xmlns:p14="http://schemas.microsoft.com/office/powerpoint/2010/main" val="304741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7030A0"/>
                </a:solidFill>
              </a:rPr>
              <a:t>time</a:t>
            </a:r>
            <a:r>
              <a:rPr lang="en-US" altLang="zh-TW" dirty="0">
                <a:solidFill>
                  <a:srgbClr val="7030A0"/>
                </a:solidFill>
              </a:rPr>
              <a:t> </a:t>
            </a:r>
            <a:r>
              <a:rPr lang="en-US" altLang="zh-TW" dirty="0"/>
              <a:t>input type enables the user to enter an hour, </a:t>
            </a:r>
            <a:r>
              <a:rPr lang="en-US" altLang="zh-TW" dirty="0" smtClean="0"/>
              <a:t>minute.</a:t>
            </a:r>
            <a:endParaRPr lang="en-US" altLang="zh-TW" dirty="0"/>
          </a:p>
          <a:p>
            <a:r>
              <a:rPr lang="en-US" altLang="zh-TW" dirty="0"/>
              <a:t>The HTML5 specification indicates that a time must have two digits representing the hour, followed by a colon (:) and two digits representing the minute.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24</a:t>
            </a:fld>
            <a:endParaRPr lang="zh-TW" altLang="en-US"/>
          </a:p>
        </p:txBody>
      </p:sp>
    </p:spTree>
    <p:extLst>
      <p:ext uri="{BB962C8B-B14F-4D97-AF65-F5344CB8AC3E}">
        <p14:creationId xmlns:p14="http://schemas.microsoft.com/office/powerpoint/2010/main" val="294108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53360" y="2166200"/>
            <a:ext cx="6987746"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email</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25</a:t>
            </a:fld>
            <a:endParaRPr lang="zh-TW" altLang="en-US"/>
          </a:p>
        </p:txBody>
      </p:sp>
      <p:sp>
        <p:nvSpPr>
          <p:cNvPr id="9" name="文字方塊 8"/>
          <p:cNvSpPr txBox="1"/>
          <p:nvPr/>
        </p:nvSpPr>
        <p:spPr>
          <a:xfrm>
            <a:off x="8113267" y="1859636"/>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461638" y="4663767"/>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6" name="圖片 15"/>
          <p:cNvPicPr>
            <a:picLocks noChangeAspect="1"/>
          </p:cNvPicPr>
          <p:nvPr/>
        </p:nvPicPr>
        <p:blipFill>
          <a:blip r:embed="rId3"/>
          <a:stretch>
            <a:fillRect/>
          </a:stretch>
        </p:blipFill>
        <p:spPr>
          <a:xfrm>
            <a:off x="7124699" y="5119700"/>
            <a:ext cx="3314700" cy="628650"/>
          </a:xfrm>
          <a:prstGeom prst="rect">
            <a:avLst/>
          </a:prstGeom>
          <a:ln>
            <a:solidFill>
              <a:schemeClr val="tx1"/>
            </a:solidFill>
          </a:ln>
        </p:spPr>
      </p:pic>
      <p:pic>
        <p:nvPicPr>
          <p:cNvPr id="17" name="圖片 16"/>
          <p:cNvPicPr>
            <a:picLocks noChangeAspect="1"/>
          </p:cNvPicPr>
          <p:nvPr/>
        </p:nvPicPr>
        <p:blipFill>
          <a:blip r:embed="rId4"/>
          <a:stretch>
            <a:fillRect/>
          </a:stretch>
        </p:blipFill>
        <p:spPr>
          <a:xfrm>
            <a:off x="7041103" y="3002637"/>
            <a:ext cx="3571875" cy="695325"/>
          </a:xfrm>
          <a:prstGeom prst="rect">
            <a:avLst/>
          </a:prstGeom>
          <a:ln>
            <a:solidFill>
              <a:schemeClr val="tx1"/>
            </a:solidFill>
          </a:ln>
        </p:spPr>
      </p:pic>
      <p:pic>
        <p:nvPicPr>
          <p:cNvPr id="18" name="圖片 17"/>
          <p:cNvPicPr>
            <a:picLocks noChangeAspect="1"/>
          </p:cNvPicPr>
          <p:nvPr/>
        </p:nvPicPr>
        <p:blipFill>
          <a:blip r:embed="rId5"/>
          <a:stretch>
            <a:fillRect/>
          </a:stretch>
        </p:blipFill>
        <p:spPr>
          <a:xfrm>
            <a:off x="7124699" y="5921554"/>
            <a:ext cx="3314700" cy="885825"/>
          </a:xfrm>
          <a:prstGeom prst="rect">
            <a:avLst/>
          </a:prstGeom>
          <a:ln>
            <a:solidFill>
              <a:schemeClr val="tx1"/>
            </a:solidFill>
          </a:ln>
        </p:spPr>
      </p:pic>
      <p:pic>
        <p:nvPicPr>
          <p:cNvPr id="19" name="圖片 18"/>
          <p:cNvPicPr>
            <a:picLocks noChangeAspect="1"/>
          </p:cNvPicPr>
          <p:nvPr/>
        </p:nvPicPr>
        <p:blipFill>
          <a:blip r:embed="rId6"/>
          <a:stretch>
            <a:fillRect/>
          </a:stretch>
        </p:blipFill>
        <p:spPr>
          <a:xfrm>
            <a:off x="7067617" y="2166200"/>
            <a:ext cx="3524250" cy="647700"/>
          </a:xfrm>
          <a:prstGeom prst="rect">
            <a:avLst/>
          </a:prstGeom>
          <a:ln>
            <a:solidFill>
              <a:schemeClr val="tx1"/>
            </a:solidFill>
          </a:ln>
        </p:spPr>
      </p:pic>
      <p:cxnSp>
        <p:nvCxnSpPr>
          <p:cNvPr id="12" name="直線單箭頭接點 11"/>
          <p:cNvCxnSpPr/>
          <p:nvPr/>
        </p:nvCxnSpPr>
        <p:spPr>
          <a:xfrm flipV="1">
            <a:off x="4794422" y="2337548"/>
            <a:ext cx="2402100" cy="21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6755028" y="2337548"/>
            <a:ext cx="1322173" cy="2135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857885" y="3460453"/>
            <a:ext cx="4816559" cy="120331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54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a:solidFill>
                  <a:srgbClr val="7030A0"/>
                </a:solidFill>
              </a:rPr>
              <a:t>email</a:t>
            </a:r>
            <a:r>
              <a:rPr lang="en-US" altLang="zh-TW" dirty="0">
                <a:solidFill>
                  <a:srgbClr val="7030A0"/>
                </a:solidFill>
              </a:rPr>
              <a:t> </a:t>
            </a:r>
            <a:r>
              <a:rPr lang="en-US" altLang="zh-TW" dirty="0"/>
              <a:t>input type enables the user to enter an e-mail address or a list of e-mail addresses separated by commas (if the multiple attribute is specified). </a:t>
            </a:r>
          </a:p>
          <a:p>
            <a:r>
              <a:rPr lang="en-US" altLang="zh-TW" dirty="0"/>
              <a:t>Currently, all of the browsers display a text field. </a:t>
            </a:r>
          </a:p>
          <a:p>
            <a:r>
              <a:rPr lang="en-US" altLang="zh-TW" dirty="0"/>
              <a:t>If the user enters an invalid e-mail address (i.e., the text entered is not in the proper format) and clicks the Submit button, a callout asking the user to enter an e-mail address is rendered pointing to the input element </a:t>
            </a:r>
            <a:r>
              <a:rPr lang="en-US" altLang="zh-TW" dirty="0" smtClean="0"/>
              <a:t>. </a:t>
            </a:r>
          </a:p>
          <a:p>
            <a:r>
              <a:rPr lang="en-US" altLang="zh-TW" dirty="0" smtClean="0"/>
              <a:t>HTML5 does not check whether an e-mail address entered by the user actually exists—rather it just validates that the e-mail address is in the proper format.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26</a:t>
            </a:fld>
            <a:endParaRPr lang="zh-TW" altLang="en-US"/>
          </a:p>
        </p:txBody>
      </p:sp>
    </p:spTree>
    <p:extLst>
      <p:ext uri="{BB962C8B-B14F-4D97-AF65-F5344CB8AC3E}">
        <p14:creationId xmlns:p14="http://schemas.microsoft.com/office/powerpoint/2010/main" val="75307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i="1" dirty="0">
                <a:solidFill>
                  <a:srgbClr val="00B050"/>
                </a:solidFill>
              </a:rPr>
              <a:t>placeholder</a:t>
            </a:r>
            <a:r>
              <a:rPr lang="en-US" altLang="zh-TW" dirty="0">
                <a:solidFill>
                  <a:srgbClr val="00B050"/>
                </a:solidFill>
              </a:rPr>
              <a:t> </a:t>
            </a:r>
            <a:r>
              <a:rPr lang="en-US" altLang="zh-TW" dirty="0"/>
              <a:t>attribute allows you to place temporary text in a text field. </a:t>
            </a:r>
          </a:p>
          <a:p>
            <a:r>
              <a:rPr lang="en-US" altLang="zh-TW" dirty="0"/>
              <a:t>Generally, placeholder text is light gray and provides an example of the text and/or text format the user should </a:t>
            </a:r>
            <a:r>
              <a:rPr lang="en-US" altLang="zh-TW" dirty="0" smtClean="0"/>
              <a:t>enter. </a:t>
            </a:r>
            <a:endParaRPr lang="en-US" altLang="zh-TW" dirty="0"/>
          </a:p>
          <a:p>
            <a:r>
              <a:rPr lang="en-US" altLang="zh-TW" dirty="0"/>
              <a:t>When the focus is placed in the text field (i.e., the cursor is in the text field), the placeholder text disappears—it’s not “submitted” when the user clicks the Submit button (unless the user types the same text</a:t>
            </a:r>
            <a:r>
              <a:rPr lang="en-US" altLang="zh-TW" dirty="0" smtClean="0"/>
              <a:t>).</a:t>
            </a:r>
          </a:p>
          <a:p>
            <a:r>
              <a:rPr lang="en-US" altLang="zh-TW" dirty="0"/>
              <a:t>HTML5 supports placeholder text for only six input </a:t>
            </a:r>
            <a:r>
              <a:rPr lang="en-US" altLang="zh-TW" dirty="0" smtClean="0"/>
              <a:t>types - </a:t>
            </a:r>
            <a:r>
              <a:rPr lang="en-US" altLang="zh-TW" i="1" dirty="0" smtClean="0"/>
              <a:t>text</a:t>
            </a:r>
            <a:r>
              <a:rPr lang="en-US" altLang="zh-TW" i="1" dirty="0"/>
              <a:t>, search, </a:t>
            </a:r>
            <a:r>
              <a:rPr lang="en-US" altLang="zh-TW" i="1" dirty="0" err="1"/>
              <a:t>url</a:t>
            </a:r>
            <a:r>
              <a:rPr lang="en-US" altLang="zh-TW" i="1" dirty="0"/>
              <a:t>, </a:t>
            </a:r>
            <a:r>
              <a:rPr lang="en-US" altLang="zh-TW" i="1" dirty="0" err="1"/>
              <a:t>tel</a:t>
            </a:r>
            <a:r>
              <a:rPr lang="en-US" altLang="zh-TW" i="1" dirty="0"/>
              <a:t>, email </a:t>
            </a:r>
            <a:r>
              <a:rPr lang="en-US" altLang="zh-TW" dirty="0"/>
              <a:t>and </a:t>
            </a:r>
            <a:r>
              <a:rPr lang="en-US" altLang="zh-TW" i="1" dirty="0"/>
              <a:t>password</a:t>
            </a:r>
            <a:r>
              <a:rPr lang="en-US" altLang="zh-TW" dirty="0"/>
              <a:t>.</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27</a:t>
            </a:fld>
            <a:endParaRPr lang="zh-TW" altLang="en-US"/>
          </a:p>
        </p:txBody>
      </p:sp>
    </p:spTree>
    <p:extLst>
      <p:ext uri="{BB962C8B-B14F-4D97-AF65-F5344CB8AC3E}">
        <p14:creationId xmlns:p14="http://schemas.microsoft.com/office/powerpoint/2010/main" val="740191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required</a:t>
            </a:r>
            <a:r>
              <a:rPr lang="en-US" altLang="zh-TW" dirty="0">
                <a:solidFill>
                  <a:srgbClr val="00B050"/>
                </a:solidFill>
              </a:rPr>
              <a:t> </a:t>
            </a:r>
            <a:r>
              <a:rPr lang="en-US" altLang="zh-TW" dirty="0"/>
              <a:t>attribute forces the user to enter a value before submitting the form. </a:t>
            </a:r>
          </a:p>
          <a:p>
            <a:r>
              <a:rPr lang="en-US" altLang="zh-TW" dirty="0"/>
              <a:t>You can add required to any of the input types.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28</a:t>
            </a:fld>
            <a:endParaRPr lang="zh-TW" altLang="en-US"/>
          </a:p>
        </p:txBody>
      </p:sp>
    </p:spTree>
    <p:extLst>
      <p:ext uri="{BB962C8B-B14F-4D97-AF65-F5344CB8AC3E}">
        <p14:creationId xmlns:p14="http://schemas.microsoft.com/office/powerpoint/2010/main" val="236809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Validation</a:t>
            </a:r>
          </a:p>
          <a:p>
            <a:pPr lvl="1"/>
            <a:r>
              <a:rPr lang="en-US" altLang="zh-TW" dirty="0"/>
              <a:t>The new HTML 5 input types are self validating on the client side, eliminating the need to add complicated JavaScript code to your web pages to validate user </a:t>
            </a:r>
            <a:r>
              <a:rPr lang="en-US" altLang="zh-TW" dirty="0" smtClean="0"/>
              <a:t>input.</a:t>
            </a:r>
          </a:p>
          <a:p>
            <a:pPr lvl="1"/>
            <a:r>
              <a:rPr lang="en-US" altLang="zh-TW" dirty="0" smtClean="0"/>
              <a:t>The </a:t>
            </a:r>
            <a:r>
              <a:rPr lang="en-US" altLang="zh-TW" dirty="0"/>
              <a:t>server should still validate all user input.</a:t>
            </a:r>
          </a:p>
          <a:p>
            <a:pPr lvl="1"/>
            <a:r>
              <a:rPr lang="en-US" altLang="zh-TW" dirty="0"/>
              <a:t>When a user enters data into a form then submits the form the browser immediately checks the self-validating elements to ensure that the data is </a:t>
            </a:r>
            <a:r>
              <a:rPr lang="en-US" altLang="zh-TW" dirty="0" smtClean="0"/>
              <a:t>correct.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29</a:t>
            </a:fld>
            <a:endParaRPr lang="zh-TW" altLang="en-US"/>
          </a:p>
        </p:txBody>
      </p:sp>
      <p:pic>
        <p:nvPicPr>
          <p:cNvPr id="5" name="圖片 4"/>
          <p:cNvPicPr>
            <a:picLocks noChangeAspect="1"/>
          </p:cNvPicPr>
          <p:nvPr/>
        </p:nvPicPr>
        <p:blipFill>
          <a:blip r:embed="rId2"/>
          <a:stretch>
            <a:fillRect/>
          </a:stretch>
        </p:blipFill>
        <p:spPr>
          <a:xfrm>
            <a:off x="2143125" y="5084713"/>
            <a:ext cx="3800475" cy="895350"/>
          </a:xfrm>
          <a:prstGeom prst="rect">
            <a:avLst/>
          </a:prstGeom>
        </p:spPr>
      </p:pic>
      <p:sp>
        <p:nvSpPr>
          <p:cNvPr id="6" name="文字方塊 5"/>
          <p:cNvSpPr txBox="1"/>
          <p:nvPr/>
        </p:nvSpPr>
        <p:spPr>
          <a:xfrm>
            <a:off x="7709792" y="4830353"/>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pic>
        <p:nvPicPr>
          <p:cNvPr id="8" name="圖片 7"/>
          <p:cNvPicPr>
            <a:picLocks noChangeAspect="1"/>
          </p:cNvPicPr>
          <p:nvPr/>
        </p:nvPicPr>
        <p:blipFill>
          <a:blip r:embed="rId3"/>
          <a:stretch>
            <a:fillRect/>
          </a:stretch>
        </p:blipFill>
        <p:spPr>
          <a:xfrm>
            <a:off x="6532177" y="5112754"/>
            <a:ext cx="3343275" cy="895350"/>
          </a:xfrm>
          <a:prstGeom prst="rect">
            <a:avLst/>
          </a:prstGeom>
        </p:spPr>
      </p:pic>
      <p:sp>
        <p:nvSpPr>
          <p:cNvPr id="9" name="文字方塊 8"/>
          <p:cNvSpPr txBox="1"/>
          <p:nvPr/>
        </p:nvSpPr>
        <p:spPr>
          <a:xfrm>
            <a:off x="3666645" y="4867781"/>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Tree>
    <p:extLst>
      <p:ext uri="{BB962C8B-B14F-4D97-AF65-F5344CB8AC3E}">
        <p14:creationId xmlns:p14="http://schemas.microsoft.com/office/powerpoint/2010/main" val="74479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New HTML5 Form input </a:t>
            </a:r>
            <a:r>
              <a:rPr lang="en-US" altLang="zh-TW" dirty="0" smtClean="0"/>
              <a:t>Types</a:t>
            </a:r>
            <a:endParaRPr lang="en-US" altLang="zh-TW" dirty="0"/>
          </a:p>
          <a:p>
            <a:pPr lvl="1"/>
            <a:r>
              <a:rPr lang="en-US" altLang="zh-TW" dirty="0"/>
              <a:t>input Type </a:t>
            </a:r>
            <a:r>
              <a:rPr lang="en-US" altLang="zh-TW" dirty="0" smtClean="0"/>
              <a:t>email</a:t>
            </a:r>
          </a:p>
          <a:p>
            <a:pPr lvl="1"/>
            <a:r>
              <a:rPr lang="en-US" altLang="zh-TW" dirty="0" smtClean="0"/>
              <a:t>input </a:t>
            </a:r>
            <a:r>
              <a:rPr lang="en-US" altLang="zh-TW" dirty="0"/>
              <a:t>Type number</a:t>
            </a:r>
          </a:p>
          <a:p>
            <a:pPr lvl="1"/>
            <a:r>
              <a:rPr lang="en-US" altLang="zh-TW" dirty="0"/>
              <a:t>input Type range</a:t>
            </a:r>
          </a:p>
          <a:p>
            <a:pPr lvl="1"/>
            <a:r>
              <a:rPr lang="en-US" altLang="zh-TW" dirty="0"/>
              <a:t>input Type search</a:t>
            </a:r>
          </a:p>
          <a:p>
            <a:pPr lvl="1"/>
            <a:r>
              <a:rPr lang="en-US" altLang="zh-TW" dirty="0"/>
              <a:t>input Type </a:t>
            </a:r>
            <a:r>
              <a:rPr lang="en-US" altLang="zh-TW" dirty="0" err="1"/>
              <a:t>tel</a:t>
            </a:r>
            <a:endParaRPr lang="en-US" altLang="zh-TW" dirty="0"/>
          </a:p>
          <a:p>
            <a:pPr lvl="1"/>
            <a:r>
              <a:rPr lang="en-US" altLang="zh-TW" dirty="0"/>
              <a:t>input Type </a:t>
            </a:r>
            <a:r>
              <a:rPr lang="en-US" altLang="zh-TW" dirty="0" err="1" smtClean="0"/>
              <a:t>url</a:t>
            </a: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a:t>
            </a:fld>
            <a:endParaRPr lang="zh-TW" altLang="en-US"/>
          </a:p>
        </p:txBody>
      </p:sp>
    </p:spTree>
    <p:extLst>
      <p:ext uri="{BB962C8B-B14F-4D97-AF65-F5344CB8AC3E}">
        <p14:creationId xmlns:p14="http://schemas.microsoft.com/office/powerpoint/2010/main" val="3026478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If you want to bypass validation, you can add the </a:t>
            </a:r>
            <a:r>
              <a:rPr lang="en-US" altLang="zh-TW" i="1" dirty="0" err="1">
                <a:solidFill>
                  <a:srgbClr val="00B050"/>
                </a:solidFill>
              </a:rPr>
              <a:t>formnovalidate</a:t>
            </a:r>
            <a:r>
              <a:rPr lang="en-US" altLang="zh-TW" i="1" dirty="0">
                <a:solidFill>
                  <a:srgbClr val="00B050"/>
                </a:solidFill>
              </a:rPr>
              <a:t> </a:t>
            </a:r>
            <a:r>
              <a:rPr lang="en-US" altLang="zh-TW" i="1" dirty="0"/>
              <a:t>attribute </a:t>
            </a:r>
            <a:r>
              <a:rPr lang="en-US" altLang="zh-TW" dirty="0"/>
              <a:t>to input type </a:t>
            </a:r>
            <a:r>
              <a:rPr lang="en-US" altLang="zh-TW" dirty="0" smtClean="0"/>
              <a:t>submit.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30</a:t>
            </a:fld>
            <a:endParaRPr lang="zh-TW" altLang="en-US"/>
          </a:p>
        </p:txBody>
      </p:sp>
      <p:sp>
        <p:nvSpPr>
          <p:cNvPr id="6" name="矩形 5"/>
          <p:cNvSpPr/>
          <p:nvPr/>
        </p:nvSpPr>
        <p:spPr>
          <a:xfrm>
            <a:off x="2191266" y="2816251"/>
            <a:ext cx="801953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formnovalidate</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22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4266" y="2093351"/>
            <a:ext cx="6064469"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Number: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step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a number between 0 and 7)</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number</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31</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750987"/>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11" name="圖片 10"/>
          <p:cNvPicPr>
            <a:picLocks noChangeAspect="1"/>
          </p:cNvPicPr>
          <p:nvPr/>
        </p:nvPicPr>
        <p:blipFill>
          <a:blip r:embed="rId3"/>
          <a:stretch>
            <a:fillRect/>
          </a:stretch>
        </p:blipFill>
        <p:spPr>
          <a:xfrm>
            <a:off x="7085313" y="2273096"/>
            <a:ext cx="3276000" cy="731085"/>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7085313" y="3165210"/>
            <a:ext cx="3276600" cy="609600"/>
          </a:xfrm>
          <a:prstGeom prst="rect">
            <a:avLst/>
          </a:prstGeom>
          <a:ln>
            <a:solidFill>
              <a:schemeClr val="tx1"/>
            </a:solidFill>
          </a:ln>
        </p:spPr>
      </p:pic>
      <p:cxnSp>
        <p:nvCxnSpPr>
          <p:cNvPr id="12" name="直線單箭頭接點 11"/>
          <p:cNvCxnSpPr/>
          <p:nvPr/>
        </p:nvCxnSpPr>
        <p:spPr>
          <a:xfrm flipV="1">
            <a:off x="4720282" y="2422747"/>
            <a:ext cx="2611395" cy="185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160108" y="2443753"/>
            <a:ext cx="3628768" cy="25648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835034" y="3899927"/>
            <a:ext cx="1447832" cy="1200329"/>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step:</a:t>
            </a:r>
            <a:r>
              <a:rPr lang="zh-TW" altLang="en-US" dirty="0"/>
              <a:t>間隔</a:t>
            </a:r>
            <a:endParaRPr lang="en-US" altLang="zh-TW" dirty="0"/>
          </a:p>
          <a:p>
            <a:r>
              <a:rPr lang="en-US" altLang="zh-TW" dirty="0"/>
              <a:t>value:</a:t>
            </a:r>
            <a:r>
              <a:rPr lang="zh-TW" altLang="en-US" dirty="0"/>
              <a:t>初始值</a:t>
            </a:r>
            <a:endParaRPr lang="zh-TW" altLang="en-US" dirty="0"/>
          </a:p>
        </p:txBody>
      </p:sp>
      <p:pic>
        <p:nvPicPr>
          <p:cNvPr id="20" name="圖片 19"/>
          <p:cNvPicPr>
            <a:picLocks noChangeAspect="1"/>
          </p:cNvPicPr>
          <p:nvPr/>
        </p:nvPicPr>
        <p:blipFill>
          <a:blip r:embed="rId5"/>
          <a:stretch>
            <a:fillRect/>
          </a:stretch>
        </p:blipFill>
        <p:spPr>
          <a:xfrm>
            <a:off x="6977313" y="6176411"/>
            <a:ext cx="3384000" cy="488972"/>
          </a:xfrm>
          <a:prstGeom prst="rect">
            <a:avLst/>
          </a:prstGeom>
          <a:ln>
            <a:solidFill>
              <a:schemeClr val="tx1"/>
            </a:solidFill>
          </a:ln>
        </p:spPr>
      </p:pic>
      <p:pic>
        <p:nvPicPr>
          <p:cNvPr id="21" name="圖片 20"/>
          <p:cNvPicPr>
            <a:picLocks noChangeAspect="1"/>
          </p:cNvPicPr>
          <p:nvPr/>
        </p:nvPicPr>
        <p:blipFill>
          <a:blip r:embed="rId6"/>
          <a:stretch>
            <a:fillRect/>
          </a:stretch>
        </p:blipFill>
        <p:spPr>
          <a:xfrm>
            <a:off x="7085313" y="4051637"/>
            <a:ext cx="3276000" cy="696621"/>
          </a:xfrm>
          <a:prstGeom prst="rect">
            <a:avLst/>
          </a:prstGeom>
          <a:ln>
            <a:solidFill>
              <a:schemeClr val="tx1"/>
            </a:solidFill>
          </a:ln>
        </p:spPr>
      </p:pic>
    </p:spTree>
    <p:extLst>
      <p:ext uri="{BB962C8B-B14F-4D97-AF65-F5344CB8AC3E}">
        <p14:creationId xmlns:p14="http://schemas.microsoft.com/office/powerpoint/2010/main" val="1947969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ln>
            <a:noFill/>
          </a:ln>
        </p:spPr>
        <p:txBody>
          <a:bodyPr>
            <a:normAutofit/>
          </a:bodyPr>
          <a:lstStyle/>
          <a:p>
            <a:r>
              <a:rPr lang="en-US" altLang="zh-TW" dirty="0"/>
              <a:t>The </a:t>
            </a:r>
            <a:r>
              <a:rPr lang="en-US" altLang="zh-TW" i="1" dirty="0">
                <a:solidFill>
                  <a:srgbClr val="7030A0"/>
                </a:solidFill>
              </a:rPr>
              <a:t>number</a:t>
            </a:r>
            <a:r>
              <a:rPr lang="en-US" altLang="zh-TW" dirty="0">
                <a:solidFill>
                  <a:srgbClr val="7030A0"/>
                </a:solidFill>
              </a:rPr>
              <a:t> </a:t>
            </a:r>
            <a:r>
              <a:rPr lang="en-US" altLang="zh-TW" dirty="0"/>
              <a:t>input type enables the user to enter a numerical value—mobile browsers typically display a numeric keypad for this input type. </a:t>
            </a:r>
          </a:p>
          <a:p>
            <a:r>
              <a:rPr lang="en-US" altLang="zh-TW" dirty="0" smtClean="0"/>
              <a:t>The </a:t>
            </a:r>
            <a:r>
              <a:rPr lang="en-US" altLang="zh-TW" i="1" dirty="0">
                <a:solidFill>
                  <a:srgbClr val="00B050"/>
                </a:solidFill>
              </a:rPr>
              <a:t>min</a:t>
            </a:r>
            <a:r>
              <a:rPr lang="en-US" altLang="zh-TW" dirty="0">
                <a:solidFill>
                  <a:srgbClr val="00B050"/>
                </a:solidFill>
              </a:rPr>
              <a:t> </a:t>
            </a:r>
            <a:r>
              <a:rPr lang="en-US" altLang="zh-TW" dirty="0"/>
              <a:t>attribute sets the minimum valid number. </a:t>
            </a:r>
          </a:p>
          <a:p>
            <a:r>
              <a:rPr lang="en-US" altLang="zh-TW" dirty="0"/>
              <a:t>The </a:t>
            </a:r>
            <a:r>
              <a:rPr lang="en-US" altLang="zh-TW" i="1" dirty="0">
                <a:solidFill>
                  <a:srgbClr val="00B050"/>
                </a:solidFill>
              </a:rPr>
              <a:t>max</a:t>
            </a:r>
            <a:r>
              <a:rPr lang="en-US" altLang="zh-TW" dirty="0">
                <a:solidFill>
                  <a:srgbClr val="00B050"/>
                </a:solidFill>
              </a:rPr>
              <a:t> </a:t>
            </a:r>
            <a:r>
              <a:rPr lang="en-US" altLang="zh-TW" dirty="0"/>
              <a:t>attribute sets the maximum valid number. </a:t>
            </a:r>
          </a:p>
          <a:p>
            <a:r>
              <a:rPr lang="en-US" altLang="zh-TW" dirty="0"/>
              <a:t>The </a:t>
            </a:r>
            <a:r>
              <a:rPr lang="en-US" altLang="zh-TW" i="1" dirty="0">
                <a:solidFill>
                  <a:srgbClr val="00B050"/>
                </a:solidFill>
              </a:rPr>
              <a:t>step</a:t>
            </a:r>
            <a:r>
              <a:rPr lang="en-US" altLang="zh-TW" dirty="0">
                <a:solidFill>
                  <a:srgbClr val="00B050"/>
                </a:solidFill>
              </a:rPr>
              <a:t> </a:t>
            </a:r>
            <a:r>
              <a:rPr lang="en-US" altLang="zh-TW" dirty="0"/>
              <a:t>attribute determines the increment in which the numbers increase. </a:t>
            </a:r>
          </a:p>
          <a:p>
            <a:r>
              <a:rPr lang="en-US" altLang="zh-TW" dirty="0"/>
              <a:t>The </a:t>
            </a:r>
            <a:r>
              <a:rPr lang="en-US" altLang="zh-TW" i="1" dirty="0">
                <a:solidFill>
                  <a:srgbClr val="00B050"/>
                </a:solidFill>
              </a:rPr>
              <a:t>value</a:t>
            </a:r>
            <a:r>
              <a:rPr lang="en-US" altLang="zh-TW" dirty="0">
                <a:solidFill>
                  <a:srgbClr val="00B050"/>
                </a:solidFill>
              </a:rPr>
              <a:t> </a:t>
            </a:r>
            <a:r>
              <a:rPr lang="en-US" altLang="zh-TW" dirty="0"/>
              <a:t>attribute sets the initial value displayed in the form </a:t>
            </a:r>
            <a:r>
              <a:rPr lang="en-US" altLang="zh-TW" dirty="0" smtClean="0"/>
              <a:t>.</a:t>
            </a:r>
          </a:p>
          <a:p>
            <a:r>
              <a:rPr lang="en-US" altLang="zh-TW" dirty="0" smtClean="0"/>
              <a:t>The </a:t>
            </a:r>
            <a:r>
              <a:rPr lang="en-US" altLang="zh-TW" dirty="0"/>
              <a:t>spinner control includes only the valid numbers. </a:t>
            </a:r>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32</a:t>
            </a:fld>
            <a:endParaRPr lang="zh-TW" altLang="en-US"/>
          </a:p>
        </p:txBody>
      </p:sp>
    </p:spTree>
    <p:extLst>
      <p:ext uri="{BB962C8B-B14F-4D97-AF65-F5344CB8AC3E}">
        <p14:creationId xmlns:p14="http://schemas.microsoft.com/office/powerpoint/2010/main" val="426977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14062" y="2144976"/>
            <a:ext cx="6199612"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Range: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range</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33</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sp>
        <p:nvSpPr>
          <p:cNvPr id="19" name="文字方塊 18"/>
          <p:cNvSpPr txBox="1"/>
          <p:nvPr/>
        </p:nvSpPr>
        <p:spPr>
          <a:xfrm>
            <a:off x="7557609" y="3945468"/>
            <a:ext cx="1447832" cy="923330"/>
          </a:xfrm>
          <a:prstGeom prst="rect">
            <a:avLst/>
          </a:prstGeom>
          <a:noFill/>
        </p:spPr>
        <p:txBody>
          <a:bodyPr wrap="none" rtlCol="0">
            <a:spAutoFit/>
          </a:bodyPr>
          <a:lstStyle/>
          <a:p>
            <a:r>
              <a:rPr lang="en-US" altLang="zh-TW" dirty="0"/>
              <a:t>min : </a:t>
            </a:r>
            <a:r>
              <a:rPr lang="zh-TW" altLang="en-US" dirty="0"/>
              <a:t>最小</a:t>
            </a:r>
            <a:endParaRPr lang="en-US" altLang="zh-TW" dirty="0"/>
          </a:p>
          <a:p>
            <a:r>
              <a:rPr lang="en-US" altLang="zh-TW" dirty="0"/>
              <a:t>max:</a:t>
            </a:r>
            <a:r>
              <a:rPr lang="zh-TW" altLang="en-US" dirty="0"/>
              <a:t> 最大</a:t>
            </a:r>
            <a:endParaRPr lang="en-US" altLang="zh-TW" dirty="0"/>
          </a:p>
          <a:p>
            <a:r>
              <a:rPr lang="en-US" altLang="zh-TW" dirty="0"/>
              <a:t>value:</a:t>
            </a:r>
            <a:r>
              <a:rPr lang="zh-TW" altLang="en-US" dirty="0"/>
              <a:t>初始值</a:t>
            </a:r>
            <a:endParaRPr lang="zh-TW" altLang="en-US" dirty="0"/>
          </a:p>
        </p:txBody>
      </p:sp>
      <p:pic>
        <p:nvPicPr>
          <p:cNvPr id="6" name="圖片 5"/>
          <p:cNvPicPr>
            <a:picLocks noChangeAspect="1"/>
          </p:cNvPicPr>
          <p:nvPr/>
        </p:nvPicPr>
        <p:blipFill>
          <a:blip r:embed="rId3"/>
          <a:stretch>
            <a:fillRect/>
          </a:stretch>
        </p:blipFill>
        <p:spPr>
          <a:xfrm>
            <a:off x="7616801" y="2194719"/>
            <a:ext cx="2105025" cy="695325"/>
          </a:xfrm>
          <a:prstGeom prst="rect">
            <a:avLst/>
          </a:prstGeom>
          <a:ln>
            <a:solidFill>
              <a:schemeClr val="tx1"/>
            </a:solidFill>
          </a:ln>
        </p:spPr>
      </p:pic>
      <p:cxnSp>
        <p:nvCxnSpPr>
          <p:cNvPr id="18" name="直線單箭頭接點 17"/>
          <p:cNvCxnSpPr/>
          <p:nvPr/>
        </p:nvCxnSpPr>
        <p:spPr>
          <a:xfrm flipV="1">
            <a:off x="4028303" y="2322127"/>
            <a:ext cx="4253222" cy="212930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4085969" y="2328978"/>
            <a:ext cx="5412259" cy="231481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4250724" y="2342181"/>
            <a:ext cx="4595436" cy="24559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4720282" y="2325013"/>
            <a:ext cx="3068595" cy="195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圖片 23"/>
          <p:cNvPicPr>
            <a:picLocks noChangeAspect="1"/>
          </p:cNvPicPr>
          <p:nvPr/>
        </p:nvPicPr>
        <p:blipFill>
          <a:blip r:embed="rId4"/>
          <a:stretch>
            <a:fillRect/>
          </a:stretch>
        </p:blipFill>
        <p:spPr>
          <a:xfrm>
            <a:off x="6911950" y="5603722"/>
            <a:ext cx="3514725" cy="838200"/>
          </a:xfrm>
          <a:prstGeom prst="rect">
            <a:avLst/>
          </a:prstGeom>
          <a:ln>
            <a:solidFill>
              <a:schemeClr val="tx1"/>
            </a:solidFill>
          </a:ln>
        </p:spPr>
      </p:pic>
    </p:spTree>
    <p:extLst>
      <p:ext uri="{BB962C8B-B14F-4D97-AF65-F5344CB8AC3E}">
        <p14:creationId xmlns:p14="http://schemas.microsoft.com/office/powerpoint/2010/main" val="101700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appears as a slider </a:t>
            </a:r>
            <a:r>
              <a:rPr lang="en-US" altLang="zh-TW" dirty="0" smtClean="0"/>
              <a:t>control</a:t>
            </a:r>
          </a:p>
          <a:p>
            <a:r>
              <a:rPr lang="en-US" altLang="zh-TW" dirty="0" smtClean="0"/>
              <a:t>You </a:t>
            </a:r>
            <a:r>
              <a:rPr lang="en-US" altLang="zh-TW" dirty="0"/>
              <a:t>can set the </a:t>
            </a:r>
            <a:r>
              <a:rPr lang="en-US" altLang="zh-TW" dirty="0">
                <a:solidFill>
                  <a:srgbClr val="00B050"/>
                </a:solidFill>
              </a:rPr>
              <a:t>minimum</a:t>
            </a:r>
            <a:r>
              <a:rPr lang="en-US" altLang="zh-TW" dirty="0"/>
              <a:t> and </a:t>
            </a:r>
            <a:r>
              <a:rPr lang="en-US" altLang="zh-TW" dirty="0">
                <a:solidFill>
                  <a:srgbClr val="00B050"/>
                </a:solidFill>
              </a:rPr>
              <a:t>maximum</a:t>
            </a:r>
            <a:r>
              <a:rPr lang="en-US" altLang="zh-TW" dirty="0"/>
              <a:t> and specify a value. </a:t>
            </a:r>
          </a:p>
          <a:p>
            <a:r>
              <a:rPr lang="en-US" altLang="zh-TW" dirty="0"/>
              <a:t>The </a:t>
            </a:r>
            <a:r>
              <a:rPr lang="en-US" altLang="zh-TW" i="1" dirty="0">
                <a:solidFill>
                  <a:srgbClr val="7030A0"/>
                </a:solidFill>
              </a:rPr>
              <a:t>range</a:t>
            </a:r>
            <a:r>
              <a:rPr lang="en-US" altLang="zh-TW" dirty="0">
                <a:solidFill>
                  <a:srgbClr val="7030A0"/>
                </a:solidFill>
              </a:rPr>
              <a:t> </a:t>
            </a:r>
            <a:r>
              <a:rPr lang="en-US" altLang="zh-TW" dirty="0"/>
              <a:t>input type is inherently self-validating when it is rendered by the browser as a slider control, because the user is unable to move the slider outside the bounds of the minimum or maximum value. </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34</a:t>
            </a:fld>
            <a:endParaRPr lang="zh-TW" altLang="en-US"/>
          </a:p>
        </p:txBody>
      </p:sp>
    </p:spTree>
    <p:extLst>
      <p:ext uri="{BB962C8B-B14F-4D97-AF65-F5344CB8AC3E}">
        <p14:creationId xmlns:p14="http://schemas.microsoft.com/office/powerpoint/2010/main" val="3339157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45045" y="2195350"/>
            <a:ext cx="6703542"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 query"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(Enter your search query here.)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smtClean="0"/>
              <a:t>search</a:t>
            </a:r>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35</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223874" y="5129804"/>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3"/>
          <a:stretch>
            <a:fillRect/>
          </a:stretch>
        </p:blipFill>
        <p:spPr>
          <a:xfrm>
            <a:off x="6779741" y="2338570"/>
            <a:ext cx="3855538" cy="611990"/>
          </a:xfrm>
          <a:prstGeom prst="rect">
            <a:avLst/>
          </a:prstGeom>
          <a:ln>
            <a:solidFill>
              <a:schemeClr val="tx1"/>
            </a:solidFill>
          </a:ln>
        </p:spPr>
      </p:pic>
      <p:cxnSp>
        <p:nvCxnSpPr>
          <p:cNvPr id="12" name="直線單箭頭接點 11"/>
          <p:cNvCxnSpPr/>
          <p:nvPr/>
        </p:nvCxnSpPr>
        <p:spPr>
          <a:xfrm flipV="1">
            <a:off x="4720282" y="2529016"/>
            <a:ext cx="2479589" cy="174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4"/>
          <a:stretch>
            <a:fillRect/>
          </a:stretch>
        </p:blipFill>
        <p:spPr>
          <a:xfrm>
            <a:off x="6779679" y="3069622"/>
            <a:ext cx="3855600" cy="629486"/>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6779679" y="5602252"/>
            <a:ext cx="3855600" cy="611706"/>
          </a:xfrm>
          <a:prstGeom prst="rect">
            <a:avLst/>
          </a:prstGeom>
          <a:ln>
            <a:solidFill>
              <a:schemeClr val="tx1"/>
            </a:solidFill>
          </a:ln>
        </p:spPr>
      </p:pic>
    </p:spTree>
    <p:extLst>
      <p:ext uri="{BB962C8B-B14F-4D97-AF65-F5344CB8AC3E}">
        <p14:creationId xmlns:p14="http://schemas.microsoft.com/office/powerpoint/2010/main" val="1830128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7030A0"/>
                </a:solidFill>
              </a:rPr>
              <a:t>search</a:t>
            </a:r>
            <a:r>
              <a:rPr lang="en-US" altLang="zh-TW" dirty="0">
                <a:solidFill>
                  <a:srgbClr val="7030A0"/>
                </a:solidFill>
              </a:rPr>
              <a:t> </a:t>
            </a:r>
            <a:r>
              <a:rPr lang="en-US" altLang="zh-TW" dirty="0"/>
              <a:t>input type provides a search field for entering a query. </a:t>
            </a:r>
          </a:p>
          <a:p>
            <a:r>
              <a:rPr lang="en-US" altLang="zh-TW" dirty="0"/>
              <a:t>This input element is functionally equivalent to an input of type </a:t>
            </a:r>
            <a:r>
              <a:rPr lang="en-US" altLang="zh-TW" i="1" dirty="0">
                <a:solidFill>
                  <a:srgbClr val="7030A0"/>
                </a:solidFill>
              </a:rPr>
              <a:t>text</a:t>
            </a:r>
            <a:r>
              <a:rPr lang="en-US" altLang="zh-TW" dirty="0"/>
              <a:t>. </a:t>
            </a:r>
          </a:p>
          <a:p>
            <a:r>
              <a:rPr lang="en-US" altLang="zh-TW" dirty="0"/>
              <a:t>When the user begins to type in the search field, Chrome and Safari display an X that can be clicked to clear the </a:t>
            </a:r>
            <a:r>
              <a:rPr lang="en-US" altLang="zh-TW" dirty="0" smtClean="0"/>
              <a:t>field.</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36</a:t>
            </a:fld>
            <a:endParaRPr lang="zh-TW" altLang="en-US"/>
          </a:p>
        </p:txBody>
      </p:sp>
    </p:spTree>
    <p:extLst>
      <p:ext uri="{BB962C8B-B14F-4D97-AF65-F5344CB8AC3E}">
        <p14:creationId xmlns:p14="http://schemas.microsoft.com/office/powerpoint/2010/main" val="247269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03705" y="2224391"/>
            <a:ext cx="6222241"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Input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pattern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d{4</a:t>
            </a:r>
            <a:r>
              <a:rPr lang="en-US" altLang="zh-TW" sz="1200" kern="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d{3</a:t>
            </a:r>
            <a:r>
              <a:rPr lang="en-US" altLang="zh-TW" sz="1200" kern="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required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tel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37</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6" name="圖片 5"/>
          <p:cNvPicPr>
            <a:picLocks noChangeAspect="1"/>
          </p:cNvPicPr>
          <p:nvPr/>
        </p:nvPicPr>
        <p:blipFill>
          <a:blip r:embed="rId3"/>
          <a:stretch>
            <a:fillRect/>
          </a:stretch>
        </p:blipFill>
        <p:spPr>
          <a:xfrm>
            <a:off x="7467627" y="2224392"/>
            <a:ext cx="2924175" cy="657225"/>
          </a:xfrm>
          <a:prstGeom prst="rect">
            <a:avLst/>
          </a:prstGeom>
          <a:ln>
            <a:solidFill>
              <a:schemeClr val="tx1"/>
            </a:solidFill>
          </a:ln>
        </p:spPr>
      </p:pic>
      <p:cxnSp>
        <p:nvCxnSpPr>
          <p:cNvPr id="12" name="直線單箭頭接點 11"/>
          <p:cNvCxnSpPr/>
          <p:nvPr/>
        </p:nvCxnSpPr>
        <p:spPr>
          <a:xfrm flipV="1">
            <a:off x="4720281" y="2372498"/>
            <a:ext cx="2842054" cy="190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p:nvPicPr>
        <p:blipFill>
          <a:blip r:embed="rId4"/>
          <a:stretch>
            <a:fillRect/>
          </a:stretch>
        </p:blipFill>
        <p:spPr>
          <a:xfrm>
            <a:off x="7467626" y="3107327"/>
            <a:ext cx="2923200" cy="699651"/>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7581439" y="5503145"/>
            <a:ext cx="2695575" cy="857250"/>
          </a:xfrm>
          <a:prstGeom prst="rect">
            <a:avLst/>
          </a:prstGeom>
          <a:ln>
            <a:solidFill>
              <a:schemeClr val="tx1"/>
            </a:solidFill>
          </a:ln>
        </p:spPr>
      </p:pic>
      <p:pic>
        <p:nvPicPr>
          <p:cNvPr id="16" name="圖片 15"/>
          <p:cNvPicPr>
            <a:picLocks noChangeAspect="1"/>
          </p:cNvPicPr>
          <p:nvPr/>
        </p:nvPicPr>
        <p:blipFill>
          <a:blip r:embed="rId6"/>
          <a:stretch>
            <a:fillRect/>
          </a:stretch>
        </p:blipFill>
        <p:spPr>
          <a:xfrm>
            <a:off x="7581438" y="4694233"/>
            <a:ext cx="2696400" cy="631072"/>
          </a:xfrm>
          <a:prstGeom prst="rect">
            <a:avLst/>
          </a:prstGeom>
          <a:ln>
            <a:solidFill>
              <a:schemeClr val="tx1"/>
            </a:solidFill>
          </a:ln>
        </p:spPr>
      </p:pic>
      <p:sp>
        <p:nvSpPr>
          <p:cNvPr id="11" name="矩形 10"/>
          <p:cNvSpPr/>
          <p:nvPr/>
        </p:nvSpPr>
        <p:spPr>
          <a:xfrm>
            <a:off x="3138617" y="4456671"/>
            <a:ext cx="2990335" cy="214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93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i="1" dirty="0" err="1">
                <a:solidFill>
                  <a:srgbClr val="7030A0"/>
                </a:solidFill>
              </a:rPr>
              <a:t>tel</a:t>
            </a:r>
            <a:r>
              <a:rPr lang="en-US" altLang="zh-TW" dirty="0">
                <a:solidFill>
                  <a:srgbClr val="7030A0"/>
                </a:solidFill>
              </a:rPr>
              <a:t> </a:t>
            </a:r>
            <a:r>
              <a:rPr lang="en-US" altLang="zh-TW" dirty="0"/>
              <a:t>input type enables the user to enter a telephone number—mobile browsers typically display a keypad specific to entering phone numbers for this input type. </a:t>
            </a:r>
          </a:p>
          <a:p>
            <a:r>
              <a:rPr lang="en-US" altLang="zh-TW" dirty="0"/>
              <a:t>At the time of this writing, the </a:t>
            </a:r>
            <a:r>
              <a:rPr lang="en-US" altLang="zh-TW" i="1" dirty="0" err="1">
                <a:solidFill>
                  <a:srgbClr val="7030A0"/>
                </a:solidFill>
              </a:rPr>
              <a:t>tel</a:t>
            </a:r>
            <a:r>
              <a:rPr lang="en-US" altLang="zh-TW" dirty="0">
                <a:solidFill>
                  <a:srgbClr val="7030A0"/>
                </a:solidFill>
              </a:rPr>
              <a:t> </a:t>
            </a:r>
            <a:r>
              <a:rPr lang="en-US" altLang="zh-TW" dirty="0"/>
              <a:t>input type is rendered as a text field in all of the browsers. </a:t>
            </a:r>
          </a:p>
          <a:p>
            <a:r>
              <a:rPr lang="en-US" altLang="zh-TW" dirty="0"/>
              <a:t>HTML5 does not self validate the </a:t>
            </a:r>
            <a:r>
              <a:rPr lang="en-US" altLang="zh-TW" i="1" dirty="0" err="1"/>
              <a:t>tel</a:t>
            </a:r>
            <a:r>
              <a:rPr lang="en-US" altLang="zh-TW" dirty="0"/>
              <a:t> input type. </a:t>
            </a:r>
          </a:p>
          <a:p>
            <a:r>
              <a:rPr lang="en-US" altLang="zh-TW" dirty="0"/>
              <a:t>To ensure that the user enters a phone number in a proper format, we’ve added a </a:t>
            </a:r>
            <a:r>
              <a:rPr lang="en-US" altLang="zh-TW" i="1" dirty="0"/>
              <a:t>pattern</a:t>
            </a:r>
            <a:r>
              <a:rPr lang="en-US" altLang="zh-TW" dirty="0"/>
              <a:t> attribute that uses a </a:t>
            </a:r>
            <a:r>
              <a:rPr lang="en-US" altLang="zh-TW" dirty="0">
                <a:solidFill>
                  <a:srgbClr val="FF0000"/>
                </a:solidFill>
              </a:rPr>
              <a:t>regular expression</a:t>
            </a:r>
            <a:r>
              <a:rPr lang="en-US" altLang="zh-TW" dirty="0"/>
              <a:t> to determine whether the number is in the </a:t>
            </a:r>
            <a:r>
              <a:rPr lang="en-US" altLang="zh-TW" dirty="0" smtClean="0"/>
              <a:t>format.</a:t>
            </a:r>
          </a:p>
          <a:p>
            <a:r>
              <a:rPr lang="en-US" altLang="zh-TW" dirty="0" smtClean="0"/>
              <a:t>When </a:t>
            </a:r>
            <a:r>
              <a:rPr lang="en-US" altLang="zh-TW" dirty="0"/>
              <a:t>the user enters a phone number in the wrong format, a callout appears requesting the proper format, pointing to the </a:t>
            </a:r>
            <a:r>
              <a:rPr lang="en-US" altLang="zh-TW" i="1" dirty="0" err="1"/>
              <a:t>tel</a:t>
            </a:r>
            <a:r>
              <a:rPr lang="en-US" altLang="zh-TW" dirty="0"/>
              <a:t> input </a:t>
            </a:r>
            <a:r>
              <a:rPr lang="en-US" altLang="zh-TW" dirty="0" smtClean="0"/>
              <a:t>element.</a:t>
            </a:r>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38</a:t>
            </a:fld>
            <a:endParaRPr lang="zh-TW" altLang="en-US"/>
          </a:p>
        </p:txBody>
      </p:sp>
    </p:spTree>
    <p:extLst>
      <p:ext uri="{BB962C8B-B14F-4D97-AF65-F5344CB8AC3E}">
        <p14:creationId xmlns:p14="http://schemas.microsoft.com/office/powerpoint/2010/main" val="393013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4" name="文字方塊 3"/>
          <p:cNvSpPr txBox="1"/>
          <p:nvPr/>
        </p:nvSpPr>
        <p:spPr>
          <a:xfrm>
            <a:off x="1999567"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any single </a:t>
            </a:r>
            <a:r>
              <a:rPr lang="en-US" altLang="zh-TW" dirty="0"/>
              <a:t>character.</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 </a:t>
            </a:r>
            <a:r>
              <a:rPr lang="en-US" altLang="zh-TW" dirty="0"/>
              <a:t>Matches </a:t>
            </a:r>
            <a:r>
              <a:rPr lang="en-US" altLang="zh-TW" dirty="0"/>
              <a:t>a single character that is contained within the </a:t>
            </a:r>
            <a:r>
              <a:rPr lang="en-US" altLang="zh-TW" dirty="0"/>
              <a:t>brackets.</a:t>
            </a:r>
          </a:p>
          <a:p>
            <a:r>
              <a:rPr lang="en-US" altLang="zh-TW" dirty="0">
                <a:latin typeface="Courier New" pitchFamily="49" charset="0"/>
                <a:cs typeface="Courier New" pitchFamily="49" charset="0"/>
              </a:rPr>
              <a:t>( )#</a:t>
            </a:r>
            <a:r>
              <a:rPr lang="en-US" altLang="zh-TW" dirty="0"/>
              <a:t>  Groups </a:t>
            </a:r>
            <a:r>
              <a:rPr lang="en-US" altLang="zh-TW" dirty="0"/>
              <a:t>expressions to assist in alternation and back referencing.</a:t>
            </a:r>
            <a:endParaRPr lang="en-US" altLang="zh-TW" dirty="0"/>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a:t>
            </a:r>
            <a:r>
              <a:rPr lang="en-US" altLang="zh-TW" dirty="0"/>
              <a:t>the starting position within the string</a:t>
            </a:r>
            <a:r>
              <a:rPr lang="en-US" altLang="zh-TW" dirty="0"/>
              <a:t>.</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a:t>
            </a:r>
            <a:r>
              <a:rPr lang="en-US" altLang="zh-TW" dirty="0"/>
              <a:t>the ending position of the string or the position just before a string-ending newline</a:t>
            </a:r>
            <a:r>
              <a:rPr lang="en-US" altLang="zh-TW" dirty="0"/>
              <a:t>.</a:t>
            </a:r>
          </a:p>
        </p:txBody>
      </p:sp>
      <p:sp>
        <p:nvSpPr>
          <p:cNvPr id="5" name="文字方塊 4"/>
          <p:cNvSpPr txBox="1"/>
          <p:nvPr/>
        </p:nvSpPr>
        <p:spPr>
          <a:xfrm>
            <a:off x="1986314" y="4149080"/>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abc</a:t>
            </a:r>
            <a:r>
              <a:rPr lang="en-US" altLang="zh-TW" dirty="0">
                <a:latin typeface="Courier New" pitchFamily="49" charset="0"/>
                <a:cs typeface="Courier New" pitchFamily="49" charset="0"/>
              </a:rPr>
              <a:t>] # match "a" or "b" or "c"</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[a-z] # match "a" to "z"</a:t>
            </a:r>
          </a:p>
          <a:p>
            <a:r>
              <a:rPr lang="en-US" altLang="zh-TW" dirty="0">
                <a:latin typeface="Courier New" pitchFamily="49" charset="0"/>
                <a:cs typeface="Courier New" pitchFamily="49" charset="0"/>
              </a:rPr>
              <a:t>[0-9] # match "0" to "9"</a:t>
            </a:r>
          </a:p>
        </p:txBody>
      </p:sp>
      <p:sp>
        <p:nvSpPr>
          <p:cNvPr id="6" name="投影片編號版面配置區 5"/>
          <p:cNvSpPr>
            <a:spLocks noGrp="1"/>
          </p:cNvSpPr>
          <p:nvPr>
            <p:ph type="sldNum" sz="quarter" idx="11"/>
          </p:nvPr>
        </p:nvSpPr>
        <p:spPr/>
        <p:txBody>
          <a:bodyPr/>
          <a:lstStyle/>
          <a:p>
            <a:fld id="{BDC4C339-8944-4429-83CC-083757F43E3F}" type="slidenum">
              <a:rPr lang="zh-TW" altLang="en-US" smtClean="0"/>
              <a:t>39</a:t>
            </a:fld>
            <a:endParaRPr lang="zh-TW" altLang="en-US"/>
          </a:p>
        </p:txBody>
      </p:sp>
    </p:spTree>
    <p:extLst>
      <p:ext uri="{BB962C8B-B14F-4D97-AF65-F5344CB8AC3E}">
        <p14:creationId xmlns:p14="http://schemas.microsoft.com/office/powerpoint/2010/main" val="2384256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and </a:t>
            </a:r>
            <a:r>
              <a:rPr lang="en-US" altLang="zh-TW" dirty="0" err="1" smtClean="0"/>
              <a:t>datalist</a:t>
            </a:r>
            <a:r>
              <a:rPr lang="en-US" altLang="zh-TW" dirty="0" smtClean="0"/>
              <a:t> Element and autocomplete Attribute</a:t>
            </a:r>
          </a:p>
          <a:p>
            <a:pPr lvl="1"/>
            <a:r>
              <a:rPr lang="en-US" altLang="zh-TW" dirty="0" smtClean="0"/>
              <a:t>input Element autocomplete Attribute</a:t>
            </a:r>
          </a:p>
          <a:p>
            <a:pPr lvl="1"/>
            <a:r>
              <a:rPr lang="en-US" altLang="zh-TW" dirty="0" err="1" smtClean="0"/>
              <a:t>datalist</a:t>
            </a:r>
            <a:r>
              <a:rPr lang="en-US" altLang="zh-TW" dirty="0" smtClean="0"/>
              <a:t> Element</a:t>
            </a:r>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a:t>
            </a:fld>
            <a:endParaRPr lang="zh-TW" altLang="en-US"/>
          </a:p>
        </p:txBody>
      </p:sp>
    </p:spTree>
    <p:extLst>
      <p:ext uri="{BB962C8B-B14F-4D97-AF65-F5344CB8AC3E}">
        <p14:creationId xmlns:p14="http://schemas.microsoft.com/office/powerpoint/2010/main" val="641027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5" name="文字方塊 4"/>
          <p:cNvSpPr txBox="1"/>
          <p:nvPr/>
        </p:nvSpPr>
        <p:spPr>
          <a:xfrm>
            <a:off x="1991544" y="198884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 # </a:t>
            </a:r>
            <a:r>
              <a:rPr lang="en-US" altLang="zh-TW" dirty="0"/>
              <a:t>Matches the preceding element one or more times</a:t>
            </a:r>
            <a:r>
              <a:rPr lang="en-US" altLang="zh-TW" dirty="0"/>
              <a:t>.</a:t>
            </a:r>
          </a:p>
          <a:p>
            <a:r>
              <a:rPr lang="en-US" altLang="zh-TW" dirty="0">
                <a:latin typeface="Courier New" pitchFamily="49" charset="0"/>
                <a:cs typeface="Courier New" pitchFamily="49" charset="0"/>
              </a:rPr>
              <a:t>* </a:t>
            </a:r>
            <a:r>
              <a:rPr lang="en-US" altLang="zh-TW" dirty="0">
                <a:latin typeface="Courier New" pitchFamily="49" charset="0"/>
                <a:cs typeface="Courier New" pitchFamily="49" charset="0"/>
              </a:rPr>
              <a:t># </a:t>
            </a:r>
            <a:r>
              <a:rPr lang="en-US" altLang="zh-TW" dirty="0"/>
              <a:t>Matches the preceding element </a:t>
            </a:r>
            <a:r>
              <a:rPr lang="en-US" altLang="zh-TW" dirty="0"/>
              <a:t>zero </a:t>
            </a:r>
            <a:r>
              <a:rPr lang="en-US" altLang="zh-TW" dirty="0"/>
              <a:t>or more times</a:t>
            </a:r>
            <a:r>
              <a:rPr lang="en-US" altLang="zh-TW" dirty="0"/>
              <a:t>.</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 # </a:t>
            </a:r>
            <a:r>
              <a:rPr lang="en-US" altLang="zh-TW" dirty="0"/>
              <a:t>Matches the preceding element zero or one time</a:t>
            </a:r>
          </a:p>
          <a:p>
            <a:r>
              <a:rPr lang="en-US" altLang="zh-TW" dirty="0">
                <a:latin typeface="Courier New" pitchFamily="49" charset="0"/>
                <a:cs typeface="Courier New" pitchFamily="49" charset="0"/>
              </a:rPr>
              <a:t>{</a:t>
            </a:r>
            <a:r>
              <a:rPr lang="en-US" altLang="zh-TW" dirty="0" err="1">
                <a:latin typeface="Courier New" pitchFamily="49" charset="0"/>
                <a:cs typeface="Courier New" pitchFamily="49" charset="0"/>
              </a:rPr>
              <a:t>n,m</a:t>
            </a:r>
            <a:r>
              <a:rPr lang="en-US" altLang="zh-TW" dirty="0">
                <a:latin typeface="Courier New" pitchFamily="49" charset="0"/>
                <a:cs typeface="Courier New" pitchFamily="49" charset="0"/>
              </a:rPr>
              <a:t>} # </a:t>
            </a:r>
            <a:r>
              <a:rPr lang="en-US" altLang="zh-TW" dirty="0"/>
              <a:t>Matches </a:t>
            </a:r>
            <a:r>
              <a:rPr lang="en-US" altLang="zh-TW" dirty="0"/>
              <a:t>from n to m of the preceding </a:t>
            </a:r>
            <a:r>
              <a:rPr lang="en-US" altLang="zh-TW" dirty="0"/>
              <a:t>characters</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a:latin typeface="Courier New" pitchFamily="49" charset="0"/>
                <a:cs typeface="Courier New" pitchFamily="49" charset="0"/>
              </a:rPr>
              <a:t># </a:t>
            </a:r>
            <a:r>
              <a:rPr lang="en-US" altLang="zh-TW" dirty="0"/>
              <a:t>Matches </a:t>
            </a:r>
            <a:r>
              <a:rPr lang="en-US" altLang="zh-TW" dirty="0"/>
              <a:t>exactly n times of the preceding characters...</a:t>
            </a:r>
          </a:p>
          <a:p>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n,} </a:t>
            </a:r>
            <a:r>
              <a:rPr lang="en-US" altLang="zh-TW" dirty="0">
                <a:latin typeface="Courier New" pitchFamily="49" charset="0"/>
                <a:cs typeface="Courier New" pitchFamily="49" charset="0"/>
              </a:rPr>
              <a:t># </a:t>
            </a:r>
            <a:r>
              <a:rPr lang="en-US" altLang="zh-TW" dirty="0"/>
              <a:t>Matches </a:t>
            </a:r>
            <a:r>
              <a:rPr lang="en-US" altLang="zh-TW" dirty="0"/>
              <a:t>at least n of </a:t>
            </a:r>
            <a:r>
              <a:rPr lang="en-US" altLang="zh-TW" dirty="0" err="1"/>
              <a:t>of</a:t>
            </a:r>
            <a:r>
              <a:rPr lang="en-US" altLang="zh-TW" dirty="0"/>
              <a:t> the preceding characters</a:t>
            </a:r>
            <a:endParaRPr lang="en-US" altLang="zh-TW" dirty="0"/>
          </a:p>
        </p:txBody>
      </p:sp>
      <p:sp>
        <p:nvSpPr>
          <p:cNvPr id="6" name="文字方塊 5"/>
          <p:cNvSpPr txBox="1"/>
          <p:nvPr/>
        </p:nvSpPr>
        <p:spPr>
          <a:xfrm>
            <a:off x="1986314" y="4149080"/>
            <a:ext cx="8208912"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err="1">
                <a:latin typeface="Courier New" pitchFamily="49" charset="0"/>
                <a:cs typeface="Courier New" pitchFamily="49" charset="0"/>
              </a:rPr>
              <a:t>e.g</a:t>
            </a:r>
            <a:endParaRPr lang="en-US" altLang="zh-TW" dirty="0">
              <a:latin typeface="Courier New" pitchFamily="49" charset="0"/>
              <a:cs typeface="Courier New" pitchFamily="49" charset="0"/>
            </a:endParaRPr>
          </a:p>
          <a:p>
            <a:r>
              <a:rPr lang="en-US" altLang="zh-TW" dirty="0">
                <a:latin typeface="Courier New" pitchFamily="49" charset="0"/>
                <a:cs typeface="Courier New" pitchFamily="49" charset="0"/>
              </a:rPr>
              <a:t>a+ # match “a” or “</a:t>
            </a:r>
            <a:r>
              <a:rPr lang="en-US" altLang="zh-TW" dirty="0" err="1">
                <a:latin typeface="Courier New" pitchFamily="49" charset="0"/>
                <a:cs typeface="Courier New" pitchFamily="49" charset="0"/>
              </a:rPr>
              <a:t>aa</a:t>
            </a:r>
            <a:r>
              <a:rPr lang="en-US" altLang="zh-TW" dirty="0">
                <a:latin typeface="Courier New" pitchFamily="49" charset="0"/>
                <a:cs typeface="Courier New" pitchFamily="49" charset="0"/>
              </a:rPr>
              <a:t>” or “</a:t>
            </a:r>
            <a:r>
              <a:rPr lang="en-US" altLang="zh-TW" dirty="0" err="1">
                <a:latin typeface="Courier New" pitchFamily="49" charset="0"/>
                <a:cs typeface="Courier New" pitchFamily="49" charset="0"/>
              </a:rPr>
              <a:t>aaa</a:t>
            </a:r>
            <a:r>
              <a:rPr lang="en-US" altLang="zh-TW" dirty="0">
                <a:latin typeface="Courier New" pitchFamily="49" charset="0"/>
                <a:cs typeface="Courier New" pitchFamily="49" charset="0"/>
              </a:rPr>
              <a:t>” …</a:t>
            </a:r>
          </a:p>
          <a:p>
            <a:r>
              <a:rPr lang="en-US" altLang="zh-TW" dirty="0">
                <a:latin typeface="Courier New" pitchFamily="49" charset="0"/>
                <a:cs typeface="Courier New" pitchFamily="49" charset="0"/>
              </a:rPr>
              <a:t>A</a:t>
            </a:r>
            <a:r>
              <a:rPr lang="en-US" altLang="zh-TW" dirty="0">
                <a:latin typeface="Courier New" pitchFamily="49" charset="0"/>
                <a:cs typeface="Courier New" pitchFamily="49" charset="0"/>
              </a:rPr>
              <a:t>?</a:t>
            </a:r>
            <a:r>
              <a:rPr lang="en-US" altLang="zh-TW" dirty="0">
                <a:latin typeface="Courier New" pitchFamily="49" charset="0"/>
                <a:cs typeface="Courier New" pitchFamily="49" charset="0"/>
              </a:rPr>
              <a:t> # match “A” or “”</a:t>
            </a:r>
          </a:p>
          <a:p>
            <a:r>
              <a:rPr lang="en-US" altLang="zh-TW" dirty="0">
                <a:latin typeface="Courier New" pitchFamily="49" charset="0"/>
                <a:cs typeface="Courier New" pitchFamily="49" charset="0"/>
              </a:rPr>
              <a:t>b{1,3} # match “b” or “bb” or “</a:t>
            </a:r>
            <a:r>
              <a:rPr lang="en-US" altLang="zh-TW" dirty="0" err="1">
                <a:latin typeface="Courier New" pitchFamily="49" charset="0"/>
                <a:cs typeface="Courier New" pitchFamily="49" charset="0"/>
              </a:rPr>
              <a:t>bbb</a:t>
            </a:r>
            <a:r>
              <a:rPr lang="en-US" altLang="zh-TW" dirty="0">
                <a:latin typeface="Courier New" pitchFamily="49" charset="0"/>
                <a:cs typeface="Courier New" pitchFamily="49" charset="0"/>
              </a:rPr>
              <a:t>”</a:t>
            </a:r>
          </a:p>
          <a:p>
            <a:r>
              <a:rPr lang="en-US" altLang="zh-TW" dirty="0">
                <a:latin typeface="Courier New" pitchFamily="49" charset="0"/>
                <a:cs typeface="Courier New" pitchFamily="49" charset="0"/>
              </a:rPr>
              <a:t>B{2} # match “BB“</a:t>
            </a:r>
          </a:p>
          <a:p>
            <a:r>
              <a:rPr lang="en-US" altLang="zh-TW" dirty="0">
                <a:latin typeface="Courier New" pitchFamily="49" charset="0"/>
                <a:cs typeface="Courier New" pitchFamily="49" charset="0"/>
              </a:rPr>
              <a:t>C{2,} # match “CC” or “CCC” or “CCCC”…</a:t>
            </a:r>
          </a:p>
        </p:txBody>
      </p:sp>
      <p:sp>
        <p:nvSpPr>
          <p:cNvPr id="4" name="投影片編號版面配置區 3"/>
          <p:cNvSpPr>
            <a:spLocks noGrp="1"/>
          </p:cNvSpPr>
          <p:nvPr>
            <p:ph type="sldNum" sz="quarter" idx="11"/>
          </p:nvPr>
        </p:nvSpPr>
        <p:spPr/>
        <p:txBody>
          <a:bodyPr/>
          <a:lstStyle/>
          <a:p>
            <a:fld id="{BDC4C339-8944-4429-83CC-083757F43E3F}" type="slidenum">
              <a:rPr lang="zh-TW" altLang="en-US" smtClean="0"/>
              <a:t>40</a:t>
            </a:fld>
            <a:endParaRPr lang="zh-TW" altLang="en-US"/>
          </a:p>
        </p:txBody>
      </p:sp>
    </p:spTree>
    <p:extLst>
      <p:ext uri="{BB962C8B-B14F-4D97-AF65-F5344CB8AC3E}">
        <p14:creationId xmlns:p14="http://schemas.microsoft.com/office/powerpoint/2010/main" val="3436522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Escaped </a:t>
            </a:r>
            <a:r>
              <a:rPr lang="en-US" altLang="zh-TW" dirty="0"/>
              <a:t>characters</a:t>
            </a:r>
            <a:endParaRPr lang="zh-TW" altLang="en-US" dirty="0"/>
          </a:p>
        </p:txBody>
      </p:sp>
      <p:sp>
        <p:nvSpPr>
          <p:cNvPr id="2" name="標題 1"/>
          <p:cNvSpPr>
            <a:spLocks noGrp="1"/>
          </p:cNvSpPr>
          <p:nvPr>
            <p:ph type="title"/>
          </p:nvPr>
        </p:nvSpPr>
        <p:spPr/>
        <p:txBody>
          <a:bodyPr/>
          <a:lstStyle/>
          <a:p>
            <a:r>
              <a:rPr lang="en-US" altLang="zh-TW" dirty="0" smtClean="0"/>
              <a:t>Regular Expression</a:t>
            </a:r>
            <a:endParaRPr lang="zh-TW" altLang="en-US" dirty="0"/>
          </a:p>
        </p:txBody>
      </p:sp>
      <p:sp>
        <p:nvSpPr>
          <p:cNvPr id="4" name="文字方塊 3"/>
          <p:cNvSpPr txBox="1"/>
          <p:nvPr/>
        </p:nvSpPr>
        <p:spPr>
          <a:xfrm>
            <a:off x="1985751" y="2415745"/>
            <a:ext cx="8208912"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latin typeface="Courier New" pitchFamily="49" charset="0"/>
                <a:cs typeface="Courier New" pitchFamily="49" charset="0"/>
              </a:rPr>
              <a:t>\d # digit</a:t>
            </a:r>
          </a:p>
          <a:p>
            <a:r>
              <a:rPr lang="en-US" altLang="zh-TW" dirty="0">
                <a:latin typeface="Courier New" pitchFamily="49" charset="0"/>
                <a:cs typeface="Courier New" pitchFamily="49" charset="0"/>
              </a:rPr>
              <a:t>\D # Non-digit</a:t>
            </a:r>
          </a:p>
          <a:p>
            <a:r>
              <a:rPr lang="en-US" altLang="zh-TW" dirty="0">
                <a:latin typeface="Courier New" pitchFamily="49" charset="0"/>
                <a:cs typeface="Courier New" pitchFamily="49" charset="0"/>
              </a:rPr>
              <a:t>\s # whitespace</a:t>
            </a:r>
          </a:p>
          <a:p>
            <a:r>
              <a:rPr lang="en-US" altLang="zh-TW" dirty="0">
                <a:latin typeface="Courier New" pitchFamily="49" charset="0"/>
                <a:cs typeface="Courier New" pitchFamily="49" charset="0"/>
              </a:rPr>
              <a:t>\S # Non-whitespace</a:t>
            </a:r>
          </a:p>
          <a:p>
            <a:r>
              <a:rPr lang="en-US" altLang="zh-TW" dirty="0">
                <a:latin typeface="Courier New" pitchFamily="49" charset="0"/>
                <a:cs typeface="Courier New" pitchFamily="49" charset="0"/>
              </a:rPr>
              <a:t>\t # Tab</a:t>
            </a:r>
          </a:p>
        </p:txBody>
      </p:sp>
      <p:sp>
        <p:nvSpPr>
          <p:cNvPr id="5" name="投影片編號版面配置區 4"/>
          <p:cNvSpPr>
            <a:spLocks noGrp="1"/>
          </p:cNvSpPr>
          <p:nvPr>
            <p:ph type="sldNum" sz="quarter" idx="11"/>
          </p:nvPr>
        </p:nvSpPr>
        <p:spPr/>
        <p:txBody>
          <a:bodyPr/>
          <a:lstStyle/>
          <a:p>
            <a:fld id="{BDC4C339-8944-4429-83CC-083757F43E3F}" type="slidenum">
              <a:rPr lang="zh-TW" altLang="en-US" smtClean="0"/>
              <a:t>41</a:t>
            </a:fld>
            <a:endParaRPr lang="zh-TW" altLang="en-US"/>
          </a:p>
        </p:txBody>
      </p:sp>
    </p:spTree>
    <p:extLst>
      <p:ext uri="{BB962C8B-B14F-4D97-AF65-F5344CB8AC3E}">
        <p14:creationId xmlns:p14="http://schemas.microsoft.com/office/powerpoint/2010/main" val="384391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t>
            </a:r>
            <a:r>
              <a:rPr lang="en-US" altLang="zh-TW" dirty="0" smtClean="0"/>
              <a:t>scape character</a:t>
            </a:r>
          </a:p>
          <a:p>
            <a:pPr lvl="1"/>
            <a:r>
              <a:rPr lang="en-US" altLang="zh-TW" dirty="0" smtClean="0"/>
              <a:t>\. </a:t>
            </a:r>
          </a:p>
          <a:p>
            <a:pPr lvl="2"/>
            <a:r>
              <a:rPr lang="en-US" altLang="zh-TW" dirty="0" smtClean="0"/>
              <a:t>e.g. IP</a:t>
            </a:r>
          </a:p>
          <a:p>
            <a:pPr lvl="1"/>
            <a:r>
              <a:rPr lang="en-US" altLang="zh-TW" dirty="0" smtClean="0"/>
              <a:t>\\</a:t>
            </a:r>
          </a:p>
          <a:p>
            <a:pPr lvl="1"/>
            <a:r>
              <a:rPr lang="en-US" altLang="zh-TW" dirty="0" smtClean="0"/>
              <a:t>\(</a:t>
            </a:r>
          </a:p>
          <a:p>
            <a:pPr lvl="2"/>
            <a:r>
              <a:rPr lang="en-US" altLang="zh-TW" dirty="0" smtClean="0"/>
              <a:t>e.g. </a:t>
            </a:r>
            <a:r>
              <a:rPr lang="en-US" altLang="zh-TW" dirty="0" err="1" smtClean="0"/>
              <a:t>Telphone</a:t>
            </a:r>
            <a:endParaRPr lang="en-US" altLang="zh-TW" dirty="0" smtClean="0"/>
          </a:p>
          <a:p>
            <a:pPr lvl="1"/>
            <a:r>
              <a:rPr lang="en-US" altLang="zh-TW" dirty="0" smtClean="0"/>
              <a:t>\[</a:t>
            </a:r>
          </a:p>
          <a:p>
            <a:pPr lvl="1"/>
            <a:r>
              <a:rPr lang="en-US" altLang="zh-TW" dirty="0" smtClean="0"/>
              <a:t>\{</a:t>
            </a:r>
          </a:p>
          <a:p>
            <a:pPr lvl="1"/>
            <a:endParaRPr lang="zh-TW" altLang="en-US" dirty="0"/>
          </a:p>
        </p:txBody>
      </p:sp>
      <p:sp>
        <p:nvSpPr>
          <p:cNvPr id="3" name="標題 2"/>
          <p:cNvSpPr>
            <a:spLocks noGrp="1"/>
          </p:cNvSpPr>
          <p:nvPr>
            <p:ph type="title"/>
          </p:nvPr>
        </p:nvSpPr>
        <p:spPr/>
        <p:txBody>
          <a:bodyPr/>
          <a:lstStyle/>
          <a:p>
            <a:r>
              <a:rPr lang="en-US" altLang="zh-TW" smtClean="0"/>
              <a:t>Regular </a:t>
            </a:r>
            <a:r>
              <a:rPr lang="en-US" altLang="zh-TW" dirty="0"/>
              <a:t>Expression</a:t>
            </a:r>
            <a:endParaRPr lang="zh-TW" altLang="en-US" dirty="0"/>
          </a:p>
        </p:txBody>
      </p:sp>
    </p:spTree>
    <p:extLst>
      <p:ext uri="{BB962C8B-B14F-4D97-AF65-F5344CB8AC3E}">
        <p14:creationId xmlns:p14="http://schemas.microsoft.com/office/powerpoint/2010/main" val="89876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Regular Expression</a:t>
            </a:r>
          </a:p>
          <a:p>
            <a:pPr lvl="1"/>
            <a:r>
              <a:rPr lang="zh-TW" altLang="en-US" dirty="0" smtClean="0"/>
              <a:t>學號</a:t>
            </a:r>
            <a:endParaRPr lang="en-US" altLang="zh-TW" dirty="0" smtClean="0"/>
          </a:p>
          <a:p>
            <a:pPr lvl="2"/>
            <a:r>
              <a:rPr lang="en-US" altLang="zh-TW" dirty="0" err="1" smtClean="0"/>
              <a:t>sxxxxxxx</a:t>
            </a:r>
            <a:endParaRPr lang="en-US" altLang="zh-TW" dirty="0" smtClean="0"/>
          </a:p>
          <a:p>
            <a:pPr lvl="1"/>
            <a:r>
              <a:rPr lang="zh-TW" altLang="en-US" dirty="0" smtClean="0"/>
              <a:t>市話 </a:t>
            </a:r>
            <a:endParaRPr lang="en-US" altLang="zh-TW" dirty="0" smtClean="0"/>
          </a:p>
          <a:p>
            <a:pPr lvl="2"/>
            <a:r>
              <a:rPr lang="en-US" altLang="zh-TW" dirty="0" smtClean="0"/>
              <a:t>(##) ###-####</a:t>
            </a:r>
          </a:p>
          <a:p>
            <a:pPr lvl="2"/>
            <a:r>
              <a:rPr lang="en-US" altLang="zh-TW" dirty="0" smtClean="0"/>
              <a:t>(##)</a:t>
            </a:r>
            <a:r>
              <a:rPr lang="zh-TW" altLang="en-US" dirty="0" smtClean="0"/>
              <a:t> </a:t>
            </a:r>
            <a:r>
              <a:rPr lang="en-US" altLang="zh-TW" dirty="0" smtClean="0"/>
              <a:t>####-####</a:t>
            </a:r>
          </a:p>
          <a:p>
            <a:pPr lvl="2"/>
            <a:r>
              <a:rPr lang="en-US" altLang="zh-TW" dirty="0" smtClean="0"/>
              <a:t>(###) ###-###</a:t>
            </a:r>
          </a:p>
          <a:p>
            <a:pPr lvl="1"/>
            <a:r>
              <a:rPr lang="en-US" altLang="zh-TW" dirty="0" smtClean="0"/>
              <a:t>YZU Email</a:t>
            </a:r>
          </a:p>
          <a:p>
            <a:pPr lvl="2"/>
            <a:r>
              <a:rPr lang="en-US" altLang="zh-TW" dirty="0" smtClean="0"/>
              <a:t>sxxxxxxx@mail.yzu.edu.tw</a:t>
            </a:r>
          </a:p>
          <a:p>
            <a:pPr lvl="2"/>
            <a:r>
              <a:rPr lang="en-US" altLang="zh-TW" dirty="0" smtClean="0"/>
              <a:t>xxxxx@saturn.yzu.edu.tw</a:t>
            </a:r>
          </a:p>
          <a:p>
            <a:pPr lvl="1"/>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43</a:t>
            </a:fld>
            <a:endParaRPr lang="zh-TW" altLang="en-US"/>
          </a:p>
        </p:txBody>
      </p:sp>
    </p:spTree>
    <p:extLst>
      <p:ext uri="{BB962C8B-B14F-4D97-AF65-F5344CB8AC3E}">
        <p14:creationId xmlns:p14="http://schemas.microsoft.com/office/powerpoint/2010/main" val="3942054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Regular Expression</a:t>
            </a:r>
          </a:p>
          <a:p>
            <a:pPr lvl="1"/>
            <a:r>
              <a:rPr lang="en-US" altLang="zh-TW" dirty="0" smtClean="0"/>
              <a:t>PTT ID</a:t>
            </a:r>
          </a:p>
          <a:p>
            <a:pPr lvl="2"/>
            <a:r>
              <a:rPr lang="zh-TW" altLang="en-US" dirty="0"/>
              <a:t>英數組成</a:t>
            </a:r>
            <a:endParaRPr lang="en-US" altLang="zh-TW" dirty="0"/>
          </a:p>
          <a:p>
            <a:pPr lvl="2"/>
            <a:r>
              <a:rPr lang="zh-TW" altLang="en-US" dirty="0"/>
              <a:t>第一碼不為數字</a:t>
            </a:r>
            <a:endParaRPr lang="en-US" altLang="zh-TW" dirty="0"/>
          </a:p>
          <a:p>
            <a:pPr lvl="2"/>
            <a:r>
              <a:rPr lang="zh-TW" altLang="en-US" dirty="0"/>
              <a:t>最多</a:t>
            </a:r>
            <a:r>
              <a:rPr lang="en-US" altLang="zh-TW" dirty="0"/>
              <a:t>12</a:t>
            </a:r>
            <a:r>
              <a:rPr lang="zh-TW" altLang="en-US" dirty="0" smtClean="0"/>
              <a:t>碼、最少</a:t>
            </a:r>
            <a:r>
              <a:rPr lang="en-US" altLang="zh-TW" dirty="0" smtClean="0"/>
              <a:t>2</a:t>
            </a:r>
            <a:r>
              <a:rPr lang="zh-TW" altLang="en-US" dirty="0" smtClean="0"/>
              <a:t>碼</a:t>
            </a:r>
            <a:endParaRPr lang="en-US" altLang="zh-TW" dirty="0" smtClean="0"/>
          </a:p>
          <a:p>
            <a:pPr lvl="2"/>
            <a:endParaRPr lang="en-US" altLang="zh-TW" dirty="0"/>
          </a:p>
          <a:p>
            <a:pPr lvl="1"/>
            <a:r>
              <a:rPr lang="zh-TW" altLang="en-US" dirty="0"/>
              <a:t>身分證字號</a:t>
            </a:r>
            <a:endParaRPr lang="en-US" altLang="zh-TW" dirty="0"/>
          </a:p>
          <a:p>
            <a:pPr lvl="2"/>
            <a:r>
              <a:rPr lang="zh-TW" altLang="en-US" dirty="0"/>
              <a:t>大寫英文 </a:t>
            </a:r>
            <a:r>
              <a:rPr lang="en-US" altLang="zh-TW" dirty="0"/>
              <a:t>+ 1 or 2 + </a:t>
            </a:r>
            <a:r>
              <a:rPr lang="zh-TW" altLang="en-US" dirty="0"/>
              <a:t>八碼數字</a:t>
            </a:r>
            <a:endParaRPr lang="en-US" altLang="zh-TW" dirty="0"/>
          </a:p>
          <a:p>
            <a:pPr lvl="1"/>
            <a:endParaRPr lang="en-US" altLang="zh-TW" dirty="0"/>
          </a:p>
          <a:p>
            <a:pPr lvl="2"/>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44</a:t>
            </a:fld>
            <a:endParaRPr lang="zh-TW" altLang="en-US"/>
          </a:p>
        </p:txBody>
      </p:sp>
    </p:spTree>
    <p:extLst>
      <p:ext uri="{BB962C8B-B14F-4D97-AF65-F5344CB8AC3E}">
        <p14:creationId xmlns:p14="http://schemas.microsoft.com/office/powerpoint/2010/main" val="73562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Student ID</a:t>
            </a:r>
          </a:p>
          <a:p>
            <a:pPr lvl="1"/>
            <a:r>
              <a:rPr lang="en-US" altLang="zh-TW" dirty="0"/>
              <a:t>s+</a:t>
            </a:r>
            <a:r>
              <a:rPr lang="zh-TW" altLang="en-US" dirty="0"/>
              <a:t>學號七碼</a:t>
            </a:r>
          </a:p>
          <a:p>
            <a:r>
              <a:rPr lang="en-US" altLang="zh-TW" dirty="0"/>
              <a:t>Cell Phone</a:t>
            </a:r>
          </a:p>
          <a:p>
            <a:pPr lvl="1"/>
            <a:r>
              <a:rPr lang="en-US" altLang="zh-TW" dirty="0"/>
              <a:t>09##-###-###</a:t>
            </a:r>
          </a:p>
          <a:p>
            <a:r>
              <a:rPr lang="en-US" altLang="zh-TW" dirty="0"/>
              <a:t>License </a:t>
            </a:r>
            <a:r>
              <a:rPr lang="en-US" altLang="zh-TW" dirty="0" smtClean="0"/>
              <a:t>Plate</a:t>
            </a:r>
          </a:p>
          <a:p>
            <a:pPr lvl="1"/>
            <a:r>
              <a:rPr lang="zh-TW" altLang="en-US" dirty="0" smtClean="0"/>
              <a:t>前三</a:t>
            </a:r>
            <a:r>
              <a:rPr lang="zh-TW" altLang="en-US" dirty="0"/>
              <a:t>碼大寫英文</a:t>
            </a:r>
            <a:r>
              <a:rPr lang="en-US" altLang="zh-TW" dirty="0"/>
              <a:t>-</a:t>
            </a:r>
            <a:r>
              <a:rPr lang="zh-TW" altLang="en-US" dirty="0"/>
              <a:t>後四碼數字</a:t>
            </a:r>
            <a:r>
              <a:rPr lang="en-US" altLang="zh-TW" dirty="0"/>
              <a:t>(</a:t>
            </a:r>
            <a:r>
              <a:rPr lang="zh-TW" altLang="en-US" dirty="0"/>
              <a:t>不包含</a:t>
            </a:r>
            <a:r>
              <a:rPr lang="en-US" altLang="zh-TW" dirty="0"/>
              <a:t>4</a:t>
            </a:r>
            <a:r>
              <a:rPr lang="en-US" altLang="zh-TW" dirty="0" smtClean="0"/>
              <a:t>)</a:t>
            </a:r>
          </a:p>
          <a:p>
            <a:pPr lvl="1"/>
            <a:r>
              <a:rPr lang="zh-TW" altLang="en-US" dirty="0" smtClean="0"/>
              <a:t>兩</a:t>
            </a:r>
            <a:r>
              <a:rPr lang="zh-TW" altLang="en-US" dirty="0"/>
              <a:t>碼英數</a:t>
            </a:r>
            <a:r>
              <a:rPr lang="en-US" altLang="zh-TW" dirty="0"/>
              <a:t>-</a:t>
            </a:r>
            <a:r>
              <a:rPr lang="zh-TW" altLang="en-US" dirty="0"/>
              <a:t>後四碼</a:t>
            </a:r>
            <a:r>
              <a:rPr lang="zh-TW" altLang="en-US" dirty="0" smtClean="0"/>
              <a:t>數字</a:t>
            </a:r>
            <a:endParaRPr lang="en-US" altLang="zh-TW" dirty="0" smtClean="0"/>
          </a:p>
          <a:p>
            <a:pPr lvl="1"/>
            <a:r>
              <a:rPr lang="zh-TW" altLang="en-US" dirty="0" smtClean="0"/>
              <a:t>前四</a:t>
            </a:r>
            <a:r>
              <a:rPr lang="zh-TW" altLang="en-US" dirty="0"/>
              <a:t>碼數字</a:t>
            </a:r>
            <a:r>
              <a:rPr lang="en-US" altLang="zh-TW" dirty="0"/>
              <a:t>-</a:t>
            </a:r>
            <a:r>
              <a:rPr lang="zh-TW" altLang="en-US" dirty="0"/>
              <a:t>後兩碼不限</a:t>
            </a:r>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45</a:t>
            </a:fld>
            <a:endParaRPr lang="zh-TW" altLang="en-US"/>
          </a:p>
        </p:txBody>
      </p:sp>
      <p:pic>
        <p:nvPicPr>
          <p:cNvPr id="5" name="圖片 4"/>
          <p:cNvPicPr>
            <a:picLocks noChangeAspect="1"/>
          </p:cNvPicPr>
          <p:nvPr/>
        </p:nvPicPr>
        <p:blipFill>
          <a:blip r:embed="rId2"/>
          <a:stretch>
            <a:fillRect/>
          </a:stretch>
        </p:blipFill>
        <p:spPr>
          <a:xfrm>
            <a:off x="3928533" y="4967027"/>
            <a:ext cx="6417204" cy="1680893"/>
          </a:xfrm>
          <a:prstGeom prst="rect">
            <a:avLst/>
          </a:prstGeom>
        </p:spPr>
      </p:pic>
    </p:spTree>
    <p:extLst>
      <p:ext uri="{BB962C8B-B14F-4D97-AF65-F5344CB8AC3E}">
        <p14:creationId xmlns:p14="http://schemas.microsoft.com/office/powerpoint/2010/main" val="1050697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1524000" y="2328366"/>
            <a:ext cx="5949064" cy="4154984"/>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US" altLang="zh-TW" sz="1200" dirty="0">
                <a:solidFill>
                  <a:srgbClr val="949494"/>
                </a:solidFill>
                <a:latin typeface="Courier New" panose="02070309020205020404" pitchFamily="49" charset="0"/>
                <a:ea typeface="細明體" panose="02020509000000000000" pitchFamily="49" charset="-120"/>
                <a:cs typeface="Courier New" panose="02070309020205020404" pitchFamily="49" charset="0"/>
              </a:rPr>
              <a:t>&lt;!DOCTYPE html&gt;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meta</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charset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"utf-8"</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D75F5F"/>
                </a:solidFill>
                <a:latin typeface="Courier New" panose="02070309020205020404" pitchFamily="49" charset="0"/>
                <a:ea typeface="細明體" panose="02020509000000000000" pitchFamily="49" charset="-120"/>
                <a:cs typeface="Courier New" panose="02070309020205020404" pitchFamily="49" charset="0"/>
              </a:rPr>
              <a:t>New HTML5 Input Types</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title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b="1" dirty="0">
                <a:solidFill>
                  <a:srgbClr val="9E9E9E"/>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head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method</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"post"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2"/>
              </a:rPr>
              <a:t>http://www.deitel.com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URL:</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err="1">
                <a:solidFill>
                  <a:srgbClr val="D7005F"/>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placeholder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hlinkClick r:id="rId3"/>
              </a:rPr>
              <a:t>http://www.domainname.com</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00FF"/>
                </a:solidFill>
                <a:latin typeface="Courier New" panose="02070309020205020404" pitchFamily="49" charset="0"/>
                <a:ea typeface="細明體" panose="02020509000000000000" pitchFamily="49" charset="-120"/>
                <a:cs typeface="Courier New" panose="02070309020205020404" pitchFamily="49" charset="0"/>
              </a:rPr>
              <a:t>http://www.domainname.com)</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label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"Submit"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"reset"</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dirty="0">
                <a:solidFill>
                  <a:srgbClr val="5F5F87"/>
                </a:solidFill>
                <a:latin typeface="Courier New" panose="02070309020205020404" pitchFamily="49" charset="0"/>
                <a:ea typeface="細明體" panose="02020509000000000000" pitchFamily="49" charset="-120"/>
                <a:cs typeface="Courier New" panose="02070309020205020404" pitchFamily="49" charset="0"/>
              </a:rPr>
              <a:t>value</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dirty="0">
                <a:solidFill>
                  <a:srgbClr val="D7005F"/>
                </a:solidFill>
                <a:latin typeface="Courier New" panose="02070309020205020404" pitchFamily="49" charset="0"/>
                <a:ea typeface="細明體" panose="02020509000000000000" pitchFamily="49" charset="-120"/>
                <a:cs typeface="Courier New" panose="02070309020205020404" pitchFamily="49" charset="0"/>
              </a:rPr>
              <a:t>"Clear"</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 /&gt;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p</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a:p>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dirty="0">
                <a:solidFill>
                  <a:srgbClr val="000000"/>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200" dirty="0">
                <a:solidFill>
                  <a:srgbClr val="0087AF"/>
                </a:solidFill>
                <a:latin typeface="Courier New" panose="02070309020205020404" pitchFamily="49" charset="0"/>
                <a:ea typeface="細明體" panose="02020509000000000000" pitchFamily="49" charset="-120"/>
                <a:cs typeface="Courier New" panose="02070309020205020404" pitchFamily="49" charset="0"/>
              </a:rPr>
              <a:t>&gt;</a:t>
            </a:r>
            <a:endParaRPr lang="en-US" altLang="zh-TW" sz="1200" dirty="0"/>
          </a:p>
        </p:txBody>
      </p:sp>
      <p:sp>
        <p:nvSpPr>
          <p:cNvPr id="2" name="文字版面配置區 1"/>
          <p:cNvSpPr>
            <a:spLocks noGrp="1"/>
          </p:cNvSpPr>
          <p:nvPr>
            <p:ph type="body" idx="1"/>
          </p:nvPr>
        </p:nvSpPr>
        <p:spPr/>
        <p:txBody>
          <a:bodyPr/>
          <a:lstStyle/>
          <a:p>
            <a:r>
              <a:rPr lang="en-US" altLang="zh-TW" dirty="0"/>
              <a:t>input Type </a:t>
            </a:r>
            <a:r>
              <a:rPr lang="en-US" altLang="zh-TW" dirty="0" err="1" smtClean="0"/>
              <a:t>url</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46</a:t>
            </a:fld>
            <a:endParaRPr lang="zh-TW" altLang="en-US"/>
          </a:p>
        </p:txBody>
      </p:sp>
      <p:sp>
        <p:nvSpPr>
          <p:cNvPr id="9" name="文字方塊 8"/>
          <p:cNvSpPr txBox="1"/>
          <p:nvPr/>
        </p:nvSpPr>
        <p:spPr>
          <a:xfrm>
            <a:off x="8077201" y="1855059"/>
            <a:ext cx="915635"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0" name="文字方塊 9"/>
          <p:cNvSpPr txBox="1"/>
          <p:nvPr/>
        </p:nvSpPr>
        <p:spPr>
          <a:xfrm>
            <a:off x="8355775" y="4324901"/>
            <a:ext cx="622286" cy="369332"/>
          </a:xfrm>
          <a:prstGeom prst="rect">
            <a:avLst/>
          </a:prstGeom>
          <a:noFill/>
        </p:spPr>
        <p:txBody>
          <a:bodyPr wrap="none" rtlCol="0">
            <a:spAutoFit/>
          </a:bodyPr>
          <a:lstStyle/>
          <a:p>
            <a:r>
              <a:rPr lang="en-US" altLang="zh-TW" dirty="0">
                <a:solidFill>
                  <a:srgbClr val="FF0000"/>
                </a:solidFill>
              </a:rPr>
              <a:t>IE 11</a:t>
            </a:r>
            <a:endParaRPr lang="zh-TW" altLang="en-US" dirty="0">
              <a:solidFill>
                <a:srgbClr val="FF0000"/>
              </a:solidFill>
            </a:endParaRPr>
          </a:p>
        </p:txBody>
      </p:sp>
      <p:pic>
        <p:nvPicPr>
          <p:cNvPr id="7" name="圖片 6"/>
          <p:cNvPicPr>
            <a:picLocks noChangeAspect="1"/>
          </p:cNvPicPr>
          <p:nvPr/>
        </p:nvPicPr>
        <p:blipFill>
          <a:blip r:embed="rId4"/>
          <a:stretch>
            <a:fillRect/>
          </a:stretch>
        </p:blipFill>
        <p:spPr>
          <a:xfrm>
            <a:off x="6501430" y="2194658"/>
            <a:ext cx="4067175" cy="619125"/>
          </a:xfrm>
          <a:prstGeom prst="rect">
            <a:avLst/>
          </a:prstGeom>
          <a:ln>
            <a:solidFill>
              <a:schemeClr val="tx1"/>
            </a:solidFill>
          </a:ln>
        </p:spPr>
      </p:pic>
      <p:cxnSp>
        <p:nvCxnSpPr>
          <p:cNvPr id="12" name="直線單箭頭接點 11"/>
          <p:cNvCxnSpPr/>
          <p:nvPr/>
        </p:nvCxnSpPr>
        <p:spPr>
          <a:xfrm flipV="1">
            <a:off x="4720282" y="2372497"/>
            <a:ext cx="2108887" cy="190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5"/>
          <a:stretch>
            <a:fillRect/>
          </a:stretch>
        </p:blipFill>
        <p:spPr>
          <a:xfrm>
            <a:off x="6501430" y="2971802"/>
            <a:ext cx="4067175" cy="638175"/>
          </a:xfrm>
          <a:prstGeom prst="rect">
            <a:avLst/>
          </a:prstGeom>
          <a:ln>
            <a:solidFill>
              <a:schemeClr val="tx1"/>
            </a:solidFill>
          </a:ln>
        </p:spPr>
      </p:pic>
      <p:pic>
        <p:nvPicPr>
          <p:cNvPr id="13" name="圖片 12"/>
          <p:cNvPicPr>
            <a:picLocks noChangeAspect="1"/>
          </p:cNvPicPr>
          <p:nvPr/>
        </p:nvPicPr>
        <p:blipFill>
          <a:blip r:embed="rId6"/>
          <a:stretch>
            <a:fillRect/>
          </a:stretch>
        </p:blipFill>
        <p:spPr>
          <a:xfrm>
            <a:off x="6615729" y="4710799"/>
            <a:ext cx="3838575" cy="609600"/>
          </a:xfrm>
          <a:prstGeom prst="rect">
            <a:avLst/>
          </a:prstGeom>
          <a:ln>
            <a:solidFill>
              <a:schemeClr val="tx1"/>
            </a:solidFill>
          </a:ln>
        </p:spPr>
      </p:pic>
      <p:pic>
        <p:nvPicPr>
          <p:cNvPr id="18" name="圖片 17"/>
          <p:cNvPicPr>
            <a:picLocks noChangeAspect="1"/>
          </p:cNvPicPr>
          <p:nvPr/>
        </p:nvPicPr>
        <p:blipFill>
          <a:blip r:embed="rId7"/>
          <a:stretch>
            <a:fillRect/>
          </a:stretch>
        </p:blipFill>
        <p:spPr>
          <a:xfrm>
            <a:off x="6615728" y="5408650"/>
            <a:ext cx="3837600" cy="859164"/>
          </a:xfrm>
          <a:prstGeom prst="rect">
            <a:avLst/>
          </a:prstGeom>
          <a:ln>
            <a:solidFill>
              <a:schemeClr val="tx1"/>
            </a:solidFill>
          </a:ln>
        </p:spPr>
      </p:pic>
    </p:spTree>
    <p:extLst>
      <p:ext uri="{BB962C8B-B14F-4D97-AF65-F5344CB8AC3E}">
        <p14:creationId xmlns:p14="http://schemas.microsoft.com/office/powerpoint/2010/main" val="2648116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url</a:t>
            </a:r>
            <a:r>
              <a:rPr lang="en-US" altLang="zh-TW" dirty="0">
                <a:solidFill>
                  <a:srgbClr val="7030A0"/>
                </a:solidFill>
              </a:rPr>
              <a:t> </a:t>
            </a:r>
            <a:r>
              <a:rPr lang="en-US" altLang="zh-TW" dirty="0"/>
              <a:t>input type enables the user to enter a URL. </a:t>
            </a:r>
          </a:p>
          <a:p>
            <a:r>
              <a:rPr lang="en-US" altLang="zh-TW" dirty="0"/>
              <a:t>The element is rendered as a text field, and the proper format is http://www.deitel.com. </a:t>
            </a:r>
          </a:p>
          <a:p>
            <a:r>
              <a:rPr lang="en-US" altLang="zh-TW" dirty="0"/>
              <a:t>If the user enters an improperly formatted URL (e.g., www.deitel.com or www.deitelcom), the URL will not validate </a:t>
            </a:r>
            <a:r>
              <a:rPr lang="en-US" altLang="zh-TW" dirty="0" smtClean="0"/>
              <a:t> </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47</a:t>
            </a:fld>
            <a:endParaRPr lang="zh-TW" altLang="en-US"/>
          </a:p>
        </p:txBody>
      </p:sp>
    </p:spTree>
    <p:extLst>
      <p:ext uri="{BB962C8B-B14F-4D97-AF65-F5344CB8AC3E}">
        <p14:creationId xmlns:p14="http://schemas.microsoft.com/office/powerpoint/2010/main" val="2317060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48</a:t>
            </a:fld>
            <a:endParaRPr lang="zh-TW" altLang="en-US"/>
          </a:p>
        </p:txBody>
      </p:sp>
      <p:sp>
        <p:nvSpPr>
          <p:cNvPr id="7" name="矩形 6"/>
          <p:cNvSpPr/>
          <p:nvPr/>
        </p:nvSpPr>
        <p:spPr>
          <a:xfrm>
            <a:off x="1524001" y="1494001"/>
            <a:ext cx="8134865"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Autocomplete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Demo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form demonstrates the new HTML5 autocomplete attribute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the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lastName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"Last name"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(Last name)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Email: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"email"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"name@domain.com"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(name@domain.com)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1144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3780022" y="1944130"/>
            <a:ext cx="4342462" cy="1828801"/>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3780884" y="4046311"/>
            <a:ext cx="4341600" cy="1806470"/>
          </a:xfrm>
          <a:prstGeom prst="rect">
            <a:avLst/>
          </a:prstGeom>
          <a:ln>
            <a:solidFill>
              <a:schemeClr val="tx1"/>
            </a:solidFill>
          </a:ln>
        </p:spPr>
      </p:pic>
      <p:sp>
        <p:nvSpPr>
          <p:cNvPr id="7" name="矩形 6"/>
          <p:cNvSpPr/>
          <p:nvPr/>
        </p:nvSpPr>
        <p:spPr>
          <a:xfrm>
            <a:off x="4374293" y="4679092"/>
            <a:ext cx="1359243" cy="420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72757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Page-Structure Element</a:t>
            </a:r>
          </a:p>
          <a:p>
            <a:pPr lvl="1"/>
            <a:r>
              <a:rPr lang="en-US" altLang="zh-TW" dirty="0" smtClean="0"/>
              <a:t>header Element</a:t>
            </a:r>
          </a:p>
          <a:p>
            <a:pPr lvl="1"/>
            <a:r>
              <a:rPr lang="en-US" altLang="zh-TW" dirty="0" err="1" smtClean="0"/>
              <a:t>nav</a:t>
            </a:r>
            <a:r>
              <a:rPr lang="en-US" altLang="zh-TW" dirty="0" smtClean="0"/>
              <a:t> </a:t>
            </a:r>
            <a:r>
              <a:rPr lang="en-US" altLang="zh-TW" dirty="0"/>
              <a:t>Element</a:t>
            </a:r>
            <a:endParaRPr lang="en-US" altLang="zh-TW" dirty="0" smtClean="0"/>
          </a:p>
          <a:p>
            <a:pPr lvl="1"/>
            <a:r>
              <a:rPr lang="en-US" altLang="zh-TW" dirty="0"/>
              <a:t>f</a:t>
            </a:r>
            <a:r>
              <a:rPr lang="en-US" altLang="zh-TW" dirty="0" smtClean="0"/>
              <a:t>igure Element and </a:t>
            </a:r>
            <a:r>
              <a:rPr lang="en-US" altLang="zh-TW" dirty="0" err="1" smtClean="0"/>
              <a:t>figcaption</a:t>
            </a:r>
            <a:r>
              <a:rPr lang="en-US" altLang="zh-TW" dirty="0" smtClean="0"/>
              <a:t> Element</a:t>
            </a:r>
          </a:p>
          <a:p>
            <a:pPr lvl="1"/>
            <a:r>
              <a:rPr lang="en-US" altLang="zh-TW" dirty="0" smtClean="0"/>
              <a:t>article Element</a:t>
            </a:r>
          </a:p>
          <a:p>
            <a:pPr lvl="1"/>
            <a:r>
              <a:rPr lang="en-US" altLang="zh-TW" dirty="0" smtClean="0"/>
              <a:t>summary Element and details Element</a:t>
            </a:r>
          </a:p>
          <a:p>
            <a:pPr lvl="1"/>
            <a:r>
              <a:rPr lang="en-US" altLang="zh-TW" dirty="0"/>
              <a:t>s</a:t>
            </a:r>
            <a:r>
              <a:rPr lang="en-US" altLang="zh-TW" dirty="0" smtClean="0"/>
              <a:t>ection Element</a:t>
            </a:r>
          </a:p>
          <a:p>
            <a:pPr lvl="1"/>
            <a:r>
              <a:rPr lang="en-US" altLang="zh-TW" dirty="0" smtClean="0"/>
              <a:t>aside Element</a:t>
            </a:r>
          </a:p>
          <a:p>
            <a:pPr lvl="1"/>
            <a:r>
              <a:rPr lang="en-US" altLang="zh-TW" dirty="0" smtClean="0"/>
              <a:t>meter Element</a:t>
            </a:r>
          </a:p>
          <a:p>
            <a:pPr lvl="1"/>
            <a:r>
              <a:rPr lang="en-US" altLang="zh-TW" dirty="0"/>
              <a:t>f</a:t>
            </a:r>
            <a:r>
              <a:rPr lang="en-US" altLang="zh-TW" dirty="0" smtClean="0"/>
              <a:t>ooter Element</a:t>
            </a:r>
          </a:p>
          <a:p>
            <a:pPr lvl="1"/>
            <a:r>
              <a:rPr lang="en-US" altLang="zh-TW" dirty="0" smtClean="0"/>
              <a:t>mark Element</a:t>
            </a:r>
          </a:p>
          <a:p>
            <a:pPr lvl="1"/>
            <a:r>
              <a:rPr lang="en-US" altLang="zh-TW" dirty="0" err="1" smtClean="0"/>
              <a:t>wbr</a:t>
            </a:r>
            <a:r>
              <a:rPr lang="en-US" altLang="zh-TW" dirty="0" smtClean="0"/>
              <a:t> </a:t>
            </a:r>
            <a:r>
              <a:rPr lang="en-US" altLang="zh-TW" dirty="0"/>
              <a:t>Element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a:t>
            </a:fld>
            <a:endParaRPr lang="zh-TW" altLang="en-US"/>
          </a:p>
        </p:txBody>
      </p:sp>
    </p:spTree>
    <p:extLst>
      <p:ext uri="{BB962C8B-B14F-4D97-AF65-F5344CB8AC3E}">
        <p14:creationId xmlns:p14="http://schemas.microsoft.com/office/powerpoint/2010/main" val="11189568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00B050"/>
                </a:solidFill>
              </a:rPr>
              <a:t>autocomplete</a:t>
            </a:r>
            <a:r>
              <a:rPr lang="en-US" altLang="zh-TW" dirty="0">
                <a:solidFill>
                  <a:srgbClr val="00B050"/>
                </a:solidFill>
              </a:rPr>
              <a:t> </a:t>
            </a:r>
            <a:r>
              <a:rPr lang="en-US" altLang="zh-TW" dirty="0"/>
              <a:t>attribute can be used on input types to automatically fill in the user’s information based on previous input—such as name, address or e-mail. </a:t>
            </a:r>
          </a:p>
          <a:p>
            <a:r>
              <a:rPr lang="en-US" altLang="zh-TW" dirty="0"/>
              <a:t>You can enable autocomplete for an entire form or just for specific elements.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50</a:t>
            </a:fld>
            <a:endParaRPr lang="zh-TW" altLang="en-US"/>
          </a:p>
        </p:txBody>
      </p:sp>
      <p:sp>
        <p:nvSpPr>
          <p:cNvPr id="6" name="矩形 5"/>
          <p:cNvSpPr/>
          <p:nvPr/>
        </p:nvSpPr>
        <p:spPr>
          <a:xfrm>
            <a:off x="2747321" y="4323257"/>
            <a:ext cx="723694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firstName</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name"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(First name)</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3098715" y="5540913"/>
            <a:ext cx="6534150" cy="1009650"/>
          </a:xfrm>
          <a:prstGeom prst="rect">
            <a:avLst/>
          </a:prstGeom>
        </p:spPr>
      </p:pic>
    </p:spTree>
    <p:extLst>
      <p:ext uri="{BB962C8B-B14F-4D97-AF65-F5344CB8AC3E}">
        <p14:creationId xmlns:p14="http://schemas.microsoft.com/office/powerpoint/2010/main" val="31672777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24001" y="1502466"/>
            <a:ext cx="6450227" cy="53399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autocomplete Attribute and </a:t>
            </a:r>
            <a:r>
              <a:rPr lang="en-US" altLang="zh-TW" sz="11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Element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method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autocomplete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Birth Month:</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txtList</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placeholder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month"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list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"months"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"January"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"February"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"March"</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"April"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"June"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"July"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"August"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"September"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"October"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"November"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"December"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datalist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"Submit"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"Clear"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51</a:t>
            </a:fld>
            <a:endParaRPr lang="zh-TW" altLang="en-US"/>
          </a:p>
        </p:txBody>
      </p:sp>
      <p:pic>
        <p:nvPicPr>
          <p:cNvPr id="6" name="圖片 5"/>
          <p:cNvPicPr>
            <a:picLocks noChangeAspect="1"/>
          </p:cNvPicPr>
          <p:nvPr/>
        </p:nvPicPr>
        <p:blipFill>
          <a:blip r:embed="rId2"/>
          <a:stretch>
            <a:fillRect/>
          </a:stretch>
        </p:blipFill>
        <p:spPr>
          <a:xfrm>
            <a:off x="8110153" y="1629570"/>
            <a:ext cx="2524125" cy="609600"/>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8110152" y="2353358"/>
            <a:ext cx="2523600" cy="2997961"/>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8110153" y="5559426"/>
            <a:ext cx="2524125" cy="923925"/>
          </a:xfrm>
          <a:prstGeom prst="rect">
            <a:avLst/>
          </a:prstGeom>
          <a:ln>
            <a:solidFill>
              <a:schemeClr val="tx1"/>
            </a:solidFill>
          </a:ln>
        </p:spPr>
      </p:pic>
      <p:sp>
        <p:nvSpPr>
          <p:cNvPr id="9" name="文字方塊 8"/>
          <p:cNvSpPr txBox="1"/>
          <p:nvPr/>
        </p:nvSpPr>
        <p:spPr>
          <a:xfrm>
            <a:off x="5222790" y="3493849"/>
            <a:ext cx="1338828" cy="369332"/>
          </a:xfrm>
          <a:prstGeom prst="rect">
            <a:avLst/>
          </a:prstGeom>
          <a:noFill/>
        </p:spPr>
        <p:txBody>
          <a:bodyPr wrap="none" rtlCol="0">
            <a:spAutoFit/>
          </a:bodyPr>
          <a:lstStyle/>
          <a:p>
            <a:r>
              <a:rPr lang="zh-TW" altLang="en-US" dirty="0">
                <a:solidFill>
                  <a:srgbClr val="FF0000"/>
                </a:solidFill>
              </a:rPr>
              <a:t>名稱要一致</a:t>
            </a:r>
            <a:endParaRPr lang="zh-TW" altLang="en-US" dirty="0">
              <a:solidFill>
                <a:srgbClr val="FF0000"/>
              </a:solidFill>
            </a:endParaRPr>
          </a:p>
        </p:txBody>
      </p:sp>
      <p:sp>
        <p:nvSpPr>
          <p:cNvPr id="11" name="矩形 10"/>
          <p:cNvSpPr/>
          <p:nvPr/>
        </p:nvSpPr>
        <p:spPr>
          <a:xfrm>
            <a:off x="5486401" y="3196281"/>
            <a:ext cx="1276865"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533316" y="3385752"/>
            <a:ext cx="2137538" cy="181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87857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7030A0"/>
                </a:solidFill>
              </a:rPr>
              <a:t>datalist</a:t>
            </a:r>
            <a:r>
              <a:rPr lang="en-US" altLang="zh-TW" dirty="0">
                <a:solidFill>
                  <a:srgbClr val="7030A0"/>
                </a:solidFill>
              </a:rPr>
              <a:t> </a:t>
            </a:r>
            <a:r>
              <a:rPr lang="en-US" altLang="zh-TW" dirty="0"/>
              <a:t>element provides input options for a text input element. </a:t>
            </a:r>
          </a:p>
          <a:p>
            <a:r>
              <a:rPr lang="en-US" altLang="zh-TW" dirty="0"/>
              <a:t>At the time of this writing, </a:t>
            </a:r>
            <a:r>
              <a:rPr lang="en-US" altLang="zh-TW" i="1" dirty="0" err="1">
                <a:solidFill>
                  <a:srgbClr val="7030A0"/>
                </a:solidFill>
              </a:rPr>
              <a:t>datalist</a:t>
            </a:r>
            <a:r>
              <a:rPr lang="en-US" altLang="zh-TW" dirty="0">
                <a:solidFill>
                  <a:srgbClr val="7030A0"/>
                </a:solidFill>
              </a:rPr>
              <a:t> </a:t>
            </a:r>
            <a:r>
              <a:rPr lang="en-US" altLang="zh-TW" dirty="0"/>
              <a:t>support varies by browser. </a:t>
            </a:r>
          </a:p>
          <a:p>
            <a:endParaRPr lang="zh-TW" altLang="en-US" dirty="0"/>
          </a:p>
        </p:txBody>
      </p:sp>
      <p:sp>
        <p:nvSpPr>
          <p:cNvPr id="3" name="標題 2"/>
          <p:cNvSpPr>
            <a:spLocks noGrp="1"/>
          </p:cNvSpPr>
          <p:nvPr>
            <p:ph type="title"/>
          </p:nvPr>
        </p:nvSpPr>
        <p:spPr/>
        <p:txBody>
          <a:bodyPr>
            <a:normAutofit/>
          </a:bodyPr>
          <a:lstStyle/>
          <a:p>
            <a:r>
              <a:rPr lang="en-US" altLang="zh-TW" dirty="0"/>
              <a:t>input and </a:t>
            </a:r>
            <a:r>
              <a:rPr lang="en-US" altLang="zh-TW" dirty="0" err="1"/>
              <a:t>datalist</a:t>
            </a:r>
            <a:r>
              <a:rPr lang="en-US" altLang="zh-TW" dirty="0"/>
              <a:t> Elements and autocomplete Attribute</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52</a:t>
            </a:fld>
            <a:endParaRPr lang="zh-TW" altLang="en-US"/>
          </a:p>
        </p:txBody>
      </p:sp>
      <p:pic>
        <p:nvPicPr>
          <p:cNvPr id="5" name="圖片 4"/>
          <p:cNvPicPr>
            <a:picLocks noChangeAspect="1"/>
          </p:cNvPicPr>
          <p:nvPr/>
        </p:nvPicPr>
        <p:blipFill>
          <a:blip r:embed="rId2"/>
          <a:stretch>
            <a:fillRect/>
          </a:stretch>
        </p:blipFill>
        <p:spPr>
          <a:xfrm>
            <a:off x="5896619" y="3537893"/>
            <a:ext cx="2524125" cy="74295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2786384" y="3537893"/>
            <a:ext cx="2305050" cy="628650"/>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2767334" y="4724678"/>
            <a:ext cx="2324100" cy="1143000"/>
          </a:xfrm>
          <a:prstGeom prst="rect">
            <a:avLst/>
          </a:prstGeom>
          <a:ln>
            <a:solidFill>
              <a:schemeClr val="tx1"/>
            </a:solidFill>
          </a:ln>
        </p:spPr>
      </p:pic>
      <p:pic>
        <p:nvPicPr>
          <p:cNvPr id="8" name="圖片 7"/>
          <p:cNvPicPr>
            <a:picLocks noChangeAspect="1"/>
          </p:cNvPicPr>
          <p:nvPr/>
        </p:nvPicPr>
        <p:blipFill>
          <a:blip r:embed="rId5"/>
          <a:stretch>
            <a:fillRect/>
          </a:stretch>
        </p:blipFill>
        <p:spPr>
          <a:xfrm>
            <a:off x="5896618" y="4724679"/>
            <a:ext cx="2247900" cy="733425"/>
          </a:xfrm>
          <a:prstGeom prst="rect">
            <a:avLst/>
          </a:prstGeom>
          <a:ln>
            <a:solidFill>
              <a:schemeClr val="tx1"/>
            </a:solidFill>
          </a:ln>
        </p:spPr>
      </p:pic>
      <p:sp>
        <p:nvSpPr>
          <p:cNvPr id="9" name="文字方塊 8"/>
          <p:cNvSpPr txBox="1"/>
          <p:nvPr/>
        </p:nvSpPr>
        <p:spPr>
          <a:xfrm>
            <a:off x="4106561" y="3234165"/>
            <a:ext cx="367408" cy="369332"/>
          </a:xfrm>
          <a:prstGeom prst="rect">
            <a:avLst/>
          </a:prstGeom>
          <a:noFill/>
        </p:spPr>
        <p:txBody>
          <a:bodyPr wrap="none" rtlCol="0">
            <a:spAutoFit/>
          </a:bodyPr>
          <a:lstStyle/>
          <a:p>
            <a:r>
              <a:rPr lang="en-US" altLang="zh-TW" dirty="0">
                <a:solidFill>
                  <a:srgbClr val="FF0000"/>
                </a:solidFill>
              </a:rPr>
              <a:t>IE</a:t>
            </a:r>
            <a:endParaRPr lang="zh-TW" altLang="en-US" dirty="0">
              <a:solidFill>
                <a:srgbClr val="FF0000"/>
              </a:solidFill>
            </a:endParaRPr>
          </a:p>
        </p:txBody>
      </p:sp>
      <p:sp>
        <p:nvSpPr>
          <p:cNvPr id="10" name="文字方塊 9"/>
          <p:cNvSpPr txBox="1"/>
          <p:nvPr/>
        </p:nvSpPr>
        <p:spPr>
          <a:xfrm>
            <a:off x="6741345" y="3218116"/>
            <a:ext cx="950901" cy="369332"/>
          </a:xfrm>
          <a:prstGeom prst="rect">
            <a:avLst/>
          </a:prstGeom>
          <a:noFill/>
        </p:spPr>
        <p:txBody>
          <a:bodyPr wrap="none" rtlCol="0">
            <a:spAutoFit/>
          </a:bodyPr>
          <a:lstStyle/>
          <a:p>
            <a:r>
              <a:rPr lang="en-US" altLang="zh-TW" dirty="0">
                <a:solidFill>
                  <a:srgbClr val="FF0000"/>
                </a:solidFill>
              </a:rPr>
              <a:t>Chrome</a:t>
            </a:r>
            <a:endParaRPr lang="zh-TW" altLang="en-US" dirty="0">
              <a:solidFill>
                <a:srgbClr val="FF0000"/>
              </a:solidFill>
            </a:endParaRPr>
          </a:p>
        </p:txBody>
      </p:sp>
      <p:sp>
        <p:nvSpPr>
          <p:cNvPr id="11" name="文字方塊 10"/>
          <p:cNvSpPr txBox="1"/>
          <p:nvPr/>
        </p:nvSpPr>
        <p:spPr>
          <a:xfrm>
            <a:off x="3631111" y="4380614"/>
            <a:ext cx="849913" cy="369332"/>
          </a:xfrm>
          <a:prstGeom prst="rect">
            <a:avLst/>
          </a:prstGeom>
          <a:noFill/>
        </p:spPr>
        <p:txBody>
          <a:bodyPr wrap="none" rtlCol="0">
            <a:spAutoFit/>
          </a:bodyPr>
          <a:lstStyle/>
          <a:p>
            <a:r>
              <a:rPr lang="en-US" altLang="zh-TW" dirty="0">
                <a:solidFill>
                  <a:srgbClr val="FF0000"/>
                </a:solidFill>
              </a:rPr>
              <a:t>Firefox</a:t>
            </a:r>
            <a:endParaRPr lang="zh-TW" altLang="en-US" dirty="0">
              <a:solidFill>
                <a:srgbClr val="FF0000"/>
              </a:solidFill>
            </a:endParaRPr>
          </a:p>
        </p:txBody>
      </p:sp>
      <p:sp>
        <p:nvSpPr>
          <p:cNvPr id="12" name="文字方塊 11"/>
          <p:cNvSpPr txBox="1"/>
          <p:nvPr/>
        </p:nvSpPr>
        <p:spPr>
          <a:xfrm>
            <a:off x="6784849" y="4380614"/>
            <a:ext cx="780983" cy="369332"/>
          </a:xfrm>
          <a:prstGeom prst="rect">
            <a:avLst/>
          </a:prstGeom>
          <a:noFill/>
        </p:spPr>
        <p:txBody>
          <a:bodyPr wrap="none" rtlCol="0">
            <a:spAutoFit/>
          </a:bodyPr>
          <a:lstStyle/>
          <a:p>
            <a:r>
              <a:rPr lang="en-US" altLang="zh-TW" dirty="0">
                <a:solidFill>
                  <a:srgbClr val="FF0000"/>
                </a:solidFill>
              </a:rPr>
              <a:t>Opera</a:t>
            </a:r>
            <a:endParaRPr lang="zh-TW" altLang="en-US" dirty="0">
              <a:solidFill>
                <a:srgbClr val="FF0000"/>
              </a:solidFill>
            </a:endParaRPr>
          </a:p>
        </p:txBody>
      </p:sp>
    </p:spTree>
    <p:extLst>
      <p:ext uri="{BB962C8B-B14F-4D97-AF65-F5344CB8AC3E}">
        <p14:creationId xmlns:p14="http://schemas.microsoft.com/office/powerpoint/2010/main" val="1213975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53</a:t>
            </a:fld>
            <a:endParaRPr lang="zh-TW" altLang="en-US"/>
          </a:p>
        </p:txBody>
      </p:sp>
    </p:spTree>
    <p:extLst>
      <p:ext uri="{BB962C8B-B14F-4D97-AF65-F5344CB8AC3E}">
        <p14:creationId xmlns:p14="http://schemas.microsoft.com/office/powerpoint/2010/main" val="379907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introduces several new page-structure elements </a:t>
            </a:r>
            <a:r>
              <a:rPr lang="en-US" altLang="zh-TW" dirty="0" smtClean="0"/>
              <a:t>that </a:t>
            </a:r>
            <a:r>
              <a:rPr lang="en-US" altLang="zh-TW" dirty="0"/>
              <a:t>meaningfully identify areas of the page as </a:t>
            </a:r>
            <a:r>
              <a:rPr lang="en-US" altLang="zh-TW" dirty="0">
                <a:solidFill>
                  <a:srgbClr val="FF0000"/>
                </a:solidFill>
              </a:rPr>
              <a:t>headers, footers, articles, navigation areas, asides, figures</a:t>
            </a:r>
            <a:r>
              <a:rPr lang="en-US" altLang="zh-TW" dirty="0"/>
              <a:t> and more</a:t>
            </a:r>
            <a:r>
              <a:rPr lang="en-US" altLang="zh-TW" dirty="0" smtClean="0"/>
              <a:t>.</a:t>
            </a:r>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54</a:t>
            </a:fld>
            <a:endParaRPr lang="zh-TW" altLang="en-US"/>
          </a:p>
        </p:txBody>
      </p:sp>
      <p:pic>
        <p:nvPicPr>
          <p:cNvPr id="1026" name="Picture 2" descr="http://i.imgur.com/JElFV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3863182"/>
            <a:ext cx="4320000" cy="275214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950237" y="6581002"/>
            <a:ext cx="3640933" cy="276999"/>
          </a:xfrm>
          <a:prstGeom prst="rect">
            <a:avLst/>
          </a:prstGeom>
          <a:noFill/>
        </p:spPr>
        <p:txBody>
          <a:bodyPr wrap="none" rtlCol="0">
            <a:spAutoFit/>
          </a:bodyPr>
          <a:lstStyle/>
          <a:p>
            <a:r>
              <a:rPr lang="en-US" altLang="zh-TW" sz="1200" dirty="0" err="1"/>
              <a:t>Ref:http</a:t>
            </a:r>
            <a:r>
              <a:rPr lang="en-US" altLang="zh-TW" sz="1200" dirty="0"/>
              <a:t>://mepopedia.com/forum/read.php?804,45304</a:t>
            </a:r>
            <a:endParaRPr lang="zh-TW" altLang="en-US" sz="1200" dirty="0"/>
          </a:p>
        </p:txBody>
      </p:sp>
      <p:pic>
        <p:nvPicPr>
          <p:cNvPr id="1028" name="Picture 4" descr="http://i.imgur.com/ODpBz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428" y="3863182"/>
            <a:ext cx="4320000" cy="274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414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55</a:t>
            </a:fld>
            <a:endParaRPr lang="zh-TW" altLang="en-US"/>
          </a:p>
        </p:txBody>
      </p:sp>
      <p:sp>
        <p:nvSpPr>
          <p:cNvPr id="7" name="矩形 6"/>
          <p:cNvSpPr/>
          <p:nvPr/>
        </p:nvSpPr>
        <p:spPr>
          <a:xfrm>
            <a:off x="1713472" y="3115887"/>
            <a:ext cx="6722075"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"deitellogo.png"</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logo"</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Welcome to the </a:t>
            </a:r>
            <a:r>
              <a:rPr lang="en-US" altLang="zh-TW" sz="14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Buzz Online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2012-01-17</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time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983759" y="1773739"/>
            <a:ext cx="4610100" cy="1609725"/>
          </a:xfrm>
          <a:prstGeom prst="rect">
            <a:avLst/>
          </a:prstGeom>
          <a:ln>
            <a:solidFill>
              <a:schemeClr val="tx1"/>
            </a:solidFill>
          </a:ln>
        </p:spPr>
      </p:pic>
      <p:sp>
        <p:nvSpPr>
          <p:cNvPr id="8" name="矩形 7"/>
          <p:cNvSpPr/>
          <p:nvPr/>
        </p:nvSpPr>
        <p:spPr>
          <a:xfrm>
            <a:off x="2426043" y="5049796"/>
            <a:ext cx="918519"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26043" y="5920346"/>
            <a:ext cx="992661"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691714"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75206" y="5681449"/>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537285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creates a header for this page that contains both text and graphics.</a:t>
            </a:r>
          </a:p>
          <a:p>
            <a:r>
              <a:rPr lang="en-US" altLang="zh-TW" dirty="0"/>
              <a:t>The </a:t>
            </a:r>
            <a:r>
              <a:rPr lang="en-US" altLang="zh-TW" i="1" dirty="0">
                <a:solidFill>
                  <a:srgbClr val="FF0000"/>
                </a:solidFill>
              </a:rPr>
              <a:t>header</a:t>
            </a:r>
            <a:r>
              <a:rPr lang="en-US" altLang="zh-TW" dirty="0">
                <a:solidFill>
                  <a:srgbClr val="FF0000"/>
                </a:solidFill>
              </a:rPr>
              <a:t> </a:t>
            </a:r>
            <a:r>
              <a:rPr lang="en-US" altLang="zh-TW" dirty="0"/>
              <a:t>element can be used multiple times on a page and can include HTML headings (&lt;h1&gt; through &lt;h6&gt;), navigation, images and logos and more. </a:t>
            </a:r>
          </a:p>
          <a:p>
            <a:endParaRPr lang="zh-TW" altLang="en-US" dirty="0"/>
          </a:p>
        </p:txBody>
      </p:sp>
      <p:sp>
        <p:nvSpPr>
          <p:cNvPr id="3" name="標題 2"/>
          <p:cNvSpPr>
            <a:spLocks noGrp="1"/>
          </p:cNvSpPr>
          <p:nvPr>
            <p:ph type="title"/>
          </p:nvPr>
        </p:nvSpPr>
        <p:spPr/>
        <p:txBody>
          <a:bodyPr/>
          <a:lstStyle/>
          <a:p>
            <a:r>
              <a:rPr lang="en-US" altLang="zh-TW" dirty="0" smtClean="0"/>
              <a:t>header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56</a:t>
            </a:fld>
            <a:endParaRPr lang="zh-TW" altLang="en-US"/>
          </a:p>
        </p:txBody>
      </p:sp>
    </p:spTree>
    <p:extLst>
      <p:ext uri="{BB962C8B-B14F-4D97-AF65-F5344CB8AC3E}">
        <p14:creationId xmlns:p14="http://schemas.microsoft.com/office/powerpoint/2010/main" val="27115276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time</a:t>
            </a:r>
            <a:r>
              <a:rPr lang="en-US" altLang="zh-TW" dirty="0">
                <a:solidFill>
                  <a:srgbClr val="FF0000"/>
                </a:solidFill>
              </a:rPr>
              <a:t> </a:t>
            </a:r>
            <a:r>
              <a:rPr lang="en-US" altLang="zh-TW" dirty="0"/>
              <a:t>element, which does not need to be enclosed in a header, enables you to identify a </a:t>
            </a:r>
            <a:r>
              <a:rPr lang="en-US" altLang="zh-TW" dirty="0" smtClean="0"/>
              <a:t>date, a </a:t>
            </a:r>
            <a:r>
              <a:rPr lang="en-US" altLang="zh-TW" dirty="0"/>
              <a:t>time or both. </a:t>
            </a:r>
          </a:p>
          <a:p>
            <a:endParaRPr lang="zh-TW" altLang="en-US" dirty="0"/>
          </a:p>
        </p:txBody>
      </p:sp>
      <p:sp>
        <p:nvSpPr>
          <p:cNvPr id="3" name="標題 2"/>
          <p:cNvSpPr>
            <a:spLocks noGrp="1"/>
          </p:cNvSpPr>
          <p:nvPr>
            <p:ph type="title"/>
          </p:nvPr>
        </p:nvSpPr>
        <p:spPr/>
        <p:txBody>
          <a:bodyPr/>
          <a:lstStyle/>
          <a:p>
            <a:r>
              <a:rPr lang="en-US" altLang="zh-TW" dirty="0" smtClean="0"/>
              <a:t>time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57</a:t>
            </a:fld>
            <a:endParaRPr lang="zh-TW" altLang="en-US"/>
          </a:p>
        </p:txBody>
      </p:sp>
    </p:spTree>
    <p:extLst>
      <p:ext uri="{BB962C8B-B14F-4D97-AF65-F5344CB8AC3E}">
        <p14:creationId xmlns:p14="http://schemas.microsoft.com/office/powerpoint/2010/main" val="3042851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58</a:t>
            </a:fld>
            <a:endParaRPr lang="zh-TW" altLang="en-US"/>
          </a:p>
        </p:txBody>
      </p:sp>
      <p:sp>
        <p:nvSpPr>
          <p:cNvPr id="8" name="矩形 7"/>
          <p:cNvSpPr/>
          <p:nvPr/>
        </p:nvSpPr>
        <p:spPr>
          <a:xfrm>
            <a:off x="1524000" y="1098001"/>
            <a:ext cx="7154562"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Recent Publications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http://www.deitel.com/books/iw3htp5</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Internet &amp; World Wide Web How to Program, 5/e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4"/>
              </a:rPr>
              <a:t>http://www.deitel.com/books/iphonefp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iPhone for Programmers: An App-Driven Approach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5"/>
              </a:rPr>
              <a:t>http://www.deitel.com/books/jhtp9/</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6"/>
              </a:rPr>
              <a:t>http://www.deitel.com/books/cpphtp8/</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 How to Program, 8/e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7"/>
              </a:rPr>
              <a:t>http://www.deitel.com/books/vcsharp2010htp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C# 2010 How to Program, 4/e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8"/>
              </a:rPr>
              <a:t>http://www.deitel.com/books/vb2010htp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Visual Basic 2010 How to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9"/>
          <a:stretch>
            <a:fillRect/>
          </a:stretch>
        </p:blipFill>
        <p:spPr>
          <a:xfrm>
            <a:off x="6980538" y="1163596"/>
            <a:ext cx="3695700" cy="1647825"/>
          </a:xfrm>
          <a:prstGeom prst="rect">
            <a:avLst/>
          </a:prstGeom>
          <a:ln>
            <a:solidFill>
              <a:schemeClr val="tx1"/>
            </a:solidFill>
          </a:ln>
        </p:spPr>
      </p:pic>
      <p:sp>
        <p:nvSpPr>
          <p:cNvPr id="9" name="矩形 8"/>
          <p:cNvSpPr/>
          <p:nvPr/>
        </p:nvSpPr>
        <p:spPr>
          <a:xfrm>
            <a:off x="2337487" y="2572524"/>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337487" y="6066247"/>
            <a:ext cx="726990"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115066" y="2404208"/>
            <a:ext cx="1822620"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15066" y="6212726"/>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21235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nav</a:t>
            </a:r>
            <a:r>
              <a:rPr lang="en-US" altLang="zh-TW" dirty="0">
                <a:solidFill>
                  <a:srgbClr val="FF0000"/>
                </a:solidFill>
              </a:rPr>
              <a:t> </a:t>
            </a:r>
            <a:r>
              <a:rPr lang="en-US" altLang="zh-TW" dirty="0"/>
              <a:t>element groups navigation links. </a:t>
            </a:r>
          </a:p>
          <a:p>
            <a:r>
              <a:rPr lang="en-US" altLang="zh-TW" dirty="0"/>
              <a:t>Notice that NOT all links of a document should be inside a &lt;</a:t>
            </a:r>
            <a:r>
              <a:rPr lang="en-US" altLang="zh-TW" dirty="0" err="1"/>
              <a:t>nav</a:t>
            </a:r>
            <a:r>
              <a:rPr lang="en-US" altLang="zh-TW" dirty="0"/>
              <a:t>&gt; element. The &lt;</a:t>
            </a:r>
            <a:r>
              <a:rPr lang="en-US" altLang="zh-TW" dirty="0" err="1"/>
              <a:t>nav</a:t>
            </a:r>
            <a:r>
              <a:rPr lang="en-US" altLang="zh-TW" dirty="0"/>
              <a:t>&gt; element is intended only for major block of navigation links.</a:t>
            </a:r>
            <a:endParaRPr lang="zh-TW" altLang="en-US" dirty="0"/>
          </a:p>
        </p:txBody>
      </p:sp>
      <p:sp>
        <p:nvSpPr>
          <p:cNvPr id="3" name="標題 2"/>
          <p:cNvSpPr>
            <a:spLocks noGrp="1"/>
          </p:cNvSpPr>
          <p:nvPr>
            <p:ph type="title"/>
          </p:nvPr>
        </p:nvSpPr>
        <p:spPr/>
        <p:txBody>
          <a:bodyPr/>
          <a:lstStyle/>
          <a:p>
            <a:r>
              <a:rPr lang="en-US" altLang="zh-TW" dirty="0" err="1" smtClean="0"/>
              <a:t>nav</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59</a:t>
            </a:fld>
            <a:endParaRPr lang="zh-TW" altLang="en-US"/>
          </a:p>
        </p:txBody>
      </p:sp>
      <p:pic>
        <p:nvPicPr>
          <p:cNvPr id="6" name="圖片 5"/>
          <p:cNvPicPr>
            <a:picLocks noChangeAspect="1"/>
          </p:cNvPicPr>
          <p:nvPr/>
        </p:nvPicPr>
        <p:blipFill>
          <a:blip r:embed="rId2"/>
          <a:stretch>
            <a:fillRect/>
          </a:stretch>
        </p:blipFill>
        <p:spPr>
          <a:xfrm>
            <a:off x="6096001" y="3677444"/>
            <a:ext cx="2847975" cy="37147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3168432" y="3759179"/>
            <a:ext cx="1268288" cy="2962296"/>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4527977" y="4390769"/>
            <a:ext cx="6065238" cy="1854457"/>
          </a:xfrm>
          <a:prstGeom prst="rect">
            <a:avLst/>
          </a:prstGeom>
          <a:ln>
            <a:solidFill>
              <a:schemeClr val="tx1"/>
            </a:solidFill>
          </a:ln>
        </p:spPr>
      </p:pic>
    </p:spTree>
    <p:extLst>
      <p:ext uri="{BB962C8B-B14F-4D97-AF65-F5344CB8AC3E}">
        <p14:creationId xmlns:p14="http://schemas.microsoft.com/office/powerpoint/2010/main" val="2094239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These are not yet universally supported by all browsers. </a:t>
            </a:r>
            <a:endParaRPr lang="en-US" altLang="zh-TW" dirty="0" smtClean="0">
              <a:solidFill>
                <a:srgbClr val="000000"/>
              </a:solidFill>
              <a:ea typeface="新細明體" panose="02020500000000000000" pitchFamily="18" charset="-120"/>
            </a:endParaRPr>
          </a:p>
          <a:p>
            <a:pPr lvl="1"/>
            <a:r>
              <a:rPr lang="en-US" altLang="zh-TW" dirty="0">
                <a:solidFill>
                  <a:srgbClr val="000000"/>
                </a:solidFill>
                <a:ea typeface="新細明體" panose="02020500000000000000" pitchFamily="18" charset="-120"/>
              </a:rPr>
              <a:t>Ref :http://www.wufoo.com/html5/</a:t>
            </a:r>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a:t>
            </a:fld>
            <a:endParaRPr lang="zh-TW" altLang="en-US"/>
          </a:p>
        </p:txBody>
      </p:sp>
      <p:pic>
        <p:nvPicPr>
          <p:cNvPr id="7" name="圖片 6"/>
          <p:cNvPicPr>
            <a:picLocks noChangeAspect="1"/>
          </p:cNvPicPr>
          <p:nvPr/>
        </p:nvPicPr>
        <p:blipFill>
          <a:blip r:embed="rId2"/>
          <a:stretch>
            <a:fillRect/>
          </a:stretch>
        </p:blipFill>
        <p:spPr>
          <a:xfrm>
            <a:off x="2200919" y="3159126"/>
            <a:ext cx="8086725" cy="3324225"/>
          </a:xfrm>
          <a:prstGeom prst="rect">
            <a:avLst/>
          </a:prstGeom>
        </p:spPr>
      </p:pic>
    </p:spTree>
    <p:extLst>
      <p:ext uri="{BB962C8B-B14F-4D97-AF65-F5344CB8AC3E}">
        <p14:creationId xmlns:p14="http://schemas.microsoft.com/office/powerpoint/2010/main" val="16076421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describes a section of a document, usually with a heading for each </a:t>
            </a:r>
            <a:r>
              <a:rPr lang="en-US" altLang="zh-TW" dirty="0" smtClean="0"/>
              <a:t>section-these </a:t>
            </a:r>
            <a:r>
              <a:rPr lang="en-US" altLang="zh-TW" dirty="0"/>
              <a:t>elements can be nested. </a:t>
            </a:r>
          </a:p>
          <a:p>
            <a:r>
              <a:rPr lang="en-US" altLang="zh-TW" dirty="0"/>
              <a:t>In this example, we broke the document into three </a:t>
            </a:r>
            <a:r>
              <a:rPr lang="en-US" altLang="zh-TW" dirty="0" smtClean="0"/>
              <a:t>sections - the </a:t>
            </a:r>
            <a:r>
              <a:rPr lang="en-US" altLang="zh-TW" dirty="0"/>
              <a:t>first is Recent Publications. </a:t>
            </a:r>
          </a:p>
          <a:p>
            <a:r>
              <a:rPr lang="en-US" altLang="zh-TW" dirty="0"/>
              <a:t>The </a:t>
            </a:r>
            <a:r>
              <a:rPr lang="en-US" altLang="zh-TW" i="1" dirty="0">
                <a:solidFill>
                  <a:srgbClr val="FF0000"/>
                </a:solidFill>
              </a:rPr>
              <a:t>section</a:t>
            </a:r>
            <a:r>
              <a:rPr lang="en-US" altLang="zh-TW" dirty="0">
                <a:solidFill>
                  <a:srgbClr val="FF0000"/>
                </a:solidFill>
              </a:rPr>
              <a:t> </a:t>
            </a:r>
            <a:r>
              <a:rPr lang="en-US" altLang="zh-TW" dirty="0"/>
              <a:t>element may also be nested in an article. </a:t>
            </a:r>
          </a:p>
          <a:p>
            <a:endParaRPr lang="zh-TW" altLang="en-US" dirty="0"/>
          </a:p>
        </p:txBody>
      </p:sp>
      <p:sp>
        <p:nvSpPr>
          <p:cNvPr id="3" name="標題 2"/>
          <p:cNvSpPr>
            <a:spLocks noGrp="1"/>
          </p:cNvSpPr>
          <p:nvPr>
            <p:ph type="title"/>
          </p:nvPr>
        </p:nvSpPr>
        <p:spPr/>
        <p:txBody>
          <a:bodyPr/>
          <a:lstStyle/>
          <a:p>
            <a:r>
              <a:rPr lang="en-US" altLang="zh-TW" dirty="0" smtClean="0"/>
              <a:t>section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60</a:t>
            </a:fld>
            <a:endParaRPr lang="zh-TW" altLang="en-US"/>
          </a:p>
        </p:txBody>
      </p:sp>
    </p:spTree>
    <p:extLst>
      <p:ext uri="{BB962C8B-B14F-4D97-AF65-F5344CB8AC3E}">
        <p14:creationId xmlns:p14="http://schemas.microsoft.com/office/powerpoint/2010/main" val="13184094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33152" y="3005417"/>
            <a:ext cx="6602627"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How to Program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"jhtp.jpg"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 How to Program, 9/e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figcaption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figure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61</a:t>
            </a:fld>
            <a:endParaRPr lang="zh-TW" altLang="en-US"/>
          </a:p>
        </p:txBody>
      </p:sp>
      <p:pic>
        <p:nvPicPr>
          <p:cNvPr id="6" name="圖片 5"/>
          <p:cNvPicPr>
            <a:picLocks noChangeAspect="1"/>
          </p:cNvPicPr>
          <p:nvPr/>
        </p:nvPicPr>
        <p:blipFill>
          <a:blip r:embed="rId2"/>
          <a:stretch>
            <a:fillRect/>
          </a:stretch>
        </p:blipFill>
        <p:spPr>
          <a:xfrm>
            <a:off x="7058025" y="2080441"/>
            <a:ext cx="2952750" cy="2219325"/>
          </a:xfrm>
          <a:prstGeom prst="rect">
            <a:avLst/>
          </a:prstGeom>
          <a:ln>
            <a:solidFill>
              <a:schemeClr val="tx1"/>
            </a:solidFill>
          </a:ln>
        </p:spPr>
      </p:pic>
      <p:cxnSp>
        <p:nvCxnSpPr>
          <p:cNvPr id="8" name="直線單箭頭接點 7"/>
          <p:cNvCxnSpPr/>
          <p:nvPr/>
        </p:nvCxnSpPr>
        <p:spPr>
          <a:xfrm flipV="1">
            <a:off x="4934464" y="4151870"/>
            <a:ext cx="3204520" cy="156974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2439429" y="5042953"/>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25012" y="5967930"/>
            <a:ext cx="1040026"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774093" y="5584558"/>
            <a:ext cx="11718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589639" y="5801741"/>
            <a:ext cx="1344825"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12901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figure</a:t>
            </a:r>
            <a:r>
              <a:rPr lang="en-US" altLang="zh-TW" dirty="0">
                <a:solidFill>
                  <a:srgbClr val="FF0000"/>
                </a:solidFill>
              </a:rPr>
              <a:t> </a:t>
            </a:r>
            <a:r>
              <a:rPr lang="en-US" altLang="zh-TW" dirty="0"/>
              <a:t>element describes a figure (such as an image, chart or table) in the document </a:t>
            </a:r>
            <a:r>
              <a:rPr lang="en-US" altLang="zh-TW" dirty="0" smtClean="0"/>
              <a:t>.</a:t>
            </a:r>
          </a:p>
          <a:p>
            <a:r>
              <a:rPr lang="en-US" altLang="zh-TW" dirty="0" smtClean="0"/>
              <a:t>The </a:t>
            </a:r>
            <a:r>
              <a:rPr lang="en-US" altLang="zh-TW" i="1" dirty="0" err="1" smtClean="0">
                <a:solidFill>
                  <a:srgbClr val="FF0000"/>
                </a:solidFill>
              </a:rPr>
              <a:t>figcaption</a:t>
            </a:r>
            <a:r>
              <a:rPr lang="en-US" altLang="zh-TW" dirty="0" smtClean="0">
                <a:solidFill>
                  <a:srgbClr val="FF0000"/>
                </a:solidFill>
              </a:rPr>
              <a:t> </a:t>
            </a:r>
            <a:r>
              <a:rPr lang="en-US" altLang="zh-TW" dirty="0" smtClean="0"/>
              <a:t>element provides a caption for the image in the figure element. </a:t>
            </a:r>
          </a:p>
          <a:p>
            <a:endParaRPr lang="zh-TW" altLang="en-US" dirty="0"/>
          </a:p>
        </p:txBody>
      </p:sp>
      <p:sp>
        <p:nvSpPr>
          <p:cNvPr id="3" name="標題 2"/>
          <p:cNvSpPr>
            <a:spLocks noGrp="1"/>
          </p:cNvSpPr>
          <p:nvPr>
            <p:ph type="title"/>
          </p:nvPr>
        </p:nvSpPr>
        <p:spPr/>
        <p:txBody>
          <a:bodyPr/>
          <a:lstStyle/>
          <a:p>
            <a:r>
              <a:rPr lang="en-US" altLang="zh-TW" dirty="0"/>
              <a:t>figure Element and </a:t>
            </a:r>
            <a:r>
              <a:rPr lang="en-US" altLang="zh-TW" dirty="0" err="1"/>
              <a:t>figcaption</a:t>
            </a:r>
            <a:r>
              <a:rPr lang="en-US" altLang="zh-TW" dirty="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62</a:t>
            </a:fld>
            <a:endParaRPr lang="zh-TW" altLang="en-US"/>
          </a:p>
        </p:txBody>
      </p:sp>
    </p:spTree>
    <p:extLst>
      <p:ext uri="{BB962C8B-B14F-4D97-AF65-F5344CB8AC3E}">
        <p14:creationId xmlns:p14="http://schemas.microsoft.com/office/powerpoint/2010/main" val="38703941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63</a:t>
            </a:fld>
            <a:endParaRPr lang="zh-TW" altLang="en-US"/>
          </a:p>
        </p:txBody>
      </p:sp>
      <p:sp>
        <p:nvSpPr>
          <p:cNvPr id="6" name="矩形 5"/>
          <p:cNvSpPr/>
          <p:nvPr/>
        </p:nvSpPr>
        <p:spPr>
          <a:xfrm>
            <a:off x="1752600" y="1378539"/>
            <a:ext cx="8686800" cy="55092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From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http://www.deitel.com/books/jhtp9/</a:t>
            </a:r>
            <a:r>
              <a:rPr lang="en-US" altLang="zh-TW" sz="8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Java How to program, 9/e: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h5</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Features include:</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Rich coverage of fundamentals, including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two chapters on control statements.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Focus on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real-world examples.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Making a Difference exercises set.</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mark</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Early introduction to classes, objects, methods and strings.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Integrated exception handling.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Files, streams and object serialization.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Optional modular sections on language and library features of the new Java SE 7.</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Other topics include: Recursion, searching, sorting, generic collections, generics, data structures, applets,</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multimedia, multithreading, databases/</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JDBC</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web-app development, web services and an optional ATM Object-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Oriented Design case study.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Recent Edition Testimonials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summary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"Updated to reflect the state of the art in Java technologies; its deep and crystal clear explanations make it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indispensable. The social-consciousness [Making a Difference] exercises are something really new and</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refreshing."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Jos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&amp;eacute</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Antonio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Gonz</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&amp;aacute;</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lez</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Seco</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Parliament of Andalusia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"Gives new programmers the benefit of the wisdom derived from many years of software development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experience."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Edward</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 </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Gehringer</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North Carolina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"Introduces good design practices and methodologies right from the beginning. An excellent starting point for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developing high-quality robust Java applications."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Simon</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Ritter, Oracle Corporation</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 easy-to-read conversational style. Clear code examples propel readers to become proficient in</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Patty</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Kraft, San Diego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 great textbook with a myriad of examples from various application </a:t>
            </a:r>
            <a:r>
              <a:rPr lang="en-US" altLang="zh-TW" sz="8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domains</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excellent for a typical CS1 or</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CS2 course."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8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mdash;</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William</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Duncan, Louisiana State University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strong</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details</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article</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sp>
        <p:nvSpPr>
          <p:cNvPr id="7" name="矩形 6"/>
          <p:cNvSpPr/>
          <p:nvPr/>
        </p:nvSpPr>
        <p:spPr>
          <a:xfrm>
            <a:off x="2438400" y="4291914"/>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590800" y="4444314"/>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843848" y="4431957"/>
            <a:ext cx="700216" cy="18947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486797" y="6129163"/>
            <a:ext cx="700216" cy="1894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088292" y="2230119"/>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144927" y="6361947"/>
            <a:ext cx="700216"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32766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64</a:t>
            </a:fld>
            <a:endParaRPr lang="zh-TW" altLang="en-US"/>
          </a:p>
        </p:txBody>
      </p:sp>
      <p:pic>
        <p:nvPicPr>
          <p:cNvPr id="8" name="圖片 7"/>
          <p:cNvPicPr>
            <a:picLocks noChangeAspect="1"/>
          </p:cNvPicPr>
          <p:nvPr/>
        </p:nvPicPr>
        <p:blipFill>
          <a:blip r:embed="rId2"/>
          <a:stretch>
            <a:fillRect/>
          </a:stretch>
        </p:blipFill>
        <p:spPr>
          <a:xfrm>
            <a:off x="2759675" y="1600200"/>
            <a:ext cx="6120000" cy="2162514"/>
          </a:xfrm>
          <a:prstGeom prst="rect">
            <a:avLst/>
          </a:prstGeom>
        </p:spPr>
      </p:pic>
      <p:pic>
        <p:nvPicPr>
          <p:cNvPr id="9" name="圖片 8"/>
          <p:cNvPicPr>
            <a:picLocks noChangeAspect="1"/>
          </p:cNvPicPr>
          <p:nvPr/>
        </p:nvPicPr>
        <p:blipFill>
          <a:blip r:embed="rId3"/>
          <a:stretch>
            <a:fillRect/>
          </a:stretch>
        </p:blipFill>
        <p:spPr>
          <a:xfrm>
            <a:off x="2759675" y="3952091"/>
            <a:ext cx="6120000" cy="2769385"/>
          </a:xfrm>
          <a:prstGeom prst="rect">
            <a:avLst/>
          </a:prstGeom>
        </p:spPr>
      </p:pic>
      <p:sp>
        <p:nvSpPr>
          <p:cNvPr id="10" name="文字方塊 9"/>
          <p:cNvSpPr txBox="1"/>
          <p:nvPr/>
        </p:nvSpPr>
        <p:spPr>
          <a:xfrm>
            <a:off x="5819675" y="1968844"/>
            <a:ext cx="753732" cy="307777"/>
          </a:xfrm>
          <a:prstGeom prst="rect">
            <a:avLst/>
          </a:prstGeom>
          <a:noFill/>
        </p:spPr>
        <p:txBody>
          <a:bodyPr wrap="none" rtlCol="0">
            <a:spAutoFit/>
          </a:bodyPr>
          <a:lstStyle/>
          <a:p>
            <a:r>
              <a:rPr lang="en-US" altLang="zh-TW" sz="1400" dirty="0">
                <a:solidFill>
                  <a:srgbClr val="FF0000"/>
                </a:solidFill>
              </a:rPr>
              <a:t>&lt;mark&gt;</a:t>
            </a:r>
            <a:endParaRPr lang="zh-TW" altLang="en-US" sz="1400" dirty="0">
              <a:solidFill>
                <a:srgbClr val="FF0000"/>
              </a:solidFill>
            </a:endParaRPr>
          </a:p>
        </p:txBody>
      </p:sp>
      <p:sp>
        <p:nvSpPr>
          <p:cNvPr id="11" name="文字方塊 10"/>
          <p:cNvSpPr txBox="1"/>
          <p:nvPr/>
        </p:nvSpPr>
        <p:spPr>
          <a:xfrm>
            <a:off x="4448075" y="3514469"/>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2" name="矩形 11"/>
          <p:cNvSpPr/>
          <p:nvPr/>
        </p:nvSpPr>
        <p:spPr>
          <a:xfrm>
            <a:off x="2899719" y="5873579"/>
            <a:ext cx="5979956" cy="847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658140" y="5565802"/>
            <a:ext cx="1741182" cy="307777"/>
          </a:xfrm>
          <a:prstGeom prst="rect">
            <a:avLst/>
          </a:prstGeom>
          <a:noFill/>
        </p:spPr>
        <p:txBody>
          <a:bodyPr wrap="none" rtlCol="0">
            <a:spAutoFit/>
          </a:bodyPr>
          <a:lstStyle/>
          <a:p>
            <a:r>
              <a:rPr lang="en-US" altLang="zh-TW" sz="1400" dirty="0">
                <a:solidFill>
                  <a:srgbClr val="FF0000"/>
                </a:solidFill>
              </a:rPr>
              <a:t>&lt;details&gt;&lt;summary&gt;</a:t>
            </a:r>
            <a:endParaRPr lang="zh-TW" altLang="en-US" sz="1400" dirty="0">
              <a:solidFill>
                <a:srgbClr val="FF0000"/>
              </a:solidFill>
            </a:endParaRPr>
          </a:p>
        </p:txBody>
      </p:sp>
      <p:sp>
        <p:nvSpPr>
          <p:cNvPr id="14" name="文字方塊 13"/>
          <p:cNvSpPr txBox="1"/>
          <p:nvPr/>
        </p:nvSpPr>
        <p:spPr>
          <a:xfrm>
            <a:off x="3451298" y="1691842"/>
            <a:ext cx="1919115" cy="307777"/>
          </a:xfrm>
          <a:prstGeom prst="rect">
            <a:avLst/>
          </a:prstGeom>
          <a:noFill/>
        </p:spPr>
        <p:txBody>
          <a:bodyPr wrap="none" rtlCol="0">
            <a:spAutoFit/>
          </a:bodyPr>
          <a:lstStyle/>
          <a:p>
            <a:r>
              <a:rPr lang="en-US" altLang="zh-TW" sz="1400" dirty="0">
                <a:solidFill>
                  <a:srgbClr val="FF0000"/>
                </a:solidFill>
              </a:rPr>
              <a:t>&lt;</a:t>
            </a:r>
            <a:r>
              <a:rPr lang="en-US" altLang="zh-TW" sz="1400" dirty="0" err="1">
                <a:solidFill>
                  <a:srgbClr val="FF0000"/>
                </a:solidFill>
              </a:rPr>
              <a:t>em</a:t>
            </a:r>
            <a:r>
              <a:rPr lang="en-US" altLang="zh-TW" sz="1400" dirty="0">
                <a:solidFill>
                  <a:srgbClr val="FF0000"/>
                </a:solidFill>
              </a:rPr>
              <a:t>&gt; :</a:t>
            </a:r>
            <a:r>
              <a:rPr lang="en-US" altLang="zh-TW" sz="1400" dirty="0"/>
              <a:t>emphasized text</a:t>
            </a:r>
            <a:endParaRPr lang="zh-TW" altLang="en-US" sz="1400" dirty="0">
              <a:solidFill>
                <a:srgbClr val="FF0000"/>
              </a:solidFill>
            </a:endParaRPr>
          </a:p>
        </p:txBody>
      </p:sp>
    </p:spTree>
    <p:extLst>
      <p:ext uri="{BB962C8B-B14F-4D97-AF65-F5344CB8AC3E}">
        <p14:creationId xmlns:p14="http://schemas.microsoft.com/office/powerpoint/2010/main" val="10133716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article</a:t>
            </a:r>
            <a:r>
              <a:rPr lang="en-US" altLang="zh-TW" dirty="0">
                <a:solidFill>
                  <a:srgbClr val="FF0000"/>
                </a:solidFill>
              </a:rPr>
              <a:t> </a:t>
            </a:r>
            <a:r>
              <a:rPr lang="en-US" altLang="zh-TW" dirty="0"/>
              <a:t>element describes standalone content that could potentially be used or distributed elsewhere, such as a news article, forum post or blog entry. </a:t>
            </a:r>
          </a:p>
          <a:p>
            <a:r>
              <a:rPr lang="en-US" altLang="zh-TW" dirty="0"/>
              <a:t>You can nest article elements. For example, you might have reader comments about a magazine nested as an article within the magazine article.</a:t>
            </a:r>
          </a:p>
          <a:p>
            <a:endParaRPr lang="zh-TW" altLang="en-US" dirty="0"/>
          </a:p>
        </p:txBody>
      </p:sp>
      <p:sp>
        <p:nvSpPr>
          <p:cNvPr id="3" name="標題 2"/>
          <p:cNvSpPr>
            <a:spLocks noGrp="1"/>
          </p:cNvSpPr>
          <p:nvPr>
            <p:ph type="title"/>
          </p:nvPr>
        </p:nvSpPr>
        <p:spPr/>
        <p:txBody>
          <a:bodyPr/>
          <a:lstStyle/>
          <a:p>
            <a:r>
              <a:rPr lang="en-US" altLang="zh-TW" dirty="0"/>
              <a:t>article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65</a:t>
            </a:fld>
            <a:endParaRPr lang="zh-TW" altLang="en-US"/>
          </a:p>
        </p:txBody>
      </p:sp>
    </p:spTree>
    <p:extLst>
      <p:ext uri="{BB962C8B-B14F-4D97-AF65-F5344CB8AC3E}">
        <p14:creationId xmlns:p14="http://schemas.microsoft.com/office/powerpoint/2010/main" val="6173782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summary</a:t>
            </a:r>
            <a:r>
              <a:rPr lang="en-US" altLang="zh-TW" dirty="0">
                <a:solidFill>
                  <a:srgbClr val="FF0000"/>
                </a:solidFill>
              </a:rPr>
              <a:t> </a:t>
            </a:r>
            <a:r>
              <a:rPr lang="en-US" altLang="zh-TW" dirty="0"/>
              <a:t>element displays a right-pointing arrow next to a summary or caption when the document is rendered in a </a:t>
            </a:r>
            <a:r>
              <a:rPr lang="en-US" altLang="zh-TW" dirty="0" smtClean="0"/>
              <a:t>browser.</a:t>
            </a:r>
            <a:endParaRPr lang="en-US" altLang="zh-TW" dirty="0"/>
          </a:p>
          <a:p>
            <a:r>
              <a:rPr lang="en-US" altLang="zh-TW" dirty="0"/>
              <a:t>When clicked, the arrow points downward and reveals the content in the </a:t>
            </a:r>
            <a:r>
              <a:rPr lang="en-US" altLang="zh-TW" i="1" dirty="0">
                <a:solidFill>
                  <a:srgbClr val="FF0000"/>
                </a:solidFill>
              </a:rPr>
              <a:t>details</a:t>
            </a:r>
            <a:r>
              <a:rPr lang="en-US" altLang="zh-TW" dirty="0">
                <a:solidFill>
                  <a:srgbClr val="FF0000"/>
                </a:solidFill>
              </a:rPr>
              <a:t> </a:t>
            </a:r>
            <a:r>
              <a:rPr lang="en-US" altLang="zh-TW" dirty="0"/>
              <a:t>element. </a:t>
            </a:r>
          </a:p>
          <a:p>
            <a:endParaRPr lang="zh-TW" altLang="en-US" dirty="0"/>
          </a:p>
        </p:txBody>
      </p:sp>
      <p:sp>
        <p:nvSpPr>
          <p:cNvPr id="3" name="標題 2"/>
          <p:cNvSpPr>
            <a:spLocks noGrp="1"/>
          </p:cNvSpPr>
          <p:nvPr>
            <p:ph type="title"/>
          </p:nvPr>
        </p:nvSpPr>
        <p:spPr/>
        <p:txBody>
          <a:bodyPr/>
          <a:lstStyle/>
          <a:p>
            <a:r>
              <a:rPr lang="en-US" altLang="zh-TW" dirty="0"/>
              <a:t>summary Element and details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66</a:t>
            </a:fld>
            <a:endParaRPr lang="zh-TW" altLang="en-US"/>
          </a:p>
        </p:txBody>
      </p:sp>
    </p:spTree>
    <p:extLst>
      <p:ext uri="{BB962C8B-B14F-4D97-AF65-F5344CB8AC3E}">
        <p14:creationId xmlns:p14="http://schemas.microsoft.com/office/powerpoint/2010/main" val="3804035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mark</a:t>
            </a:r>
            <a:r>
              <a:rPr lang="en-US" altLang="zh-TW" dirty="0">
                <a:solidFill>
                  <a:srgbClr val="FF0000"/>
                </a:solidFill>
              </a:rPr>
              <a:t> </a:t>
            </a:r>
            <a:r>
              <a:rPr lang="en-US" altLang="zh-TW" dirty="0"/>
              <a:t>element highlights the text that’s enclosed in the element. </a:t>
            </a:r>
          </a:p>
          <a:p>
            <a:endParaRPr lang="zh-TW" altLang="en-US" dirty="0"/>
          </a:p>
        </p:txBody>
      </p:sp>
      <p:sp>
        <p:nvSpPr>
          <p:cNvPr id="3" name="標題 2"/>
          <p:cNvSpPr>
            <a:spLocks noGrp="1"/>
          </p:cNvSpPr>
          <p:nvPr>
            <p:ph type="title"/>
          </p:nvPr>
        </p:nvSpPr>
        <p:spPr/>
        <p:txBody>
          <a:bodyPr/>
          <a:lstStyle/>
          <a:p>
            <a:r>
              <a:rPr lang="en-US" altLang="zh-TW" dirty="0"/>
              <a:t>mark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67</a:t>
            </a:fld>
            <a:endParaRPr lang="zh-TW" altLang="en-US"/>
          </a:p>
        </p:txBody>
      </p:sp>
    </p:spTree>
    <p:extLst>
      <p:ext uri="{BB962C8B-B14F-4D97-AF65-F5344CB8AC3E}">
        <p14:creationId xmlns:p14="http://schemas.microsoft.com/office/powerpoint/2010/main" val="38264985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68</a:t>
            </a:fld>
            <a:endParaRPr lang="zh-TW" altLang="en-US"/>
          </a:p>
        </p:txBody>
      </p:sp>
      <p:sp>
        <p:nvSpPr>
          <p:cNvPr id="6" name="矩形 5"/>
          <p:cNvSpPr/>
          <p:nvPr/>
        </p:nvSpPr>
        <p:spPr>
          <a:xfrm>
            <a:off x="3027406" y="1878022"/>
            <a:ext cx="611659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aside element is not formatted by the browsers.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aside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Developer Series Books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Android for Programmers: An App-Driven Approach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http://www.deitel.com/books/androidfp/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or to order this book.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Videos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 2010 Fundamentals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Click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3"/>
              </a:rPr>
              <a:t>http://www.deitel.com/Books/LiveLessons/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here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for more information about our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3523737" y="3172964"/>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523737" y="3535253"/>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919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aside</a:t>
            </a:r>
            <a:r>
              <a:rPr lang="en-US" altLang="zh-TW" dirty="0">
                <a:solidFill>
                  <a:srgbClr val="FF0000"/>
                </a:solidFill>
              </a:rPr>
              <a:t> </a:t>
            </a:r>
            <a:r>
              <a:rPr lang="en-US" altLang="zh-TW" dirty="0"/>
              <a:t>element describes content that’s related to the surrounding content (such as an article) but is somewhat separate from the flow of the text. </a:t>
            </a:r>
          </a:p>
          <a:p>
            <a:endParaRPr lang="zh-TW" altLang="en-US" dirty="0"/>
          </a:p>
        </p:txBody>
      </p:sp>
      <p:sp>
        <p:nvSpPr>
          <p:cNvPr id="3" name="標題 2"/>
          <p:cNvSpPr>
            <a:spLocks noGrp="1"/>
          </p:cNvSpPr>
          <p:nvPr>
            <p:ph type="title"/>
          </p:nvPr>
        </p:nvSpPr>
        <p:spPr/>
        <p:txBody>
          <a:bodyPr/>
          <a:lstStyle/>
          <a:p>
            <a:r>
              <a:rPr lang="en-US" altLang="zh-TW" dirty="0"/>
              <a:t>aside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69</a:t>
            </a:fld>
            <a:endParaRPr lang="zh-TW" altLang="en-US"/>
          </a:p>
        </p:txBody>
      </p:sp>
    </p:spTree>
    <p:extLst>
      <p:ext uri="{BB962C8B-B14F-4D97-AF65-F5344CB8AC3E}">
        <p14:creationId xmlns:p14="http://schemas.microsoft.com/office/powerpoint/2010/main" val="418622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a:t>
            </a:fld>
            <a:endParaRPr lang="zh-TW" altLang="en-US"/>
          </a:p>
        </p:txBody>
      </p:sp>
      <p:pic>
        <p:nvPicPr>
          <p:cNvPr id="6" name="圖片 5"/>
          <p:cNvPicPr>
            <a:picLocks noChangeAspect="1"/>
          </p:cNvPicPr>
          <p:nvPr/>
        </p:nvPicPr>
        <p:blipFill>
          <a:blip r:embed="rId2"/>
          <a:stretch>
            <a:fillRect/>
          </a:stretch>
        </p:blipFill>
        <p:spPr>
          <a:xfrm>
            <a:off x="3343597" y="1453153"/>
            <a:ext cx="5504806" cy="5268323"/>
          </a:xfrm>
          <a:prstGeom prst="rect">
            <a:avLst/>
          </a:prstGeom>
        </p:spPr>
      </p:pic>
    </p:spTree>
    <p:extLst>
      <p:ext uri="{BB962C8B-B14F-4D97-AF65-F5344CB8AC3E}">
        <p14:creationId xmlns:p14="http://schemas.microsoft.com/office/powerpoint/2010/main" val="1321250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2955" y="2513032"/>
            <a:ext cx="766170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Results from our Facebook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 you were a nonprogrammer about to learn Java for the first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time, would you prefer a course that taught Java in the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context of Android app development? Here are the results from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our survey: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min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max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 the 54 responders, 14 (green) would prefer to</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learn Java in the context of Android app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70</a:t>
            </a:fld>
            <a:endParaRPr lang="zh-TW" altLang="en-US"/>
          </a:p>
        </p:txBody>
      </p:sp>
      <p:pic>
        <p:nvPicPr>
          <p:cNvPr id="6" name="圖片 5"/>
          <p:cNvPicPr>
            <a:picLocks noChangeAspect="1"/>
          </p:cNvPicPr>
          <p:nvPr/>
        </p:nvPicPr>
        <p:blipFill>
          <a:blip r:embed="rId2"/>
          <a:stretch>
            <a:fillRect/>
          </a:stretch>
        </p:blipFill>
        <p:spPr>
          <a:xfrm>
            <a:off x="4216743" y="1713857"/>
            <a:ext cx="6438900" cy="1304925"/>
          </a:xfrm>
          <a:prstGeom prst="rect">
            <a:avLst/>
          </a:prstGeom>
          <a:ln>
            <a:solidFill>
              <a:schemeClr val="tx1"/>
            </a:solidFill>
          </a:ln>
        </p:spPr>
      </p:pic>
      <p:cxnSp>
        <p:nvCxnSpPr>
          <p:cNvPr id="8" name="直線單箭頭接點 7"/>
          <p:cNvCxnSpPr/>
          <p:nvPr/>
        </p:nvCxnSpPr>
        <p:spPr>
          <a:xfrm flipV="1">
            <a:off x="3995352" y="2496065"/>
            <a:ext cx="864973" cy="28173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75005" y="4913870"/>
            <a:ext cx="2253564" cy="580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93726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renders a visual representation of a measure within a </a:t>
            </a:r>
            <a:r>
              <a:rPr lang="en-US" altLang="zh-TW" dirty="0" smtClean="0"/>
              <a:t>range. </a:t>
            </a:r>
            <a:endParaRPr lang="en-US" altLang="zh-TW" dirty="0"/>
          </a:p>
          <a:p>
            <a:r>
              <a:rPr lang="en-US" altLang="zh-TW" dirty="0"/>
              <a:t>The </a:t>
            </a:r>
            <a:r>
              <a:rPr lang="en-US" altLang="zh-TW" i="1" dirty="0">
                <a:solidFill>
                  <a:srgbClr val="FF0000"/>
                </a:solidFill>
              </a:rPr>
              <a:t>meter</a:t>
            </a:r>
            <a:r>
              <a:rPr lang="en-US" altLang="zh-TW" dirty="0">
                <a:solidFill>
                  <a:srgbClr val="FF0000"/>
                </a:solidFill>
              </a:rPr>
              <a:t> </a:t>
            </a:r>
            <a:r>
              <a:rPr lang="en-US" altLang="zh-TW" dirty="0"/>
              <a:t>element </a:t>
            </a:r>
            <a:r>
              <a:rPr lang="en-US" altLang="zh-TW" dirty="0" smtClean="0"/>
              <a:t>defines </a:t>
            </a:r>
            <a:r>
              <a:rPr lang="en-US" altLang="zh-TW" dirty="0"/>
              <a:t>a scalar measurement within a known range, or a fractional value. This is also known as a gauge</a:t>
            </a:r>
            <a:r>
              <a:rPr lang="en-US" altLang="zh-TW" dirty="0" smtClean="0"/>
              <a:t>.</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a:t>meter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71</a:t>
            </a:fld>
            <a:endParaRPr lang="zh-TW" altLang="en-US"/>
          </a:p>
        </p:txBody>
      </p:sp>
    </p:spTree>
    <p:extLst>
      <p:ext uri="{BB962C8B-B14F-4D97-AF65-F5344CB8AC3E}">
        <p14:creationId xmlns:p14="http://schemas.microsoft.com/office/powerpoint/2010/main" val="25024242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Page-Structure Elements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72</a:t>
            </a:fld>
            <a:endParaRPr lang="zh-TW" altLang="en-US"/>
          </a:p>
        </p:txBody>
      </p:sp>
      <p:sp>
        <p:nvSpPr>
          <p:cNvPr id="8" name="矩形 7"/>
          <p:cNvSpPr/>
          <p:nvPr/>
        </p:nvSpPr>
        <p:spPr>
          <a:xfrm>
            <a:off x="2088291" y="2828905"/>
            <a:ext cx="693214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New HTML5 Section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1992-2012 by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&amp;amp;</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Associ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wbr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ates</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Inc.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All Rights Reserved.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Contact us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"mailto:deitel@deitel.com"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deitel@deitel.com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address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175546" y="2302857"/>
            <a:ext cx="4204062" cy="856627"/>
          </a:xfrm>
          <a:prstGeom prst="rect">
            <a:avLst/>
          </a:prstGeom>
          <a:ln>
            <a:solidFill>
              <a:schemeClr val="tx1"/>
            </a:solidFill>
          </a:ln>
        </p:spPr>
      </p:pic>
      <p:sp>
        <p:nvSpPr>
          <p:cNvPr id="9" name="矩形 8"/>
          <p:cNvSpPr/>
          <p:nvPr/>
        </p:nvSpPr>
        <p:spPr>
          <a:xfrm>
            <a:off x="2716429" y="4298169"/>
            <a:ext cx="776415"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708190" y="5580420"/>
            <a:ext cx="850557" cy="238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996516" y="4846619"/>
            <a:ext cx="867031"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
        <p:nvSpPr>
          <p:cNvPr id="12" name="矩形 11"/>
          <p:cNvSpPr/>
          <p:nvPr/>
        </p:nvSpPr>
        <p:spPr>
          <a:xfrm>
            <a:off x="2996516" y="5412104"/>
            <a:ext cx="949409" cy="2388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91187" y="4500630"/>
            <a:ext cx="467495" cy="23889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75000"/>
                </a:schemeClr>
              </a:solidFill>
            </a:endParaRPr>
          </a:p>
        </p:txBody>
      </p:sp>
    </p:spTree>
    <p:extLst>
      <p:ext uri="{BB962C8B-B14F-4D97-AF65-F5344CB8AC3E}">
        <p14:creationId xmlns:p14="http://schemas.microsoft.com/office/powerpoint/2010/main" val="16275648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a:solidFill>
                  <a:srgbClr val="FF0000"/>
                </a:solidFill>
              </a:rPr>
              <a:t>footer</a:t>
            </a:r>
            <a:r>
              <a:rPr lang="en-US" altLang="zh-TW" dirty="0">
                <a:solidFill>
                  <a:srgbClr val="FF0000"/>
                </a:solidFill>
              </a:rPr>
              <a:t> </a:t>
            </a:r>
            <a:r>
              <a:rPr lang="en-US" altLang="zh-TW" dirty="0"/>
              <a:t>element describes a </a:t>
            </a:r>
            <a:r>
              <a:rPr lang="en-US" altLang="zh-TW" dirty="0" smtClean="0"/>
              <a:t>footer-content </a:t>
            </a:r>
            <a:r>
              <a:rPr lang="en-US" altLang="zh-TW" dirty="0"/>
              <a:t>that usually appears at the bottom of the content or section element. </a:t>
            </a:r>
          </a:p>
          <a:p>
            <a:endParaRPr lang="zh-TW" altLang="en-US" dirty="0"/>
          </a:p>
        </p:txBody>
      </p:sp>
      <p:sp>
        <p:nvSpPr>
          <p:cNvPr id="3" name="標題 2"/>
          <p:cNvSpPr>
            <a:spLocks noGrp="1"/>
          </p:cNvSpPr>
          <p:nvPr>
            <p:ph type="title"/>
          </p:nvPr>
        </p:nvSpPr>
        <p:spPr/>
        <p:txBody>
          <a:bodyPr/>
          <a:lstStyle/>
          <a:p>
            <a:r>
              <a:rPr lang="en-US" altLang="zh-TW" dirty="0"/>
              <a:t>footer </a:t>
            </a:r>
            <a:r>
              <a:rPr lang="en-US" altLang="zh-TW" dirty="0" smtClean="0"/>
              <a:t>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73</a:t>
            </a:fld>
            <a:endParaRPr lang="zh-TW" altLang="en-US"/>
          </a:p>
        </p:txBody>
      </p:sp>
      <p:pic>
        <p:nvPicPr>
          <p:cNvPr id="6" name="圖片 5"/>
          <p:cNvPicPr>
            <a:picLocks noChangeAspect="1"/>
          </p:cNvPicPr>
          <p:nvPr/>
        </p:nvPicPr>
        <p:blipFill>
          <a:blip r:embed="rId2"/>
          <a:stretch>
            <a:fillRect/>
          </a:stretch>
        </p:blipFill>
        <p:spPr>
          <a:xfrm>
            <a:off x="2487826" y="3274223"/>
            <a:ext cx="7513037" cy="749789"/>
          </a:xfrm>
          <a:prstGeom prst="rect">
            <a:avLst/>
          </a:prstGeom>
        </p:spPr>
      </p:pic>
      <p:pic>
        <p:nvPicPr>
          <p:cNvPr id="7" name="圖片 6"/>
          <p:cNvPicPr>
            <a:picLocks noChangeAspect="1"/>
          </p:cNvPicPr>
          <p:nvPr/>
        </p:nvPicPr>
        <p:blipFill>
          <a:blip r:embed="rId3"/>
          <a:stretch>
            <a:fillRect/>
          </a:stretch>
        </p:blipFill>
        <p:spPr>
          <a:xfrm>
            <a:off x="4040344" y="4357172"/>
            <a:ext cx="4407998" cy="717915"/>
          </a:xfrm>
          <a:prstGeom prst="rect">
            <a:avLst/>
          </a:prstGeom>
        </p:spPr>
      </p:pic>
    </p:spTree>
    <p:extLst>
      <p:ext uri="{BB962C8B-B14F-4D97-AF65-F5344CB8AC3E}">
        <p14:creationId xmlns:p14="http://schemas.microsoft.com/office/powerpoint/2010/main" val="39081726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smtClean="0">
                <a:solidFill>
                  <a:srgbClr val="FF0000"/>
                </a:solidFill>
              </a:rPr>
              <a:t>address</a:t>
            </a:r>
            <a:r>
              <a:rPr lang="en-US" altLang="zh-TW" dirty="0" smtClean="0">
                <a:solidFill>
                  <a:srgbClr val="FF0000"/>
                </a:solidFill>
              </a:rPr>
              <a:t> </a:t>
            </a:r>
            <a:r>
              <a:rPr lang="en-US" altLang="zh-TW" dirty="0" smtClean="0"/>
              <a:t>Element defines </a:t>
            </a:r>
            <a:r>
              <a:rPr lang="en-US" altLang="zh-TW" dirty="0"/>
              <a:t>the contact information for the author/owner of a document or an article.</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the </a:t>
            </a:r>
            <a:r>
              <a:rPr lang="en-US" altLang="zh-TW" i="1" dirty="0" smtClean="0">
                <a:solidFill>
                  <a:srgbClr val="FF0000"/>
                </a:solidFill>
              </a:rPr>
              <a:t>body</a:t>
            </a:r>
            <a:r>
              <a:rPr lang="en-US" altLang="zh-TW" dirty="0" smtClean="0">
                <a:solidFill>
                  <a:srgbClr val="FF0000"/>
                </a:solidFill>
              </a:rPr>
              <a:t> </a:t>
            </a:r>
            <a:r>
              <a:rPr lang="en-US" altLang="zh-TW" dirty="0" smtClean="0"/>
              <a:t>element</a:t>
            </a:r>
            <a:r>
              <a:rPr lang="en-US" altLang="zh-TW" dirty="0"/>
              <a:t>, it represents contact information for the document.</a:t>
            </a:r>
          </a:p>
          <a:p>
            <a:r>
              <a:rPr lang="en-US" altLang="zh-TW" dirty="0"/>
              <a:t>If the </a:t>
            </a:r>
            <a:r>
              <a:rPr lang="en-US" altLang="zh-TW" i="1" dirty="0" smtClean="0">
                <a:solidFill>
                  <a:srgbClr val="FF0000"/>
                </a:solidFill>
              </a:rPr>
              <a:t>address</a:t>
            </a:r>
            <a:r>
              <a:rPr lang="en-US" altLang="zh-TW" dirty="0" smtClean="0">
                <a:solidFill>
                  <a:srgbClr val="FF0000"/>
                </a:solidFill>
              </a:rPr>
              <a:t> </a:t>
            </a:r>
            <a:r>
              <a:rPr lang="en-US" altLang="zh-TW" dirty="0"/>
              <a:t>element is inside an </a:t>
            </a:r>
            <a:r>
              <a:rPr lang="en-US" altLang="zh-TW" i="1" dirty="0" smtClean="0">
                <a:solidFill>
                  <a:srgbClr val="FF0000"/>
                </a:solidFill>
              </a:rPr>
              <a:t>article</a:t>
            </a:r>
            <a:r>
              <a:rPr lang="en-US" altLang="zh-TW" dirty="0" smtClean="0">
                <a:solidFill>
                  <a:srgbClr val="FF0000"/>
                </a:solidFill>
              </a:rPr>
              <a:t> </a:t>
            </a:r>
            <a:r>
              <a:rPr lang="en-US" altLang="zh-TW" dirty="0"/>
              <a:t>element, it represents contact information for that article.</a:t>
            </a:r>
          </a:p>
          <a:p>
            <a:pPr marL="0" indent="0">
              <a:buNone/>
            </a:pPr>
            <a:endParaRPr lang="zh-TW" altLang="en-US" dirty="0"/>
          </a:p>
        </p:txBody>
      </p:sp>
      <p:sp>
        <p:nvSpPr>
          <p:cNvPr id="3" name="標題 2"/>
          <p:cNvSpPr>
            <a:spLocks noGrp="1"/>
          </p:cNvSpPr>
          <p:nvPr>
            <p:ph type="title"/>
          </p:nvPr>
        </p:nvSpPr>
        <p:spPr/>
        <p:txBody>
          <a:bodyPr/>
          <a:lstStyle/>
          <a:p>
            <a:r>
              <a:rPr lang="en-US" altLang="zh-TW" dirty="0"/>
              <a:t>address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74</a:t>
            </a:fld>
            <a:endParaRPr lang="zh-TW" altLang="en-US"/>
          </a:p>
        </p:txBody>
      </p:sp>
    </p:spTree>
    <p:extLst>
      <p:ext uri="{BB962C8B-B14F-4D97-AF65-F5344CB8AC3E}">
        <p14:creationId xmlns:p14="http://schemas.microsoft.com/office/powerpoint/2010/main" val="23684779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i="1" dirty="0" err="1">
                <a:solidFill>
                  <a:srgbClr val="FF0000"/>
                </a:solidFill>
              </a:rPr>
              <a:t>wbr</a:t>
            </a:r>
            <a:r>
              <a:rPr lang="en-US" altLang="zh-TW" dirty="0">
                <a:solidFill>
                  <a:srgbClr val="FF0000"/>
                </a:solidFill>
              </a:rPr>
              <a:t> </a:t>
            </a:r>
            <a:r>
              <a:rPr lang="en-US" altLang="zh-TW" dirty="0"/>
              <a:t>element indicates the appropriate place to break a word when the text wraps to multiple lines. </a:t>
            </a:r>
          </a:p>
          <a:p>
            <a:r>
              <a:rPr lang="en-US" altLang="zh-TW" dirty="0"/>
              <a:t>You might use </a:t>
            </a:r>
            <a:r>
              <a:rPr lang="en-US" altLang="zh-TW" dirty="0" err="1">
                <a:solidFill>
                  <a:srgbClr val="FF0000"/>
                </a:solidFill>
              </a:rPr>
              <a:t>wbr</a:t>
            </a:r>
            <a:r>
              <a:rPr lang="en-US" altLang="zh-TW" dirty="0">
                <a:solidFill>
                  <a:srgbClr val="FF0000"/>
                </a:solidFill>
              </a:rPr>
              <a:t> </a:t>
            </a:r>
            <a:r>
              <a:rPr lang="en-US" altLang="zh-TW" dirty="0"/>
              <a:t>to prevent a word from breaking in an awkward place</a:t>
            </a:r>
            <a:r>
              <a:rPr lang="en-US" altLang="zh-TW" dirty="0" smtClean="0"/>
              <a:t>.</a:t>
            </a:r>
          </a:p>
          <a:p>
            <a:r>
              <a:rPr lang="en-US" altLang="zh-TW" dirty="0"/>
              <a:t>When a word is too long, or you are afraid that the browser will break your lines at the wrong place, you can use the </a:t>
            </a:r>
            <a:r>
              <a:rPr lang="en-US" altLang="zh-TW" i="1" dirty="0" err="1" smtClean="0">
                <a:solidFill>
                  <a:srgbClr val="FF0000"/>
                </a:solidFill>
              </a:rPr>
              <a:t>wbr</a:t>
            </a:r>
            <a:r>
              <a:rPr lang="en-US" altLang="zh-TW" dirty="0" smtClean="0">
                <a:solidFill>
                  <a:srgbClr val="FF0000"/>
                </a:solidFill>
              </a:rPr>
              <a:t> </a:t>
            </a:r>
            <a:r>
              <a:rPr lang="en-US" altLang="zh-TW" dirty="0"/>
              <a:t>element to add word break opportunities.</a:t>
            </a:r>
          </a:p>
          <a:p>
            <a:r>
              <a:rPr lang="en-US" altLang="zh-TW" dirty="0" smtClean="0"/>
              <a:t>IE not supported</a:t>
            </a:r>
            <a:endParaRPr lang="zh-TW" altLang="en-US" dirty="0"/>
          </a:p>
        </p:txBody>
      </p:sp>
      <p:sp>
        <p:nvSpPr>
          <p:cNvPr id="3" name="標題 2"/>
          <p:cNvSpPr>
            <a:spLocks noGrp="1"/>
          </p:cNvSpPr>
          <p:nvPr>
            <p:ph type="title"/>
          </p:nvPr>
        </p:nvSpPr>
        <p:spPr/>
        <p:txBody>
          <a:bodyPr/>
          <a:lstStyle/>
          <a:p>
            <a:r>
              <a:rPr lang="en-US" altLang="zh-TW" dirty="0" err="1" smtClean="0"/>
              <a:t>wbr</a:t>
            </a:r>
            <a:r>
              <a:rPr lang="en-US" altLang="zh-TW" dirty="0" smtClean="0"/>
              <a:t> Element</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75</a:t>
            </a:fld>
            <a:endParaRPr lang="zh-TW" altLang="en-US"/>
          </a:p>
        </p:txBody>
      </p:sp>
    </p:spTree>
    <p:extLst>
      <p:ext uri="{BB962C8B-B14F-4D97-AF65-F5344CB8AC3E}">
        <p14:creationId xmlns:p14="http://schemas.microsoft.com/office/powerpoint/2010/main" val="39689514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smtClean="0"/>
              <a:t>Q&amp;A</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76</a:t>
            </a:fld>
            <a:endParaRPr lang="zh-TW" altLang="en-US"/>
          </a:p>
        </p:txBody>
      </p:sp>
    </p:spTree>
    <p:extLst>
      <p:ext uri="{BB962C8B-B14F-4D97-AF65-F5344CB8AC3E}">
        <p14:creationId xmlns:p14="http://schemas.microsoft.com/office/powerpoint/2010/main" val="309628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Test browser support</a:t>
            </a:r>
          </a:p>
          <a:p>
            <a:pPr lvl="1"/>
            <a:r>
              <a:rPr lang="en-US" altLang="zh-TW" dirty="0">
                <a:hlinkClick r:id="rId2"/>
              </a:rPr>
              <a:t>https://html5test.com</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8</a:t>
            </a:fld>
            <a:endParaRPr lang="zh-TW" altLang="en-US"/>
          </a:p>
        </p:txBody>
      </p:sp>
    </p:spTree>
    <p:extLst>
      <p:ext uri="{BB962C8B-B14F-4D97-AF65-F5344CB8AC3E}">
        <p14:creationId xmlns:p14="http://schemas.microsoft.com/office/powerpoint/2010/main" val="132718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W3c validator</a:t>
            </a:r>
          </a:p>
          <a:p>
            <a:pPr lvl="1"/>
            <a:r>
              <a:rPr lang="en-US" altLang="zh-TW" dirty="0"/>
              <a:t>The </a:t>
            </a:r>
            <a:r>
              <a:rPr lang="en-US" altLang="zh-TW" dirty="0" smtClean="0"/>
              <a:t>xxx </a:t>
            </a:r>
            <a:r>
              <a:rPr lang="en-US" altLang="zh-TW" dirty="0"/>
              <a:t>input type is not supported in all browsers. Please be sure to test, and consider using a </a:t>
            </a:r>
            <a:r>
              <a:rPr lang="en-US" altLang="zh-TW" dirty="0" err="1"/>
              <a:t>polyfill</a:t>
            </a:r>
            <a:r>
              <a:rPr lang="en-US" altLang="zh-TW" dirty="0" smtClean="0"/>
              <a:t>.</a:t>
            </a:r>
          </a:p>
          <a:p>
            <a:pPr lvl="1"/>
            <a:endParaRPr lang="en-US" altLang="zh-TW" dirty="0"/>
          </a:p>
          <a:p>
            <a:r>
              <a:rPr lang="en-US" altLang="zh-TW" dirty="0" err="1" smtClean="0"/>
              <a:t>Polyfill</a:t>
            </a:r>
            <a:endParaRPr lang="en-US" altLang="zh-TW" dirty="0" smtClean="0"/>
          </a:p>
          <a:p>
            <a:pPr lvl="1"/>
            <a:r>
              <a:rPr lang="en-US" altLang="zh-TW" dirty="0"/>
              <a:t>A </a:t>
            </a:r>
            <a:r>
              <a:rPr lang="en-US" altLang="zh-TW" dirty="0" err="1"/>
              <a:t>polyfill</a:t>
            </a:r>
            <a:r>
              <a:rPr lang="en-US" altLang="zh-TW" dirty="0"/>
              <a:t> or </a:t>
            </a:r>
            <a:r>
              <a:rPr lang="en-US" altLang="zh-TW" dirty="0" err="1"/>
              <a:t>polyfiller</a:t>
            </a:r>
            <a:r>
              <a:rPr lang="en-US" altLang="zh-TW" dirty="0"/>
              <a:t> is code designed to provide technology that is not native to a web browser</a:t>
            </a:r>
            <a:r>
              <a:rPr lang="en-US" altLang="zh-TW" dirty="0" smtClean="0"/>
              <a:t>.</a:t>
            </a:r>
          </a:p>
          <a:p>
            <a:pPr lvl="1"/>
            <a:r>
              <a:rPr lang="en-US" altLang="zh-TW" dirty="0">
                <a:hlinkClick r:id="rId2"/>
              </a:rPr>
              <a:t>http://afarkas.github.io/webshim/demos</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New HTML5 Form input Types</a:t>
            </a:r>
            <a:endParaRPr lang="zh-TW" altLang="en-US" dirty="0"/>
          </a:p>
        </p:txBody>
      </p:sp>
      <p:sp>
        <p:nvSpPr>
          <p:cNvPr id="4" name="投影片編號版面配置區 3"/>
          <p:cNvSpPr>
            <a:spLocks noGrp="1"/>
          </p:cNvSpPr>
          <p:nvPr>
            <p:ph type="sldNum" sz="quarter" idx="11"/>
          </p:nvPr>
        </p:nvSpPr>
        <p:spPr/>
        <p:txBody>
          <a:bodyPr/>
          <a:lstStyle/>
          <a:p>
            <a:fld id="{F14D66FA-8E8B-4E4E-970D-E8997DA6630E}" type="slidenum">
              <a:rPr lang="zh-TW" altLang="en-US" smtClean="0"/>
              <a:t>9</a:t>
            </a:fld>
            <a:endParaRPr lang="zh-TW" altLang="en-US"/>
          </a:p>
        </p:txBody>
      </p:sp>
    </p:spTree>
    <p:extLst>
      <p:ext uri="{BB962C8B-B14F-4D97-AF65-F5344CB8AC3E}">
        <p14:creationId xmlns:p14="http://schemas.microsoft.com/office/powerpoint/2010/main" val="1506754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Install apache server.v1</Template>
  <TotalTime>10589</TotalTime>
  <Words>6507</Words>
  <Application>Microsoft Office PowerPoint</Application>
  <PresentationFormat>寬螢幕</PresentationFormat>
  <Paragraphs>936</Paragraphs>
  <Slides>76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76</vt:i4>
      </vt:variant>
    </vt:vector>
  </HeadingPairs>
  <TitlesOfParts>
    <vt:vector size="84" baseType="lpstr">
      <vt:lpstr>細明體</vt:lpstr>
      <vt:lpstr>新細明體</vt:lpstr>
      <vt:lpstr>Arial</vt:lpstr>
      <vt:lpstr>Calibri</vt:lpstr>
      <vt:lpstr>Corbel</vt:lpstr>
      <vt:lpstr>Courier New</vt:lpstr>
      <vt:lpstr>Times New Roman</vt:lpstr>
      <vt:lpstr>Custom Theme</vt:lpstr>
      <vt:lpstr>Chapter 3 Introduction to HTML5</vt:lpstr>
      <vt:lpstr>Outline</vt:lpstr>
      <vt:lpstr>Outline</vt:lpstr>
      <vt:lpstr>Outline</vt:lpstr>
      <vt:lpstr>Outline</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New HTML5 Form input Types</vt:lpstr>
      <vt:lpstr>Regular Expression</vt:lpstr>
      <vt:lpstr>Regular Expression</vt:lpstr>
      <vt:lpstr>Regular Expression</vt:lpstr>
      <vt:lpstr>Regular Expression</vt:lpstr>
      <vt:lpstr>Exercise</vt:lpstr>
      <vt:lpstr>Exercise</vt:lpstr>
      <vt:lpstr>Exercise</vt:lpstr>
      <vt:lpstr>New HTML5 Form input Types</vt:lpstr>
      <vt:lpstr>New HTML5 Form input Types</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input and datalist Elements and autocomplete Attribute</vt:lpstr>
      <vt:lpstr>Page-Structure Elements</vt:lpstr>
      <vt:lpstr>Page-Structure Elements</vt:lpstr>
      <vt:lpstr>Page-Structure Elements</vt:lpstr>
      <vt:lpstr>header Element</vt:lpstr>
      <vt:lpstr>time Element</vt:lpstr>
      <vt:lpstr>Page-Structure Elements</vt:lpstr>
      <vt:lpstr>nav Element</vt:lpstr>
      <vt:lpstr>section Element</vt:lpstr>
      <vt:lpstr>Page-Structure Elements</vt:lpstr>
      <vt:lpstr>figure Element and figcaption Element</vt:lpstr>
      <vt:lpstr>Page-Structure Elements</vt:lpstr>
      <vt:lpstr>Page-Structure Elements</vt:lpstr>
      <vt:lpstr>article Element</vt:lpstr>
      <vt:lpstr>summary Element and details Element</vt:lpstr>
      <vt:lpstr>mark Element</vt:lpstr>
      <vt:lpstr>Page-Structure Elements</vt:lpstr>
      <vt:lpstr>aside Element</vt:lpstr>
      <vt:lpstr>Page-Structure Elements</vt:lpstr>
      <vt:lpstr>meter Element</vt:lpstr>
      <vt:lpstr>Page-Structure Elements</vt:lpstr>
      <vt:lpstr>footer Element</vt:lpstr>
      <vt:lpstr>address Element</vt:lpstr>
      <vt:lpstr>wbr Element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Introduction to HTML5</dc:title>
  <dc:creator>tinin</dc:creator>
  <cp:lastModifiedBy>簡廷因</cp:lastModifiedBy>
  <cp:revision>387</cp:revision>
  <dcterms:created xsi:type="dcterms:W3CDTF">2014-09-18T07:24:36Z</dcterms:created>
  <dcterms:modified xsi:type="dcterms:W3CDTF">2021-09-30T03:07:23Z</dcterms:modified>
</cp:coreProperties>
</file>