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3520E1-4DF5-4688-99F6-B5014EEA1ED9}" v="5" dt="2021-10-14T07:19:26.6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39" autoAdjust="0"/>
    <p:restoredTop sz="94660"/>
  </p:normalViewPr>
  <p:slideViewPr>
    <p:cSldViewPr snapToGrid="0">
      <p:cViewPr>
        <p:scale>
          <a:sx n="100" d="100"/>
          <a:sy n="100" d="100"/>
        </p:scale>
        <p:origin x="-1356"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presProps" Target="presProps.xml"/><Relationship Id="rId9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楊明寰" userId="0836ba3a-562a-46fc-b9da-7fd88efeaad6" providerId="ADAL" clId="{703520E1-4DF5-4688-99F6-B5014EEA1ED9}"/>
    <pc:docChg chg="modSld">
      <pc:chgData name="楊明寰" userId="0836ba3a-562a-46fc-b9da-7fd88efeaad6" providerId="ADAL" clId="{703520E1-4DF5-4688-99F6-B5014EEA1ED9}" dt="2021-10-14T07:36:31.684" v="5" actId="20577"/>
      <pc:docMkLst>
        <pc:docMk/>
      </pc:docMkLst>
      <pc:sldChg chg="modSp mod">
        <pc:chgData name="楊明寰" userId="0836ba3a-562a-46fc-b9da-7fd88efeaad6" providerId="ADAL" clId="{703520E1-4DF5-4688-99F6-B5014EEA1ED9}" dt="2021-10-14T06:20:17.047" v="1" actId="20578"/>
        <pc:sldMkLst>
          <pc:docMk/>
          <pc:sldMk cId="840174407" sldId="260"/>
        </pc:sldMkLst>
        <pc:spChg chg="mod">
          <ac:chgData name="楊明寰" userId="0836ba3a-562a-46fc-b9da-7fd88efeaad6" providerId="ADAL" clId="{703520E1-4DF5-4688-99F6-B5014EEA1ED9}" dt="2021-10-14T06:20:17.047" v="1" actId="20578"/>
          <ac:spMkLst>
            <pc:docMk/>
            <pc:sldMk cId="840174407" sldId="260"/>
            <ac:spMk id="2" creationId="{00000000-0000-0000-0000-000000000000}"/>
          </ac:spMkLst>
        </pc:spChg>
      </pc:sldChg>
      <pc:sldChg chg="modSp mod">
        <pc:chgData name="楊明寰" userId="0836ba3a-562a-46fc-b9da-7fd88efeaad6" providerId="ADAL" clId="{703520E1-4DF5-4688-99F6-B5014EEA1ED9}" dt="2021-10-14T07:36:31.684" v="5" actId="20577"/>
        <pc:sldMkLst>
          <pc:docMk/>
          <pc:sldMk cId="461650168" sldId="280"/>
        </pc:sldMkLst>
        <pc:graphicFrameChg chg="mod modGraphic">
          <ac:chgData name="楊明寰" userId="0836ba3a-562a-46fc-b9da-7fd88efeaad6" providerId="ADAL" clId="{703520E1-4DF5-4688-99F6-B5014EEA1ED9}" dt="2021-10-14T07:36:31.684" v="5" actId="20577"/>
          <ac:graphicFrameMkLst>
            <pc:docMk/>
            <pc:sldMk cId="461650168" sldId="280"/>
            <ac:graphicFrameMk id="7"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996DF-521D-4ADF-B30D-624113A8F987}" type="datetimeFigureOut">
              <a:rPr lang="zh-TW" altLang="en-US" smtClean="0"/>
              <a:t>2021/10/14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6E33D-C1EA-4F55-B100-76D55E7ACEF7}" type="slidenum">
              <a:rPr lang="zh-TW" altLang="en-US" smtClean="0"/>
              <a:t>‹#›</a:t>
            </a:fld>
            <a:endParaRPr lang="zh-TW" altLang="en-US"/>
          </a:p>
        </p:txBody>
      </p:sp>
    </p:spTree>
    <p:extLst>
      <p:ext uri="{BB962C8B-B14F-4D97-AF65-F5344CB8AC3E}">
        <p14:creationId xmlns:p14="http://schemas.microsoft.com/office/powerpoint/2010/main" val="2266676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3091853-E3E0-4248-B928-A57D3786696D}" type="slidenum">
              <a:rPr lang="zh-TW" altLang="en-US" smtClean="0"/>
              <a:t>14</a:t>
            </a:fld>
            <a:endParaRPr lang="zh-TW" altLang="en-US"/>
          </a:p>
        </p:txBody>
      </p:sp>
    </p:spTree>
    <p:extLst>
      <p:ext uri="{BB962C8B-B14F-4D97-AF65-F5344CB8AC3E}">
        <p14:creationId xmlns:p14="http://schemas.microsoft.com/office/powerpoint/2010/main" val="4215519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12192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762" y="429"/>
            <a:ext cx="12190477"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762" y="429"/>
            <a:ext cx="12190477" cy="6857143"/>
          </a:xfrm>
          <a:prstGeom prst="rect">
            <a:avLst/>
          </a:prstGeom>
          <a:noFill/>
          <a:ln>
            <a:noFill/>
          </a:ln>
        </p:spPr>
      </p:pic>
      <p:sp>
        <p:nvSpPr>
          <p:cNvPr id="31" name="Rectangle 31"/>
          <p:cNvSpPr>
            <a:spLocks noGrp="1"/>
          </p:cNvSpPr>
          <p:nvPr>
            <p:ph type="subTitle" idx="1"/>
          </p:nvPr>
        </p:nvSpPr>
        <p:spPr>
          <a:xfrm>
            <a:off x="3323645" y="5094578"/>
            <a:ext cx="8258755" cy="925223"/>
          </a:xfrm>
        </p:spPr>
        <p:txBody>
          <a:bodyPr/>
          <a:lstStyle>
            <a:lvl1pPr marL="0" indent="0" algn="r" latinLnBrk="0">
              <a:buNone/>
              <a:defRPr lang="zh-TW"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a:t>按一下以編輯母片副標題樣式</a:t>
            </a:r>
            <a:endParaRPr lang="zh-TW"/>
          </a:p>
        </p:txBody>
      </p:sp>
      <p:sp>
        <p:nvSpPr>
          <p:cNvPr id="5" name="Rectangle 5"/>
          <p:cNvSpPr>
            <a:spLocks noGrp="1"/>
          </p:cNvSpPr>
          <p:nvPr>
            <p:ph type="ctrTitle"/>
          </p:nvPr>
        </p:nvSpPr>
        <p:spPr>
          <a:xfrm>
            <a:off x="1478648" y="3606801"/>
            <a:ext cx="10103752" cy="1470025"/>
          </a:xfrm>
        </p:spPr>
        <p:txBody>
          <a:bodyPr anchor="b" anchorCtr="0"/>
          <a:lstStyle>
            <a:lvl1pPr algn="r" latinLnBrk="0">
              <a:defRPr lang="zh-TW" sz="4000"/>
            </a:lvl1pPr>
          </a:lstStyle>
          <a:p>
            <a:r>
              <a:rPr lang="zh-TW" altLang="en-US"/>
              <a:t>按一下以編輯母片標題樣式</a:t>
            </a:r>
            <a:endParaRPr lang="zh-TW"/>
          </a:p>
        </p:txBody>
      </p:sp>
      <p:sp>
        <p:nvSpPr>
          <p:cNvPr id="10" name="Date Placeholder 9"/>
          <p:cNvSpPr>
            <a:spLocks noGrp="1"/>
          </p:cNvSpPr>
          <p:nvPr>
            <p:ph type="dt" sz="half" idx="10"/>
          </p:nvPr>
        </p:nvSpPr>
        <p:spPr/>
        <p:txBody>
          <a:bodyPr/>
          <a:lstStyle/>
          <a:p>
            <a:fld id="{12BB26C4-7E91-4A93-89BB-3467FC525BB2}" type="datetimeFigureOut">
              <a:rPr lang="zh-TW" altLang="en-US" smtClean="0"/>
              <a:t>2021/10/14</a:t>
            </a:fld>
            <a:endParaRPr lang="zh-TW" altLang="en-US"/>
          </a:p>
        </p:txBody>
      </p:sp>
      <p:sp>
        <p:nvSpPr>
          <p:cNvPr id="11" name="Slide Number Placeholder 10"/>
          <p:cNvSpPr>
            <a:spLocks noGrp="1"/>
          </p:cNvSpPr>
          <p:nvPr>
            <p:ph type="sldNum" sz="quarter" idx="11"/>
          </p:nvPr>
        </p:nvSpPr>
        <p:spPr/>
        <p:txBody>
          <a:bodyPr/>
          <a:lstStyle/>
          <a:p>
            <a:fld id="{7041C08F-47C3-4597-9D37-42C41BB53809}"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26677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9" name="Rectangle 8"/>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8" name="Date Placeholder 7"/>
          <p:cNvSpPr>
            <a:spLocks noGrp="1"/>
          </p:cNvSpPr>
          <p:nvPr>
            <p:ph type="dt" sz="half" idx="10"/>
          </p:nvPr>
        </p:nvSpPr>
        <p:spPr/>
        <p:txBody>
          <a:bodyPr/>
          <a:lstStyle/>
          <a:p>
            <a:fld id="{22C31F34-BE6C-42C7-8AB1-C6079E11AB6D}" type="datetime1">
              <a:rPr lang="zh-TW" altLang="en-US" smtClean="0"/>
              <a:t>2021/10/14</a:t>
            </a:fld>
            <a:endParaRPr lang="zh-TW" altLang="en-US"/>
          </a:p>
        </p:txBody>
      </p:sp>
      <p:sp>
        <p:nvSpPr>
          <p:cNvPr id="10" name="Slide Number Placeholder 9"/>
          <p:cNvSpPr>
            <a:spLocks noGrp="1"/>
          </p:cNvSpPr>
          <p:nvPr>
            <p:ph type="sldNum" sz="quarter" idx="11"/>
          </p:nvPr>
        </p:nvSpPr>
        <p:spPr/>
        <p:txBody>
          <a:bodyPr/>
          <a:lstStyle/>
          <a:p>
            <a:fld id="{675AED1D-808A-4079-9F09-4FBF2FD148FB}"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376773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7" name="Date Placeholder 6"/>
          <p:cNvSpPr>
            <a:spLocks noGrp="1"/>
          </p:cNvSpPr>
          <p:nvPr>
            <p:ph type="dt" sz="half" idx="10"/>
          </p:nvPr>
        </p:nvSpPr>
        <p:spPr/>
        <p:txBody>
          <a:bodyPr/>
          <a:lstStyle/>
          <a:p>
            <a:fld id="{12BB26C4-7E91-4A93-89BB-3467FC525BB2}" type="datetimeFigureOut">
              <a:rPr lang="zh-TW" altLang="en-US" smtClean="0"/>
              <a:t>2021/10/14</a:t>
            </a:fld>
            <a:endParaRPr lang="zh-TW" altLang="en-US"/>
          </a:p>
        </p:txBody>
      </p:sp>
      <p:sp>
        <p:nvSpPr>
          <p:cNvPr id="8" name="Slide Number Placeholder 7"/>
          <p:cNvSpPr>
            <a:spLocks noGrp="1"/>
          </p:cNvSpPr>
          <p:nvPr>
            <p:ph type="sldNum" sz="quarter" idx="11"/>
          </p:nvPr>
        </p:nvSpPr>
        <p:spPr/>
        <p:txBody>
          <a:bodyPr/>
          <a:lstStyle/>
          <a:p>
            <a:fld id="{7041C08F-47C3-4597-9D37-42C41BB53809}"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39611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2BB26C4-7E91-4A93-89BB-3467FC525BB2}" type="datetimeFigureOut">
              <a:rPr lang="zh-TW" altLang="en-US" smtClean="0"/>
              <a:t>2021/10/14</a:t>
            </a:fld>
            <a:endParaRPr lang="zh-TW" altLang="en-US"/>
          </a:p>
        </p:txBody>
      </p:sp>
      <p:sp>
        <p:nvSpPr>
          <p:cNvPr id="6" name="Slide Number Placeholder 5"/>
          <p:cNvSpPr>
            <a:spLocks noGrp="1"/>
          </p:cNvSpPr>
          <p:nvPr>
            <p:ph type="sldNum" sz="quarter" idx="11"/>
          </p:nvPr>
        </p:nvSpPr>
        <p:spPr/>
        <p:txBody>
          <a:bodyPr/>
          <a:lstStyle/>
          <a:p>
            <a:fld id="{7041C08F-47C3-4597-9D37-42C41BB53809}"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70276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609600" y="1600201"/>
            <a:ext cx="5384800" cy="4525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11" name="Rectangle 11"/>
          <p:cNvSpPr>
            <a:spLocks noGrp="1"/>
          </p:cNvSpPr>
          <p:nvPr>
            <p:ph type="body" sz="half" idx="2"/>
          </p:nvPr>
        </p:nvSpPr>
        <p:spPr>
          <a:xfrm>
            <a:off x="6197600" y="1600201"/>
            <a:ext cx="5384800" cy="4525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10" name="Date Placeholder 9"/>
          <p:cNvSpPr>
            <a:spLocks noGrp="1"/>
          </p:cNvSpPr>
          <p:nvPr>
            <p:ph type="dt" sz="half" idx="10"/>
          </p:nvPr>
        </p:nvSpPr>
        <p:spPr/>
        <p:txBody>
          <a:bodyPr/>
          <a:lstStyle/>
          <a:p>
            <a:fld id="{12BB26C4-7E91-4A93-89BB-3467FC525BB2}" type="datetimeFigureOut">
              <a:rPr lang="zh-TW" altLang="en-US" smtClean="0"/>
              <a:t>2021/10/14</a:t>
            </a:fld>
            <a:endParaRPr lang="zh-TW" altLang="en-US"/>
          </a:p>
        </p:txBody>
      </p:sp>
      <p:sp>
        <p:nvSpPr>
          <p:cNvPr id="12" name="Slide Number Placeholder 11"/>
          <p:cNvSpPr>
            <a:spLocks noGrp="1"/>
          </p:cNvSpPr>
          <p:nvPr>
            <p:ph type="sldNum" sz="quarter" idx="11"/>
          </p:nvPr>
        </p:nvSpPr>
        <p:spPr/>
        <p:txBody>
          <a:bodyPr/>
          <a:lstStyle/>
          <a:p>
            <a:fld id="{7041C08F-47C3-4597-9D37-42C41BB53809}"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4015867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7" name="Rectangle 6"/>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8" name="Date Placeholder 7"/>
          <p:cNvSpPr>
            <a:spLocks noGrp="1"/>
          </p:cNvSpPr>
          <p:nvPr>
            <p:ph type="dt" sz="half" idx="10"/>
          </p:nvPr>
        </p:nvSpPr>
        <p:spPr/>
        <p:txBody>
          <a:bodyPr/>
          <a:lstStyle/>
          <a:p>
            <a:fld id="{12BB26C4-7E91-4A93-89BB-3467FC525BB2}" type="datetimeFigureOut">
              <a:rPr lang="zh-TW" altLang="en-US" smtClean="0"/>
              <a:t>2021/10/14</a:t>
            </a:fld>
            <a:endParaRPr lang="zh-TW" altLang="en-US"/>
          </a:p>
        </p:txBody>
      </p:sp>
      <p:sp>
        <p:nvSpPr>
          <p:cNvPr id="9" name="Slide Number Placeholder 8"/>
          <p:cNvSpPr>
            <a:spLocks noGrp="1"/>
          </p:cNvSpPr>
          <p:nvPr>
            <p:ph type="sldNum" sz="quarter" idx="11"/>
          </p:nvPr>
        </p:nvSpPr>
        <p:spPr/>
        <p:txBody>
          <a:bodyPr/>
          <a:lstStyle/>
          <a:p>
            <a:fld id="{7041C08F-47C3-4597-9D37-42C41BB53809}"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97338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609600" y="1600201"/>
            <a:ext cx="5384800" cy="4525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17" name="Rectangle 17"/>
          <p:cNvSpPr>
            <a:spLocks noGrp="1"/>
          </p:cNvSpPr>
          <p:nvPr>
            <p:ph sz="half" idx="2"/>
          </p:nvPr>
        </p:nvSpPr>
        <p:spPr>
          <a:xfrm>
            <a:off x="6197600" y="1600201"/>
            <a:ext cx="5384800" cy="4525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9" name="Date Placeholder 8"/>
          <p:cNvSpPr>
            <a:spLocks noGrp="1"/>
          </p:cNvSpPr>
          <p:nvPr>
            <p:ph type="dt" sz="half" idx="10"/>
          </p:nvPr>
        </p:nvSpPr>
        <p:spPr/>
        <p:txBody>
          <a:bodyPr/>
          <a:lstStyle/>
          <a:p>
            <a:fld id="{12BB26C4-7E91-4A93-89BB-3467FC525BB2}" type="datetimeFigureOut">
              <a:rPr lang="zh-TW" altLang="en-US" smtClean="0"/>
              <a:t>2021/10/14</a:t>
            </a:fld>
            <a:endParaRPr lang="zh-TW" altLang="en-US"/>
          </a:p>
        </p:txBody>
      </p:sp>
      <p:sp>
        <p:nvSpPr>
          <p:cNvPr id="10" name="Slide Number Placeholder 9"/>
          <p:cNvSpPr>
            <a:spLocks noGrp="1"/>
          </p:cNvSpPr>
          <p:nvPr>
            <p:ph type="sldNum" sz="quarter" idx="11"/>
          </p:nvPr>
        </p:nvSpPr>
        <p:spPr/>
        <p:txBody>
          <a:bodyPr/>
          <a:lstStyle/>
          <a:p>
            <a:fld id="{7041C08F-47C3-4597-9D37-42C41BB53809}"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88027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762" y="429"/>
            <a:ext cx="12190477" cy="6857143"/>
          </a:xfrm>
          <a:prstGeom prst="rect">
            <a:avLst/>
          </a:prstGeom>
          <a:noFill/>
          <a:ln>
            <a:noFill/>
          </a:ln>
        </p:spPr>
      </p:pic>
      <p:sp>
        <p:nvSpPr>
          <p:cNvPr id="30" name="Rectangle 30"/>
          <p:cNvSpPr>
            <a:spLocks noGrp="1"/>
          </p:cNvSpPr>
          <p:nvPr>
            <p:ph type="title"/>
          </p:nvPr>
        </p:nvSpPr>
        <p:spPr>
          <a:xfrm>
            <a:off x="609600" y="359465"/>
            <a:ext cx="109728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609600" y="1600201"/>
            <a:ext cx="109728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609600" y="6245225"/>
            <a:ext cx="2844800" cy="476250"/>
          </a:xfrm>
          <a:prstGeom prst="rect">
            <a:avLst/>
          </a:prstGeom>
        </p:spPr>
        <p:txBody>
          <a:bodyPr/>
          <a:lstStyle>
            <a:lvl1pPr latinLnBrk="0">
              <a:defRPr lang="zh-TW" sz="1000">
                <a:latin typeface="+mn-lt"/>
              </a:defRPr>
            </a:lvl1pPr>
          </a:lstStyle>
          <a:p>
            <a:fld id="{12BB26C4-7E91-4A93-89BB-3467FC525BB2}" type="datetimeFigureOut">
              <a:rPr lang="zh-TW" altLang="en-US" smtClean="0"/>
              <a:t>2021/10/14</a:t>
            </a:fld>
            <a:endParaRPr lang="zh-TW" altLang="en-US"/>
          </a:p>
        </p:txBody>
      </p:sp>
      <p:sp>
        <p:nvSpPr>
          <p:cNvPr id="20" name="Rectangle 20"/>
          <p:cNvSpPr>
            <a:spLocks noGrp="1"/>
          </p:cNvSpPr>
          <p:nvPr>
            <p:ph type="ftr" sz="quarter" idx="3"/>
          </p:nvPr>
        </p:nvSpPr>
        <p:spPr>
          <a:xfrm>
            <a:off x="4165600" y="6245225"/>
            <a:ext cx="3860800" cy="476250"/>
          </a:xfrm>
          <a:prstGeom prst="rect">
            <a:avLst/>
          </a:prstGeom>
        </p:spPr>
        <p:txBody>
          <a:bodyPr/>
          <a:lstStyle>
            <a:lvl1pPr algn="ctr" latinLnBrk="0">
              <a:defRPr lang="zh-TW" sz="1000">
                <a:latin typeface="+mn-lt"/>
              </a:defRPr>
            </a:lvl1pPr>
          </a:lstStyle>
          <a:p>
            <a:endParaRPr lang="zh-TW" altLang="en-US"/>
          </a:p>
        </p:txBody>
      </p:sp>
      <p:sp>
        <p:nvSpPr>
          <p:cNvPr id="21" name="Rectangle 21"/>
          <p:cNvSpPr>
            <a:spLocks noGrp="1"/>
          </p:cNvSpPr>
          <p:nvPr>
            <p:ph type="sldNum" sz="quarter" idx="4"/>
          </p:nvPr>
        </p:nvSpPr>
        <p:spPr>
          <a:xfrm>
            <a:off x="8737600" y="6245225"/>
            <a:ext cx="2844800" cy="476250"/>
          </a:xfrm>
          <a:prstGeom prst="rect">
            <a:avLst/>
          </a:prstGeom>
        </p:spPr>
        <p:txBody>
          <a:bodyPr/>
          <a:lstStyle>
            <a:lvl1pPr latinLnBrk="0">
              <a:defRPr lang="zh-TW" sz="1000">
                <a:latin typeface="+mn-lt"/>
              </a:defRPr>
            </a:lvl1pPr>
          </a:lstStyle>
          <a:p>
            <a:fld id="{7041C08F-47C3-4597-9D37-42C41BB53809}" type="slidenum">
              <a:rPr lang="zh-TW" altLang="en-US" smtClean="0"/>
              <a:t>‹#›</a:t>
            </a:fld>
            <a:endParaRPr lang="zh-TW" altLang="en-US"/>
          </a:p>
        </p:txBody>
      </p:sp>
    </p:spTree>
    <p:extLst>
      <p:ext uri="{BB962C8B-B14F-4D97-AF65-F5344CB8AC3E}">
        <p14:creationId xmlns:p14="http://schemas.microsoft.com/office/powerpoint/2010/main" val="25578696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defPPr>
        <a:defRPr lang="zh-TW" sz="4400">
          <a:solidFill>
            <a:schemeClr val="tx1"/>
          </a:solidFill>
          <a:latin typeface="+mj-lt"/>
          <a:ea typeface="+mj-ea"/>
          <a:cs typeface="+mj-cs"/>
        </a:defRPr>
      </a:defPPr>
      <a:lvl1pPr algn="l" eaLnBrk="1" latinLnBrk="0" hangingPunct="1">
        <a:buNone/>
        <a:defRPr lang="zh-TW" sz="3600">
          <a:solidFill>
            <a:schemeClr val="tx1">
              <a:alpha val="100000"/>
            </a:schemeClr>
          </a:solidFill>
          <a:latin typeface="+mj-lt"/>
        </a:defRPr>
      </a:lvl1pPr>
    </p:titleStyle>
    <p:bodyStyle>
      <a:defPPr>
        <a:defRPr lang="zh-TW">
          <a:solidFill>
            <a:schemeClr val="tx1"/>
          </a:solidFill>
          <a:latin typeface="+mn-lt"/>
          <a:ea typeface="+mn-ea"/>
          <a:cs typeface="+mn-cs"/>
        </a:defRPr>
      </a:defPPr>
      <a:lvl1pPr marL="342900" indent="-342900" eaLnBrk="1" latinLnBrk="0" hangingPunct="1">
        <a:buChar char="•"/>
        <a:defRPr lang="zh-TW" sz="2800">
          <a:latin typeface="+mn-lt"/>
        </a:defRPr>
      </a:lvl1pPr>
      <a:lvl2pPr marL="742950" indent="-285750" eaLnBrk="1" hangingPunct="1">
        <a:buChar char="–"/>
        <a:defRPr lang="zh-TW" sz="2400">
          <a:latin typeface="+mn-lt"/>
        </a:defRPr>
      </a:lvl2pPr>
      <a:lvl3pPr marL="1143000" indent="-228600" eaLnBrk="1" hangingPunct="1">
        <a:buChar char="•"/>
        <a:defRPr lang="zh-TW" sz="2400">
          <a:latin typeface="+mn-lt"/>
        </a:defRPr>
      </a:lvl3pPr>
      <a:lvl4pPr marL="1600200" indent="-228600" eaLnBrk="1" hangingPunct="1">
        <a:buChar char="–"/>
        <a:defRPr lang="zh-TW" sz="2000">
          <a:latin typeface="+mn-lt"/>
        </a:defRPr>
      </a:lvl4pPr>
      <a:lvl5pPr marL="2057400" indent="-228600" eaLnBrk="1" hangingPunct="1">
        <a:buChar char="»"/>
        <a:defRPr lang="zh-TW" sz="2000">
          <a:latin typeface="+mn-lt"/>
        </a:defRPr>
      </a:lvl5pPr>
      <a:lvl6pPr marL="2514600" indent="-228600" eaLnBrk="1" hangingPunct="1">
        <a:buChar char="•"/>
        <a:defRPr lang="zh-TW" sz="2000"/>
      </a:lvl6pPr>
      <a:lvl7pPr marL="2971800" indent="-228600" eaLnBrk="1" hangingPunct="1">
        <a:buChar char="•"/>
        <a:defRPr lang="zh-TW" sz="2000"/>
      </a:lvl7pPr>
      <a:lvl8pPr marL="3429000" indent="-228600" eaLnBrk="1" hangingPunct="1">
        <a:buChar char="•"/>
        <a:defRPr lang="zh-TW" sz="2000"/>
      </a:lvl8pPr>
      <a:lvl9pPr marL="3886200" indent="-228600" eaLnBrk="1" hangingPunct="1">
        <a:buChar char="•"/>
        <a:defRPr lang="zh-TW" sz="2000"/>
      </a:lvl9pPr>
    </p:bodyStyle>
    <p:otherStyle>
      <a:defPPr>
        <a:defRPr lang="zh-TW">
          <a:solidFill>
            <a:schemeClr val="tx1"/>
          </a:solidFill>
          <a:latin typeface="+mn-lt"/>
          <a:ea typeface="+mn-ea"/>
          <a:cs typeface="+mn-cs"/>
        </a:defRPr>
      </a:defPPr>
      <a:lvl1pPr marL="0" eaLnBrk="1" latinLnBrk="0"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deitel.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deitel.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freewebtemplates.com/css-templates/" TargetMode="External"/><Relationship Id="rId3" Type="http://schemas.openxmlformats.org/officeDocument/2006/relationships/hyperlink" Target="http://www.oswd.org/" TargetMode="External"/><Relationship Id="rId7" Type="http://schemas.openxmlformats.org/officeDocument/2006/relationships/hyperlink" Target="http://www.free-css-templates.com/" TargetMode="External"/><Relationship Id="rId2" Type="http://schemas.openxmlformats.org/officeDocument/2006/relationships/hyperlink" Target="http://www.templatemo.com/" TargetMode="External"/><Relationship Id="rId1" Type="http://schemas.openxmlformats.org/officeDocument/2006/relationships/slideLayout" Target="../slideLayouts/slideLayout2.xml"/><Relationship Id="rId6" Type="http://schemas.openxmlformats.org/officeDocument/2006/relationships/hyperlink" Target="http://www.free-css.com/" TargetMode="External"/><Relationship Id="rId5" Type="http://schemas.openxmlformats.org/officeDocument/2006/relationships/hyperlink" Target="http://www.myfreecsstemplates.com/" TargetMode="External"/><Relationship Id="rId4" Type="http://schemas.openxmlformats.org/officeDocument/2006/relationships/hyperlink" Target="http://templated.co/"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jigsaw.w3.org/css-validator/"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cssmediaqueries.com/target/" TargetMode="External"/><Relationship Id="rId2" Type="http://schemas.openxmlformats.org/officeDocument/2006/relationships/hyperlink" Target="http://nmsdvid.com/snippets/" TargetMode="External"/><Relationship Id="rId1" Type="http://schemas.openxmlformats.org/officeDocument/2006/relationships/slideLayout" Target="../slideLayouts/slideLayout2.xml"/><Relationship Id="rId5" Type="http://schemas.openxmlformats.org/officeDocument/2006/relationships/hyperlink" Target="https://css-tricks.com/snippets/css/media-queries-for-standard-devices/" TargetMode="External"/><Relationship Id="rId4" Type="http://schemas.openxmlformats.org/officeDocument/2006/relationships/hyperlink" Target="http://stephen.io/mediaqueri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msdn.microsoft.com/en-us/library/ms537512(VS.85).aspx#dlrevealed" TargetMode="External"/><Relationship Id="rId2" Type="http://schemas.openxmlformats.org/officeDocument/2006/relationships/hyperlink" Target="http://www.quirksmode.org/js/detect.html"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normAutofit lnSpcReduction="10000"/>
          </a:bodyPr>
          <a:lstStyle/>
          <a:p>
            <a:r>
              <a:rPr lang="zh-TW" altLang="en-US" dirty="0"/>
              <a:t>簡廷因 </a:t>
            </a:r>
            <a:r>
              <a:rPr lang="en-US" altLang="zh-TW" dirty="0"/>
              <a:t>Ting-Ying </a:t>
            </a:r>
            <a:r>
              <a:rPr lang="en-US" altLang="zh-TW" dirty="0" err="1"/>
              <a:t>Chien</a:t>
            </a:r>
            <a:endParaRPr lang="en-US" altLang="zh-TW" dirty="0"/>
          </a:p>
          <a:p>
            <a:r>
              <a:rPr lang="en-US" altLang="zh-TW" dirty="0"/>
              <a:t>2021.10.14</a:t>
            </a:r>
            <a:endParaRPr lang="zh-TW" altLang="en-US" dirty="0"/>
          </a:p>
        </p:txBody>
      </p:sp>
      <p:sp>
        <p:nvSpPr>
          <p:cNvPr id="2" name="標題 1"/>
          <p:cNvSpPr>
            <a:spLocks noGrp="1"/>
          </p:cNvSpPr>
          <p:nvPr>
            <p:ph type="ctrTitle"/>
          </p:nvPr>
        </p:nvSpPr>
        <p:spPr/>
        <p:txBody>
          <a:bodyPr/>
          <a:lstStyle/>
          <a:p>
            <a:r>
              <a:rPr lang="en-US" altLang="zh-TW" dirty="0"/>
              <a:t>Chapter 4 Introduction to Cascading Style Sheets (CSS)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a:t>
            </a:fld>
            <a:endParaRPr lang="zh-TW" altLang="en-US"/>
          </a:p>
        </p:txBody>
      </p:sp>
    </p:spTree>
    <p:extLst>
      <p:ext uri="{BB962C8B-B14F-4D97-AF65-F5344CB8AC3E}">
        <p14:creationId xmlns:p14="http://schemas.microsoft.com/office/powerpoint/2010/main" val="755921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7030A0"/>
                </a:solidFill>
              </a:rPr>
              <a:t>color </a:t>
            </a:r>
            <a:r>
              <a:rPr lang="en-US" altLang="zh-TW" dirty="0"/>
              <a:t>property sets text color</a:t>
            </a:r>
          </a:p>
          <a:p>
            <a:pPr lvl="1"/>
            <a:r>
              <a:rPr lang="en-US" altLang="zh-TW" dirty="0"/>
              <a:t>Color names and hexadecimal codes may be used as the color property value.</a:t>
            </a:r>
          </a:p>
          <a:p>
            <a:endParaRPr lang="zh-TW" altLang="en-US" dirty="0"/>
          </a:p>
        </p:txBody>
      </p:sp>
      <p:sp>
        <p:nvSpPr>
          <p:cNvPr id="3" name="標題 2"/>
          <p:cNvSpPr>
            <a:spLocks noGrp="1"/>
          </p:cNvSpPr>
          <p:nvPr>
            <p:ph type="title"/>
          </p:nvPr>
        </p:nvSpPr>
        <p:spPr/>
        <p:txBody>
          <a:bodyPr/>
          <a:lstStyle/>
          <a:p>
            <a:r>
              <a:rPr lang="en-US" altLang="zh-TW" dirty="0"/>
              <a:t>Inline Styles</a:t>
            </a:r>
            <a:endParaRPr lang="zh-TW" altLang="en-US" dirty="0"/>
          </a:p>
        </p:txBody>
      </p:sp>
      <p:sp>
        <p:nvSpPr>
          <p:cNvPr id="6" name="投影片編號版面配置區 5"/>
          <p:cNvSpPr>
            <a:spLocks noGrp="1"/>
          </p:cNvSpPr>
          <p:nvPr>
            <p:ph type="sldNum" sz="quarter" idx="11"/>
          </p:nvPr>
        </p:nvSpPr>
        <p:spPr/>
        <p:txBody>
          <a:bodyPr/>
          <a:lstStyle/>
          <a:p>
            <a:fld id="{675AED1D-808A-4079-9F09-4FBF2FD148FB}" type="slidenum">
              <a:rPr lang="zh-TW" altLang="en-US" smtClean="0"/>
              <a:t>10</a:t>
            </a:fld>
            <a:endParaRPr lang="zh-TW" altLang="en-US"/>
          </a:p>
        </p:txBody>
      </p:sp>
      <p:pic>
        <p:nvPicPr>
          <p:cNvPr id="4" name="圖片 3"/>
          <p:cNvPicPr>
            <a:picLocks noChangeAspect="1"/>
          </p:cNvPicPr>
          <p:nvPr/>
        </p:nvPicPr>
        <p:blipFill>
          <a:blip r:embed="rId2"/>
          <a:stretch>
            <a:fillRect/>
          </a:stretch>
        </p:blipFill>
        <p:spPr>
          <a:xfrm>
            <a:off x="2578586" y="2896114"/>
            <a:ext cx="3269249" cy="3961886"/>
          </a:xfrm>
          <a:prstGeom prst="rect">
            <a:avLst/>
          </a:prstGeom>
        </p:spPr>
      </p:pic>
      <p:sp>
        <p:nvSpPr>
          <p:cNvPr id="5" name="矩形 4"/>
          <p:cNvSpPr/>
          <p:nvPr/>
        </p:nvSpPr>
        <p:spPr>
          <a:xfrm>
            <a:off x="5938451" y="6488668"/>
            <a:ext cx="3867277" cy="369332"/>
          </a:xfrm>
          <a:prstGeom prst="rect">
            <a:avLst/>
          </a:prstGeom>
        </p:spPr>
        <p:txBody>
          <a:bodyPr wrap="none">
            <a:spAutoFit/>
          </a:bodyPr>
          <a:lstStyle/>
          <a:p>
            <a:r>
              <a:rPr lang="en-US" altLang="zh-TW" dirty="0"/>
              <a:t>Ref: </a:t>
            </a:r>
            <a:r>
              <a:rPr lang="zh-TW" altLang="en-US" dirty="0"/>
              <a:t>http://www.w3.org/TR/css3-color/</a:t>
            </a:r>
          </a:p>
        </p:txBody>
      </p:sp>
    </p:spTree>
    <p:extLst>
      <p:ext uri="{BB962C8B-B14F-4D97-AF65-F5344CB8AC3E}">
        <p14:creationId xmlns:p14="http://schemas.microsoft.com/office/powerpoint/2010/main" val="2916992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Inline Styles</a:t>
            </a:r>
            <a:endParaRPr lang="zh-TW" altLang="en-US" dirty="0"/>
          </a:p>
        </p:txBody>
      </p:sp>
      <p:sp>
        <p:nvSpPr>
          <p:cNvPr id="5" name="投影片編號版面配置區 4"/>
          <p:cNvSpPr>
            <a:spLocks noGrp="1"/>
          </p:cNvSpPr>
          <p:nvPr>
            <p:ph type="sldNum" sz="quarter" idx="11"/>
          </p:nvPr>
        </p:nvSpPr>
        <p:spPr/>
        <p:txBody>
          <a:bodyPr/>
          <a:lstStyle/>
          <a:p>
            <a:fld id="{675AED1D-808A-4079-9F09-4FBF2FD148FB}" type="slidenum">
              <a:rPr lang="zh-TW" altLang="en-US" smtClean="0"/>
              <a:t>11</a:t>
            </a:fld>
            <a:endParaRPr lang="zh-TW" altLang="en-US"/>
          </a:p>
        </p:txBody>
      </p:sp>
      <p:pic>
        <p:nvPicPr>
          <p:cNvPr id="4" name="圖片 3"/>
          <p:cNvPicPr>
            <a:picLocks noChangeAspect="1"/>
          </p:cNvPicPr>
          <p:nvPr/>
        </p:nvPicPr>
        <p:blipFill>
          <a:blip r:embed="rId2"/>
          <a:stretch>
            <a:fillRect/>
          </a:stretch>
        </p:blipFill>
        <p:spPr>
          <a:xfrm>
            <a:off x="2838450" y="2662238"/>
            <a:ext cx="6515100" cy="1533525"/>
          </a:xfrm>
          <a:prstGeom prst="rect">
            <a:avLst/>
          </a:prstGeom>
        </p:spPr>
      </p:pic>
    </p:spTree>
    <p:extLst>
      <p:ext uri="{BB962C8B-B14F-4D97-AF65-F5344CB8AC3E}">
        <p14:creationId xmlns:p14="http://schemas.microsoft.com/office/powerpoint/2010/main" val="3702713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 second technique for using style sheets is </a:t>
            </a:r>
            <a:r>
              <a:rPr lang="en-US" altLang="zh-TW" dirty="0">
                <a:solidFill>
                  <a:schemeClr val="tx1"/>
                </a:solidFill>
              </a:rPr>
              <a:t>embedded style sheets</a:t>
            </a:r>
            <a:r>
              <a:rPr lang="en-US" altLang="zh-TW" dirty="0"/>
              <a:t>, which enable you to embed a CSS3 document in an HTML5 document’s </a:t>
            </a:r>
            <a:r>
              <a:rPr lang="en-US" altLang="zh-TW" dirty="0">
                <a:solidFill>
                  <a:srgbClr val="FF0000"/>
                </a:solidFill>
              </a:rPr>
              <a:t>head</a:t>
            </a:r>
            <a:r>
              <a:rPr lang="en-US" altLang="zh-TW" dirty="0"/>
              <a:t> section. </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12</a:t>
            </a:fld>
            <a:endParaRPr lang="zh-TW" altLang="en-US"/>
          </a:p>
        </p:txBody>
      </p:sp>
    </p:spTree>
    <p:extLst>
      <p:ext uri="{BB962C8B-B14F-4D97-AF65-F5344CB8AC3E}">
        <p14:creationId xmlns:p14="http://schemas.microsoft.com/office/powerpoint/2010/main" val="338047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9" name="投影片編號版面配置區 8"/>
          <p:cNvSpPr>
            <a:spLocks noGrp="1"/>
          </p:cNvSpPr>
          <p:nvPr>
            <p:ph type="sldNum" sz="quarter" idx="11"/>
          </p:nvPr>
        </p:nvSpPr>
        <p:spPr/>
        <p:txBody>
          <a:bodyPr/>
          <a:lstStyle/>
          <a:p>
            <a:fld id="{675AED1D-808A-4079-9F09-4FBF2FD148FB}" type="slidenum">
              <a:rPr lang="zh-TW" altLang="en-US" smtClean="0"/>
              <a:t>13</a:t>
            </a:fld>
            <a:endParaRPr lang="zh-TW" altLang="en-US"/>
          </a:p>
        </p:txBody>
      </p:sp>
      <p:sp>
        <p:nvSpPr>
          <p:cNvPr id="12" name="矩形 11"/>
          <p:cNvSpPr/>
          <p:nvPr/>
        </p:nvSpPr>
        <p:spPr>
          <a:xfrm>
            <a:off x="1525504" y="2306860"/>
            <a:ext cx="9001897"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Embedded Style 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&amp; Associates, Inc.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is an authoring and  corporate training organization</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specializing in programming languages, Internet and web technology, iPhone and</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Android app development, and object technology education.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Clients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company's clients include many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Fortune 1000 companies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government agencies, branches of the military and business organizations.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5" name="文字方塊 4"/>
          <p:cNvSpPr txBox="1"/>
          <p:nvPr/>
        </p:nvSpPr>
        <p:spPr>
          <a:xfrm>
            <a:off x="8012451" y="3530851"/>
            <a:ext cx="2396810" cy="1477328"/>
          </a:xfrm>
          <a:prstGeom prst="rect">
            <a:avLst/>
          </a:prstGeom>
          <a:noFill/>
        </p:spPr>
        <p:txBody>
          <a:bodyPr wrap="none" rtlCol="0">
            <a:spAutoFit/>
          </a:bodyPr>
          <a:lstStyle/>
          <a:p>
            <a:r>
              <a:rPr lang="en-US" altLang="zh-TW" dirty="0" err="1">
                <a:solidFill>
                  <a:srgbClr val="FF0000"/>
                </a:solidFill>
              </a:rPr>
              <a:t>em</a:t>
            </a:r>
            <a:r>
              <a:rPr lang="en-US" altLang="zh-TW" dirty="0">
                <a:solidFill>
                  <a:srgbClr val="FF0000"/>
                </a:solidFill>
              </a:rPr>
              <a:t> : emphasized</a:t>
            </a:r>
          </a:p>
          <a:p>
            <a:r>
              <a:rPr lang="en-US" altLang="zh-TW" dirty="0">
                <a:solidFill>
                  <a:srgbClr val="FF0000"/>
                </a:solidFill>
              </a:rPr>
              <a:t>font-weight : </a:t>
            </a:r>
            <a:r>
              <a:rPr lang="zh-TW" altLang="en-US" dirty="0">
                <a:solidFill>
                  <a:srgbClr val="FF0000"/>
                </a:solidFill>
              </a:rPr>
              <a:t>字體粗細</a:t>
            </a:r>
            <a:endParaRPr lang="en-US" altLang="zh-TW" dirty="0">
              <a:solidFill>
                <a:srgbClr val="FF0000"/>
              </a:solidFill>
            </a:endParaRPr>
          </a:p>
          <a:p>
            <a:r>
              <a:rPr lang="en-US" altLang="zh-TW" dirty="0">
                <a:solidFill>
                  <a:srgbClr val="FF0000"/>
                </a:solidFill>
              </a:rPr>
              <a:t>color : </a:t>
            </a:r>
            <a:r>
              <a:rPr lang="zh-TW" altLang="en-US" dirty="0">
                <a:solidFill>
                  <a:srgbClr val="FF0000"/>
                </a:solidFill>
              </a:rPr>
              <a:t>字體顏色</a:t>
            </a:r>
            <a:endParaRPr lang="en-US" altLang="zh-TW" dirty="0">
              <a:solidFill>
                <a:srgbClr val="FF0000"/>
              </a:solidFill>
            </a:endParaRPr>
          </a:p>
          <a:p>
            <a:r>
              <a:rPr lang="en-US" altLang="zh-TW" dirty="0">
                <a:solidFill>
                  <a:srgbClr val="FF0000"/>
                </a:solidFill>
              </a:rPr>
              <a:t>font-family : </a:t>
            </a:r>
            <a:r>
              <a:rPr lang="zh-TW" altLang="en-US" dirty="0">
                <a:solidFill>
                  <a:srgbClr val="FF0000"/>
                </a:solidFill>
              </a:rPr>
              <a:t>字型</a:t>
            </a:r>
            <a:endParaRPr lang="en-US" altLang="zh-TW" dirty="0">
              <a:solidFill>
                <a:srgbClr val="FF0000"/>
              </a:solidFill>
            </a:endParaRPr>
          </a:p>
          <a:p>
            <a:r>
              <a:rPr lang="en-US" altLang="zh-TW" dirty="0">
                <a:solidFill>
                  <a:srgbClr val="FF0000"/>
                </a:solidFill>
              </a:rPr>
              <a:t>font-size : </a:t>
            </a:r>
            <a:r>
              <a:rPr lang="zh-TW" altLang="en-US" dirty="0">
                <a:solidFill>
                  <a:srgbClr val="FF0000"/>
                </a:solidFill>
              </a:rPr>
              <a:t>字體大小</a:t>
            </a:r>
          </a:p>
        </p:txBody>
      </p:sp>
      <p:pic>
        <p:nvPicPr>
          <p:cNvPr id="6" name="圖片 5"/>
          <p:cNvPicPr>
            <a:picLocks noChangeAspect="1"/>
          </p:cNvPicPr>
          <p:nvPr/>
        </p:nvPicPr>
        <p:blipFill>
          <a:blip r:embed="rId2"/>
          <a:stretch>
            <a:fillRect/>
          </a:stretch>
        </p:blipFill>
        <p:spPr>
          <a:xfrm>
            <a:off x="5972511" y="1427118"/>
            <a:ext cx="4553387" cy="1838420"/>
          </a:xfrm>
          <a:prstGeom prst="rect">
            <a:avLst/>
          </a:prstGeom>
          <a:ln>
            <a:solidFill>
              <a:schemeClr val="tx1"/>
            </a:solidFill>
          </a:ln>
        </p:spPr>
      </p:pic>
      <p:sp>
        <p:nvSpPr>
          <p:cNvPr id="7" name="矩形 6"/>
          <p:cNvSpPr/>
          <p:nvPr/>
        </p:nvSpPr>
        <p:spPr>
          <a:xfrm>
            <a:off x="2076262" y="3295461"/>
            <a:ext cx="5640309" cy="146666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6096000" y="4384351"/>
            <a:ext cx="1353256" cy="369332"/>
          </a:xfrm>
          <a:prstGeom prst="rect">
            <a:avLst/>
          </a:prstGeom>
          <a:noFill/>
        </p:spPr>
        <p:txBody>
          <a:bodyPr wrap="none" rtlCol="0">
            <a:spAutoFit/>
          </a:bodyPr>
          <a:lstStyle/>
          <a:p>
            <a:r>
              <a:rPr lang="zh-TW" altLang="en-US" dirty="0">
                <a:solidFill>
                  <a:schemeClr val="accent6">
                    <a:lumMod val="75000"/>
                  </a:schemeClr>
                </a:solidFill>
              </a:rPr>
              <a:t>放在</a:t>
            </a:r>
            <a:r>
              <a:rPr lang="en-US" altLang="zh-TW" dirty="0">
                <a:solidFill>
                  <a:schemeClr val="accent6">
                    <a:lumMod val="75000"/>
                  </a:schemeClr>
                </a:solidFill>
              </a:rPr>
              <a:t>head</a:t>
            </a:r>
            <a:r>
              <a:rPr lang="zh-TW" altLang="en-US" dirty="0">
                <a:solidFill>
                  <a:schemeClr val="accent6">
                    <a:lumMod val="75000"/>
                  </a:schemeClr>
                </a:solidFill>
              </a:rPr>
              <a:t>內</a:t>
            </a:r>
          </a:p>
        </p:txBody>
      </p:sp>
      <p:cxnSp>
        <p:nvCxnSpPr>
          <p:cNvPr id="10" name="直線單箭頭接點 9"/>
          <p:cNvCxnSpPr/>
          <p:nvPr/>
        </p:nvCxnSpPr>
        <p:spPr>
          <a:xfrm>
            <a:off x="2547042" y="3530851"/>
            <a:ext cx="5106154" cy="259531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flipV="1">
            <a:off x="8658132" y="3065520"/>
            <a:ext cx="456773" cy="296408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H="1">
            <a:off x="2336979" y="3995678"/>
            <a:ext cx="146689" cy="120032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2543237" y="3995677"/>
            <a:ext cx="257302" cy="194339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2336979" y="4164595"/>
            <a:ext cx="146689" cy="1231271"/>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25" name="直線單箭頭接點 24"/>
          <p:cNvCxnSpPr/>
          <p:nvPr/>
        </p:nvCxnSpPr>
        <p:spPr>
          <a:xfrm flipV="1">
            <a:off x="3002992" y="1684654"/>
            <a:ext cx="3499876" cy="351135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V="1">
            <a:off x="3066366" y="2649632"/>
            <a:ext cx="3399230" cy="327986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H="1">
            <a:off x="2305455" y="4164595"/>
            <a:ext cx="209901" cy="1961569"/>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32" name="直線單箭頭接點 31"/>
          <p:cNvCxnSpPr/>
          <p:nvPr/>
        </p:nvCxnSpPr>
        <p:spPr>
          <a:xfrm flipV="1">
            <a:off x="2578729" y="2118511"/>
            <a:ext cx="4522207" cy="3277354"/>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36" name="直線單箭頭接點 35"/>
          <p:cNvCxnSpPr/>
          <p:nvPr/>
        </p:nvCxnSpPr>
        <p:spPr>
          <a:xfrm flipV="1">
            <a:off x="2483668" y="3065522"/>
            <a:ext cx="4288961" cy="3099361"/>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41" name="直線單箭頭接點 40"/>
          <p:cNvCxnSpPr/>
          <p:nvPr/>
        </p:nvCxnSpPr>
        <p:spPr>
          <a:xfrm>
            <a:off x="3066366" y="4477996"/>
            <a:ext cx="517170" cy="718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2922761" y="4501454"/>
            <a:ext cx="737688" cy="16432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flipV="1">
            <a:off x="3701443" y="1640568"/>
            <a:ext cx="3303892" cy="35554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V="1">
            <a:off x="3849364" y="3136308"/>
            <a:ext cx="3433037" cy="30083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98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6"/>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3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3"/>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a:solidFill>
                  <a:srgbClr val="FF0000"/>
                </a:solidFill>
              </a:rPr>
              <a:t>style</a:t>
            </a:r>
            <a:r>
              <a:rPr lang="en-US" altLang="zh-TW" dirty="0"/>
              <a:t> Element and </a:t>
            </a:r>
            <a:r>
              <a:rPr lang="en-US" altLang="zh-TW" dirty="0">
                <a:solidFill>
                  <a:srgbClr val="FF0000"/>
                </a:solidFill>
              </a:rPr>
              <a:t>MIME</a:t>
            </a:r>
            <a:r>
              <a:rPr lang="en-US" altLang="zh-TW" dirty="0"/>
              <a:t> Types</a:t>
            </a:r>
          </a:p>
          <a:p>
            <a:pPr lvl="1"/>
            <a:r>
              <a:rPr lang="en-US" altLang="zh-TW" dirty="0"/>
              <a:t>Styles that are placed in a style element use selectors to apply style elements throughout the entire document</a:t>
            </a:r>
          </a:p>
          <a:p>
            <a:pPr lvl="1"/>
            <a:r>
              <a:rPr lang="en-US" altLang="zh-TW" dirty="0"/>
              <a:t>style element type attribute specifies the </a:t>
            </a:r>
            <a:r>
              <a:rPr lang="en-US" altLang="zh-TW" dirty="0">
                <a:solidFill>
                  <a:srgbClr val="FF0000"/>
                </a:solidFill>
              </a:rPr>
              <a:t>MIME</a:t>
            </a:r>
            <a:r>
              <a:rPr lang="en-US" altLang="zh-TW" dirty="0"/>
              <a:t> type (the specific encoding format) of the style sheet. Style sheets use text/</a:t>
            </a:r>
            <a:r>
              <a:rPr lang="en-US" altLang="zh-TW" dirty="0" err="1"/>
              <a:t>css</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6" name="投影片編號版面配置區 5"/>
          <p:cNvSpPr>
            <a:spLocks noGrp="1"/>
          </p:cNvSpPr>
          <p:nvPr>
            <p:ph type="sldNum" sz="quarter" idx="11"/>
          </p:nvPr>
        </p:nvSpPr>
        <p:spPr/>
        <p:txBody>
          <a:bodyPr/>
          <a:lstStyle/>
          <a:p>
            <a:fld id="{675AED1D-808A-4079-9F09-4FBF2FD148FB}" type="slidenum">
              <a:rPr lang="zh-TW" altLang="en-US" smtClean="0"/>
              <a:t>14</a:t>
            </a:fld>
            <a:endParaRPr lang="zh-TW" altLang="en-US"/>
          </a:p>
        </p:txBody>
      </p:sp>
      <p:pic>
        <p:nvPicPr>
          <p:cNvPr id="4" name="圖片 3"/>
          <p:cNvPicPr>
            <a:picLocks noChangeAspect="1"/>
          </p:cNvPicPr>
          <p:nvPr/>
        </p:nvPicPr>
        <p:blipFill>
          <a:blip r:embed="rId3"/>
          <a:stretch>
            <a:fillRect/>
          </a:stretch>
        </p:blipFill>
        <p:spPr>
          <a:xfrm>
            <a:off x="4086225" y="4087512"/>
            <a:ext cx="4019550" cy="2324100"/>
          </a:xfrm>
          <a:prstGeom prst="rect">
            <a:avLst/>
          </a:prstGeom>
        </p:spPr>
      </p:pic>
      <p:sp>
        <p:nvSpPr>
          <p:cNvPr id="5" name="矩形 4"/>
          <p:cNvSpPr/>
          <p:nvPr/>
        </p:nvSpPr>
        <p:spPr>
          <a:xfrm>
            <a:off x="2211602" y="6444477"/>
            <a:ext cx="5515490" cy="276999"/>
          </a:xfrm>
          <a:prstGeom prst="rect">
            <a:avLst/>
          </a:prstGeom>
        </p:spPr>
        <p:txBody>
          <a:bodyPr wrap="square">
            <a:spAutoFit/>
          </a:bodyPr>
          <a:lstStyle/>
          <a:p>
            <a:r>
              <a:rPr lang="en-US" altLang="zh-TW" sz="1200" dirty="0"/>
              <a:t>Ref: </a:t>
            </a:r>
            <a:r>
              <a:rPr lang="zh-TW" altLang="en-US" sz="1200" dirty="0"/>
              <a:t>http://www.iana.org/assignments/media-types/media-types.xhtml</a:t>
            </a:r>
          </a:p>
        </p:txBody>
      </p:sp>
    </p:spTree>
    <p:extLst>
      <p:ext uri="{BB962C8B-B14F-4D97-AF65-F5344CB8AC3E}">
        <p14:creationId xmlns:p14="http://schemas.microsoft.com/office/powerpoint/2010/main" val="974592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style sheet’s body declares the </a:t>
            </a:r>
            <a:r>
              <a:rPr lang="en-US" altLang="zh-TW" dirty="0">
                <a:solidFill>
                  <a:srgbClr val="FF0000"/>
                </a:solidFill>
              </a:rPr>
              <a:t>CSS rules </a:t>
            </a:r>
            <a:r>
              <a:rPr lang="en-US" altLang="zh-TW" dirty="0"/>
              <a:t>for the style sheet. </a:t>
            </a:r>
          </a:p>
          <a:p>
            <a:r>
              <a:rPr lang="en-US" altLang="zh-TW" dirty="0"/>
              <a:t>To achieve the separation between the CSS3 code and the HTML5 that it styles, we’ll use a </a:t>
            </a:r>
            <a:r>
              <a:rPr lang="en-US" altLang="zh-TW" dirty="0">
                <a:solidFill>
                  <a:srgbClr val="FF0000"/>
                </a:solidFill>
              </a:rPr>
              <a:t>CSS selector</a:t>
            </a:r>
            <a:r>
              <a:rPr lang="en-US" altLang="zh-TW" dirty="0"/>
              <a:t> to specify the elements that will be styled according to a rule. </a:t>
            </a:r>
          </a:p>
          <a:p>
            <a:r>
              <a:rPr lang="en-US" altLang="zh-TW" dirty="0"/>
              <a:t>Each rule body in a style sheet is enclosed in curly braces (</a:t>
            </a:r>
            <a:r>
              <a:rPr lang="en-US" altLang="zh-TW" dirty="0">
                <a:solidFill>
                  <a:srgbClr val="FF0000"/>
                </a:solidFill>
              </a:rPr>
              <a:t>{ and }</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15</a:t>
            </a:fld>
            <a:endParaRPr lang="zh-TW" altLang="en-US"/>
          </a:p>
        </p:txBody>
      </p:sp>
      <p:sp>
        <p:nvSpPr>
          <p:cNvPr id="6" name="矩形 5"/>
          <p:cNvSpPr/>
          <p:nvPr/>
        </p:nvSpPr>
        <p:spPr>
          <a:xfrm>
            <a:off x="3382617" y="5103674"/>
            <a:ext cx="6500191"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8879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7030A0"/>
                </a:solidFill>
              </a:rPr>
              <a:t>font-weight </a:t>
            </a:r>
            <a:r>
              <a:rPr lang="en-US" altLang="zh-TW" dirty="0"/>
              <a:t>property specifies the "boldness" of text.</a:t>
            </a:r>
          </a:p>
          <a:p>
            <a:pPr lvl="1"/>
            <a:r>
              <a:rPr lang="en-US" altLang="zh-TW" dirty="0"/>
              <a:t>Possible values are</a:t>
            </a:r>
          </a:p>
          <a:p>
            <a:pPr lvl="2"/>
            <a:r>
              <a:rPr lang="en-US" altLang="zh-TW" dirty="0"/>
              <a:t>bold</a:t>
            </a:r>
          </a:p>
          <a:p>
            <a:pPr lvl="2"/>
            <a:r>
              <a:rPr lang="en-US" altLang="zh-TW" dirty="0"/>
              <a:t>normal (the default)</a:t>
            </a:r>
          </a:p>
          <a:p>
            <a:pPr lvl="2"/>
            <a:r>
              <a:rPr lang="en-US" altLang="zh-TW" dirty="0"/>
              <a:t>bolder (bolder than bold text)</a:t>
            </a:r>
          </a:p>
          <a:p>
            <a:pPr lvl="2"/>
            <a:r>
              <a:rPr lang="en-US" altLang="zh-TW" dirty="0"/>
              <a:t>lighter (lighter than normal text)</a:t>
            </a:r>
          </a:p>
          <a:p>
            <a:pPr lvl="1"/>
            <a:r>
              <a:rPr lang="en-US" altLang="zh-TW" dirty="0"/>
              <a:t>Boldness also can be specified with multiples of 100, from 100 to 900 (e.g., 100, 200, …, 900). Text specified as normal is equivalent to 400, and bold text is equivalent to 700</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16</a:t>
            </a:fld>
            <a:endParaRPr lang="zh-TW" altLang="en-US"/>
          </a:p>
        </p:txBody>
      </p:sp>
      <p:sp>
        <p:nvSpPr>
          <p:cNvPr id="5" name="矩形 4"/>
          <p:cNvSpPr/>
          <p:nvPr/>
        </p:nvSpPr>
        <p:spPr>
          <a:xfrm>
            <a:off x="3402227" y="5631696"/>
            <a:ext cx="5931243" cy="369332"/>
          </a:xfrm>
          <a:prstGeom prst="rect">
            <a:avLst/>
          </a:prstGeom>
        </p:spPr>
        <p:txBody>
          <a:bodyPr wrap="square">
            <a:spAutoFit/>
          </a:bodyPr>
          <a:lstStyle/>
          <a:p>
            <a:r>
              <a:rPr lang="en-US" altLang="zh-TW" dirty="0"/>
              <a:t>Ref: </a:t>
            </a:r>
            <a:r>
              <a:rPr lang="zh-TW" altLang="en-US" dirty="0"/>
              <a:t>http://www.w3schools.com/cssref/pr_font_weight.asp</a:t>
            </a:r>
          </a:p>
        </p:txBody>
      </p:sp>
    </p:spTree>
    <p:extLst>
      <p:ext uri="{BB962C8B-B14F-4D97-AF65-F5344CB8AC3E}">
        <p14:creationId xmlns:p14="http://schemas.microsoft.com/office/powerpoint/2010/main" val="2560047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7030A0"/>
                </a:solidFill>
              </a:rPr>
              <a:t>font-family </a:t>
            </a:r>
            <a:r>
              <a:rPr lang="en-US" altLang="zh-TW" dirty="0"/>
              <a:t>property specifies the name of the font to use.</a:t>
            </a:r>
          </a:p>
          <a:p>
            <a:r>
              <a:rPr lang="en-US" altLang="zh-TW" dirty="0"/>
              <a:t>Generic font families allow authors to specify a type of font instead of a specific font, in case a browser does not support a specific font.</a:t>
            </a:r>
          </a:p>
          <a:p>
            <a:r>
              <a:rPr lang="en-US" altLang="zh-TW" dirty="0"/>
              <a:t>The </a:t>
            </a:r>
            <a:r>
              <a:rPr lang="en-US" altLang="zh-TW" dirty="0">
                <a:solidFill>
                  <a:srgbClr val="7030A0"/>
                </a:solidFill>
              </a:rPr>
              <a:t>font-family </a:t>
            </a:r>
            <a:r>
              <a:rPr lang="en-US" altLang="zh-TW" dirty="0"/>
              <a:t>property can hold several font names as a "fallback" system. If the browser does not support the first font, it tries the next font.</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17</a:t>
            </a:fld>
            <a:endParaRPr lang="zh-TW" altLang="en-US"/>
          </a:p>
        </p:txBody>
      </p:sp>
      <p:pic>
        <p:nvPicPr>
          <p:cNvPr id="5" name="圖片 4"/>
          <p:cNvPicPr>
            <a:picLocks noChangeAspect="1"/>
          </p:cNvPicPr>
          <p:nvPr/>
        </p:nvPicPr>
        <p:blipFill>
          <a:blip r:embed="rId2"/>
          <a:stretch>
            <a:fillRect/>
          </a:stretch>
        </p:blipFill>
        <p:spPr>
          <a:xfrm>
            <a:off x="4588477" y="5060386"/>
            <a:ext cx="3218805" cy="1797614"/>
          </a:xfrm>
          <a:prstGeom prst="rect">
            <a:avLst/>
          </a:prstGeom>
        </p:spPr>
      </p:pic>
    </p:spTree>
    <p:extLst>
      <p:ext uri="{BB962C8B-B14F-4D97-AF65-F5344CB8AC3E}">
        <p14:creationId xmlns:p14="http://schemas.microsoft.com/office/powerpoint/2010/main" val="1138470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7030A0"/>
                </a:solidFill>
              </a:rPr>
              <a:t>font-size </a:t>
            </a:r>
            <a:r>
              <a:rPr lang="en-US" altLang="zh-TW" dirty="0"/>
              <a:t>property specifies the size used to render the font.</a:t>
            </a:r>
          </a:p>
          <a:p>
            <a:r>
              <a:rPr lang="en-US" altLang="zh-TW" dirty="0"/>
              <a:t>You can specify a point size or a relative value such as xx-small, x-small, small, smaller, medium, large, larger, x-large and xx-large.</a:t>
            </a:r>
          </a:p>
          <a:p>
            <a:r>
              <a:rPr lang="en-US" altLang="zh-TW" dirty="0"/>
              <a:t>Relative font-size values are preferred over points, because an author does not know the specific measurements of each client’s display. </a:t>
            </a:r>
          </a:p>
          <a:p>
            <a:r>
              <a:rPr lang="en-US" altLang="zh-TW" dirty="0"/>
              <a:t>Relative values permit more flexible viewing of web pages. </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18</a:t>
            </a:fld>
            <a:endParaRPr lang="zh-TW" altLang="en-US"/>
          </a:p>
        </p:txBody>
      </p:sp>
    </p:spTree>
    <p:extLst>
      <p:ext uri="{BB962C8B-B14F-4D97-AF65-F5344CB8AC3E}">
        <p14:creationId xmlns:p14="http://schemas.microsoft.com/office/powerpoint/2010/main" val="3907090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7030A0"/>
                </a:solidFill>
              </a:rPr>
              <a:t>font-style</a:t>
            </a:r>
          </a:p>
          <a:p>
            <a:pPr lvl="1"/>
            <a:r>
              <a:rPr lang="en-US" altLang="zh-TW" dirty="0"/>
              <a:t>specifies the font style for a text</a:t>
            </a:r>
          </a:p>
          <a:p>
            <a:pPr lvl="2"/>
            <a:r>
              <a:rPr lang="en-US" altLang="zh-TW" dirty="0">
                <a:solidFill>
                  <a:schemeClr val="tx1"/>
                </a:solidFill>
              </a:rPr>
              <a:t>none</a:t>
            </a:r>
          </a:p>
          <a:p>
            <a:pPr lvl="2"/>
            <a:r>
              <a:rPr lang="en-US" altLang="zh-TW" dirty="0"/>
              <a:t>italic </a:t>
            </a:r>
          </a:p>
          <a:p>
            <a:pPr lvl="2"/>
            <a:r>
              <a:rPr lang="en-US" altLang="zh-TW" dirty="0"/>
              <a:t>oblique</a:t>
            </a:r>
          </a:p>
          <a:p>
            <a:pPr lvl="3"/>
            <a:endParaRPr lang="en-US" altLang="zh-TW" dirty="0">
              <a:solidFill>
                <a:schemeClr val="tx1"/>
              </a:solidFill>
            </a:endParaRP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19</a:t>
            </a:fld>
            <a:endParaRPr lang="zh-TW" altLang="en-US"/>
          </a:p>
        </p:txBody>
      </p:sp>
      <p:pic>
        <p:nvPicPr>
          <p:cNvPr id="1026" name="Picture 2" descr="css font-style oblique vs italic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566" y="3933893"/>
            <a:ext cx="4762500" cy="94297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150166" y="4995931"/>
            <a:ext cx="7742582" cy="369332"/>
          </a:xfrm>
          <a:prstGeom prst="rect">
            <a:avLst/>
          </a:prstGeom>
        </p:spPr>
        <p:txBody>
          <a:bodyPr wrap="square">
            <a:spAutoFit/>
          </a:bodyPr>
          <a:lstStyle/>
          <a:p>
            <a:r>
              <a:rPr lang="en-US" altLang="zh-TW" dirty="0"/>
              <a:t>Ref : https://css-tricks.com/almanac/properties/f/font-style/</a:t>
            </a:r>
            <a:endParaRPr lang="zh-TW" altLang="en-US" dirty="0"/>
          </a:p>
        </p:txBody>
      </p:sp>
    </p:spTree>
    <p:extLst>
      <p:ext uri="{BB962C8B-B14F-4D97-AF65-F5344CB8AC3E}">
        <p14:creationId xmlns:p14="http://schemas.microsoft.com/office/powerpoint/2010/main" val="49100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Introduction</a:t>
            </a:r>
          </a:p>
          <a:p>
            <a:r>
              <a:rPr lang="en-US" altLang="zh-TW" dirty="0"/>
              <a:t>Inline Styles</a:t>
            </a:r>
          </a:p>
          <a:p>
            <a:r>
              <a:rPr lang="en-US" altLang="zh-TW" dirty="0"/>
              <a:t>Embedded Style Sheets</a:t>
            </a:r>
          </a:p>
          <a:p>
            <a:r>
              <a:rPr lang="en-US" altLang="zh-TW" dirty="0"/>
              <a:t>Confliction Styles</a:t>
            </a:r>
          </a:p>
          <a:p>
            <a:r>
              <a:rPr lang="en-US" altLang="zh-TW" dirty="0"/>
              <a:t>Linking External Style Sheets</a:t>
            </a:r>
          </a:p>
          <a:p>
            <a:r>
              <a:rPr lang="en-US" altLang="zh-TW" dirty="0"/>
              <a:t>Positioning Elements: Absolute Positioning, z-index</a:t>
            </a:r>
          </a:p>
          <a:p>
            <a:r>
              <a:rPr lang="en-US" altLang="zh-TW" dirty="0"/>
              <a:t>Positioning Elements: Absolute Positioning, span</a:t>
            </a:r>
          </a:p>
          <a:p>
            <a:r>
              <a:rPr lang="en-US" altLang="zh-TW" dirty="0"/>
              <a:t>Backgrounds</a:t>
            </a:r>
          </a:p>
          <a:p>
            <a:r>
              <a:rPr lang="en-US" altLang="zh-TW" dirty="0"/>
              <a:t>Element Dimensions</a:t>
            </a:r>
          </a:p>
          <a:p>
            <a:r>
              <a:rPr lang="en-US" altLang="zh-TW" dirty="0"/>
              <a:t>Box Model and Test Flow</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a:t>
            </a:fld>
            <a:endParaRPr lang="zh-TW" altLang="en-US"/>
          </a:p>
        </p:txBody>
      </p:sp>
    </p:spTree>
    <p:extLst>
      <p:ext uri="{BB962C8B-B14F-4D97-AF65-F5344CB8AC3E}">
        <p14:creationId xmlns:p14="http://schemas.microsoft.com/office/powerpoint/2010/main" val="2909668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Style-class</a:t>
            </a:r>
            <a:r>
              <a:rPr lang="en-US" altLang="zh-TW" dirty="0"/>
              <a:t> declarations are preceded by a </a:t>
            </a:r>
            <a:r>
              <a:rPr lang="en-US" altLang="zh-TW" dirty="0">
                <a:solidFill>
                  <a:srgbClr val="FF0000"/>
                </a:solidFill>
              </a:rPr>
              <a:t>period</a:t>
            </a:r>
            <a:r>
              <a:rPr lang="en-US" altLang="zh-TW" dirty="0"/>
              <a:t> (</a:t>
            </a:r>
            <a:r>
              <a:rPr lang="en-US" altLang="zh-TW" dirty="0">
                <a:solidFill>
                  <a:srgbClr val="FF0000"/>
                </a:solidFill>
              </a:rPr>
              <a:t>.</a:t>
            </a:r>
            <a:r>
              <a:rPr lang="en-US" altLang="zh-TW" dirty="0"/>
              <a:t>). </a:t>
            </a:r>
          </a:p>
          <a:p>
            <a:r>
              <a:rPr lang="en-US" altLang="zh-TW" dirty="0"/>
              <a:t>They define styles that can be applied to any element. </a:t>
            </a:r>
          </a:p>
          <a:p>
            <a:r>
              <a:rPr lang="en-US" altLang="zh-TW" dirty="0"/>
              <a:t>You can also declare id selectors. </a:t>
            </a:r>
          </a:p>
          <a:p>
            <a:pPr lvl="1"/>
            <a:r>
              <a:rPr lang="en-US" altLang="zh-TW" dirty="0"/>
              <a:t>If an element in your page has an </a:t>
            </a:r>
            <a:r>
              <a:rPr lang="en-US" altLang="zh-TW" dirty="0">
                <a:solidFill>
                  <a:srgbClr val="7030A0"/>
                </a:solidFill>
              </a:rPr>
              <a:t>id</a:t>
            </a:r>
            <a:r>
              <a:rPr lang="en-US" altLang="zh-TW" dirty="0"/>
              <a:t>, you can declare a selector of the form </a:t>
            </a:r>
            <a:r>
              <a:rPr lang="en-US" altLang="zh-TW" dirty="0">
                <a:solidFill>
                  <a:srgbClr val="7030A0"/>
                </a:solidFill>
              </a:rPr>
              <a:t>#</a:t>
            </a:r>
            <a:r>
              <a:rPr lang="en-US" altLang="zh-TW" dirty="0" err="1">
                <a:solidFill>
                  <a:srgbClr val="7030A0"/>
                </a:solidFill>
              </a:rPr>
              <a:t>elementId</a:t>
            </a:r>
            <a:r>
              <a:rPr lang="en-US" altLang="zh-TW" dirty="0">
                <a:solidFill>
                  <a:srgbClr val="7030A0"/>
                </a:solidFill>
              </a:rPr>
              <a:t> </a:t>
            </a:r>
            <a:r>
              <a:rPr lang="en-US" altLang="zh-TW" dirty="0"/>
              <a:t>to specify that element’s style.</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20</a:t>
            </a:fld>
            <a:endParaRPr lang="zh-TW" altLang="en-US"/>
          </a:p>
        </p:txBody>
      </p:sp>
    </p:spTree>
    <p:extLst>
      <p:ext uri="{BB962C8B-B14F-4D97-AF65-F5344CB8AC3E}">
        <p14:creationId xmlns:p14="http://schemas.microsoft.com/office/powerpoint/2010/main" val="3845873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24001" y="1957131"/>
            <a:ext cx="9044609" cy="489364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Embedded Style 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tmp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&amp; Associates, Inc.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is an authoring and  corporate training organization</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specializing in programming languages, Internet and web technology,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tmp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iPhone and Android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app development, and object technology education.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Clients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company's clients include many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Fortune 1000 companies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government agencies, branches of the military and business organizations.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21</a:t>
            </a:fld>
            <a:endParaRPr lang="zh-TW" altLang="en-US"/>
          </a:p>
        </p:txBody>
      </p:sp>
      <p:pic>
        <p:nvPicPr>
          <p:cNvPr id="6" name="圖片 5"/>
          <p:cNvPicPr>
            <a:picLocks noChangeAspect="1"/>
          </p:cNvPicPr>
          <p:nvPr/>
        </p:nvPicPr>
        <p:blipFill>
          <a:blip r:embed="rId2"/>
          <a:stretch>
            <a:fillRect/>
          </a:stretch>
        </p:blipFill>
        <p:spPr>
          <a:xfrm>
            <a:off x="5792369" y="1600200"/>
            <a:ext cx="4523464" cy="1778456"/>
          </a:xfrm>
          <a:prstGeom prst="rect">
            <a:avLst/>
          </a:prstGeom>
          <a:ln>
            <a:solidFill>
              <a:schemeClr val="tx1"/>
            </a:solidFill>
          </a:ln>
        </p:spPr>
      </p:pic>
      <p:cxnSp>
        <p:nvCxnSpPr>
          <p:cNvPr id="8" name="直線單箭頭接點 7"/>
          <p:cNvCxnSpPr/>
          <p:nvPr/>
        </p:nvCxnSpPr>
        <p:spPr>
          <a:xfrm>
            <a:off x="2752726" y="4366985"/>
            <a:ext cx="6492703" cy="100825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V="1">
            <a:off x="9620250" y="2238376"/>
            <a:ext cx="285750" cy="319087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8600304" y="5296931"/>
            <a:ext cx="1235675" cy="2471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18004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 many cases, the styles applied to an element (the </a:t>
            </a:r>
            <a:r>
              <a:rPr lang="en-US" altLang="zh-TW" dirty="0">
                <a:solidFill>
                  <a:srgbClr val="FF0000"/>
                </a:solidFill>
              </a:rPr>
              <a:t>parent</a:t>
            </a:r>
            <a:r>
              <a:rPr lang="en-US" altLang="zh-TW" dirty="0"/>
              <a:t> or </a:t>
            </a:r>
            <a:r>
              <a:rPr lang="en-US" altLang="zh-TW" dirty="0">
                <a:solidFill>
                  <a:srgbClr val="FF0000"/>
                </a:solidFill>
              </a:rPr>
              <a:t>ancestor</a:t>
            </a:r>
            <a:r>
              <a:rPr lang="en-US" altLang="zh-TW" dirty="0"/>
              <a:t> element) also apply to the element’s nested elements (</a:t>
            </a:r>
            <a:r>
              <a:rPr lang="en-US" altLang="zh-TW" dirty="0">
                <a:solidFill>
                  <a:srgbClr val="FF0000"/>
                </a:solidFill>
              </a:rPr>
              <a:t>child</a:t>
            </a:r>
            <a:r>
              <a:rPr lang="en-US" altLang="zh-TW" dirty="0"/>
              <a:t> or </a:t>
            </a:r>
            <a:r>
              <a:rPr lang="en-US" altLang="zh-TW" dirty="0">
                <a:solidFill>
                  <a:srgbClr val="FF0000"/>
                </a:solidFill>
              </a:rPr>
              <a:t>descendant</a:t>
            </a:r>
            <a:r>
              <a:rPr lang="en-US" altLang="zh-TW" dirty="0"/>
              <a:t> elements). </a:t>
            </a:r>
          </a:p>
          <a:p>
            <a:r>
              <a:rPr lang="en-US" altLang="zh-TW" dirty="0"/>
              <a:t>Multiple values of one property can be set or inherited on the same element, so the browser must reduce them to one value for that property per element before they’re rendered. </a:t>
            </a:r>
          </a:p>
          <a:p>
            <a:r>
              <a:rPr lang="en-US" altLang="zh-TW" dirty="0"/>
              <a:t>We discuss the rules for resolving these conflicts in the next section.</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22</a:t>
            </a:fld>
            <a:endParaRPr lang="zh-TW" altLang="en-US"/>
          </a:p>
        </p:txBody>
      </p:sp>
    </p:spTree>
    <p:extLst>
      <p:ext uri="{BB962C8B-B14F-4D97-AF65-F5344CB8AC3E}">
        <p14:creationId xmlns:p14="http://schemas.microsoft.com/office/powerpoint/2010/main" val="2742249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562101" y="1592821"/>
            <a:ext cx="5553075"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#table2</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border-collapse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collapse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"table1"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"text-align: center;"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"vertical-align: bottom;"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"background-color: yellow;"</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color:red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"table2"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Table CSS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23</a:t>
            </a:fld>
            <a:endParaRPr lang="zh-TW" altLang="en-US"/>
          </a:p>
        </p:txBody>
      </p:sp>
      <p:pic>
        <p:nvPicPr>
          <p:cNvPr id="6" name="圖片 5"/>
          <p:cNvPicPr>
            <a:picLocks noChangeAspect="1"/>
          </p:cNvPicPr>
          <p:nvPr/>
        </p:nvPicPr>
        <p:blipFill>
          <a:blip r:embed="rId2"/>
          <a:stretch>
            <a:fillRect/>
          </a:stretch>
        </p:blipFill>
        <p:spPr>
          <a:xfrm>
            <a:off x="8717032" y="1227273"/>
            <a:ext cx="1095375" cy="2133600"/>
          </a:xfrm>
          <a:prstGeom prst="rect">
            <a:avLst/>
          </a:prstGeom>
        </p:spPr>
      </p:pic>
      <p:sp>
        <p:nvSpPr>
          <p:cNvPr id="7" name="文字方塊 6"/>
          <p:cNvSpPr txBox="1"/>
          <p:nvPr/>
        </p:nvSpPr>
        <p:spPr>
          <a:xfrm>
            <a:off x="7267576" y="3784457"/>
            <a:ext cx="3190875" cy="2862322"/>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a:latin typeface="Courier New" panose="02070309020205020404" pitchFamily="49" charset="0"/>
                <a:cs typeface="Courier New" panose="02070309020205020404" pitchFamily="49" charset="0"/>
              </a:rPr>
              <a:t>border</a:t>
            </a:r>
          </a:p>
          <a:p>
            <a:r>
              <a:rPr lang="en-US" altLang="zh-TW" sz="1200" dirty="0">
                <a:latin typeface="Courier New" panose="02070309020205020404" pitchFamily="49" charset="0"/>
                <a:cs typeface="Courier New" panose="02070309020205020404" pitchFamily="49" charset="0"/>
              </a:rPr>
              <a:t>    1px:</a:t>
            </a:r>
            <a:r>
              <a:rPr lang="zh-TW" altLang="en-US" sz="1200" dirty="0">
                <a:latin typeface="Courier New" panose="02070309020205020404" pitchFamily="49" charset="0"/>
                <a:cs typeface="Courier New" panose="02070309020205020404" pitchFamily="49" charset="0"/>
              </a:rPr>
              <a:t> 寬度</a:t>
            </a:r>
            <a:endParaRPr lang="en-US" altLang="zh-TW" sz="1200" dirty="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solid : </a:t>
            </a:r>
            <a:r>
              <a:rPr lang="zh-TW" altLang="en-US" sz="1200" dirty="0">
                <a:latin typeface="Courier New" panose="02070309020205020404" pitchFamily="49" charset="0"/>
                <a:cs typeface="Courier New" panose="02070309020205020404" pitchFamily="49" charset="0"/>
              </a:rPr>
              <a:t>實線</a:t>
            </a:r>
            <a:endParaRPr lang="en-US" altLang="zh-TW" sz="1200" dirty="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black :</a:t>
            </a:r>
            <a:r>
              <a:rPr lang="zh-TW" altLang="en-US" sz="1200" dirty="0">
                <a:latin typeface="Courier New" panose="02070309020205020404" pitchFamily="49" charset="0"/>
                <a:cs typeface="Courier New" panose="02070309020205020404" pitchFamily="49" charset="0"/>
              </a:rPr>
              <a:t> 黑色</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width : </a:t>
            </a:r>
            <a:r>
              <a:rPr lang="zh-TW" altLang="en-US" sz="1200" dirty="0">
                <a:latin typeface="Courier New" panose="02070309020205020404" pitchFamily="49" charset="0"/>
                <a:cs typeface="Courier New" panose="02070309020205020404" pitchFamily="49" charset="0"/>
              </a:rPr>
              <a:t>寬</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height : </a:t>
            </a:r>
            <a:r>
              <a:rPr lang="zh-TW" altLang="en-US" sz="1200" dirty="0">
                <a:latin typeface="Courier New" panose="02070309020205020404" pitchFamily="49" charset="0"/>
                <a:cs typeface="Courier New" panose="02070309020205020404" pitchFamily="49" charset="0"/>
              </a:rPr>
              <a:t>高</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border-collapse:</a:t>
            </a:r>
            <a:r>
              <a:rPr lang="zh-TW" altLang="en-US" sz="1200" dirty="0">
                <a:latin typeface="Courier New" panose="02070309020205020404" pitchFamily="49" charset="0"/>
                <a:cs typeface="Courier New" panose="02070309020205020404" pitchFamily="49" charset="0"/>
              </a:rPr>
              <a:t> 邊框單</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雙線</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collapse : </a:t>
            </a:r>
            <a:r>
              <a:rPr lang="zh-TW" altLang="en-US" sz="1200" dirty="0">
                <a:latin typeface="Courier New" panose="02070309020205020404" pitchFamily="49" charset="0"/>
                <a:cs typeface="Courier New" panose="02070309020205020404" pitchFamily="49" charset="0"/>
              </a:rPr>
              <a:t>單線</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text-align : </a:t>
            </a:r>
            <a:r>
              <a:rPr lang="zh-TW" altLang="en-US" sz="1200" dirty="0">
                <a:latin typeface="Courier New" panose="02070309020205020404" pitchFamily="49" charset="0"/>
                <a:cs typeface="Courier New" panose="02070309020205020404" pitchFamily="49" charset="0"/>
              </a:rPr>
              <a:t>文字水平對齊</a:t>
            </a:r>
            <a:endParaRPr lang="en-US" altLang="zh-TW" sz="1200" dirty="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right, center, left</a:t>
            </a:r>
          </a:p>
          <a:p>
            <a:r>
              <a:rPr lang="en-US" altLang="zh-TW" sz="1200" dirty="0">
                <a:latin typeface="Courier New" panose="02070309020205020404" pitchFamily="49" charset="0"/>
                <a:cs typeface="Courier New" panose="02070309020205020404" pitchFamily="49" charset="0"/>
              </a:rPr>
              <a:t>vertical-align : </a:t>
            </a:r>
            <a:r>
              <a:rPr lang="zh-TW" altLang="en-US" sz="1200" dirty="0">
                <a:latin typeface="Courier New" panose="02070309020205020404" pitchFamily="49" charset="0"/>
                <a:cs typeface="Courier New" panose="02070309020205020404" pitchFamily="49" charset="0"/>
              </a:rPr>
              <a:t>文字垂直對齊</a:t>
            </a:r>
            <a:endParaRPr lang="en-US" altLang="zh-TW" sz="1200" dirty="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top, middle, bottom</a:t>
            </a:r>
          </a:p>
          <a:p>
            <a:r>
              <a:rPr lang="en-US" altLang="zh-TW" sz="1200" dirty="0">
                <a:latin typeface="Courier New" panose="02070309020205020404" pitchFamily="49" charset="0"/>
                <a:cs typeface="Courier New" panose="02070309020205020404" pitchFamily="49" charset="0"/>
              </a:rPr>
              <a:t>background-color : </a:t>
            </a:r>
            <a:r>
              <a:rPr lang="zh-TW" altLang="en-US" sz="1200" dirty="0">
                <a:latin typeface="Courier New" panose="02070309020205020404" pitchFamily="49" charset="0"/>
                <a:cs typeface="Courier New" panose="02070309020205020404" pitchFamily="49" charset="0"/>
              </a:rPr>
              <a:t>底色</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color : </a:t>
            </a:r>
            <a:r>
              <a:rPr lang="zh-TW" altLang="en-US" sz="1200" dirty="0">
                <a:latin typeface="Courier New" panose="02070309020205020404" pitchFamily="49" charset="0"/>
                <a:cs typeface="Courier New" panose="02070309020205020404" pitchFamily="49" charset="0"/>
              </a:rPr>
              <a:t>文字顏色</a:t>
            </a:r>
            <a:endParaRPr lang="en-US" altLang="zh-TW" sz="1200" dirty="0">
              <a:latin typeface="Courier New" panose="02070309020205020404" pitchFamily="49" charset="0"/>
              <a:cs typeface="Courier New" panose="02070309020205020404" pitchFamily="49" charset="0"/>
            </a:endParaRPr>
          </a:p>
          <a:p>
            <a:endParaRPr lang="en-US" altLang="zh-TW" sz="1200" dirty="0">
              <a:latin typeface="Courier New" panose="02070309020205020404" pitchFamily="49" charset="0"/>
              <a:cs typeface="Courier New" panose="02070309020205020404" pitchFamily="49" charset="0"/>
            </a:endParaRPr>
          </a:p>
        </p:txBody>
      </p:sp>
      <p:sp>
        <p:nvSpPr>
          <p:cNvPr id="8" name="矩形 7"/>
          <p:cNvSpPr/>
          <p:nvPr/>
        </p:nvSpPr>
        <p:spPr>
          <a:xfrm>
            <a:off x="2133601" y="2364259"/>
            <a:ext cx="4201297" cy="906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3808970" y="3987115"/>
            <a:ext cx="1957516" cy="2059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3808971" y="4184821"/>
            <a:ext cx="2311743" cy="1977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3808971" y="4720282"/>
            <a:ext cx="2525927" cy="1894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3808970" y="4909752"/>
            <a:ext cx="1043116" cy="1977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60521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24</a:t>
            </a:fld>
            <a:endParaRPr lang="zh-TW" altLang="en-US"/>
          </a:p>
        </p:txBody>
      </p:sp>
      <p:graphicFrame>
        <p:nvGraphicFramePr>
          <p:cNvPr id="7" name="表格 6"/>
          <p:cNvGraphicFramePr>
            <a:graphicFrameLocks noGrp="1"/>
          </p:cNvGraphicFramePr>
          <p:nvPr>
            <p:extLst>
              <p:ext uri="{D42A27DB-BD31-4B8C-83A1-F6EECF244321}">
                <p14:modId xmlns:p14="http://schemas.microsoft.com/office/powerpoint/2010/main" val="3366880302"/>
              </p:ext>
            </p:extLst>
          </p:nvPr>
        </p:nvGraphicFramePr>
        <p:xfrm>
          <a:off x="2819400" y="2454275"/>
          <a:ext cx="6343650" cy="1854200"/>
        </p:xfrm>
        <a:graphic>
          <a:graphicData uri="http://schemas.openxmlformats.org/drawingml/2006/table">
            <a:tbl>
              <a:tblPr firstRow="1" bandRow="1">
                <a:tableStyleId>{5940675A-B579-460E-94D1-54222C63F5DA}</a:tableStyleId>
              </a:tblPr>
              <a:tblGrid>
                <a:gridCol w="211455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370840">
                <a:tc rowSpan="4">
                  <a:txBody>
                    <a:bodyPr/>
                    <a:lstStyle/>
                    <a:p>
                      <a:pPr algn="l"/>
                      <a:r>
                        <a:rPr lang="en-US" altLang="zh-TW" dirty="0">
                          <a:solidFill>
                            <a:srgbClr val="00B0F0"/>
                          </a:solidFill>
                        </a:rPr>
                        <a:t>color : blue</a:t>
                      </a:r>
                      <a:endParaRPr lang="zh-TW" altLang="en-US" dirty="0">
                        <a:solidFill>
                          <a:srgbClr val="00B0F0"/>
                        </a:solidFill>
                      </a:endParaRPr>
                    </a:p>
                  </a:txBody>
                  <a:tcPr anchor="b"/>
                </a:tc>
                <a:tc>
                  <a:txBody>
                    <a:bodyPr/>
                    <a:lstStyle/>
                    <a:p>
                      <a:endParaRPr lang="zh-TW" altLang="en-US" dirty="0"/>
                    </a:p>
                  </a:txBody>
                  <a:tcPr/>
                </a:tc>
                <a:extLst>
                  <a:ext uri="{0D108BD9-81ED-4DB2-BD59-A6C34878D82A}">
                    <a16:rowId xmlns:a16="http://schemas.microsoft.com/office/drawing/2014/main" val="10000"/>
                  </a:ext>
                </a:extLst>
              </a:tr>
              <a:tr h="370840">
                <a:tc vMerge="1">
                  <a:txBody>
                    <a:bodyPr/>
                    <a:lstStyle/>
                    <a:p>
                      <a:endParaRPr lang="zh-TW" altLang="en-US" dirty="0"/>
                    </a:p>
                  </a:txBody>
                  <a:tcPr/>
                </a:tc>
                <a:tc>
                  <a:txBody>
                    <a:bodyPr/>
                    <a:lstStyle/>
                    <a:p>
                      <a:r>
                        <a:rPr lang="en-US" altLang="zh-TW" dirty="0"/>
                        <a:t>font-family: courier</a:t>
                      </a:r>
                      <a:endParaRPr lang="zh-TW" altLang="en-US" dirty="0"/>
                    </a:p>
                  </a:txBody>
                  <a:tcPr>
                    <a:solidFill>
                      <a:srgbClr val="FF0000"/>
                    </a:solidFill>
                  </a:tcPr>
                </a:tc>
                <a:extLst>
                  <a:ext uri="{0D108BD9-81ED-4DB2-BD59-A6C34878D82A}">
                    <a16:rowId xmlns:a16="http://schemas.microsoft.com/office/drawing/2014/main" val="10001"/>
                  </a:ext>
                </a:extLst>
              </a:tr>
              <a:tr h="370840">
                <a:tc vMerge="1">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0002"/>
                  </a:ext>
                </a:extLst>
              </a:tr>
              <a:tr h="370840">
                <a:tc vMerge="1">
                  <a:txBody>
                    <a:bodyPr/>
                    <a:lstStyle/>
                    <a:p>
                      <a:endParaRPr lang="zh-TW" altLang="en-US" dirty="0"/>
                    </a:p>
                  </a:txBody>
                  <a:tcPr/>
                </a:tc>
                <a:tc>
                  <a:txBody>
                    <a:bodyPr/>
                    <a:lstStyle/>
                    <a:p>
                      <a:r>
                        <a:rPr lang="en-US" altLang="zh-TW" sz="1800" dirty="0"/>
                        <a:t>font-size : 18 </a:t>
                      </a:r>
                      <a:r>
                        <a:rPr lang="en-US" altLang="zh-TW" sz="1800" dirty="0" err="1"/>
                        <a:t>pt</a:t>
                      </a:r>
                      <a:endParaRPr lang="zh-TW" altLang="en-US" sz="1800" dirty="0"/>
                    </a:p>
                  </a:txBody>
                  <a:tcPr>
                    <a:solidFill>
                      <a:srgbClr val="FFFF00"/>
                    </a:solidFill>
                  </a:tcPr>
                </a:tc>
                <a:extLst>
                  <a:ext uri="{0D108BD9-81ED-4DB2-BD59-A6C34878D82A}">
                    <a16:rowId xmlns:a16="http://schemas.microsoft.com/office/drawing/2014/main" val="10003"/>
                  </a:ext>
                </a:extLst>
              </a:tr>
              <a:tr h="370840">
                <a:tc gridSpan="2">
                  <a:txBody>
                    <a:bodyPr/>
                    <a:lstStyle/>
                    <a:p>
                      <a:pPr algn="ctr"/>
                      <a:r>
                        <a:rPr lang="en-US" altLang="zh-TW" dirty="0"/>
                        <a:t>text-align : center3%</a:t>
                      </a:r>
                      <a:endParaRPr lang="zh-TW" altLang="en-US" dirty="0"/>
                    </a:p>
                  </a:txBody>
                  <a:tcPr/>
                </a:tc>
                <a:tc hMerge="1">
                  <a:txBody>
                    <a:bodyPr/>
                    <a:lstStyle/>
                    <a:p>
                      <a:endParaRPr lang="zh-TW" altLang="en-US" dirty="0"/>
                    </a:p>
                  </a:txBody>
                  <a:tcPr/>
                </a:tc>
                <a:extLst>
                  <a:ext uri="{0D108BD9-81ED-4DB2-BD59-A6C34878D82A}">
                    <a16:rowId xmlns:a16="http://schemas.microsoft.com/office/drawing/2014/main" val="10004"/>
                  </a:ext>
                </a:extLst>
              </a:tr>
            </a:tbl>
          </a:graphicData>
        </a:graphic>
      </p:graphicFrame>
      <p:sp>
        <p:nvSpPr>
          <p:cNvPr id="8" name="矩形 7"/>
          <p:cNvSpPr/>
          <p:nvPr/>
        </p:nvSpPr>
        <p:spPr>
          <a:xfrm>
            <a:off x="3492402" y="4320659"/>
            <a:ext cx="2603598" cy="369332"/>
          </a:xfrm>
          <a:prstGeom prst="rect">
            <a:avLst/>
          </a:prstGeom>
        </p:spPr>
        <p:txBody>
          <a:bodyPr wrap="none">
            <a:spAutoFit/>
          </a:bodyPr>
          <a:lstStyle/>
          <a:p>
            <a:r>
              <a:rPr lang="en-US" altLang="zh-TW" dirty="0">
                <a:cs typeface="Courier New" panose="02070309020205020404" pitchFamily="49" charset="0"/>
              </a:rPr>
              <a:t>border-collapse: collapse </a:t>
            </a:r>
            <a:endParaRPr lang="zh-TW" altLang="en-US" dirty="0"/>
          </a:p>
        </p:txBody>
      </p:sp>
    </p:spTree>
    <p:extLst>
      <p:ext uri="{BB962C8B-B14F-4D97-AF65-F5344CB8AC3E}">
        <p14:creationId xmlns:p14="http://schemas.microsoft.com/office/powerpoint/2010/main" val="461650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Styles may be defined by </a:t>
            </a:r>
            <a:r>
              <a:rPr lang="en-US" altLang="zh-TW" dirty="0">
                <a:solidFill>
                  <a:srgbClr val="FF0000"/>
                </a:solidFill>
              </a:rPr>
              <a:t>a user, an author or a user agent. </a:t>
            </a:r>
          </a:p>
          <a:p>
            <a:pPr lvl="1"/>
            <a:r>
              <a:rPr lang="en-US" altLang="zh-TW" dirty="0"/>
              <a:t>User style sheet</a:t>
            </a:r>
          </a:p>
          <a:p>
            <a:pPr lvl="2"/>
            <a:r>
              <a:rPr lang="en-US" altLang="zh-TW" dirty="0"/>
              <a:t>A user agent may also allow a user to create a customized set of styles to use by default, or for specific documents.</a:t>
            </a:r>
          </a:p>
          <a:p>
            <a:pPr lvl="1"/>
            <a:r>
              <a:rPr lang="en-US" altLang="zh-TW" dirty="0"/>
              <a:t>Author style sheets</a:t>
            </a:r>
          </a:p>
          <a:p>
            <a:pPr lvl="2"/>
            <a:r>
              <a:rPr lang="en-US" altLang="zh-TW" dirty="0"/>
              <a:t>that are linked to the document via a link element, specified using a style element within the document’s head element, or specified within an element style attribute </a:t>
            </a:r>
          </a:p>
          <a:p>
            <a:pPr lvl="1"/>
            <a:r>
              <a:rPr lang="en-US" altLang="zh-TW" dirty="0"/>
              <a:t>User Agent (typically a web browser) style sheets</a:t>
            </a:r>
          </a:p>
          <a:p>
            <a:pPr lvl="2"/>
            <a:r>
              <a:rPr lang="en-US" altLang="zh-TW" dirty="0"/>
              <a:t>the default sets of declarations applied by the user agent</a:t>
            </a:r>
          </a:p>
          <a:p>
            <a:r>
              <a:rPr lang="en-US" altLang="zh-TW" dirty="0"/>
              <a:t>Priority</a:t>
            </a:r>
          </a:p>
          <a:p>
            <a:pPr lvl="1"/>
            <a:r>
              <a:rPr lang="en-US" altLang="zh-TW" dirty="0"/>
              <a:t>author &gt; user &gt; user agent</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25</a:t>
            </a:fld>
            <a:endParaRPr lang="zh-TW" altLang="en-US"/>
          </a:p>
        </p:txBody>
      </p:sp>
    </p:spTree>
    <p:extLst>
      <p:ext uri="{BB962C8B-B14F-4D97-AF65-F5344CB8AC3E}">
        <p14:creationId xmlns:p14="http://schemas.microsoft.com/office/powerpoint/2010/main" val="3870956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38183" y="2763020"/>
            <a:ext cx="8681948"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company's clients include many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Fortune 1000 companies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government agencies, branches of the military and business organizations.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Most styles defined for parent elements are also </a:t>
            </a:r>
            <a:r>
              <a:rPr lang="en-US" altLang="zh-TW" dirty="0">
                <a:solidFill>
                  <a:srgbClr val="FF0000"/>
                </a:solidFill>
              </a:rPr>
              <a:t>inherited</a:t>
            </a:r>
            <a:r>
              <a:rPr lang="en-US" altLang="zh-TW" dirty="0"/>
              <a:t> by child (nested) elements. </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26</a:t>
            </a:fld>
            <a:endParaRPr lang="zh-TW" altLang="en-US"/>
          </a:p>
        </p:txBody>
      </p:sp>
      <p:sp>
        <p:nvSpPr>
          <p:cNvPr id="7" name="矩形 6"/>
          <p:cNvSpPr/>
          <p:nvPr/>
        </p:nvSpPr>
        <p:spPr>
          <a:xfrm>
            <a:off x="2219326" y="4770438"/>
            <a:ext cx="2143125" cy="1106488"/>
          </a:xfrm>
          <a:prstGeom prst="rect">
            <a:avLst/>
          </a:prstGeom>
          <a:solidFill>
            <a:schemeClr val="tx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dirty="0"/>
          </a:p>
        </p:txBody>
      </p:sp>
      <p:sp>
        <p:nvSpPr>
          <p:cNvPr id="8" name="矩形 7"/>
          <p:cNvSpPr/>
          <p:nvPr/>
        </p:nvSpPr>
        <p:spPr>
          <a:xfrm>
            <a:off x="2628054" y="5084417"/>
            <a:ext cx="1343025" cy="479722"/>
          </a:xfrm>
          <a:prstGeom prst="rect">
            <a:avLst/>
          </a:prstGeom>
          <a:solidFill>
            <a:schemeClr val="accent6">
              <a:lumMod val="40000"/>
              <a:lumOff val="60000"/>
            </a:schemeClr>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9" name="矩形 8"/>
          <p:cNvSpPr/>
          <p:nvPr/>
        </p:nvSpPr>
        <p:spPr>
          <a:xfrm>
            <a:off x="1981200" y="5966466"/>
            <a:ext cx="3438762" cy="830997"/>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none">
            <a:spAutoFit/>
          </a:bodyPr>
          <a:lstStyle/>
          <a:p>
            <a:r>
              <a:rPr lang="zh-TW" altLang="en-US" sz="1200" dirty="0">
                <a:solidFill>
                  <a:srgbClr val="FF0000"/>
                </a:solidFill>
                <a:latin typeface="Courier New" panose="02070309020205020404" pitchFamily="49" charset="0"/>
                <a:cs typeface="Courier New" panose="02070309020205020404" pitchFamily="49" charset="0"/>
              </a:rPr>
              <a:t>&lt;p class = "special"&gt;</a:t>
            </a:r>
            <a:endParaRPr lang="en-US" altLang="zh-TW" sz="1200" dirty="0">
              <a:solidFill>
                <a:srgbClr val="FF0000"/>
              </a:solidFill>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-&gt; </a:t>
            </a:r>
            <a:r>
              <a:rPr lang="zh-TW" altLang="en-US" sz="1200" dirty="0">
                <a:latin typeface="Courier New" panose="02070309020205020404" pitchFamily="49" charset="0"/>
                <a:cs typeface="Courier New" panose="02070309020205020404" pitchFamily="49" charset="0"/>
              </a:rPr>
              <a:t>font-size: 12pt;</a:t>
            </a:r>
          </a:p>
          <a:p>
            <a:r>
              <a:rPr lang="en-US" altLang="zh-TW" sz="1200" dirty="0">
                <a:latin typeface="Courier New" panose="02070309020205020404" pitchFamily="49" charset="0"/>
                <a:cs typeface="Courier New" panose="02070309020205020404" pitchFamily="49" charset="0"/>
              </a:rPr>
              <a:t>-&gt;</a:t>
            </a:r>
            <a:r>
              <a:rPr lang="zh-TW" altLang="en-US" sz="1200" dirty="0">
                <a:latin typeface="Courier New" panose="02070309020205020404" pitchFamily="49" charset="0"/>
                <a:cs typeface="Courier New" panose="02070309020205020404" pitchFamily="49" charset="0"/>
              </a:rPr>
              <a:t> font-family: arial, sans-serif; </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-&gt; </a:t>
            </a:r>
            <a:r>
              <a:rPr lang="zh-TW" altLang="en-US" sz="1200" dirty="0">
                <a:latin typeface="Courier New" panose="02070309020205020404" pitchFamily="49" charset="0"/>
                <a:cs typeface="Courier New" panose="02070309020205020404" pitchFamily="49" charset="0"/>
              </a:rPr>
              <a:t>color: purple; </a:t>
            </a:r>
          </a:p>
        </p:txBody>
      </p:sp>
      <p:sp>
        <p:nvSpPr>
          <p:cNvPr id="12" name="文字方塊 11"/>
          <p:cNvSpPr txBox="1"/>
          <p:nvPr/>
        </p:nvSpPr>
        <p:spPr>
          <a:xfrm>
            <a:off x="1864359" y="4796493"/>
            <a:ext cx="306494" cy="369332"/>
          </a:xfrm>
          <a:prstGeom prst="rect">
            <a:avLst/>
          </a:prstGeom>
          <a:noFill/>
        </p:spPr>
        <p:txBody>
          <a:bodyPr wrap="none" rtlCol="0">
            <a:spAutoFit/>
          </a:bodyPr>
          <a:lstStyle/>
          <a:p>
            <a:r>
              <a:rPr lang="en-US" altLang="zh-TW" dirty="0"/>
              <a:t>p</a:t>
            </a:r>
            <a:endParaRPr lang="zh-TW" altLang="en-US" dirty="0"/>
          </a:p>
        </p:txBody>
      </p:sp>
      <p:sp>
        <p:nvSpPr>
          <p:cNvPr id="13" name="文字方塊 12"/>
          <p:cNvSpPr txBox="1"/>
          <p:nvPr/>
        </p:nvSpPr>
        <p:spPr>
          <a:xfrm>
            <a:off x="2579581" y="4768703"/>
            <a:ext cx="490840" cy="369332"/>
          </a:xfrm>
          <a:prstGeom prst="rect">
            <a:avLst/>
          </a:prstGeom>
          <a:noFill/>
        </p:spPr>
        <p:txBody>
          <a:bodyPr wrap="none" rtlCol="0">
            <a:spAutoFit/>
          </a:bodyPr>
          <a:lstStyle/>
          <a:p>
            <a:r>
              <a:rPr lang="en-US" altLang="zh-TW" dirty="0" err="1"/>
              <a:t>em</a:t>
            </a:r>
            <a:endParaRPr lang="zh-TW" altLang="en-US" dirty="0"/>
          </a:p>
        </p:txBody>
      </p:sp>
      <p:sp>
        <p:nvSpPr>
          <p:cNvPr id="19" name="矩形 18"/>
          <p:cNvSpPr/>
          <p:nvPr/>
        </p:nvSpPr>
        <p:spPr>
          <a:xfrm>
            <a:off x="5705238" y="4908184"/>
            <a:ext cx="3438762" cy="830997"/>
          </a:xfrm>
          <a:prstGeom prst="rect">
            <a:avLst/>
          </a:prstGeom>
          <a:solidFill>
            <a:schemeClr val="accent6">
              <a:lumMod val="40000"/>
              <a:lumOff val="60000"/>
            </a:schemeClr>
          </a:solid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wrap="none">
            <a:spAutoFit/>
          </a:bodyPr>
          <a:lstStyle/>
          <a:p>
            <a:r>
              <a:rPr lang="zh-TW" altLang="en-US" sz="1200" dirty="0">
                <a:solidFill>
                  <a:srgbClr val="FF0000"/>
                </a:solidFill>
                <a:latin typeface="Courier New" panose="02070309020205020404" pitchFamily="49" charset="0"/>
                <a:cs typeface="Courier New" panose="02070309020205020404" pitchFamily="49" charset="0"/>
              </a:rPr>
              <a:t>&lt;</a:t>
            </a:r>
            <a:r>
              <a:rPr lang="en-US" altLang="zh-TW" sz="1200" dirty="0" err="1">
                <a:solidFill>
                  <a:srgbClr val="FF0000"/>
                </a:solidFill>
                <a:latin typeface="Courier New" panose="02070309020205020404" pitchFamily="49" charset="0"/>
                <a:cs typeface="Courier New" panose="02070309020205020404" pitchFamily="49" charset="0"/>
              </a:rPr>
              <a:t>em</a:t>
            </a:r>
            <a:r>
              <a:rPr lang="zh-TW" altLang="en-US" sz="1200" dirty="0">
                <a:solidFill>
                  <a:srgbClr val="FF0000"/>
                </a:solidFill>
                <a:latin typeface="Courier New" panose="02070309020205020404" pitchFamily="49" charset="0"/>
                <a:cs typeface="Courier New" panose="02070309020205020404" pitchFamily="49" charset="0"/>
              </a:rPr>
              <a:t>&gt;</a:t>
            </a:r>
            <a:endParaRPr lang="en-US" altLang="zh-TW" sz="1200" dirty="0">
              <a:solidFill>
                <a:srgbClr val="FF0000"/>
              </a:solidFill>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-&gt; </a:t>
            </a:r>
            <a:r>
              <a:rPr lang="zh-TW" altLang="en-US" sz="1200" dirty="0">
                <a:latin typeface="Courier New" panose="02070309020205020404" pitchFamily="49" charset="0"/>
                <a:cs typeface="Courier New" panose="02070309020205020404" pitchFamily="49" charset="0"/>
              </a:rPr>
              <a:t>font-size: 12pt;</a:t>
            </a:r>
          </a:p>
          <a:p>
            <a:r>
              <a:rPr lang="en-US" altLang="zh-TW" sz="1200" dirty="0">
                <a:latin typeface="Courier New" panose="02070309020205020404" pitchFamily="49" charset="0"/>
                <a:cs typeface="Courier New" panose="02070309020205020404" pitchFamily="49" charset="0"/>
              </a:rPr>
              <a:t>-&gt;</a:t>
            </a:r>
            <a:r>
              <a:rPr lang="zh-TW" altLang="en-US" sz="1200" dirty="0">
                <a:latin typeface="Courier New" panose="02070309020205020404" pitchFamily="49" charset="0"/>
                <a:cs typeface="Courier New" panose="02070309020205020404" pitchFamily="49" charset="0"/>
              </a:rPr>
              <a:t> font-family: arial, sans-serif; </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-&gt; </a:t>
            </a:r>
            <a:r>
              <a:rPr lang="zh-TW" altLang="en-US" sz="1200" dirty="0">
                <a:latin typeface="Courier New" panose="02070309020205020404" pitchFamily="49" charset="0"/>
                <a:cs typeface="Courier New" panose="02070309020205020404" pitchFamily="49" charset="0"/>
              </a:rPr>
              <a:t>color: purple; </a:t>
            </a:r>
          </a:p>
        </p:txBody>
      </p:sp>
      <p:cxnSp>
        <p:nvCxnSpPr>
          <p:cNvPr id="21" name="直線單箭頭接點 20"/>
          <p:cNvCxnSpPr/>
          <p:nvPr/>
        </p:nvCxnSpPr>
        <p:spPr>
          <a:xfrm flipV="1">
            <a:off x="4722706" y="5564140"/>
            <a:ext cx="2097194" cy="7777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2" name="矩形 21"/>
          <p:cNvSpPr/>
          <p:nvPr/>
        </p:nvSpPr>
        <p:spPr>
          <a:xfrm>
            <a:off x="5697170" y="5890479"/>
            <a:ext cx="2137124" cy="646331"/>
          </a:xfrm>
          <a:prstGeom prst="rect">
            <a:avLst/>
          </a:prstGeom>
          <a:solidFill>
            <a:schemeClr val="accent6">
              <a:lumMod val="40000"/>
              <a:lumOff val="60000"/>
            </a:schemeClr>
          </a:solid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wrap="none">
            <a:spAutoFit/>
          </a:bodyPr>
          <a:lstStyle/>
          <a:p>
            <a:r>
              <a:rPr lang="zh-TW" altLang="en-US" sz="1200" dirty="0">
                <a:solidFill>
                  <a:srgbClr val="FF0000"/>
                </a:solidFill>
                <a:latin typeface="Courier New" panose="02070309020205020404" pitchFamily="49" charset="0"/>
                <a:cs typeface="Courier New" panose="02070309020205020404" pitchFamily="49" charset="0"/>
              </a:rPr>
              <a:t>&lt;</a:t>
            </a:r>
            <a:r>
              <a:rPr lang="en-US" altLang="zh-TW" sz="1200" dirty="0" err="1">
                <a:solidFill>
                  <a:srgbClr val="FF0000"/>
                </a:solidFill>
                <a:latin typeface="Courier New" panose="02070309020205020404" pitchFamily="49" charset="0"/>
                <a:cs typeface="Courier New" panose="02070309020205020404" pitchFamily="49" charset="0"/>
              </a:rPr>
              <a:t>em</a:t>
            </a:r>
            <a:r>
              <a:rPr lang="zh-TW" altLang="en-US" sz="1200" dirty="0">
                <a:solidFill>
                  <a:srgbClr val="FF0000"/>
                </a:solidFill>
                <a:latin typeface="Courier New" panose="02070309020205020404" pitchFamily="49" charset="0"/>
                <a:cs typeface="Courier New" panose="02070309020205020404" pitchFamily="49" charset="0"/>
              </a:rPr>
              <a:t>&gt;</a:t>
            </a:r>
            <a:endParaRPr lang="en-US" altLang="zh-TW" sz="1200" dirty="0">
              <a:solidFill>
                <a:srgbClr val="FF0000"/>
              </a:solidFill>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-&gt; </a:t>
            </a:r>
            <a:r>
              <a:rPr lang="zh-TW" altLang="en-US" sz="1200" dirty="0">
                <a:solidFill>
                  <a:schemeClr val="tx1"/>
                </a:solidFill>
                <a:latin typeface="Courier New" panose="02070309020205020404" pitchFamily="49" charset="0"/>
                <a:cs typeface="Courier New" panose="02070309020205020404" pitchFamily="49" charset="0"/>
              </a:rPr>
              <a:t>font-weight: bold;</a:t>
            </a:r>
          </a:p>
          <a:p>
            <a:r>
              <a:rPr lang="en-US" altLang="zh-TW" sz="1200" dirty="0">
                <a:latin typeface="Courier New" panose="02070309020205020404" pitchFamily="49" charset="0"/>
                <a:cs typeface="Courier New" panose="02070309020205020404" pitchFamily="49" charset="0"/>
              </a:rPr>
              <a:t>-&gt;</a:t>
            </a:r>
            <a:r>
              <a:rPr lang="zh-TW" altLang="en-US" sz="1200" dirty="0">
                <a:latin typeface="Courier New" panose="02070309020205020404" pitchFamily="49" charset="0"/>
                <a:cs typeface="Courier New" panose="02070309020205020404" pitchFamily="49" charset="0"/>
              </a:rPr>
              <a:t> </a:t>
            </a:r>
            <a:r>
              <a:rPr lang="zh-TW" altLang="en-US" sz="1200" dirty="0">
                <a:solidFill>
                  <a:schemeClr val="tx1"/>
                </a:solidFill>
                <a:latin typeface="Courier New" panose="02070309020205020404" pitchFamily="49" charset="0"/>
                <a:cs typeface="Courier New" panose="02070309020205020404" pitchFamily="49" charset="0"/>
              </a:rPr>
              <a:t>color: black; </a:t>
            </a:r>
            <a:endParaRPr lang="en-US" altLang="zh-TW" sz="1200" dirty="0">
              <a:latin typeface="Courier New" panose="02070309020205020404" pitchFamily="49" charset="0"/>
              <a:cs typeface="Courier New" panose="02070309020205020404" pitchFamily="49" charset="0"/>
            </a:endParaRPr>
          </a:p>
        </p:txBody>
      </p:sp>
      <p:cxnSp>
        <p:nvCxnSpPr>
          <p:cNvPr id="24" name="直線單箭頭接點 23"/>
          <p:cNvCxnSpPr/>
          <p:nvPr/>
        </p:nvCxnSpPr>
        <p:spPr>
          <a:xfrm>
            <a:off x="2325526" y="3124201"/>
            <a:ext cx="3454693" cy="284226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7" name="直線接點 26"/>
          <p:cNvCxnSpPr/>
          <p:nvPr/>
        </p:nvCxnSpPr>
        <p:spPr>
          <a:xfrm>
            <a:off x="5771303" y="5602239"/>
            <a:ext cx="1743922" cy="0"/>
          </a:xfrm>
          <a:prstGeom prst="line">
            <a:avLst/>
          </a:prstGeom>
        </p:spPr>
        <p:style>
          <a:lnRef idx="3">
            <a:schemeClr val="accent5"/>
          </a:lnRef>
          <a:fillRef idx="0">
            <a:schemeClr val="accent5"/>
          </a:fillRef>
          <a:effectRef idx="2">
            <a:schemeClr val="accent5"/>
          </a:effectRef>
          <a:fontRef idx="minor">
            <a:schemeClr val="tx1"/>
          </a:fontRef>
        </p:style>
      </p:cxnSp>
      <p:pic>
        <p:nvPicPr>
          <p:cNvPr id="28" name="圖片 27"/>
          <p:cNvPicPr>
            <a:picLocks noChangeAspect="1"/>
          </p:cNvPicPr>
          <p:nvPr/>
        </p:nvPicPr>
        <p:blipFill>
          <a:blip r:embed="rId2"/>
          <a:stretch>
            <a:fillRect/>
          </a:stretch>
        </p:blipFill>
        <p:spPr>
          <a:xfrm>
            <a:off x="5771303" y="2908447"/>
            <a:ext cx="4267200" cy="304800"/>
          </a:xfrm>
          <a:prstGeom prst="rect">
            <a:avLst/>
          </a:prstGeom>
          <a:ln>
            <a:solidFill>
              <a:schemeClr val="tx1"/>
            </a:solidFill>
          </a:ln>
        </p:spPr>
      </p:pic>
    </p:spTree>
    <p:extLst>
      <p:ext uri="{BB962C8B-B14F-4D97-AF65-F5344CB8AC3E}">
        <p14:creationId xmlns:p14="http://schemas.microsoft.com/office/powerpoint/2010/main" val="168455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P spid="13" grpId="0"/>
      <p:bldP spid="19" grpId="0" animBg="1"/>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Properties defined for child and descendant elements have a higher specificity than properties defined for parent and ancestor elements. </a:t>
            </a:r>
          </a:p>
          <a:p>
            <a:r>
              <a:rPr lang="en-US" altLang="zh-TW" dirty="0"/>
              <a:t>Conflicts are resolved in favor of properties with a higher specificity, so the child’s styles take precedence. </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27</a:t>
            </a:fld>
            <a:endParaRPr lang="zh-TW" altLang="en-US"/>
          </a:p>
        </p:txBody>
      </p:sp>
    </p:spTree>
    <p:extLst>
      <p:ext uri="{BB962C8B-B14F-4D97-AF65-F5344CB8AC3E}">
        <p14:creationId xmlns:p14="http://schemas.microsoft.com/office/powerpoint/2010/main" val="3656985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28</a:t>
            </a:fld>
            <a:endParaRPr lang="zh-TW" altLang="en-US" dirty="0"/>
          </a:p>
        </p:txBody>
      </p:sp>
      <p:sp>
        <p:nvSpPr>
          <p:cNvPr id="21" name="矩形 20"/>
          <p:cNvSpPr/>
          <p:nvPr/>
        </p:nvSpPr>
        <p:spPr>
          <a:xfrm>
            <a:off x="1546327" y="930966"/>
            <a:ext cx="6465837" cy="574772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More Styles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.nodec</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underline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underline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margin-left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8em</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Shopping list for Monday: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Milk</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Bread</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White bread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Rye bread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Whole wheat bread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Carrots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Yogurt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Pizza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with mushrooms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 to the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nodec</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Grocery store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3"/>
          <a:stretch>
            <a:fillRect/>
          </a:stretch>
        </p:blipFill>
        <p:spPr>
          <a:xfrm>
            <a:off x="6838950" y="1004308"/>
            <a:ext cx="3829050" cy="2181225"/>
          </a:xfrm>
          <a:prstGeom prst="rect">
            <a:avLst/>
          </a:prstGeom>
          <a:ln>
            <a:solidFill>
              <a:schemeClr val="tx1"/>
            </a:solidFill>
          </a:ln>
        </p:spPr>
      </p:pic>
      <p:sp>
        <p:nvSpPr>
          <p:cNvPr id="7" name="文字方塊 6"/>
          <p:cNvSpPr txBox="1"/>
          <p:nvPr/>
        </p:nvSpPr>
        <p:spPr>
          <a:xfrm>
            <a:off x="6210301" y="3620825"/>
            <a:ext cx="4065537" cy="181588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TW" sz="1600" dirty="0"/>
              <a:t>text-decoration</a:t>
            </a:r>
            <a:r>
              <a:rPr lang="zh-TW" altLang="en-US" sz="1600" dirty="0"/>
              <a:t> </a:t>
            </a:r>
            <a:r>
              <a:rPr lang="en-US" altLang="zh-TW" sz="1600" dirty="0"/>
              <a:t>:</a:t>
            </a:r>
            <a:r>
              <a:rPr lang="zh-TW" altLang="en-US" sz="1600" dirty="0"/>
              <a:t> </a:t>
            </a:r>
            <a:r>
              <a:rPr lang="en-US" altLang="zh-TW" sz="1600" dirty="0"/>
              <a:t>the decoration added to text</a:t>
            </a:r>
          </a:p>
          <a:p>
            <a:r>
              <a:rPr lang="zh-TW" altLang="en-US" sz="1600" dirty="0"/>
              <a:t>     </a:t>
            </a:r>
            <a:r>
              <a:rPr lang="en-US" altLang="zh-TW" sz="1600" dirty="0"/>
              <a:t>none </a:t>
            </a:r>
          </a:p>
          <a:p>
            <a:r>
              <a:rPr lang="zh-TW" altLang="en-US" sz="1600" dirty="0"/>
              <a:t>     </a:t>
            </a:r>
            <a:r>
              <a:rPr lang="en-US" altLang="zh-TW" sz="1600" dirty="0"/>
              <a:t>underline : </a:t>
            </a:r>
            <a:r>
              <a:rPr lang="zh-TW" altLang="en-US" sz="1600" dirty="0"/>
              <a:t>文字之下</a:t>
            </a:r>
            <a:endParaRPr lang="en-US" altLang="zh-TW" sz="1600" dirty="0"/>
          </a:p>
          <a:p>
            <a:r>
              <a:rPr lang="zh-TW" altLang="en-US" sz="1600" dirty="0"/>
              <a:t>     </a:t>
            </a:r>
            <a:r>
              <a:rPr lang="en-US" altLang="zh-TW" sz="1600" dirty="0" err="1"/>
              <a:t>overline</a:t>
            </a:r>
            <a:r>
              <a:rPr lang="zh-TW" altLang="en-US" sz="1600" dirty="0"/>
              <a:t> </a:t>
            </a:r>
            <a:r>
              <a:rPr lang="en-US" altLang="zh-TW" sz="1600" dirty="0"/>
              <a:t>:</a:t>
            </a:r>
            <a:r>
              <a:rPr lang="zh-TW" altLang="en-US" sz="1600" dirty="0"/>
              <a:t> 文字之上</a:t>
            </a:r>
            <a:endParaRPr lang="en-US" altLang="zh-TW" sz="1600" dirty="0"/>
          </a:p>
          <a:p>
            <a:r>
              <a:rPr lang="zh-TW" altLang="en-US" sz="1600" dirty="0"/>
              <a:t>     </a:t>
            </a:r>
            <a:r>
              <a:rPr lang="en-US" altLang="zh-TW" sz="1600" dirty="0"/>
              <a:t>line-through</a:t>
            </a:r>
            <a:r>
              <a:rPr lang="zh-TW" altLang="en-US" sz="1600" dirty="0"/>
              <a:t> </a:t>
            </a:r>
            <a:r>
              <a:rPr lang="en-US" altLang="zh-TW" sz="1600" dirty="0"/>
              <a:t>:</a:t>
            </a:r>
            <a:r>
              <a:rPr lang="zh-TW" altLang="en-US" sz="1600" dirty="0"/>
              <a:t> 文字之中</a:t>
            </a:r>
            <a:endParaRPr lang="en-US" altLang="zh-TW" sz="1600" dirty="0"/>
          </a:p>
          <a:p>
            <a:r>
              <a:rPr lang="en-US" altLang="zh-TW" sz="1600" dirty="0"/>
              <a:t>:hover </a:t>
            </a:r>
            <a:r>
              <a:rPr lang="zh-TW" altLang="en-US" sz="1600" dirty="0"/>
              <a:t>滑鼠移到該</a:t>
            </a:r>
            <a:r>
              <a:rPr lang="en-US" altLang="zh-TW" sz="1600" dirty="0"/>
              <a:t>element</a:t>
            </a:r>
            <a:r>
              <a:rPr lang="zh-TW" altLang="en-US" sz="1600" dirty="0"/>
              <a:t>才啟動</a:t>
            </a:r>
            <a:endParaRPr lang="en-US" altLang="zh-TW" sz="1600" dirty="0"/>
          </a:p>
          <a:p>
            <a:r>
              <a:rPr lang="en-US" altLang="zh-TW" sz="1600" dirty="0"/>
              <a:t>margin-left : </a:t>
            </a:r>
            <a:r>
              <a:rPr lang="zh-TW" altLang="en-US" sz="1600" dirty="0"/>
              <a:t>距左邊界 </a:t>
            </a:r>
            <a:r>
              <a:rPr lang="en-US" altLang="zh-TW" sz="1600" dirty="0"/>
              <a:t>20 </a:t>
            </a:r>
            <a:r>
              <a:rPr lang="en-US" altLang="zh-TW" sz="1600" dirty="0" err="1"/>
              <a:t>px</a:t>
            </a:r>
            <a:endParaRPr lang="en-US" altLang="zh-TW" sz="1600" dirty="0"/>
          </a:p>
        </p:txBody>
      </p:sp>
      <p:sp>
        <p:nvSpPr>
          <p:cNvPr id="8" name="矩形 7"/>
          <p:cNvSpPr/>
          <p:nvPr/>
        </p:nvSpPr>
        <p:spPr>
          <a:xfrm>
            <a:off x="2314575" y="2104444"/>
            <a:ext cx="3209925" cy="3244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2314575" y="5943097"/>
            <a:ext cx="5362575" cy="183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314575" y="2447926"/>
            <a:ext cx="2476501" cy="14287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3076575" y="5485829"/>
            <a:ext cx="1924051" cy="143446"/>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314575" y="2590800"/>
            <a:ext cx="3209925" cy="17145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981201" y="3557268"/>
            <a:ext cx="2809875" cy="15748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390775" y="5789161"/>
            <a:ext cx="1381126" cy="15393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3119438" y="5475339"/>
            <a:ext cx="1814512" cy="15393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314575" y="2762250"/>
            <a:ext cx="2476501" cy="152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981200" y="3725241"/>
            <a:ext cx="3371850" cy="20464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2314575" y="2914650"/>
            <a:ext cx="2324101" cy="1714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2571750" y="4214492"/>
            <a:ext cx="2314576" cy="77660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8056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a:ea typeface="新細明體" panose="02020500000000000000" pitchFamily="18" charset="-120"/>
              </a:rPr>
              <a:t>Pseudoclasses</a:t>
            </a:r>
            <a:endParaRPr lang="en-US" altLang="zh-TW" dirty="0">
              <a:ea typeface="新細明體" panose="02020500000000000000" pitchFamily="18" charset="-120"/>
            </a:endParaRPr>
          </a:p>
          <a:p>
            <a:pPr lvl="1"/>
            <a:r>
              <a:rPr lang="en-US" altLang="zh-TW" dirty="0"/>
              <a:t>A pseudo-class is used to define a special state of an element.</a:t>
            </a:r>
          </a:p>
          <a:p>
            <a:pPr lvl="1"/>
            <a:r>
              <a:rPr lang="en-US" altLang="zh-TW" dirty="0" err="1"/>
              <a:t>E.g</a:t>
            </a:r>
            <a:r>
              <a:rPr lang="en-US" altLang="zh-TW" dirty="0"/>
              <a:t> :</a:t>
            </a:r>
          </a:p>
          <a:p>
            <a:pPr lvl="2"/>
            <a:r>
              <a:rPr lang="en-US" altLang="zh-TW" dirty="0"/>
              <a:t>a:link // unvisited links</a:t>
            </a:r>
          </a:p>
          <a:p>
            <a:pPr lvl="2"/>
            <a:r>
              <a:rPr lang="en-US" altLang="zh-TW" dirty="0"/>
              <a:t>a:visited</a:t>
            </a:r>
            <a:r>
              <a:rPr lang="zh-TW" altLang="en-US" dirty="0"/>
              <a:t> </a:t>
            </a:r>
            <a:r>
              <a:rPr lang="en-US" altLang="zh-TW" dirty="0"/>
              <a:t>// visited links</a:t>
            </a:r>
          </a:p>
          <a:p>
            <a:pPr lvl="2"/>
            <a:r>
              <a:rPr lang="en-US" altLang="zh-TW" dirty="0"/>
              <a:t>a:hover</a:t>
            </a:r>
            <a:r>
              <a:rPr lang="zh-TW" altLang="en-US" dirty="0"/>
              <a:t> </a:t>
            </a:r>
            <a:r>
              <a:rPr lang="en-US" altLang="zh-TW" dirty="0"/>
              <a:t>// on mouse over</a:t>
            </a:r>
          </a:p>
          <a:p>
            <a:pPr lvl="2"/>
            <a:r>
              <a:rPr lang="en-US" altLang="zh-TW" dirty="0"/>
              <a:t>a:active</a:t>
            </a:r>
            <a:r>
              <a:rPr lang="zh-TW" altLang="en-US" dirty="0"/>
              <a:t> </a:t>
            </a:r>
            <a:r>
              <a:rPr lang="en-US" altLang="zh-TW" dirty="0"/>
              <a:t>// the active link</a:t>
            </a:r>
          </a:p>
          <a:p>
            <a:pPr lvl="1"/>
            <a:r>
              <a:rPr lang="en-US" altLang="zh-TW" dirty="0"/>
              <a:t>Note : a:hover MUST come after a:link and a:visited, a:active MUST come after a:hover</a:t>
            </a:r>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29</a:t>
            </a:fld>
            <a:endParaRPr lang="zh-TW" altLang="en-US"/>
          </a:p>
        </p:txBody>
      </p:sp>
    </p:spTree>
    <p:extLst>
      <p:ext uri="{BB962C8B-B14F-4D97-AF65-F5344CB8AC3E}">
        <p14:creationId xmlns:p14="http://schemas.microsoft.com/office/powerpoint/2010/main" val="4125234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Drop-Down Menus</a:t>
            </a:r>
          </a:p>
          <a:p>
            <a:r>
              <a:rPr lang="en-US" altLang="zh-TW" dirty="0"/>
              <a:t>Media Types and Media Queries</a:t>
            </a:r>
          </a:p>
          <a:p>
            <a:r>
              <a:rPr lang="en-US" altLang="zh-TW" dirty="0"/>
              <a:t>User Style Sheets</a:t>
            </a:r>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a:t>
            </a:fld>
            <a:endParaRPr lang="zh-TW" altLang="en-US"/>
          </a:p>
        </p:txBody>
      </p:sp>
    </p:spTree>
    <p:extLst>
      <p:ext uri="{BB962C8B-B14F-4D97-AF65-F5344CB8AC3E}">
        <p14:creationId xmlns:p14="http://schemas.microsoft.com/office/powerpoint/2010/main" val="4142885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Relative length measurements:</a:t>
            </a:r>
          </a:p>
          <a:p>
            <a:pPr lvl="1"/>
            <a:r>
              <a:rPr lang="en-US" altLang="zh-TW" dirty="0" err="1"/>
              <a:t>px</a:t>
            </a:r>
            <a:r>
              <a:rPr lang="en-US" altLang="zh-TW" dirty="0"/>
              <a:t> </a:t>
            </a:r>
          </a:p>
          <a:p>
            <a:pPr lvl="2"/>
            <a:r>
              <a:rPr lang="en-US" altLang="zh-TW" dirty="0"/>
              <a:t>Pixels - size varies depending on screen resolution</a:t>
            </a:r>
          </a:p>
          <a:p>
            <a:pPr lvl="1"/>
            <a:r>
              <a:rPr lang="en-US" altLang="zh-TW" dirty="0" err="1"/>
              <a:t>em</a:t>
            </a:r>
            <a:r>
              <a:rPr lang="en-US" altLang="zh-TW" dirty="0"/>
              <a:t> </a:t>
            </a:r>
          </a:p>
          <a:p>
            <a:pPr lvl="2"/>
            <a:r>
              <a:rPr lang="en-US" altLang="zh-TW" dirty="0"/>
              <a:t>1em is equal to the current font size</a:t>
            </a:r>
          </a:p>
          <a:p>
            <a:pPr lvl="2"/>
            <a:r>
              <a:rPr lang="en-US" altLang="zh-TW" dirty="0"/>
              <a:t>usually the height of a font’s uppercase M</a:t>
            </a:r>
          </a:p>
          <a:p>
            <a:pPr lvl="1"/>
            <a:r>
              <a:rPr lang="en-US" altLang="zh-TW" dirty="0"/>
              <a:t>ex</a:t>
            </a:r>
          </a:p>
          <a:p>
            <a:pPr lvl="2"/>
            <a:r>
              <a:rPr lang="en-US" altLang="zh-TW" dirty="0"/>
              <a:t>1ex is the x-height of a font (x-height is usually about half the font-size)</a:t>
            </a:r>
          </a:p>
          <a:p>
            <a:pPr lvl="1"/>
            <a:r>
              <a:rPr lang="en-US" altLang="zh-TW" dirty="0"/>
              <a:t>%</a:t>
            </a:r>
          </a:p>
          <a:p>
            <a:pPr lvl="2"/>
            <a:r>
              <a:rPr lang="en-US" altLang="zh-TW" dirty="0"/>
              <a:t>Percentages of the font’s default size</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30</a:t>
            </a:fld>
            <a:endParaRPr lang="zh-TW" altLang="en-US"/>
          </a:p>
        </p:txBody>
      </p:sp>
    </p:spTree>
    <p:extLst>
      <p:ext uri="{BB962C8B-B14F-4D97-AF65-F5344CB8AC3E}">
        <p14:creationId xmlns:p14="http://schemas.microsoft.com/office/powerpoint/2010/main" val="363523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Absolute-length measurements (units that do not vary in size):</a:t>
            </a:r>
          </a:p>
          <a:p>
            <a:pPr lvl="1"/>
            <a:r>
              <a:rPr lang="en-US" altLang="zh-TW" dirty="0"/>
              <a:t>in (inches)</a:t>
            </a:r>
          </a:p>
          <a:p>
            <a:pPr lvl="1"/>
            <a:r>
              <a:rPr lang="en-US" altLang="zh-TW" dirty="0"/>
              <a:t>cm (centimeters)</a:t>
            </a:r>
          </a:p>
          <a:p>
            <a:pPr lvl="1"/>
            <a:r>
              <a:rPr lang="en-US" altLang="zh-TW" dirty="0"/>
              <a:t>mm (millimeters)</a:t>
            </a:r>
          </a:p>
          <a:p>
            <a:pPr lvl="1"/>
            <a:r>
              <a:rPr lang="en-US" altLang="zh-TW" dirty="0" err="1"/>
              <a:t>pt</a:t>
            </a:r>
            <a:r>
              <a:rPr lang="en-US" altLang="zh-TW" dirty="0"/>
              <a:t> (points; 1 </a:t>
            </a:r>
            <a:r>
              <a:rPr lang="en-US" altLang="zh-TW" dirty="0" err="1"/>
              <a:t>pt</a:t>
            </a:r>
            <a:r>
              <a:rPr lang="en-US" altLang="zh-TW" dirty="0"/>
              <a:t> = 1/72 in)</a:t>
            </a:r>
          </a:p>
          <a:p>
            <a:pPr lvl="1"/>
            <a:r>
              <a:rPr lang="en-US" altLang="zh-TW" dirty="0"/>
              <a:t>pc (picas; 1 pc = 12 </a:t>
            </a:r>
            <a:r>
              <a:rPr lang="en-US" altLang="zh-TW" dirty="0" err="1"/>
              <a:t>pt</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31</a:t>
            </a:fld>
            <a:endParaRPr lang="zh-TW" altLang="en-US"/>
          </a:p>
        </p:txBody>
      </p:sp>
    </p:spTree>
    <p:extLst>
      <p:ext uri="{BB962C8B-B14F-4D97-AF65-F5344CB8AC3E}">
        <p14:creationId xmlns:p14="http://schemas.microsoft.com/office/powerpoint/2010/main" val="2290364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32</a:t>
            </a:fld>
            <a:endParaRPr lang="zh-TW" altLang="en-US"/>
          </a:p>
        </p:txBody>
      </p:sp>
      <p:pic>
        <p:nvPicPr>
          <p:cNvPr id="5" name="圖片 4"/>
          <p:cNvPicPr>
            <a:picLocks noChangeAspect="1"/>
          </p:cNvPicPr>
          <p:nvPr/>
        </p:nvPicPr>
        <p:blipFill>
          <a:blip r:embed="rId2"/>
          <a:stretch>
            <a:fillRect/>
          </a:stretch>
        </p:blipFill>
        <p:spPr>
          <a:xfrm>
            <a:off x="2824164" y="2662238"/>
            <a:ext cx="6543675" cy="1533525"/>
          </a:xfrm>
          <a:prstGeom prst="rect">
            <a:avLst/>
          </a:prstGeom>
        </p:spPr>
      </p:pic>
    </p:spTree>
    <p:extLst>
      <p:ext uri="{BB962C8B-B14F-4D97-AF65-F5344CB8AC3E}">
        <p14:creationId xmlns:p14="http://schemas.microsoft.com/office/powerpoint/2010/main" val="3481295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589904" y="1621528"/>
            <a:ext cx="7941367"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Linking External Style Sheets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rel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"stylesheet"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"styles.css"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Shopping list for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Monday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Milk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Bread</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White bread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Rye bread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Whole wheat bread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Carrots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Yogurt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Pizza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with mushrooms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 to the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nodec</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 Grocery store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Linking External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33</a:t>
            </a:fld>
            <a:endParaRPr lang="zh-TW" altLang="en-US"/>
          </a:p>
        </p:txBody>
      </p:sp>
      <p:sp>
        <p:nvSpPr>
          <p:cNvPr id="6" name="文字方塊 5"/>
          <p:cNvSpPr txBox="1"/>
          <p:nvPr/>
        </p:nvSpPr>
        <p:spPr>
          <a:xfrm>
            <a:off x="8372476" y="3895725"/>
            <a:ext cx="184731" cy="369332"/>
          </a:xfrm>
          <a:prstGeom prst="rect">
            <a:avLst/>
          </a:prstGeom>
          <a:noFill/>
        </p:spPr>
        <p:txBody>
          <a:bodyPr wrap="none" rtlCol="0">
            <a:spAutoFit/>
          </a:bodyPr>
          <a:lstStyle/>
          <a:p>
            <a:endParaRPr lang="zh-TW" altLang="en-US" dirty="0"/>
          </a:p>
        </p:txBody>
      </p:sp>
      <p:sp>
        <p:nvSpPr>
          <p:cNvPr id="9" name="矩形 8"/>
          <p:cNvSpPr/>
          <p:nvPr/>
        </p:nvSpPr>
        <p:spPr>
          <a:xfrm>
            <a:off x="2133869" y="2575732"/>
            <a:ext cx="5943331" cy="2171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271206" y="3387017"/>
            <a:ext cx="4572000" cy="175432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styles.css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.nodec</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underline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underline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
        <p:nvSpPr>
          <p:cNvPr id="8" name="矩形 7"/>
          <p:cNvSpPr/>
          <p:nvPr/>
        </p:nvSpPr>
        <p:spPr>
          <a:xfrm>
            <a:off x="8077200" y="3116938"/>
            <a:ext cx="1701107" cy="369332"/>
          </a:xfrm>
          <a:prstGeom prst="rect">
            <a:avLst/>
          </a:prstGeom>
        </p:spPr>
        <p:txBody>
          <a:bodyPr wrap="none">
            <a:spAutoFit/>
          </a:bodyPr>
          <a:lstStyle/>
          <a:p>
            <a:r>
              <a:rPr lang="zh-TW" altLang="en-US" dirty="0">
                <a:solidFill>
                  <a:srgbClr val="FF0000"/>
                </a:solidFill>
                <a:latin typeface="Courier New" panose="02070309020205020404" pitchFamily="49" charset="0"/>
                <a:cs typeface="Courier New" panose="02070309020205020404" pitchFamily="49" charset="0"/>
              </a:rPr>
              <a:t>styles.css </a:t>
            </a:r>
            <a:endParaRPr lang="zh-TW" altLang="en-US" dirty="0">
              <a:solidFill>
                <a:srgbClr val="FF0000"/>
              </a:solidFill>
            </a:endParaRPr>
          </a:p>
        </p:txBody>
      </p:sp>
    </p:spTree>
    <p:extLst>
      <p:ext uri="{BB962C8B-B14F-4D97-AF65-F5344CB8AC3E}">
        <p14:creationId xmlns:p14="http://schemas.microsoft.com/office/powerpoint/2010/main" val="2540620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link</a:t>
            </a:r>
            <a:r>
              <a:rPr lang="en-US" altLang="zh-TW" dirty="0"/>
              <a:t> element </a:t>
            </a:r>
          </a:p>
          <a:p>
            <a:pPr lvl="1"/>
            <a:r>
              <a:rPr lang="en-US" altLang="zh-TW" dirty="0"/>
              <a:t>Uses </a:t>
            </a:r>
            <a:r>
              <a:rPr lang="en-US" altLang="zh-TW" dirty="0" err="1">
                <a:solidFill>
                  <a:srgbClr val="7030A0"/>
                </a:solidFill>
              </a:rPr>
              <a:t>rel</a:t>
            </a:r>
            <a:r>
              <a:rPr lang="en-US" altLang="zh-TW" dirty="0">
                <a:solidFill>
                  <a:srgbClr val="7030A0"/>
                </a:solidFill>
              </a:rPr>
              <a:t> </a:t>
            </a:r>
            <a:r>
              <a:rPr lang="en-US" altLang="zh-TW" dirty="0"/>
              <a:t>attribute to specify a relationship between two documents</a:t>
            </a:r>
          </a:p>
          <a:p>
            <a:pPr lvl="1"/>
            <a:r>
              <a:rPr lang="en-US" altLang="zh-TW" dirty="0" err="1">
                <a:solidFill>
                  <a:srgbClr val="7030A0"/>
                </a:solidFill>
              </a:rPr>
              <a:t>rel</a:t>
            </a:r>
            <a:r>
              <a:rPr lang="en-US" altLang="zh-TW" dirty="0">
                <a:solidFill>
                  <a:srgbClr val="7030A0"/>
                </a:solidFill>
              </a:rPr>
              <a:t> </a:t>
            </a:r>
            <a:r>
              <a:rPr lang="en-US" altLang="zh-TW" dirty="0"/>
              <a:t>attribute declares the linked document to be a </a:t>
            </a:r>
            <a:r>
              <a:rPr lang="en-US" altLang="zh-TW" dirty="0" err="1"/>
              <a:t>stylesheet</a:t>
            </a:r>
            <a:r>
              <a:rPr lang="en-US" altLang="zh-TW" dirty="0"/>
              <a:t> for the document</a:t>
            </a:r>
          </a:p>
          <a:p>
            <a:r>
              <a:rPr lang="en-US" altLang="zh-TW" dirty="0">
                <a:solidFill>
                  <a:srgbClr val="7030A0"/>
                </a:solidFill>
              </a:rPr>
              <a:t>type </a:t>
            </a:r>
            <a:r>
              <a:rPr lang="en-US" altLang="zh-TW" dirty="0"/>
              <a:t>attribute specifies the MIME type of the related document</a:t>
            </a:r>
          </a:p>
          <a:p>
            <a:r>
              <a:rPr lang="en-US" altLang="zh-TW" dirty="0" err="1">
                <a:solidFill>
                  <a:srgbClr val="7030A0"/>
                </a:solidFill>
              </a:rPr>
              <a:t>href</a:t>
            </a:r>
            <a:r>
              <a:rPr lang="en-US" altLang="zh-TW" dirty="0">
                <a:solidFill>
                  <a:srgbClr val="7030A0"/>
                </a:solidFill>
              </a:rPr>
              <a:t> </a:t>
            </a:r>
            <a:r>
              <a:rPr lang="en-US" altLang="zh-TW" dirty="0"/>
              <a:t>attribute provides the URL for the document containing the style sheet</a:t>
            </a:r>
          </a:p>
          <a:p>
            <a:endParaRPr lang="zh-TW" altLang="en-US" dirty="0"/>
          </a:p>
        </p:txBody>
      </p:sp>
      <p:sp>
        <p:nvSpPr>
          <p:cNvPr id="3" name="標題 2"/>
          <p:cNvSpPr>
            <a:spLocks noGrp="1"/>
          </p:cNvSpPr>
          <p:nvPr>
            <p:ph type="title"/>
          </p:nvPr>
        </p:nvSpPr>
        <p:spPr/>
        <p:txBody>
          <a:bodyPr/>
          <a:lstStyle/>
          <a:p>
            <a:r>
              <a:rPr lang="en-US" altLang="zh-TW" dirty="0"/>
              <a:t>Linking External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34</a:t>
            </a:fld>
            <a:endParaRPr lang="zh-TW" altLang="en-US"/>
          </a:p>
        </p:txBody>
      </p:sp>
    </p:spTree>
    <p:extLst>
      <p:ext uri="{BB962C8B-B14F-4D97-AF65-F5344CB8AC3E}">
        <p14:creationId xmlns:p14="http://schemas.microsoft.com/office/powerpoint/2010/main" val="1192889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External style sheets are separate documents that contain only CSS rules.</a:t>
            </a:r>
          </a:p>
          <a:p>
            <a:r>
              <a:rPr lang="en-US" altLang="zh-TW" dirty="0"/>
              <a:t>Help create a uniform look for a website</a:t>
            </a:r>
          </a:p>
          <a:p>
            <a:r>
              <a:rPr lang="en-US" altLang="zh-TW" dirty="0"/>
              <a:t>Separate pages can all use the same styles. </a:t>
            </a:r>
          </a:p>
          <a:p>
            <a:r>
              <a:rPr lang="en-US" altLang="zh-TW" dirty="0"/>
              <a:t>Modifying a single style-sheet file makes changes to styles across an entire website (or to a portion of one).</a:t>
            </a:r>
          </a:p>
          <a:p>
            <a:r>
              <a:rPr lang="en-US" altLang="zh-TW" dirty="0"/>
              <a:t>When changes to the styles are required, you need to modify only a single CSS file to make style changes across all the pages that use those styles. This concept is sometimes known as skinning. </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Linking External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35</a:t>
            </a:fld>
            <a:endParaRPr lang="zh-TW" altLang="en-US"/>
          </a:p>
        </p:txBody>
      </p:sp>
    </p:spTree>
    <p:extLst>
      <p:ext uri="{BB962C8B-B14F-4D97-AF65-F5344CB8AC3E}">
        <p14:creationId xmlns:p14="http://schemas.microsoft.com/office/powerpoint/2010/main" val="3242172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CSS </a:t>
            </a:r>
            <a:r>
              <a:rPr lang="en-US" altLang="zh-TW" dirty="0">
                <a:solidFill>
                  <a:srgbClr val="7030A0"/>
                </a:solidFill>
              </a:rPr>
              <a:t>position </a:t>
            </a:r>
            <a:r>
              <a:rPr lang="en-US" altLang="zh-TW" dirty="0"/>
              <a:t>property </a:t>
            </a:r>
          </a:p>
          <a:p>
            <a:pPr lvl="1"/>
            <a:r>
              <a:rPr lang="en-US" altLang="zh-TW" dirty="0"/>
              <a:t>Allows </a:t>
            </a:r>
            <a:r>
              <a:rPr lang="en-US" altLang="zh-TW" dirty="0">
                <a:solidFill>
                  <a:srgbClr val="FF0000"/>
                </a:solidFill>
              </a:rPr>
              <a:t>absolute</a:t>
            </a:r>
            <a:r>
              <a:rPr lang="en-US" altLang="zh-TW" dirty="0"/>
              <a:t> positioning, which provides greater control over where on a page elements reside</a:t>
            </a:r>
          </a:p>
          <a:p>
            <a:pPr lvl="1"/>
            <a:r>
              <a:rPr lang="en-US" altLang="zh-TW" dirty="0"/>
              <a:t>Specifying an element’s position as absolute removes it from the normal flow of elements on the page and positions it according to distance from the top, left, right or bottom margin of its parent element</a:t>
            </a:r>
          </a:p>
          <a:p>
            <a:endParaRPr lang="zh-TW" altLang="en-US" dirty="0"/>
          </a:p>
        </p:txBody>
      </p:sp>
      <p:sp>
        <p:nvSpPr>
          <p:cNvPr id="3" name="標題 2"/>
          <p:cNvSpPr>
            <a:spLocks noGrp="1"/>
          </p:cNvSpPr>
          <p:nvPr>
            <p:ph type="title"/>
          </p:nvPr>
        </p:nvSpPr>
        <p:spPr/>
        <p:txBody>
          <a:bodyPr>
            <a:normAutofit/>
          </a:bodyPr>
          <a:lstStyle/>
          <a:p>
            <a:r>
              <a:rPr lang="en-US" altLang="zh-TW" dirty="0"/>
              <a:t>Positioning Elements: Absolute Positioning, z-index</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36</a:t>
            </a:fld>
            <a:endParaRPr lang="zh-TW" altLang="en-US"/>
          </a:p>
        </p:txBody>
      </p:sp>
    </p:spTree>
    <p:extLst>
      <p:ext uri="{BB962C8B-B14F-4D97-AF65-F5344CB8AC3E}">
        <p14:creationId xmlns:p14="http://schemas.microsoft.com/office/powerpoint/2010/main" val="3299793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dirty="0"/>
              <a:t>Positioning Elements: Absolute Positioning, z-index</a:t>
            </a:r>
            <a:endParaRPr lang="zh-TW" altLang="en-US" dirty="0"/>
          </a:p>
        </p:txBody>
      </p:sp>
      <p:sp>
        <p:nvSpPr>
          <p:cNvPr id="17" name="矩形 16"/>
          <p:cNvSpPr/>
          <p:nvPr/>
        </p:nvSpPr>
        <p:spPr>
          <a:xfrm>
            <a:off x="1531684" y="1195702"/>
            <a:ext cx="7323647" cy="563231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Absolute Positioning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background_image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absolute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z-index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foreground_image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absolute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z-index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absolute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z-index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geneva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"background_image.png"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background_image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 positioned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"foreground_image.png"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foreground_image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"Second positioned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Positioned Text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37</a:t>
            </a:fld>
            <a:endParaRPr lang="zh-TW" altLang="en-US"/>
          </a:p>
        </p:txBody>
      </p:sp>
      <p:pic>
        <p:nvPicPr>
          <p:cNvPr id="6" name="圖片 5"/>
          <p:cNvPicPr>
            <a:picLocks noChangeAspect="1"/>
          </p:cNvPicPr>
          <p:nvPr/>
        </p:nvPicPr>
        <p:blipFill>
          <a:blip r:embed="rId2"/>
          <a:stretch>
            <a:fillRect/>
          </a:stretch>
        </p:blipFill>
        <p:spPr>
          <a:xfrm>
            <a:off x="7748588" y="1147436"/>
            <a:ext cx="2790825" cy="2076450"/>
          </a:xfrm>
          <a:prstGeom prst="rect">
            <a:avLst/>
          </a:prstGeom>
          <a:ln>
            <a:solidFill>
              <a:schemeClr val="tx1"/>
            </a:solidFill>
          </a:ln>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241" y="3400839"/>
            <a:ext cx="1143147" cy="1143147"/>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0025" y="3579024"/>
            <a:ext cx="685888" cy="685888"/>
          </a:xfrm>
          <a:prstGeom prst="rect">
            <a:avLst/>
          </a:prstGeom>
        </p:spPr>
      </p:pic>
      <p:sp>
        <p:nvSpPr>
          <p:cNvPr id="9" name="矩形 8"/>
          <p:cNvSpPr/>
          <p:nvPr/>
        </p:nvSpPr>
        <p:spPr>
          <a:xfrm>
            <a:off x="6822766" y="4264912"/>
            <a:ext cx="1883849" cy="261610"/>
          </a:xfrm>
          <a:prstGeom prst="rect">
            <a:avLst/>
          </a:prstGeom>
        </p:spPr>
        <p:txBody>
          <a:bodyPr wrap="none">
            <a:spAutoFit/>
          </a:bodyPr>
          <a:lstStyle/>
          <a:p>
            <a:r>
              <a:rPr lang="zh-TW" altLang="en-US" sz="1100" dirty="0">
                <a:solidFill>
                  <a:srgbClr val="FF0000"/>
                </a:solidFill>
                <a:latin typeface="Courier New" panose="02070309020205020404" pitchFamily="49" charset="0"/>
                <a:cs typeface="Courier New" panose="02070309020205020404" pitchFamily="49" charset="0"/>
              </a:rPr>
              <a:t>background_image.png</a:t>
            </a:r>
            <a:endParaRPr lang="zh-TW" altLang="en-US" sz="1100" dirty="0">
              <a:solidFill>
                <a:srgbClr val="FF0000"/>
              </a:solidFill>
            </a:endParaRPr>
          </a:p>
        </p:txBody>
      </p:sp>
      <p:sp>
        <p:nvSpPr>
          <p:cNvPr id="10" name="矩形 9"/>
          <p:cNvSpPr/>
          <p:nvPr/>
        </p:nvSpPr>
        <p:spPr>
          <a:xfrm>
            <a:off x="8280952" y="4039568"/>
            <a:ext cx="2044149" cy="276999"/>
          </a:xfrm>
          <a:prstGeom prst="rect">
            <a:avLst/>
          </a:prstGeom>
        </p:spPr>
        <p:txBody>
          <a:bodyPr wrap="none">
            <a:spAutoFit/>
          </a:bodyPr>
          <a:lstStyle/>
          <a:p>
            <a:r>
              <a:rPr lang="zh-TW" altLang="en-US" sz="1200" dirty="0">
                <a:solidFill>
                  <a:srgbClr val="FF0000"/>
                </a:solidFill>
                <a:latin typeface="Courier New" panose="02070309020205020404" pitchFamily="49" charset="0"/>
                <a:cs typeface="Courier New" panose="02070309020205020404" pitchFamily="49" charset="0"/>
              </a:rPr>
              <a:t>foreground_image.png</a:t>
            </a:r>
            <a:endParaRPr lang="zh-TW" altLang="en-US" sz="1200" dirty="0">
              <a:solidFill>
                <a:srgbClr val="FF0000"/>
              </a:solidFill>
            </a:endParaRPr>
          </a:p>
        </p:txBody>
      </p:sp>
      <p:sp>
        <p:nvSpPr>
          <p:cNvPr id="13" name="矩形 12"/>
          <p:cNvSpPr/>
          <p:nvPr/>
        </p:nvSpPr>
        <p:spPr>
          <a:xfrm>
            <a:off x="6634997" y="6071729"/>
            <a:ext cx="3908442" cy="64633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TW" dirty="0"/>
              <a:t>Position : position an element</a:t>
            </a:r>
          </a:p>
          <a:p>
            <a:r>
              <a:rPr lang="en-US" altLang="zh-TW" dirty="0"/>
              <a:t>Z-index :  the stack order of an element</a:t>
            </a:r>
          </a:p>
        </p:txBody>
      </p:sp>
      <p:sp>
        <p:nvSpPr>
          <p:cNvPr id="11" name="矩形 10"/>
          <p:cNvSpPr/>
          <p:nvPr/>
        </p:nvSpPr>
        <p:spPr>
          <a:xfrm>
            <a:off x="2100650" y="2117036"/>
            <a:ext cx="5041875" cy="298218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7030A0"/>
              </a:solidFill>
            </a:endParaRPr>
          </a:p>
        </p:txBody>
      </p:sp>
      <p:sp>
        <p:nvSpPr>
          <p:cNvPr id="12" name="矩形 11"/>
          <p:cNvSpPr/>
          <p:nvPr/>
        </p:nvSpPr>
        <p:spPr>
          <a:xfrm>
            <a:off x="3140854" y="2876017"/>
            <a:ext cx="1153298" cy="176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3140854" y="3639770"/>
            <a:ext cx="1153298" cy="176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3140854" y="4367033"/>
            <a:ext cx="1153298" cy="176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93188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Position : position an element</a:t>
            </a:r>
          </a:p>
          <a:p>
            <a:pPr lvl="1"/>
            <a:r>
              <a:rPr lang="en-US" altLang="zh-TW" dirty="0"/>
              <a:t>static :  positioned element is always positioned according to the normal flow of the page.</a:t>
            </a:r>
          </a:p>
          <a:p>
            <a:pPr lvl="1"/>
            <a:r>
              <a:rPr lang="en-US" altLang="zh-TW" dirty="0"/>
              <a:t>fixed: positioned relative to the browser window</a:t>
            </a:r>
          </a:p>
          <a:p>
            <a:pPr lvl="1"/>
            <a:r>
              <a:rPr lang="en-US" altLang="zh-TW" dirty="0"/>
              <a:t>relative: positioned relative to its normal position</a:t>
            </a:r>
          </a:p>
          <a:p>
            <a:pPr lvl="1"/>
            <a:r>
              <a:rPr lang="en-US" altLang="zh-TW" dirty="0"/>
              <a:t>absolute : positioned relative to the first parent element</a:t>
            </a:r>
          </a:p>
          <a:p>
            <a:r>
              <a:rPr lang="en-US" altLang="zh-TW" dirty="0"/>
              <a:t>Z-index :  the stack order of an element</a:t>
            </a:r>
          </a:p>
          <a:p>
            <a:pPr lvl="1"/>
            <a:r>
              <a:rPr lang="en-US" altLang="zh-TW" dirty="0"/>
              <a:t>An element with greater stack order is always in front of an element with a lower stack order.</a:t>
            </a:r>
          </a:p>
          <a:p>
            <a:pPr lvl="1"/>
            <a:r>
              <a:rPr lang="en-US" altLang="zh-TW" dirty="0"/>
              <a:t>If two positioned elements overlap without a z-index specified, the element positioned last in the HTML code will be shown on top.</a:t>
            </a:r>
          </a:p>
          <a:p>
            <a:endParaRPr lang="en-US" altLang="zh-TW" dirty="0"/>
          </a:p>
          <a:p>
            <a:endParaRPr lang="zh-TW" altLang="en-US" dirty="0"/>
          </a:p>
        </p:txBody>
      </p:sp>
      <p:sp>
        <p:nvSpPr>
          <p:cNvPr id="3" name="標題 2"/>
          <p:cNvSpPr>
            <a:spLocks noGrp="1"/>
          </p:cNvSpPr>
          <p:nvPr>
            <p:ph type="title"/>
          </p:nvPr>
        </p:nvSpPr>
        <p:spPr/>
        <p:txBody>
          <a:bodyPr>
            <a:normAutofit/>
          </a:bodyPr>
          <a:lstStyle/>
          <a:p>
            <a:r>
              <a:rPr lang="en-US" altLang="zh-TW" dirty="0"/>
              <a:t>Positioning Elements: Absolute Positioning, z-index</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38</a:t>
            </a:fld>
            <a:endParaRPr lang="zh-TW" altLang="en-US"/>
          </a:p>
        </p:txBody>
      </p:sp>
    </p:spTree>
    <p:extLst>
      <p:ext uri="{BB962C8B-B14F-4D97-AF65-F5344CB8AC3E}">
        <p14:creationId xmlns:p14="http://schemas.microsoft.com/office/powerpoint/2010/main" val="1721018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a:bodyPr>
          <a:lstStyle/>
          <a:p>
            <a:r>
              <a:rPr lang="en-US" altLang="zh-TW" dirty="0"/>
              <a:t>Positioning Elements: Relative Positioning, span</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39</a:t>
            </a:fld>
            <a:endParaRPr lang="zh-TW" altLang="en-US" dirty="0"/>
          </a:p>
        </p:txBody>
      </p:sp>
      <p:sp>
        <p:nvSpPr>
          <p:cNvPr id="7" name="矩形 6"/>
          <p:cNvSpPr/>
          <p:nvPr/>
        </p:nvSpPr>
        <p:spPr>
          <a:xfrm>
            <a:off x="1524000" y="918001"/>
            <a:ext cx="7335078" cy="600164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Relative Positioning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1.3em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6em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.super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.sub</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shiftleft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shiftright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text at the end of this sentence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"super"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is in superscript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text at the end of this sentence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is in subscript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text at the end of this sentence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shiftleft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is shifted left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text at the end of this sentence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shiftright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is shifted right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5853113" y="3067844"/>
            <a:ext cx="4695825" cy="1590675"/>
          </a:xfrm>
          <a:prstGeom prst="rect">
            <a:avLst/>
          </a:prstGeom>
          <a:ln>
            <a:solidFill>
              <a:schemeClr val="tx1"/>
            </a:solidFill>
          </a:ln>
        </p:spPr>
      </p:pic>
      <p:sp>
        <p:nvSpPr>
          <p:cNvPr id="9" name="矩形 8"/>
          <p:cNvSpPr/>
          <p:nvPr/>
        </p:nvSpPr>
        <p:spPr>
          <a:xfrm>
            <a:off x="2364259" y="2430722"/>
            <a:ext cx="3150717" cy="5609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364259" y="3000632"/>
            <a:ext cx="3150717" cy="14819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7241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Free CSS template</a:t>
            </a:r>
          </a:p>
          <a:p>
            <a:pPr lvl="1"/>
            <a:r>
              <a:rPr lang="en-US" altLang="zh-TW" dirty="0">
                <a:hlinkClick r:id="rId2"/>
              </a:rPr>
              <a:t>/</a:t>
            </a:r>
            <a:endParaRPr lang="en-US" altLang="zh-TW" dirty="0"/>
          </a:p>
          <a:p>
            <a:pPr lvl="1"/>
            <a:r>
              <a:rPr lang="en-US" altLang="zh-TW" dirty="0">
                <a:hlinkClick r:id="rId3"/>
              </a:rPr>
              <a:t>http://www.oswd.org/</a:t>
            </a:r>
            <a:endParaRPr lang="en-US" altLang="zh-TW" dirty="0"/>
          </a:p>
          <a:p>
            <a:pPr lvl="1"/>
            <a:r>
              <a:rPr lang="en-US" altLang="zh-TW" dirty="0">
                <a:hlinkClick r:id="rId4"/>
              </a:rPr>
              <a:t>http://templated.co/</a:t>
            </a:r>
            <a:endParaRPr lang="en-US" altLang="zh-TW" dirty="0"/>
          </a:p>
          <a:p>
            <a:pPr lvl="1"/>
            <a:r>
              <a:rPr lang="en-US" altLang="zh-TW" dirty="0">
                <a:hlinkClick r:id="rId5"/>
              </a:rPr>
              <a:t>http://www.myfreecsstemplates.com/</a:t>
            </a:r>
            <a:endParaRPr lang="en-US" altLang="zh-TW" dirty="0"/>
          </a:p>
          <a:p>
            <a:pPr lvl="1"/>
            <a:r>
              <a:rPr lang="en-US" altLang="zh-TW" dirty="0">
                <a:hlinkClick r:id="rId6"/>
              </a:rPr>
              <a:t>http://www.free-css.com/</a:t>
            </a:r>
            <a:endParaRPr lang="en-US" altLang="zh-TW" dirty="0"/>
          </a:p>
          <a:p>
            <a:pPr lvl="1"/>
            <a:r>
              <a:rPr lang="en-US" altLang="zh-TW" dirty="0">
                <a:hlinkClick r:id="rId7"/>
              </a:rPr>
              <a:t>http://www.free-css-templates.com/</a:t>
            </a:r>
            <a:endParaRPr lang="en-US" altLang="zh-TW" dirty="0"/>
          </a:p>
          <a:p>
            <a:pPr lvl="1"/>
            <a:r>
              <a:rPr lang="en-US" altLang="zh-TW" dirty="0">
                <a:hlinkClick r:id="rId8"/>
              </a:rPr>
              <a:t>https://www.freewebtemplates.com/css-templates/</a:t>
            </a:r>
            <a:endParaRPr lang="en-US" altLang="zh-TW" dirty="0"/>
          </a:p>
          <a:p>
            <a:pPr marL="457200" lvl="1" indent="0">
              <a:buNone/>
            </a:pPr>
            <a:endParaRPr lang="en-US" altLang="zh-TW" dirty="0"/>
          </a:p>
          <a:p>
            <a:pPr lvl="1"/>
            <a:endParaRPr lang="zh-TW" altLang="en-US" dirty="0"/>
          </a:p>
        </p:txBody>
      </p:sp>
      <p:sp>
        <p:nvSpPr>
          <p:cNvPr id="3" name="標題 2"/>
          <p:cNvSpPr>
            <a:spLocks noGrp="1"/>
          </p:cNvSpPr>
          <p:nvPr>
            <p:ph type="title"/>
          </p:nvPr>
        </p:nvSpPr>
        <p:spPr/>
        <p:txBody>
          <a:bodyPr/>
          <a:lstStyle/>
          <a:p>
            <a:r>
              <a:rPr lang="zh-TW" altLang="en-US" dirty="0"/>
              <a:t>站在巨人的肩膀上</a:t>
            </a: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a:t>
            </a:fld>
            <a:endParaRPr lang="zh-TW" altLang="en-US"/>
          </a:p>
        </p:txBody>
      </p:sp>
    </p:spTree>
    <p:extLst>
      <p:ext uri="{BB962C8B-B14F-4D97-AF65-F5344CB8AC3E}">
        <p14:creationId xmlns:p14="http://schemas.microsoft.com/office/powerpoint/2010/main" val="840174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Inline-level elements</a:t>
            </a:r>
          </a:p>
          <a:p>
            <a:pPr lvl="1"/>
            <a:r>
              <a:rPr lang="en-US" altLang="zh-TW" dirty="0">
                <a:ea typeface="新細明體" panose="02020500000000000000" pitchFamily="18" charset="-120"/>
              </a:rPr>
              <a:t>Do not change the flow of the document</a:t>
            </a:r>
            <a:endParaRPr lang="en-US" altLang="zh-TW" dirty="0">
              <a:latin typeface="Lucida Console" panose="020B0609040504020204" pitchFamily="49" charset="0"/>
              <a:ea typeface="新細明體" panose="02020500000000000000" pitchFamily="18" charset="-120"/>
            </a:endParaRPr>
          </a:p>
          <a:p>
            <a:pPr lvl="2"/>
            <a:r>
              <a:rPr lang="en-US" altLang="zh-TW" dirty="0" err="1"/>
              <a:t>img</a:t>
            </a:r>
            <a:r>
              <a:rPr lang="en-US" altLang="zh-TW" dirty="0"/>
              <a:t>, a, </a:t>
            </a:r>
            <a:r>
              <a:rPr lang="en-US" altLang="zh-TW" dirty="0" err="1"/>
              <a:t>em</a:t>
            </a:r>
            <a:r>
              <a:rPr lang="en-US" altLang="zh-TW" dirty="0"/>
              <a:t>, strong, </a:t>
            </a:r>
            <a:r>
              <a:rPr lang="en-US" altLang="zh-TW" dirty="0">
                <a:solidFill>
                  <a:srgbClr val="FF0000"/>
                </a:solidFill>
              </a:rPr>
              <a:t>span</a:t>
            </a:r>
          </a:p>
          <a:p>
            <a:pPr lvl="2"/>
            <a:endParaRPr lang="en-US" altLang="zh-TW" dirty="0">
              <a:solidFill>
                <a:srgbClr val="FF0000"/>
              </a:solidFill>
            </a:endParaRPr>
          </a:p>
          <a:p>
            <a:r>
              <a:rPr lang="en-US" altLang="zh-TW" dirty="0">
                <a:solidFill>
                  <a:schemeClr val="tx1"/>
                </a:solidFill>
              </a:rPr>
              <a:t>Block-level elements</a:t>
            </a:r>
          </a:p>
          <a:p>
            <a:pPr lvl="1"/>
            <a:r>
              <a:rPr lang="en-US" altLang="zh-TW" dirty="0">
                <a:solidFill>
                  <a:schemeClr val="tx1"/>
                </a:solidFill>
              </a:rPr>
              <a:t>Displayed on their own line</a:t>
            </a:r>
          </a:p>
          <a:p>
            <a:pPr lvl="1"/>
            <a:r>
              <a:rPr lang="en-US" altLang="zh-TW" dirty="0">
                <a:solidFill>
                  <a:schemeClr val="tx1"/>
                </a:solidFill>
              </a:rPr>
              <a:t>Have virtual boxes around them</a:t>
            </a:r>
          </a:p>
          <a:p>
            <a:pPr lvl="2"/>
            <a:r>
              <a:rPr lang="en-US" altLang="zh-TW" dirty="0">
                <a:solidFill>
                  <a:schemeClr val="tx1"/>
                </a:solidFill>
              </a:rPr>
              <a:t>p,h1 … h6, </a:t>
            </a:r>
            <a:r>
              <a:rPr lang="en-US" altLang="zh-TW" dirty="0">
                <a:solidFill>
                  <a:srgbClr val="FF0000"/>
                </a:solidFill>
              </a:rPr>
              <a:t>div</a:t>
            </a:r>
          </a:p>
          <a:p>
            <a:pPr lvl="1"/>
            <a:endParaRPr lang="zh-TW" altLang="en-US" dirty="0">
              <a:solidFill>
                <a:srgbClr val="FF0000"/>
              </a:solidFill>
            </a:endParaRPr>
          </a:p>
        </p:txBody>
      </p:sp>
      <p:sp>
        <p:nvSpPr>
          <p:cNvPr id="3" name="標題 2"/>
          <p:cNvSpPr>
            <a:spLocks noGrp="1"/>
          </p:cNvSpPr>
          <p:nvPr>
            <p:ph type="title"/>
          </p:nvPr>
        </p:nvSpPr>
        <p:spPr/>
        <p:txBody>
          <a:bodyPr>
            <a:normAutofit/>
          </a:bodyPr>
          <a:lstStyle/>
          <a:p>
            <a:r>
              <a:rPr lang="en-US" altLang="zh-TW" dirty="0"/>
              <a:t>Positioning Elements: Relative Positioning, span</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40</a:t>
            </a:fld>
            <a:endParaRPr lang="zh-TW" altLang="en-US"/>
          </a:p>
        </p:txBody>
      </p:sp>
    </p:spTree>
    <p:extLst>
      <p:ext uri="{BB962C8B-B14F-4D97-AF65-F5344CB8AC3E}">
        <p14:creationId xmlns:p14="http://schemas.microsoft.com/office/powerpoint/2010/main" val="1415816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Hint : </a:t>
            </a:r>
          </a:p>
          <a:p>
            <a:pPr lvl="1"/>
            <a:r>
              <a:rPr lang="en-US" altLang="zh-TW" dirty="0"/>
              <a:t>position : relative </a:t>
            </a:r>
          </a:p>
          <a:p>
            <a:pPr lvl="1"/>
            <a:r>
              <a:rPr lang="en-US" altLang="zh-TW" dirty="0"/>
              <a:t>position : absolute</a:t>
            </a:r>
          </a:p>
          <a:p>
            <a:pPr lvl="1"/>
            <a:r>
              <a:rPr lang="en-US" altLang="zh-TW"/>
              <a:t>Font-size: 24px</a:t>
            </a:r>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41</a:t>
            </a:fld>
            <a:endParaRPr lang="zh-TW" altLang="en-US"/>
          </a:p>
        </p:txBody>
      </p:sp>
      <p:pic>
        <p:nvPicPr>
          <p:cNvPr id="5" name="圖片 4"/>
          <p:cNvPicPr>
            <a:picLocks noChangeAspect="1"/>
          </p:cNvPicPr>
          <p:nvPr/>
        </p:nvPicPr>
        <p:blipFill>
          <a:blip r:embed="rId2"/>
          <a:stretch>
            <a:fillRect/>
          </a:stretch>
        </p:blipFill>
        <p:spPr>
          <a:xfrm>
            <a:off x="4281488" y="3267869"/>
            <a:ext cx="3629025" cy="1171575"/>
          </a:xfrm>
          <a:prstGeom prst="rect">
            <a:avLst/>
          </a:prstGeom>
        </p:spPr>
      </p:pic>
    </p:spTree>
    <p:extLst>
      <p:ext uri="{BB962C8B-B14F-4D97-AF65-F5344CB8AC3E}">
        <p14:creationId xmlns:p14="http://schemas.microsoft.com/office/powerpoint/2010/main" val="1100937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CSS can control the backgrounds of block-level elements by adding:</a:t>
            </a:r>
          </a:p>
          <a:p>
            <a:pPr lvl="1"/>
            <a:r>
              <a:rPr lang="en-US" altLang="zh-TW" dirty="0"/>
              <a:t>Colors</a:t>
            </a:r>
          </a:p>
          <a:p>
            <a:pPr lvl="1"/>
            <a:r>
              <a:rPr lang="en-US" altLang="zh-TW" dirty="0"/>
              <a:t>Images</a:t>
            </a:r>
          </a:p>
          <a:p>
            <a:endParaRPr lang="zh-TW" altLang="en-US" dirty="0"/>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42</a:t>
            </a:fld>
            <a:endParaRPr lang="zh-TW" altLang="en-US"/>
          </a:p>
        </p:txBody>
      </p:sp>
    </p:spTree>
    <p:extLst>
      <p:ext uri="{BB962C8B-B14F-4D97-AF65-F5344CB8AC3E}">
        <p14:creationId xmlns:p14="http://schemas.microsoft.com/office/powerpoint/2010/main" val="421111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702905" y="1535320"/>
            <a:ext cx="8786191"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Background Images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logo.png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background-attachment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fixed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18pt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text-indent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.dark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example uses the background-image, background-position and background-</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attachment styles to place the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"dark"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logo in the bottom-right corner of the page. Notice how the logo stays in the proper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position when you resize the browser window. The background-color fills in where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there is no image.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43</a:t>
            </a:fld>
            <a:endParaRPr lang="zh-TW" altLang="en-US"/>
          </a:p>
        </p:txBody>
      </p:sp>
      <p:pic>
        <p:nvPicPr>
          <p:cNvPr id="6" name="圖片 5"/>
          <p:cNvPicPr>
            <a:picLocks noChangeAspect="1"/>
          </p:cNvPicPr>
          <p:nvPr/>
        </p:nvPicPr>
        <p:blipFill>
          <a:blip r:embed="rId2"/>
          <a:stretch>
            <a:fillRect/>
          </a:stretch>
        </p:blipFill>
        <p:spPr>
          <a:xfrm>
            <a:off x="6760786" y="1600201"/>
            <a:ext cx="3816727" cy="1766887"/>
          </a:xfrm>
          <a:prstGeom prst="rect">
            <a:avLst/>
          </a:prstGeom>
          <a:ln>
            <a:solidFill>
              <a:schemeClr val="tx1"/>
            </a:solidFill>
          </a:ln>
        </p:spPr>
      </p:pic>
      <p:sp>
        <p:nvSpPr>
          <p:cNvPr id="8" name="矩形 7"/>
          <p:cNvSpPr/>
          <p:nvPr/>
        </p:nvSpPr>
        <p:spPr>
          <a:xfrm>
            <a:off x="6960044" y="3863181"/>
            <a:ext cx="2289409"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TW" altLang="en-US" dirty="0">
                <a:cs typeface="Courier New" panose="02070309020205020404" pitchFamily="49" charset="0"/>
              </a:rPr>
              <a:t>text-indent</a:t>
            </a:r>
            <a:r>
              <a:rPr lang="en-US" altLang="zh-TW" dirty="0">
                <a:cs typeface="Courier New" panose="02070309020205020404" pitchFamily="49" charset="0"/>
              </a:rPr>
              <a:t>: </a:t>
            </a:r>
            <a:r>
              <a:rPr lang="zh-TW" altLang="en-US" dirty="0">
                <a:cs typeface="Courier New" panose="02070309020205020404" pitchFamily="49" charset="0"/>
              </a:rPr>
              <a:t>首行縮排</a:t>
            </a:r>
          </a:p>
        </p:txBody>
      </p:sp>
      <p:sp>
        <p:nvSpPr>
          <p:cNvPr id="5" name="矩形 4"/>
          <p:cNvSpPr/>
          <p:nvPr/>
        </p:nvSpPr>
        <p:spPr>
          <a:xfrm>
            <a:off x="2512540" y="2692698"/>
            <a:ext cx="3971086" cy="9152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9" name="矩形 8"/>
          <p:cNvSpPr/>
          <p:nvPr/>
        </p:nvSpPr>
        <p:spPr>
          <a:xfrm>
            <a:off x="3253410" y="3964566"/>
            <a:ext cx="1679713" cy="18999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23472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background-image</a:t>
            </a:r>
          </a:p>
          <a:p>
            <a:pPr lvl="1"/>
            <a:r>
              <a:rPr lang="en-US" altLang="zh-TW" dirty="0"/>
              <a:t>Specifies the URL of the image, in the format </a:t>
            </a:r>
            <a:r>
              <a:rPr lang="en-US" altLang="zh-TW" dirty="0" err="1"/>
              <a:t>url</a:t>
            </a:r>
            <a:r>
              <a:rPr lang="en-US" altLang="zh-TW" dirty="0"/>
              <a:t>(</a:t>
            </a:r>
            <a:r>
              <a:rPr lang="en-US" altLang="zh-TW" dirty="0" err="1"/>
              <a:t>fileLocation</a:t>
            </a:r>
            <a:r>
              <a:rPr lang="en-US" altLang="zh-TW" dirty="0"/>
              <a:t>)</a:t>
            </a:r>
          </a:p>
          <a:p>
            <a:pPr lvl="1"/>
            <a:endParaRPr lang="en-US" altLang="zh-TW" dirty="0"/>
          </a:p>
          <a:p>
            <a:r>
              <a:rPr lang="en-US" altLang="zh-TW" dirty="0">
                <a:solidFill>
                  <a:srgbClr val="FF0000"/>
                </a:solidFill>
              </a:rPr>
              <a:t>background-position</a:t>
            </a:r>
          </a:p>
          <a:p>
            <a:pPr lvl="1"/>
            <a:r>
              <a:rPr lang="en-US" altLang="zh-TW" dirty="0"/>
              <a:t>Places the image on the page</a:t>
            </a:r>
          </a:p>
          <a:p>
            <a:pPr lvl="2"/>
            <a:r>
              <a:rPr lang="en-US" altLang="zh-TW" dirty="0"/>
              <a:t>top, bottom, center, left and right individually or in combination</a:t>
            </a:r>
          </a:p>
          <a:p>
            <a:pPr lvl="2"/>
            <a:r>
              <a:rPr lang="en-US" altLang="zh-TW" dirty="0"/>
              <a:t>position by using lengths</a:t>
            </a:r>
          </a:p>
          <a:p>
            <a:pPr lvl="3"/>
            <a:r>
              <a:rPr lang="en-US" altLang="zh-TW" dirty="0"/>
              <a:t>(horizontal position, vertical position)</a:t>
            </a:r>
          </a:p>
          <a:p>
            <a:pPr lvl="3"/>
            <a:r>
              <a:rPr lang="en-US" altLang="zh-TW" dirty="0"/>
              <a:t> The top left corner is 0 0</a:t>
            </a:r>
          </a:p>
          <a:p>
            <a:pPr lvl="3"/>
            <a:r>
              <a:rPr lang="en-US" altLang="zh-TW" dirty="0" err="1"/>
              <a:t>E.g</a:t>
            </a:r>
            <a:r>
              <a:rPr lang="en-US" altLang="zh-TW" dirty="0"/>
              <a:t> : background-position: 50px 100px; </a:t>
            </a:r>
          </a:p>
          <a:p>
            <a:pPr lvl="3"/>
            <a:endParaRPr lang="en-US" altLang="zh-TW" dirty="0"/>
          </a:p>
          <a:p>
            <a:pPr lvl="3"/>
            <a:endParaRPr lang="en-US" altLang="zh-TW" dirty="0"/>
          </a:p>
          <a:p>
            <a:pPr lvl="2"/>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44</a:t>
            </a:fld>
            <a:endParaRPr lang="zh-TW" altLang="en-US"/>
          </a:p>
        </p:txBody>
      </p:sp>
      <p:pic>
        <p:nvPicPr>
          <p:cNvPr id="5" name="圖片 4"/>
          <p:cNvPicPr>
            <a:picLocks noChangeAspect="1"/>
          </p:cNvPicPr>
          <p:nvPr/>
        </p:nvPicPr>
        <p:blipFill>
          <a:blip r:embed="rId2"/>
          <a:stretch>
            <a:fillRect/>
          </a:stretch>
        </p:blipFill>
        <p:spPr>
          <a:xfrm>
            <a:off x="8899468" y="4541148"/>
            <a:ext cx="1311332" cy="1682750"/>
          </a:xfrm>
          <a:prstGeom prst="rect">
            <a:avLst/>
          </a:prstGeom>
        </p:spPr>
      </p:pic>
      <p:sp>
        <p:nvSpPr>
          <p:cNvPr id="6" name="矩形 5"/>
          <p:cNvSpPr/>
          <p:nvPr/>
        </p:nvSpPr>
        <p:spPr>
          <a:xfrm>
            <a:off x="9236617" y="4335155"/>
            <a:ext cx="637034" cy="369332"/>
          </a:xfrm>
          <a:prstGeom prst="rect">
            <a:avLst/>
          </a:prstGeom>
        </p:spPr>
        <p:txBody>
          <a:bodyPr wrap="none">
            <a:spAutoFit/>
          </a:bodyPr>
          <a:lstStyle/>
          <a:p>
            <a:r>
              <a:rPr lang="en-US" altLang="zh-TW" dirty="0">
                <a:solidFill>
                  <a:srgbClr val="FF0000"/>
                </a:solidFill>
              </a:rPr>
              <a:t>50px</a:t>
            </a:r>
            <a:endParaRPr lang="zh-TW" altLang="en-US" dirty="0">
              <a:solidFill>
                <a:srgbClr val="FF0000"/>
              </a:solidFill>
            </a:endParaRPr>
          </a:p>
        </p:txBody>
      </p:sp>
      <p:sp>
        <p:nvSpPr>
          <p:cNvPr id="7" name="矩形 6"/>
          <p:cNvSpPr/>
          <p:nvPr/>
        </p:nvSpPr>
        <p:spPr>
          <a:xfrm rot="16200000">
            <a:off x="8482885" y="5197857"/>
            <a:ext cx="753732" cy="369332"/>
          </a:xfrm>
          <a:prstGeom prst="rect">
            <a:avLst/>
          </a:prstGeom>
        </p:spPr>
        <p:txBody>
          <a:bodyPr wrap="none">
            <a:spAutoFit/>
          </a:bodyPr>
          <a:lstStyle/>
          <a:p>
            <a:r>
              <a:rPr lang="en-US" altLang="zh-TW" dirty="0">
                <a:solidFill>
                  <a:srgbClr val="FF0000"/>
                </a:solidFill>
              </a:rPr>
              <a:t>100px</a:t>
            </a:r>
            <a:endParaRPr lang="zh-TW" altLang="en-US" dirty="0">
              <a:solidFill>
                <a:srgbClr val="FF0000"/>
              </a:solidFill>
            </a:endParaRPr>
          </a:p>
        </p:txBody>
      </p:sp>
    </p:spTree>
    <p:extLst>
      <p:ext uri="{BB962C8B-B14F-4D97-AF65-F5344CB8AC3E}">
        <p14:creationId xmlns:p14="http://schemas.microsoft.com/office/powerpoint/2010/main" val="2612575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background-repeat</a:t>
            </a:r>
          </a:p>
          <a:p>
            <a:pPr lvl="1"/>
            <a:r>
              <a:rPr lang="en-US" altLang="zh-TW" dirty="0">
                <a:ea typeface="新細明體" panose="02020500000000000000" pitchFamily="18" charset="-120"/>
              </a:rPr>
              <a:t>controls the </a:t>
            </a:r>
            <a:r>
              <a:rPr lang="en-US" altLang="zh-TW" b="1" dirty="0">
                <a:ea typeface="新細明體" panose="02020500000000000000" pitchFamily="18" charset="-120"/>
              </a:rPr>
              <a:t>tiling</a:t>
            </a:r>
            <a:r>
              <a:rPr lang="en-US" altLang="zh-TW" dirty="0">
                <a:ea typeface="新細明體" panose="02020500000000000000" pitchFamily="18" charset="-120"/>
              </a:rPr>
              <a:t> of the background image</a:t>
            </a:r>
            <a:endParaRPr lang="en-US" altLang="zh-TW" dirty="0"/>
          </a:p>
          <a:p>
            <a:pPr lvl="2"/>
            <a:r>
              <a:rPr lang="en-US" altLang="zh-TW" dirty="0"/>
              <a:t>repeat</a:t>
            </a:r>
          </a:p>
          <a:p>
            <a:pPr lvl="3"/>
            <a:r>
              <a:rPr lang="en-US" altLang="zh-TW" dirty="0"/>
              <a:t>both vertically and horizontally</a:t>
            </a:r>
          </a:p>
          <a:p>
            <a:pPr lvl="2"/>
            <a:r>
              <a:rPr lang="en-US" altLang="zh-TW" dirty="0"/>
              <a:t>repeat-x</a:t>
            </a:r>
          </a:p>
          <a:p>
            <a:pPr lvl="3"/>
            <a:r>
              <a:rPr lang="en-US" altLang="zh-TW" dirty="0"/>
              <a:t>only horizontally</a:t>
            </a:r>
          </a:p>
          <a:p>
            <a:pPr lvl="2"/>
            <a:r>
              <a:rPr lang="en-US" altLang="zh-TW" dirty="0"/>
              <a:t>repeat-y</a:t>
            </a:r>
          </a:p>
          <a:p>
            <a:pPr lvl="3"/>
            <a:r>
              <a:rPr lang="en-US" altLang="zh-TW" dirty="0"/>
              <a:t>only vertically</a:t>
            </a:r>
          </a:p>
          <a:p>
            <a:pPr lvl="2"/>
            <a:r>
              <a:rPr lang="en-US" altLang="zh-TW" dirty="0"/>
              <a:t>no-repeat</a:t>
            </a:r>
          </a:p>
          <a:p>
            <a:pPr lvl="3"/>
            <a:r>
              <a:rPr lang="en-US" altLang="zh-TW" dirty="0"/>
              <a:t>not be repeated</a:t>
            </a:r>
          </a:p>
          <a:p>
            <a:pPr lvl="1"/>
            <a:endParaRPr lang="zh-TW" altLang="en-US" dirty="0"/>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45</a:t>
            </a:fld>
            <a:endParaRPr lang="zh-TW" altLang="en-US"/>
          </a:p>
        </p:txBody>
      </p:sp>
    </p:spTree>
    <p:extLst>
      <p:ext uri="{BB962C8B-B14F-4D97-AF65-F5344CB8AC3E}">
        <p14:creationId xmlns:p14="http://schemas.microsoft.com/office/powerpoint/2010/main" val="143600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background-attachment</a:t>
            </a:r>
          </a:p>
          <a:p>
            <a:pPr lvl="1"/>
            <a:r>
              <a:rPr lang="en-US" altLang="zh-TW" dirty="0"/>
              <a:t>sets whether a background image is fixed or scrolls with the rest of the page</a:t>
            </a:r>
          </a:p>
          <a:p>
            <a:pPr lvl="2"/>
            <a:r>
              <a:rPr lang="en-US" altLang="zh-TW" dirty="0"/>
              <a:t>scroll</a:t>
            </a:r>
          </a:p>
          <a:p>
            <a:pPr lvl="3"/>
            <a:r>
              <a:rPr lang="en-US" altLang="zh-TW" dirty="0">
                <a:ea typeface="新細明體" panose="02020500000000000000" pitchFamily="18" charset="-120"/>
              </a:rPr>
              <a:t>Scrolling the browser window will not move the image from its set position.</a:t>
            </a:r>
          </a:p>
          <a:p>
            <a:pPr lvl="3"/>
            <a:r>
              <a:rPr lang="en-US" altLang="zh-TW" dirty="0">
                <a:ea typeface="新細明體" panose="02020500000000000000" pitchFamily="18" charset="-120"/>
              </a:rPr>
              <a:t>default</a:t>
            </a:r>
            <a:endParaRPr lang="en-US" altLang="zh-TW" dirty="0"/>
          </a:p>
          <a:p>
            <a:pPr lvl="2"/>
            <a:r>
              <a:rPr lang="en-US" altLang="zh-TW" dirty="0"/>
              <a:t>fixed</a:t>
            </a:r>
          </a:p>
          <a:p>
            <a:pPr lvl="3"/>
            <a:r>
              <a:rPr lang="en-US" altLang="zh-TW" dirty="0">
                <a:ea typeface="新細明體" panose="02020500000000000000" pitchFamily="18" charset="-120"/>
              </a:rPr>
              <a:t>Fixes the image in the position specified by background-position.</a:t>
            </a:r>
            <a:endParaRPr lang="zh-TW" altLang="en-US" dirty="0"/>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46</a:t>
            </a:fld>
            <a:endParaRPr lang="zh-TW" altLang="en-US"/>
          </a:p>
        </p:txBody>
      </p:sp>
    </p:spTree>
    <p:extLst>
      <p:ext uri="{BB962C8B-B14F-4D97-AF65-F5344CB8AC3E}">
        <p14:creationId xmlns:p14="http://schemas.microsoft.com/office/powerpoint/2010/main" val="312958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66890" y="1600201"/>
            <a:ext cx="6510310"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Box Dimensions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LightSkyBlue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Here is some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text that goes in a box which is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set to stretch across twenty percent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of the width of the screen.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80%; text-align: center;"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Here is some CENTERED text that goes in a box</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which is set to stretch across eighty percent of</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width of the screen.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of</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width and has a fixed height.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What do we do if it overflows? Set the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Element Dimensions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47</a:t>
            </a:fld>
            <a:endParaRPr lang="zh-TW" altLang="en-US"/>
          </a:p>
        </p:txBody>
      </p:sp>
      <p:pic>
        <p:nvPicPr>
          <p:cNvPr id="5" name="圖片 4"/>
          <p:cNvPicPr>
            <a:picLocks noChangeAspect="1"/>
          </p:cNvPicPr>
          <p:nvPr/>
        </p:nvPicPr>
        <p:blipFill>
          <a:blip r:embed="rId2"/>
          <a:stretch>
            <a:fillRect/>
          </a:stretch>
        </p:blipFill>
        <p:spPr>
          <a:xfrm>
            <a:off x="6189320" y="1054178"/>
            <a:ext cx="4478680" cy="1933325"/>
          </a:xfrm>
          <a:prstGeom prst="rect">
            <a:avLst/>
          </a:prstGeom>
        </p:spPr>
      </p:pic>
      <p:cxnSp>
        <p:nvCxnSpPr>
          <p:cNvPr id="8" name="直線單箭頭接點 7"/>
          <p:cNvCxnSpPr/>
          <p:nvPr/>
        </p:nvCxnSpPr>
        <p:spPr>
          <a:xfrm flipV="1">
            <a:off x="6952735" y="2553730"/>
            <a:ext cx="123568" cy="283381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767915" y="2916197"/>
            <a:ext cx="1894702" cy="181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3142738" y="3842954"/>
            <a:ext cx="1231555" cy="17711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3146857" y="4588478"/>
            <a:ext cx="3052117" cy="17711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3146856" y="5312124"/>
            <a:ext cx="4258960" cy="19899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253257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Dimensions of elements on a page can be set with CSS by using properties </a:t>
            </a:r>
            <a:r>
              <a:rPr lang="en-US" altLang="zh-TW" dirty="0">
                <a:solidFill>
                  <a:srgbClr val="FF0000"/>
                </a:solidFill>
              </a:rPr>
              <a:t>height</a:t>
            </a:r>
            <a:r>
              <a:rPr lang="en-US" altLang="zh-TW" dirty="0"/>
              <a:t> and </a:t>
            </a:r>
            <a:r>
              <a:rPr lang="en-US" altLang="zh-TW" dirty="0">
                <a:solidFill>
                  <a:srgbClr val="FF0000"/>
                </a:solidFill>
              </a:rPr>
              <a:t>width</a:t>
            </a:r>
          </a:p>
          <a:p>
            <a:pPr lvl="1"/>
            <a:r>
              <a:rPr lang="en-US" altLang="zh-TW" dirty="0"/>
              <a:t>Their values can be </a:t>
            </a:r>
            <a:r>
              <a:rPr lang="en-US" altLang="zh-TW" dirty="0">
                <a:solidFill>
                  <a:srgbClr val="FF0000"/>
                </a:solidFill>
              </a:rPr>
              <a:t>relative</a:t>
            </a:r>
            <a:r>
              <a:rPr lang="en-US" altLang="zh-TW" dirty="0"/>
              <a:t> or </a:t>
            </a:r>
            <a:r>
              <a:rPr lang="en-US" altLang="zh-TW" dirty="0">
                <a:solidFill>
                  <a:srgbClr val="FF0000"/>
                </a:solidFill>
              </a:rPr>
              <a:t>absolute</a:t>
            </a:r>
          </a:p>
          <a:p>
            <a:r>
              <a:rPr lang="en-US" altLang="zh-TW" dirty="0">
                <a:solidFill>
                  <a:srgbClr val="FF0000"/>
                </a:solidFill>
              </a:rPr>
              <a:t>overflow</a:t>
            </a:r>
            <a:r>
              <a:rPr lang="en-US" altLang="zh-TW" dirty="0">
                <a:solidFill>
                  <a:schemeClr val="tx1"/>
                </a:solidFill>
              </a:rPr>
              <a:t> Property and </a:t>
            </a:r>
            <a:r>
              <a:rPr lang="en-US" altLang="zh-TW" dirty="0">
                <a:solidFill>
                  <a:srgbClr val="FF0000"/>
                </a:solidFill>
              </a:rPr>
              <a:t>Scroll</a:t>
            </a:r>
            <a:r>
              <a:rPr lang="en-US" altLang="zh-TW" dirty="0">
                <a:solidFill>
                  <a:schemeClr val="tx1"/>
                </a:solidFill>
              </a:rPr>
              <a:t> Bars</a:t>
            </a:r>
          </a:p>
          <a:p>
            <a:pPr lvl="1"/>
            <a:r>
              <a:rPr lang="en-US" altLang="zh-TW" dirty="0">
                <a:solidFill>
                  <a:schemeClr val="tx1"/>
                </a:solidFill>
              </a:rPr>
              <a:t>Problem with setting both vertical and horizontal dimensions of an element</a:t>
            </a:r>
          </a:p>
          <a:p>
            <a:pPr lvl="1"/>
            <a:r>
              <a:rPr lang="en-US" altLang="zh-TW" dirty="0">
                <a:solidFill>
                  <a:schemeClr val="tx1"/>
                </a:solidFill>
              </a:rPr>
              <a:t>Content might sometimes exceed the set boundaries, in which case the element must be made large enough for all the content to fit</a:t>
            </a:r>
          </a:p>
          <a:p>
            <a:pPr lvl="1"/>
            <a:r>
              <a:rPr lang="en-US" altLang="zh-TW" dirty="0">
                <a:solidFill>
                  <a:schemeClr val="tx1"/>
                </a:solidFill>
              </a:rPr>
              <a:t>Can set the overflow property to scroll, which adds scroll bars if the text overflows the boundaries set for it</a:t>
            </a:r>
          </a:p>
          <a:p>
            <a:endParaRPr lang="en-US" altLang="zh-TW" dirty="0">
              <a:solidFill>
                <a:srgbClr val="FF0000"/>
              </a:solidFill>
            </a:endParaRPr>
          </a:p>
          <a:p>
            <a:endParaRPr lang="zh-TW" altLang="en-US" dirty="0"/>
          </a:p>
        </p:txBody>
      </p:sp>
      <p:sp>
        <p:nvSpPr>
          <p:cNvPr id="3" name="標題 2"/>
          <p:cNvSpPr>
            <a:spLocks noGrp="1"/>
          </p:cNvSpPr>
          <p:nvPr>
            <p:ph type="title"/>
          </p:nvPr>
        </p:nvSpPr>
        <p:spPr/>
        <p:txBody>
          <a:bodyPr/>
          <a:lstStyle/>
          <a:p>
            <a:r>
              <a:rPr lang="en-US" altLang="zh-TW" dirty="0"/>
              <a:t>Element Dimensions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48</a:t>
            </a:fld>
            <a:endParaRPr lang="zh-TW" altLang="en-US"/>
          </a:p>
        </p:txBody>
      </p:sp>
    </p:spTree>
    <p:extLst>
      <p:ext uri="{BB962C8B-B14F-4D97-AF65-F5344CB8AC3E}">
        <p14:creationId xmlns:p14="http://schemas.microsoft.com/office/powerpoint/2010/main" val="1042027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05808" y="1600200"/>
            <a:ext cx="7004171" cy="486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Box Dimensions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LightSkyBlue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visible;"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ofthe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width and has a fixed height.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What do we do if it overflows? Set the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hidden;"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ofthe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width and has a fixed height. What do we do if it overflows? Set the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ofthe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width and has a fixed height. What do we do if it overflows? Set the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auto;"</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ofthe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width and has a fixed height. What do we do if it overflows? Set the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Element Dimensions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49</a:t>
            </a:fld>
            <a:endParaRPr lang="zh-TW" altLang="en-US"/>
          </a:p>
        </p:txBody>
      </p:sp>
      <p:pic>
        <p:nvPicPr>
          <p:cNvPr id="9" name="圖片 8"/>
          <p:cNvPicPr>
            <a:picLocks noChangeAspect="1"/>
          </p:cNvPicPr>
          <p:nvPr/>
        </p:nvPicPr>
        <p:blipFill>
          <a:blip r:embed="rId2"/>
          <a:stretch>
            <a:fillRect/>
          </a:stretch>
        </p:blipFill>
        <p:spPr>
          <a:xfrm>
            <a:off x="8758925" y="0"/>
            <a:ext cx="1909075" cy="3459892"/>
          </a:xfrm>
          <a:prstGeom prst="rect">
            <a:avLst/>
          </a:prstGeom>
        </p:spPr>
      </p:pic>
      <p:pic>
        <p:nvPicPr>
          <p:cNvPr id="5" name="圖片 4"/>
          <p:cNvPicPr>
            <a:picLocks noChangeAspect="1"/>
          </p:cNvPicPr>
          <p:nvPr/>
        </p:nvPicPr>
        <p:blipFill>
          <a:blip r:embed="rId3"/>
          <a:stretch>
            <a:fillRect/>
          </a:stretch>
        </p:blipFill>
        <p:spPr>
          <a:xfrm>
            <a:off x="7581466" y="0"/>
            <a:ext cx="1095906" cy="5663514"/>
          </a:xfrm>
          <a:prstGeom prst="rect">
            <a:avLst/>
          </a:prstGeom>
        </p:spPr>
      </p:pic>
      <p:cxnSp>
        <p:nvCxnSpPr>
          <p:cNvPr id="11" name="直線單箭頭接點 10"/>
          <p:cNvCxnSpPr/>
          <p:nvPr/>
        </p:nvCxnSpPr>
        <p:spPr>
          <a:xfrm flipV="1">
            <a:off x="6392563" y="930965"/>
            <a:ext cx="1301579" cy="306438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6376087" y="2471352"/>
            <a:ext cx="1312015" cy="2068501"/>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V="1">
            <a:off x="6474942" y="3677180"/>
            <a:ext cx="1236707" cy="1461172"/>
          </a:xfrm>
          <a:prstGeom prst="straightConnector1">
            <a:avLst/>
          </a:prstGeom>
          <a:ln>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6386523" y="5260693"/>
            <a:ext cx="1388077" cy="373759"/>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4548947" y="1431437"/>
            <a:ext cx="2919389"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TW" sz="1200" dirty="0"/>
              <a:t>visible: </a:t>
            </a:r>
            <a:r>
              <a:rPr lang="zh-TW" altLang="en-US" sz="1200" dirty="0"/>
              <a:t>內容不會被刪除</a:t>
            </a:r>
            <a:r>
              <a:rPr lang="en-US" altLang="zh-TW" sz="1200" dirty="0"/>
              <a:t>, </a:t>
            </a:r>
            <a:r>
              <a:rPr lang="zh-TW" altLang="en-US" sz="1200" dirty="0"/>
              <a:t>會超出元素外</a:t>
            </a:r>
            <a:endParaRPr lang="en-US" altLang="zh-TW" sz="1200" dirty="0"/>
          </a:p>
          <a:p>
            <a:r>
              <a:rPr lang="en-US" altLang="zh-TW" sz="1200" dirty="0"/>
              <a:t>hidden: </a:t>
            </a:r>
            <a:r>
              <a:rPr lang="zh-TW" altLang="en-US" sz="1200" dirty="0"/>
              <a:t>內容會被刪除</a:t>
            </a:r>
            <a:r>
              <a:rPr lang="en-US" altLang="zh-TW" sz="1200" dirty="0"/>
              <a:t>, </a:t>
            </a:r>
            <a:r>
              <a:rPr lang="zh-TW" altLang="en-US" sz="1200" dirty="0"/>
              <a:t>元素保持設定大小</a:t>
            </a:r>
            <a:endParaRPr lang="en-US" altLang="zh-TW" sz="1200" dirty="0"/>
          </a:p>
          <a:p>
            <a:r>
              <a:rPr lang="en-US" altLang="zh-TW" sz="1200" dirty="0"/>
              <a:t>scroll: </a:t>
            </a:r>
            <a:r>
              <a:rPr lang="zh-TW" altLang="en-US" sz="1200" dirty="0"/>
              <a:t>支援</a:t>
            </a:r>
            <a:r>
              <a:rPr lang="en-US" altLang="zh-TW" sz="1200" dirty="0"/>
              <a:t>scroll</a:t>
            </a:r>
            <a:r>
              <a:rPr lang="zh-TW" altLang="en-US" sz="1200" dirty="0"/>
              <a:t> </a:t>
            </a:r>
            <a:r>
              <a:rPr lang="en-US" altLang="zh-TW" sz="1200" dirty="0"/>
              <a:t>bar</a:t>
            </a:r>
          </a:p>
          <a:p>
            <a:r>
              <a:rPr lang="en-US" altLang="zh-TW" sz="1200" dirty="0"/>
              <a:t>auto:</a:t>
            </a:r>
            <a:r>
              <a:rPr lang="zh-TW" altLang="en-US" sz="1200" dirty="0"/>
              <a:t> 需要時才會出現</a:t>
            </a:r>
            <a:r>
              <a:rPr lang="en-US" altLang="zh-TW" sz="1200" dirty="0"/>
              <a:t>scroll</a:t>
            </a:r>
            <a:r>
              <a:rPr lang="zh-TW" altLang="en-US" sz="1200" dirty="0"/>
              <a:t> </a:t>
            </a:r>
            <a:r>
              <a:rPr lang="en-US" altLang="zh-TW" sz="1200" dirty="0"/>
              <a:t>bar</a:t>
            </a:r>
          </a:p>
        </p:txBody>
      </p:sp>
      <p:sp>
        <p:nvSpPr>
          <p:cNvPr id="14" name="矩形 13"/>
          <p:cNvSpPr/>
          <p:nvPr/>
        </p:nvSpPr>
        <p:spPr>
          <a:xfrm>
            <a:off x="5715002" y="3818239"/>
            <a:ext cx="1731730" cy="18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5711021" y="4365955"/>
            <a:ext cx="1731730" cy="18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5710129" y="4910019"/>
            <a:ext cx="1731730" cy="18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5710129" y="5475076"/>
            <a:ext cx="1731730" cy="18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105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Blogger</a:t>
            </a:r>
          </a:p>
        </p:txBody>
      </p:sp>
      <p:sp>
        <p:nvSpPr>
          <p:cNvPr id="3" name="標題 2"/>
          <p:cNvSpPr>
            <a:spLocks noGrp="1"/>
          </p:cNvSpPr>
          <p:nvPr>
            <p:ph type="title"/>
          </p:nvPr>
        </p:nvSpPr>
        <p:spPr/>
        <p:txBody>
          <a:bodyPr/>
          <a:lstStyle/>
          <a:p>
            <a:r>
              <a:rPr lang="en-US" altLang="zh-TW" dirty="0"/>
              <a:t>Example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a:t>
            </a:fld>
            <a:endParaRPr lang="zh-TW" altLang="en-US"/>
          </a:p>
        </p:txBody>
      </p:sp>
      <p:pic>
        <p:nvPicPr>
          <p:cNvPr id="5" name="圖片 4"/>
          <p:cNvPicPr>
            <a:picLocks noChangeAspect="1"/>
          </p:cNvPicPr>
          <p:nvPr/>
        </p:nvPicPr>
        <p:blipFill>
          <a:blip r:embed="rId2"/>
          <a:stretch>
            <a:fillRect/>
          </a:stretch>
        </p:blipFill>
        <p:spPr>
          <a:xfrm>
            <a:off x="2796618" y="2257425"/>
            <a:ext cx="6219825" cy="3562350"/>
          </a:xfrm>
          <a:prstGeom prst="rect">
            <a:avLst/>
          </a:prstGeom>
        </p:spPr>
      </p:pic>
    </p:spTree>
    <p:extLst>
      <p:ext uri="{BB962C8B-B14F-4D97-AF65-F5344CB8AC3E}">
        <p14:creationId xmlns:p14="http://schemas.microsoft.com/office/powerpoint/2010/main" val="1415542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Block-level HTML5 elements have a virtual box drawn around them based on the box model</a:t>
            </a:r>
          </a:p>
          <a:p>
            <a:r>
              <a:rPr lang="en-US" altLang="zh-TW" dirty="0"/>
              <a:t>When the browser renders an element using the box model, the content is surrounded by </a:t>
            </a:r>
            <a:r>
              <a:rPr lang="en-US" altLang="zh-TW" dirty="0">
                <a:solidFill>
                  <a:srgbClr val="FF0000"/>
                </a:solidFill>
              </a:rPr>
              <a:t>padding</a:t>
            </a:r>
            <a:r>
              <a:rPr lang="en-US" altLang="zh-TW" dirty="0"/>
              <a:t>, a </a:t>
            </a:r>
            <a:r>
              <a:rPr lang="en-US" altLang="zh-TW" dirty="0">
                <a:solidFill>
                  <a:srgbClr val="FF0000"/>
                </a:solidFill>
              </a:rPr>
              <a:t>margin</a:t>
            </a:r>
            <a:r>
              <a:rPr lang="en-US" altLang="zh-TW" dirty="0"/>
              <a:t> and a </a:t>
            </a:r>
            <a:r>
              <a:rPr lang="en-US" altLang="zh-TW" dirty="0">
                <a:solidFill>
                  <a:srgbClr val="FF0000"/>
                </a:solidFill>
              </a:rPr>
              <a:t>border</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50</a:t>
            </a:fld>
            <a:endParaRPr lang="zh-TW" altLang="en-US"/>
          </a:p>
        </p:txBody>
      </p:sp>
      <p:pic>
        <p:nvPicPr>
          <p:cNvPr id="2050" name="Picture 2" descr="margin, border, padding, and cont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929" y="3604094"/>
            <a:ext cx="3631203" cy="261980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137719" y="6252518"/>
            <a:ext cx="4572000" cy="461665"/>
          </a:xfrm>
          <a:prstGeom prst="rect">
            <a:avLst/>
          </a:prstGeom>
        </p:spPr>
        <p:txBody>
          <a:bodyPr>
            <a:spAutoFit/>
          </a:bodyPr>
          <a:lstStyle/>
          <a:p>
            <a:r>
              <a:rPr lang="en-US" altLang="zh-TW" sz="1200" dirty="0">
                <a:solidFill>
                  <a:srgbClr val="FF0000"/>
                </a:solidFill>
              </a:rPr>
              <a:t>Ref</a:t>
            </a:r>
            <a:r>
              <a:rPr lang="zh-TW" altLang="en-US" sz="1200" dirty="0">
                <a:solidFill>
                  <a:srgbClr val="FF0000"/>
                </a:solidFill>
              </a:rPr>
              <a:t> </a:t>
            </a:r>
            <a:r>
              <a:rPr lang="en-US" altLang="zh-TW" sz="1200" dirty="0">
                <a:solidFill>
                  <a:srgbClr val="FF0000"/>
                </a:solidFill>
              </a:rPr>
              <a:t>:</a:t>
            </a:r>
            <a:r>
              <a:rPr lang="zh-TW" altLang="en-US" sz="1200" dirty="0">
                <a:solidFill>
                  <a:srgbClr val="FF0000"/>
                </a:solidFill>
              </a:rPr>
              <a:t> http://www.avajava.com/tutorials/lessons/how-are-margins-borders-padding-and-content-related.html</a:t>
            </a:r>
          </a:p>
        </p:txBody>
      </p:sp>
    </p:spTree>
    <p:extLst>
      <p:ext uri="{BB962C8B-B14F-4D97-AF65-F5344CB8AC3E}">
        <p14:creationId xmlns:p14="http://schemas.microsoft.com/office/powerpoint/2010/main" val="22090436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Internet Explorer box model bug</a:t>
            </a:r>
          </a:p>
          <a:p>
            <a:pPr lvl="1"/>
            <a:r>
              <a:rPr lang="en-US" altLang="zh-TW" dirty="0"/>
              <a:t>Version</a:t>
            </a:r>
            <a:r>
              <a:rPr lang="zh-TW" altLang="en-US" dirty="0"/>
              <a:t> </a:t>
            </a:r>
            <a:r>
              <a:rPr lang="en-US" altLang="zh-TW" dirty="0"/>
              <a:t>:IE6-</a:t>
            </a:r>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51</a:t>
            </a:fld>
            <a:endParaRPr lang="zh-TW" altLang="en-US"/>
          </a:p>
        </p:txBody>
      </p:sp>
      <p:pic>
        <p:nvPicPr>
          <p:cNvPr id="3076" name="Picture 4" descr="http://upload.wikimedia.org/wikipedia/commons/thumb/6/64/W3C_and_Internet_Explorer_box_models.svg/299px-W3C_and_Internet_Explorer_box_model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1" y="2116911"/>
            <a:ext cx="2847975" cy="39433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981200" y="5181771"/>
            <a:ext cx="4572000" cy="276999"/>
          </a:xfrm>
          <a:prstGeom prst="rect">
            <a:avLst/>
          </a:prstGeom>
        </p:spPr>
        <p:txBody>
          <a:bodyPr>
            <a:spAutoFit/>
          </a:bodyPr>
          <a:lstStyle/>
          <a:p>
            <a:r>
              <a:rPr lang="en-US" altLang="zh-TW" sz="1200" dirty="0">
                <a:solidFill>
                  <a:srgbClr val="FF0000"/>
                </a:solidFill>
              </a:rPr>
              <a:t>Ref : </a:t>
            </a:r>
            <a:r>
              <a:rPr lang="zh-TW" altLang="en-US" sz="1200" dirty="0">
                <a:solidFill>
                  <a:srgbClr val="FF0000"/>
                </a:solidFill>
              </a:rPr>
              <a:t>http://en.wikipedia.org/wiki/Internet_Explorer_box_model_bug</a:t>
            </a:r>
          </a:p>
        </p:txBody>
      </p:sp>
    </p:spTree>
    <p:extLst>
      <p:ext uri="{BB962C8B-B14F-4D97-AF65-F5344CB8AC3E}">
        <p14:creationId xmlns:p14="http://schemas.microsoft.com/office/powerpoint/2010/main" val="868215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FF0000"/>
                </a:solidFill>
              </a:rPr>
              <a:t>Padding</a:t>
            </a:r>
          </a:p>
          <a:p>
            <a:pPr lvl="1"/>
            <a:r>
              <a:rPr lang="en-US" altLang="zh-TW" dirty="0"/>
              <a:t>The padding property determines the distance between the content inside an element and the edge of the element</a:t>
            </a:r>
          </a:p>
          <a:p>
            <a:pPr lvl="1"/>
            <a:r>
              <a:rPr lang="en-US" altLang="zh-TW" dirty="0"/>
              <a:t>Padding be set for each side of the box by using padding-top, padding-right, padding-left and padding-bottom</a:t>
            </a:r>
          </a:p>
          <a:p>
            <a:r>
              <a:rPr lang="en-US" altLang="zh-TW" dirty="0">
                <a:solidFill>
                  <a:srgbClr val="FF0000"/>
                </a:solidFill>
              </a:rPr>
              <a:t>Margin</a:t>
            </a:r>
          </a:p>
          <a:p>
            <a:pPr lvl="1"/>
            <a:r>
              <a:rPr lang="en-US" altLang="zh-TW" dirty="0"/>
              <a:t>Determines the distance between the element’s edge and any outside text</a:t>
            </a:r>
          </a:p>
          <a:p>
            <a:pPr lvl="1"/>
            <a:r>
              <a:rPr lang="en-US" altLang="zh-TW" dirty="0"/>
              <a:t>Margins for individual sides of an element can be specified by using margin-top, margin-right, margin-left and margin-bottom</a:t>
            </a:r>
          </a:p>
          <a:p>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52</a:t>
            </a:fld>
            <a:endParaRPr lang="zh-TW" altLang="en-US"/>
          </a:p>
        </p:txBody>
      </p:sp>
    </p:spTree>
    <p:extLst>
      <p:ext uri="{BB962C8B-B14F-4D97-AF65-F5344CB8AC3E}">
        <p14:creationId xmlns:p14="http://schemas.microsoft.com/office/powerpoint/2010/main" val="2539365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Border</a:t>
            </a:r>
          </a:p>
          <a:p>
            <a:pPr lvl="1"/>
            <a:r>
              <a:rPr lang="en-US" altLang="zh-TW" dirty="0"/>
              <a:t>border-width</a:t>
            </a:r>
          </a:p>
          <a:p>
            <a:pPr lvl="2"/>
            <a:r>
              <a:rPr lang="en-US" altLang="zh-TW" dirty="0"/>
              <a:t>May be set to any of the CSS lengths or to the predefined value of thin, medium or thick</a:t>
            </a:r>
          </a:p>
          <a:p>
            <a:pPr lvl="1"/>
            <a:r>
              <a:rPr lang="en-US" altLang="zh-TW" dirty="0"/>
              <a:t>border-color</a:t>
            </a:r>
          </a:p>
          <a:p>
            <a:pPr lvl="2"/>
            <a:r>
              <a:rPr lang="en-US" altLang="zh-TW" dirty="0"/>
              <a:t>Sets the color used for the border</a:t>
            </a:r>
          </a:p>
          <a:p>
            <a:pPr lvl="1"/>
            <a:r>
              <a:rPr lang="en-US" altLang="zh-TW" dirty="0"/>
              <a:t>border-style</a:t>
            </a:r>
          </a:p>
          <a:p>
            <a:pPr lvl="2"/>
            <a:r>
              <a:rPr lang="en-US" altLang="zh-TW" dirty="0"/>
              <a:t>Options are: none, hidden, dotted, dashed, solid, double, groove, ridge, inset and outset</a:t>
            </a:r>
          </a:p>
          <a:p>
            <a:r>
              <a:rPr lang="en-US" altLang="zh-TW" dirty="0"/>
              <a:t>CSS controls the border using three properties: </a:t>
            </a:r>
            <a:r>
              <a:rPr lang="en-US" altLang="zh-TW" dirty="0">
                <a:solidFill>
                  <a:srgbClr val="FF0000"/>
                </a:solidFill>
              </a:rPr>
              <a:t>border-width, border-color and border-style. </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53</a:t>
            </a:fld>
            <a:endParaRPr lang="zh-TW" altLang="en-US"/>
          </a:p>
        </p:txBody>
      </p:sp>
    </p:spTree>
    <p:extLst>
      <p:ext uri="{BB962C8B-B14F-4D97-AF65-F5344CB8AC3E}">
        <p14:creationId xmlns:p14="http://schemas.microsoft.com/office/powerpoint/2010/main" val="971338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54</a:t>
            </a:fld>
            <a:endParaRPr lang="zh-TW" altLang="en-US" dirty="0"/>
          </a:p>
        </p:txBody>
      </p:sp>
      <p:sp>
        <p:nvSpPr>
          <p:cNvPr id="8" name="矩形 7"/>
          <p:cNvSpPr/>
          <p:nvPr/>
        </p:nvSpPr>
        <p:spPr>
          <a:xfrm>
            <a:off x="1524000" y="333138"/>
            <a:ext cx="6283412" cy="65248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!DOCTYPE html&gt;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Borders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6px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.thick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thick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.medium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medium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.thin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thin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.double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double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.groove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groove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.ridge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ridge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.dotted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dotted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.inset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inset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.dashed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dashed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Solid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"double"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Double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"groove"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Groove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"ridge"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Ridge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"dotted"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Dotted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Inset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"thick dashed"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Thick dashed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"thin red solid"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Thin red solid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"medium blue outset"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Medium blue outset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p:txBody>
      </p:sp>
      <p:pic>
        <p:nvPicPr>
          <p:cNvPr id="7" name="圖片 6"/>
          <p:cNvPicPr>
            <a:picLocks noChangeAspect="1"/>
          </p:cNvPicPr>
          <p:nvPr/>
        </p:nvPicPr>
        <p:blipFill>
          <a:blip r:embed="rId2"/>
          <a:stretch>
            <a:fillRect/>
          </a:stretch>
        </p:blipFill>
        <p:spPr>
          <a:xfrm>
            <a:off x="5661760" y="591799"/>
            <a:ext cx="4830880" cy="3161611"/>
          </a:xfrm>
          <a:prstGeom prst="rect">
            <a:avLst/>
          </a:prstGeom>
          <a:ln>
            <a:solidFill>
              <a:schemeClr val="tx1"/>
            </a:solidFill>
          </a:ln>
        </p:spPr>
      </p:pic>
      <p:cxnSp>
        <p:nvCxnSpPr>
          <p:cNvPr id="9" name="直線單箭頭接點 8"/>
          <p:cNvCxnSpPr/>
          <p:nvPr/>
        </p:nvCxnSpPr>
        <p:spPr>
          <a:xfrm>
            <a:off x="5661760" y="1502465"/>
            <a:ext cx="1258024"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6862120" y="3753409"/>
            <a:ext cx="2463113"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5980671" y="1442085"/>
            <a:ext cx="501612" cy="307777"/>
          </a:xfrm>
          <a:prstGeom prst="rect">
            <a:avLst/>
          </a:prstGeom>
          <a:noFill/>
        </p:spPr>
        <p:txBody>
          <a:bodyPr wrap="none" rtlCol="0">
            <a:spAutoFit/>
          </a:bodyPr>
          <a:lstStyle/>
          <a:p>
            <a:r>
              <a:rPr lang="en-US" altLang="zh-TW" sz="1400" dirty="0">
                <a:solidFill>
                  <a:srgbClr val="FF0000"/>
                </a:solidFill>
              </a:rPr>
              <a:t>25%</a:t>
            </a:r>
            <a:endParaRPr lang="zh-TW" altLang="en-US" sz="1400" dirty="0">
              <a:solidFill>
                <a:srgbClr val="FF0000"/>
              </a:solidFill>
            </a:endParaRPr>
          </a:p>
        </p:txBody>
      </p:sp>
      <p:sp>
        <p:nvSpPr>
          <p:cNvPr id="14" name="文字方塊 13"/>
          <p:cNvSpPr txBox="1"/>
          <p:nvPr/>
        </p:nvSpPr>
        <p:spPr>
          <a:xfrm>
            <a:off x="7824727" y="3677966"/>
            <a:ext cx="504946" cy="307777"/>
          </a:xfrm>
          <a:prstGeom prst="rect">
            <a:avLst/>
          </a:prstGeom>
          <a:noFill/>
        </p:spPr>
        <p:txBody>
          <a:bodyPr wrap="none" rtlCol="0">
            <a:spAutoFit/>
          </a:bodyPr>
          <a:lstStyle/>
          <a:p>
            <a:r>
              <a:rPr lang="en-US" altLang="zh-TW" sz="1400" dirty="0">
                <a:solidFill>
                  <a:srgbClr val="FF0000"/>
                </a:solidFill>
              </a:rPr>
              <a:t>50%</a:t>
            </a:r>
            <a:endParaRPr lang="zh-TW" altLang="en-US" sz="1400" dirty="0">
              <a:solidFill>
                <a:srgbClr val="FF0000"/>
              </a:solidFill>
            </a:endParaRPr>
          </a:p>
        </p:txBody>
      </p:sp>
      <p:sp>
        <p:nvSpPr>
          <p:cNvPr id="10" name="矩形 9"/>
          <p:cNvSpPr/>
          <p:nvPr/>
        </p:nvSpPr>
        <p:spPr>
          <a:xfrm>
            <a:off x="2233637" y="1368242"/>
            <a:ext cx="2718486" cy="839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3275723" y="6245226"/>
            <a:ext cx="1676400" cy="188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88523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55</a:t>
            </a:fld>
            <a:endParaRPr lang="zh-TW" altLang="en-US"/>
          </a:p>
        </p:txBody>
      </p:sp>
      <p:sp>
        <p:nvSpPr>
          <p:cNvPr id="7" name="矩形 6"/>
          <p:cNvSpPr/>
          <p:nvPr/>
        </p:nvSpPr>
        <p:spPr>
          <a:xfrm>
            <a:off x="1515762" y="0"/>
            <a:ext cx="9144000" cy="701730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Flowing Text Around Floating Elements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SkyBlue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justify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geneva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.floated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margin-left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float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skyBlue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"deitel.png"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"floated"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Corporate Training and Authoring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is an internationally recognized corporate training and authoring</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organization specializing in programming languages, Internet/web technology, iPhone and Android</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app development and object technology education. The company provides courses on Java, C++, C#,</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Visual Basic, C, Internet and web programming, Object Technology and iPhone and Android app</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development.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"floated"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Programming Books and Videos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Through its publishing partnership with Pearson, </a:t>
            </a:r>
            <a:r>
              <a:rPr lang="en-US" altLang="zh-TW" sz="10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publishes</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leading-edge programming textbooks, professional books and interactive web-based and DVD</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LiveLessons</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video courses.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r>
              <a:rPr lang="en-US" altLang="zh-TW" sz="1000" kern="100" dirty="0">
                <a:latin typeface="Calibri" panose="020F0502020204030204" pitchFamily="34" charset="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5231027" y="772319"/>
            <a:ext cx="5272216" cy="2356991"/>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4992" y="3704204"/>
            <a:ext cx="2982857" cy="668571"/>
          </a:xfrm>
          <a:prstGeom prst="rect">
            <a:avLst/>
          </a:prstGeom>
          <a:ln>
            <a:solidFill>
              <a:schemeClr val="tx1"/>
            </a:solidFill>
          </a:ln>
        </p:spPr>
      </p:pic>
      <p:sp>
        <p:nvSpPr>
          <p:cNvPr id="9" name="矩形 8"/>
          <p:cNvSpPr/>
          <p:nvPr/>
        </p:nvSpPr>
        <p:spPr>
          <a:xfrm>
            <a:off x="8970466" y="3704204"/>
            <a:ext cx="1207382" cy="276999"/>
          </a:xfrm>
          <a:prstGeom prst="rect">
            <a:avLst/>
          </a:prstGeom>
        </p:spPr>
        <p:txBody>
          <a:bodyPr wrap="none">
            <a:spAutoFit/>
          </a:bodyPr>
          <a:lstStyle/>
          <a:p>
            <a:r>
              <a:rPr lang="zh-TW" altLang="en-US" sz="1200" dirty="0">
                <a:solidFill>
                  <a:srgbClr val="FF0000"/>
                </a:solidFill>
                <a:latin typeface="Courier New" panose="02070309020205020404" pitchFamily="49" charset="0"/>
                <a:cs typeface="Courier New" panose="02070309020205020404" pitchFamily="49" charset="0"/>
              </a:rPr>
              <a:t>deitel.png </a:t>
            </a:r>
            <a:endParaRPr lang="zh-TW" altLang="en-US" sz="1200" dirty="0">
              <a:solidFill>
                <a:srgbClr val="FF0000"/>
              </a:solidFill>
            </a:endParaRPr>
          </a:p>
        </p:txBody>
      </p:sp>
      <p:cxnSp>
        <p:nvCxnSpPr>
          <p:cNvPr id="11" name="直線單箭頭接點 10"/>
          <p:cNvCxnSpPr/>
          <p:nvPr/>
        </p:nvCxnSpPr>
        <p:spPr>
          <a:xfrm flipV="1">
            <a:off x="3525796" y="1600201"/>
            <a:ext cx="5411719" cy="1587843"/>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060356" y="2644347"/>
            <a:ext cx="1676400" cy="42158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3060356" y="3092853"/>
            <a:ext cx="1676400" cy="188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3119541" y="1867347"/>
            <a:ext cx="1676400" cy="29425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3119541" y="1384604"/>
            <a:ext cx="1676400" cy="20193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25576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24001" y="64164"/>
            <a:ext cx="6050691" cy="36471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SkyBlue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justify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geneva</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.floated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margin-left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float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skyBlue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r>
              <a:rPr lang="en-US" altLang="zh-TW" sz="1100" kern="100" dirty="0">
                <a:latin typeface="Calibri" panose="020F0502020204030204" pitchFamily="34" charset="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56</a:t>
            </a:fld>
            <a:endParaRPr lang="zh-TW" altLang="en-US"/>
          </a:p>
        </p:txBody>
      </p:sp>
      <p:pic>
        <p:nvPicPr>
          <p:cNvPr id="5" name="圖片 4"/>
          <p:cNvPicPr>
            <a:picLocks noChangeAspect="1"/>
          </p:cNvPicPr>
          <p:nvPr/>
        </p:nvPicPr>
        <p:blipFill>
          <a:blip r:embed="rId2"/>
          <a:stretch>
            <a:fillRect/>
          </a:stretch>
        </p:blipFill>
        <p:spPr>
          <a:xfrm>
            <a:off x="3336324" y="3580309"/>
            <a:ext cx="7331676" cy="3277691"/>
          </a:xfrm>
          <a:prstGeom prst="rect">
            <a:avLst/>
          </a:prstGeom>
        </p:spPr>
      </p:pic>
      <p:cxnSp>
        <p:nvCxnSpPr>
          <p:cNvPr id="8" name="直線單箭頭接點 7"/>
          <p:cNvCxnSpPr/>
          <p:nvPr/>
        </p:nvCxnSpPr>
        <p:spPr>
          <a:xfrm>
            <a:off x="3253946" y="1416909"/>
            <a:ext cx="214184" cy="29820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410466" y="4539049"/>
            <a:ext cx="131805" cy="0"/>
          </a:xfrm>
          <a:prstGeom prst="straightConnector1">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859481" y="4383647"/>
            <a:ext cx="558166" cy="307777"/>
          </a:xfrm>
          <a:prstGeom prst="rect">
            <a:avLst/>
          </a:prstGeom>
        </p:spPr>
        <p:txBody>
          <a:bodyPr wrap="none">
            <a:spAutoFit/>
          </a:bodyPr>
          <a:lstStyle/>
          <a:p>
            <a:r>
              <a:rPr lang="zh-TW" altLang="en-US" sz="1400" dirty="0">
                <a:solidFill>
                  <a:schemeClr val="accent6">
                    <a:lumMod val="75000"/>
                  </a:schemeClr>
                </a:solidFill>
                <a:cs typeface="Courier New" panose="02070309020205020404" pitchFamily="49" charset="0"/>
              </a:rPr>
              <a:t>.5em</a:t>
            </a:r>
            <a:endParaRPr lang="zh-TW" altLang="en-US" sz="1400" dirty="0">
              <a:solidFill>
                <a:schemeClr val="accent6">
                  <a:lumMod val="75000"/>
                </a:schemeClr>
              </a:solidFill>
            </a:endParaRPr>
          </a:p>
        </p:txBody>
      </p:sp>
      <p:cxnSp>
        <p:nvCxnSpPr>
          <p:cNvPr id="15" name="直線單箭頭接點 14"/>
          <p:cNvCxnSpPr/>
          <p:nvPr/>
        </p:nvCxnSpPr>
        <p:spPr>
          <a:xfrm>
            <a:off x="3539155" y="1567738"/>
            <a:ext cx="5971428" cy="26968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445193" y="4047117"/>
            <a:ext cx="415498" cy="276999"/>
          </a:xfrm>
          <a:prstGeom prst="rect">
            <a:avLst/>
          </a:prstGeom>
        </p:spPr>
        <p:txBody>
          <a:bodyPr wrap="none">
            <a:spAutoFit/>
          </a:bodyPr>
          <a:lstStyle/>
          <a:p>
            <a:r>
              <a:rPr lang="zh-TW" altLang="en-US" sz="1200" dirty="0">
                <a:solidFill>
                  <a:srgbClr val="FF0000"/>
                </a:solidFill>
                <a:cs typeface="Courier New" panose="02070309020205020404" pitchFamily="49" charset="0"/>
              </a:rPr>
              <a:t>0px</a:t>
            </a:r>
            <a:endParaRPr lang="zh-TW" altLang="en-US" sz="1200" dirty="0">
              <a:solidFill>
                <a:srgbClr val="FF0000"/>
              </a:solidFill>
            </a:endParaRPr>
          </a:p>
        </p:txBody>
      </p:sp>
      <p:cxnSp>
        <p:nvCxnSpPr>
          <p:cNvPr id="18" name="直線單箭頭接點 17"/>
          <p:cNvCxnSpPr/>
          <p:nvPr/>
        </p:nvCxnSpPr>
        <p:spPr>
          <a:xfrm>
            <a:off x="3812112" y="2207741"/>
            <a:ext cx="4265088" cy="211637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027520" y="4158547"/>
            <a:ext cx="556563" cy="276999"/>
          </a:xfrm>
          <a:prstGeom prst="rect">
            <a:avLst/>
          </a:prstGeom>
        </p:spPr>
        <p:txBody>
          <a:bodyPr wrap="none">
            <a:spAutoFit/>
          </a:bodyPr>
          <a:lstStyle/>
          <a:p>
            <a:r>
              <a:rPr lang="zh-TW" altLang="en-US" sz="1200" dirty="0">
                <a:solidFill>
                  <a:srgbClr val="0070C0"/>
                </a:solidFill>
                <a:latin typeface="Courier New" panose="02070309020205020404" pitchFamily="49" charset="0"/>
                <a:cs typeface="Courier New" panose="02070309020205020404" pitchFamily="49" charset="0"/>
              </a:rPr>
              <a:t>.2em</a:t>
            </a:r>
            <a:endParaRPr lang="zh-TW" altLang="en-US" sz="1200" dirty="0"/>
          </a:p>
        </p:txBody>
      </p:sp>
      <p:cxnSp>
        <p:nvCxnSpPr>
          <p:cNvPr id="23" name="直線單箭頭接點 22"/>
          <p:cNvCxnSpPr/>
          <p:nvPr/>
        </p:nvCxnSpPr>
        <p:spPr>
          <a:xfrm>
            <a:off x="3539156" y="2349588"/>
            <a:ext cx="3372391" cy="232388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768020" y="4565443"/>
            <a:ext cx="503664" cy="276999"/>
          </a:xfrm>
          <a:prstGeom prst="rect">
            <a:avLst/>
          </a:prstGeom>
        </p:spPr>
        <p:txBody>
          <a:bodyPr wrap="none">
            <a:spAutoFit/>
          </a:bodyPr>
          <a:lstStyle/>
          <a:p>
            <a:r>
              <a:rPr lang="zh-TW" altLang="en-US" sz="1200" dirty="0">
                <a:solidFill>
                  <a:srgbClr val="00B050"/>
                </a:solidFill>
                <a:cs typeface="Courier New" panose="02070309020205020404" pitchFamily="49" charset="0"/>
              </a:rPr>
              <a:t>.5em</a:t>
            </a:r>
            <a:endParaRPr lang="zh-TW" altLang="en-US" sz="1200" dirty="0"/>
          </a:p>
        </p:txBody>
      </p:sp>
      <p:cxnSp>
        <p:nvCxnSpPr>
          <p:cNvPr id="25" name="直線單箭頭接點 24"/>
          <p:cNvCxnSpPr/>
          <p:nvPr/>
        </p:nvCxnSpPr>
        <p:spPr>
          <a:xfrm>
            <a:off x="3354912" y="1416908"/>
            <a:ext cx="3463218" cy="337225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713518" y="4688553"/>
            <a:ext cx="558166" cy="307777"/>
          </a:xfrm>
          <a:prstGeom prst="rect">
            <a:avLst/>
          </a:prstGeom>
        </p:spPr>
        <p:txBody>
          <a:bodyPr wrap="none">
            <a:spAutoFit/>
          </a:bodyPr>
          <a:lstStyle/>
          <a:p>
            <a:r>
              <a:rPr lang="zh-TW" altLang="en-US" sz="1400" dirty="0">
                <a:solidFill>
                  <a:schemeClr val="accent6">
                    <a:lumMod val="75000"/>
                  </a:schemeClr>
                </a:solidFill>
                <a:cs typeface="Courier New" panose="02070309020205020404" pitchFamily="49" charset="0"/>
              </a:rPr>
              <a:t>.5em</a:t>
            </a:r>
            <a:endParaRPr lang="zh-TW" altLang="en-US" sz="1400" dirty="0">
              <a:solidFill>
                <a:schemeClr val="accent6">
                  <a:lumMod val="75000"/>
                </a:schemeClr>
              </a:solidFill>
            </a:endParaRPr>
          </a:p>
        </p:txBody>
      </p:sp>
      <p:cxnSp>
        <p:nvCxnSpPr>
          <p:cNvPr id="30" name="直線單箭頭接點 29"/>
          <p:cNvCxnSpPr/>
          <p:nvPr/>
        </p:nvCxnSpPr>
        <p:spPr>
          <a:xfrm>
            <a:off x="3539156" y="2552289"/>
            <a:ext cx="4538045" cy="24092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8026717" y="4749756"/>
            <a:ext cx="558166" cy="307777"/>
          </a:xfrm>
          <a:prstGeom prst="rect">
            <a:avLst/>
          </a:prstGeom>
        </p:spPr>
        <p:txBody>
          <a:bodyPr wrap="none">
            <a:spAutoFit/>
          </a:bodyPr>
          <a:lstStyle/>
          <a:p>
            <a:r>
              <a:rPr lang="zh-TW" altLang="en-US" sz="1400" dirty="0">
                <a:solidFill>
                  <a:srgbClr val="C00000"/>
                </a:solidFill>
                <a:cs typeface="Courier New" panose="02070309020205020404" pitchFamily="49" charset="0"/>
              </a:rPr>
              <a:t>.5em</a:t>
            </a:r>
            <a:endParaRPr lang="zh-TW" altLang="en-US" sz="1400" dirty="0">
              <a:solidFill>
                <a:srgbClr val="C00000"/>
              </a:solidFill>
            </a:endParaRPr>
          </a:p>
        </p:txBody>
      </p:sp>
      <p:sp>
        <p:nvSpPr>
          <p:cNvPr id="32" name="矩形 31"/>
          <p:cNvSpPr/>
          <p:nvPr/>
        </p:nvSpPr>
        <p:spPr>
          <a:xfrm>
            <a:off x="8000948" y="4887597"/>
            <a:ext cx="558166" cy="307777"/>
          </a:xfrm>
          <a:prstGeom prst="rect">
            <a:avLst/>
          </a:prstGeom>
        </p:spPr>
        <p:txBody>
          <a:bodyPr wrap="none">
            <a:spAutoFit/>
          </a:bodyPr>
          <a:lstStyle/>
          <a:p>
            <a:r>
              <a:rPr lang="zh-TW" altLang="en-US" sz="1400" dirty="0">
                <a:solidFill>
                  <a:schemeClr val="accent6">
                    <a:lumMod val="75000"/>
                  </a:schemeClr>
                </a:solidFill>
                <a:cs typeface="Courier New" panose="02070309020205020404" pitchFamily="49" charset="0"/>
              </a:rPr>
              <a:t>.5em</a:t>
            </a:r>
            <a:endParaRPr lang="zh-TW" altLang="en-US" sz="1400" dirty="0">
              <a:solidFill>
                <a:schemeClr val="accent6">
                  <a:lumMod val="75000"/>
                </a:schemeClr>
              </a:solidFill>
            </a:endParaRPr>
          </a:p>
        </p:txBody>
      </p:sp>
      <p:cxnSp>
        <p:nvCxnSpPr>
          <p:cNvPr id="34" name="直線單箭頭接點 33"/>
          <p:cNvCxnSpPr/>
          <p:nvPr/>
        </p:nvCxnSpPr>
        <p:spPr>
          <a:xfrm>
            <a:off x="3663778" y="1357378"/>
            <a:ext cx="4413422" cy="373489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1067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float</a:t>
            </a:r>
          </a:p>
          <a:p>
            <a:pPr lvl="1"/>
            <a:r>
              <a:rPr lang="en-US" altLang="zh-TW" dirty="0"/>
              <a:t>Floating allows you to move an element to one side of the screen; other content in the document then flows around the floated element. </a:t>
            </a:r>
          </a:p>
          <a:p>
            <a:pPr lvl="2"/>
            <a:r>
              <a:rPr lang="en-US" altLang="zh-TW" dirty="0"/>
              <a:t>none</a:t>
            </a:r>
          </a:p>
          <a:p>
            <a:pPr lvl="2"/>
            <a:r>
              <a:rPr lang="en-US" altLang="zh-TW" dirty="0"/>
              <a:t>left</a:t>
            </a:r>
          </a:p>
          <a:p>
            <a:pPr lvl="2"/>
            <a:r>
              <a:rPr lang="en-US" altLang="zh-TW" dirty="0"/>
              <a:t>right</a:t>
            </a:r>
          </a:p>
          <a:p>
            <a:pPr lvl="1"/>
            <a:r>
              <a:rPr lang="en-US" altLang="zh-TW" dirty="0"/>
              <a:t> Absolutely positioned elements ignores the float property!</a:t>
            </a:r>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57</a:t>
            </a:fld>
            <a:endParaRPr lang="zh-TW" altLang="en-US"/>
          </a:p>
        </p:txBody>
      </p:sp>
    </p:spTree>
    <p:extLst>
      <p:ext uri="{BB962C8B-B14F-4D97-AF65-F5344CB8AC3E}">
        <p14:creationId xmlns:p14="http://schemas.microsoft.com/office/powerpoint/2010/main" val="40250108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Padding</a:t>
            </a:r>
          </a:p>
          <a:p>
            <a:pPr lvl="1"/>
            <a:r>
              <a:rPr lang="en-US" altLang="zh-TW" dirty="0"/>
              <a:t>padding-top, padding-right, padding-left and padding-bottom</a:t>
            </a:r>
          </a:p>
          <a:p>
            <a:r>
              <a:rPr lang="en-US" altLang="zh-TW" dirty="0"/>
              <a:t>Margin</a:t>
            </a:r>
          </a:p>
          <a:p>
            <a:pPr lvl="1"/>
            <a:r>
              <a:rPr lang="en-US" altLang="zh-TW" dirty="0"/>
              <a:t>margin-top, margin-right, margin-left and margin-bottom</a:t>
            </a:r>
            <a:endParaRPr lang="zh-TW" altLang="en-US" dirty="0"/>
          </a:p>
        </p:txBody>
      </p:sp>
      <p:sp>
        <p:nvSpPr>
          <p:cNvPr id="3" name="標題 2"/>
          <p:cNvSpPr>
            <a:spLocks noGrp="1"/>
          </p:cNvSpPr>
          <p:nvPr>
            <p:ph type="title"/>
          </p:nvPr>
        </p:nvSpPr>
        <p:spPr/>
        <p:txBody>
          <a:bodyPr/>
          <a:lstStyle/>
          <a:p>
            <a:r>
              <a:rPr lang="en-US" altLang="zh-TW" dirty="0"/>
              <a:t>Padding / Margin</a:t>
            </a:r>
            <a:endParaRPr lang="zh-TW" altLang="en-US" dirty="0"/>
          </a:p>
        </p:txBody>
      </p:sp>
      <p:pic>
        <p:nvPicPr>
          <p:cNvPr id="6" name="Picture 2" descr="margin, border, padding, and cont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798" y="4238196"/>
            <a:ext cx="3631203" cy="2619804"/>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1659291" y="3718680"/>
            <a:ext cx="5070390"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dirty="0"/>
              <a:t>padding: 20px;              </a:t>
            </a:r>
            <a:endParaRPr lang="en-US" altLang="zh-TW" dirty="0"/>
          </a:p>
          <a:p>
            <a:r>
              <a:rPr lang="zh-TW" altLang="en-US" dirty="0"/>
              <a:t>/* 上下左右皆 20px */</a:t>
            </a:r>
          </a:p>
          <a:p>
            <a:endParaRPr lang="en-US" altLang="zh-TW" dirty="0"/>
          </a:p>
          <a:p>
            <a:r>
              <a:rPr lang="zh-TW" altLang="en-US" dirty="0"/>
              <a:t>padding: 16px 20px;         </a:t>
            </a:r>
            <a:endParaRPr lang="en-US" altLang="zh-TW" dirty="0"/>
          </a:p>
          <a:p>
            <a:r>
              <a:rPr lang="zh-TW" altLang="en-US" dirty="0"/>
              <a:t>/* 上下 16px ，左右 20px */</a:t>
            </a:r>
          </a:p>
          <a:p>
            <a:endParaRPr lang="en-US" altLang="zh-TW" dirty="0"/>
          </a:p>
          <a:p>
            <a:r>
              <a:rPr lang="zh-TW" altLang="en-US" dirty="0"/>
              <a:t>padding: 10px 30px 20px;    </a:t>
            </a:r>
            <a:endParaRPr lang="en-US" altLang="zh-TW" dirty="0"/>
          </a:p>
          <a:p>
            <a:r>
              <a:rPr lang="zh-TW" altLang="en-US" dirty="0"/>
              <a:t>/* 上 10px ，左右 30px, 下 20px */</a:t>
            </a:r>
          </a:p>
          <a:p>
            <a:endParaRPr lang="en-US" altLang="zh-TW" dirty="0"/>
          </a:p>
          <a:p>
            <a:r>
              <a:rPr lang="zh-TW" altLang="en-US" dirty="0"/>
              <a:t>padding: 10px 3px 30px 5px;</a:t>
            </a:r>
            <a:endParaRPr lang="en-US" altLang="zh-TW" dirty="0"/>
          </a:p>
          <a:p>
            <a:r>
              <a:rPr lang="zh-TW" altLang="en-US" dirty="0"/>
              <a:t> /* 依序圍上、右、下、左，順時針方向 */</a:t>
            </a:r>
          </a:p>
        </p:txBody>
      </p:sp>
    </p:spTree>
    <p:extLst>
      <p:ext uri="{BB962C8B-B14F-4D97-AF65-F5344CB8AC3E}">
        <p14:creationId xmlns:p14="http://schemas.microsoft.com/office/powerpoint/2010/main" val="5420393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Padding / Margin</a:t>
            </a:r>
            <a:endParaRPr lang="zh-TW" altLang="en-US" dirty="0"/>
          </a:p>
        </p:txBody>
      </p:sp>
      <p:sp>
        <p:nvSpPr>
          <p:cNvPr id="5" name="矩形 4"/>
          <p:cNvSpPr/>
          <p:nvPr/>
        </p:nvSpPr>
        <p:spPr>
          <a:xfrm>
            <a:off x="2741142" y="2281818"/>
            <a:ext cx="6709719"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上下左右皆</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40px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40px */</a:t>
            </a:r>
            <a:endParaRPr lang="zh-TW" altLang="zh-TW" sz="1200" kern="100" dirty="0">
              <a:latin typeface="Courier New" panose="02070309020205020404" pitchFamily="49" charset="0"/>
              <a:cs typeface="Courier New" panose="02070309020205020404" pitchFamily="49" charset="0"/>
            </a:endParaRPr>
          </a:p>
        </p:txBody>
      </p:sp>
      <p:sp>
        <p:nvSpPr>
          <p:cNvPr id="6" name="矩形 5"/>
          <p:cNvSpPr/>
          <p:nvPr/>
        </p:nvSpPr>
        <p:spPr>
          <a:xfrm>
            <a:off x="2741142" y="3301246"/>
            <a:ext cx="6709719"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上下左右皆</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16px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40px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40px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auto</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en-US"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左右由瀏覽器設定</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auto</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r>
              <a:rPr lang="zh-TW" altLang="en-US"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由瀏覽器設定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p:txBody>
      </p:sp>
      <p:pic>
        <p:nvPicPr>
          <p:cNvPr id="7" name="圖片 6"/>
          <p:cNvPicPr>
            <a:picLocks noChangeAspect="1"/>
          </p:cNvPicPr>
          <p:nvPr/>
        </p:nvPicPr>
        <p:blipFill>
          <a:blip r:embed="rId2"/>
          <a:stretch>
            <a:fillRect/>
          </a:stretch>
        </p:blipFill>
        <p:spPr>
          <a:xfrm>
            <a:off x="5914767" y="4582914"/>
            <a:ext cx="4082632" cy="2224867"/>
          </a:xfrm>
          <a:prstGeom prst="rect">
            <a:avLst/>
          </a:prstGeom>
        </p:spPr>
      </p:pic>
      <p:sp>
        <p:nvSpPr>
          <p:cNvPr id="8" name="矩形 7"/>
          <p:cNvSpPr/>
          <p:nvPr/>
        </p:nvSpPr>
        <p:spPr>
          <a:xfrm>
            <a:off x="2727476" y="6176479"/>
            <a:ext cx="2973891"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 : 20px 40px 60px 80px;</a:t>
            </a:r>
            <a:endParaRPr lang="zh-TW" altLang="en-US" sz="1200" dirty="0"/>
          </a:p>
        </p:txBody>
      </p:sp>
      <p:sp>
        <p:nvSpPr>
          <p:cNvPr id="9" name="文字方塊 8"/>
          <p:cNvSpPr txBox="1"/>
          <p:nvPr/>
        </p:nvSpPr>
        <p:spPr>
          <a:xfrm>
            <a:off x="7891849" y="4398247"/>
            <a:ext cx="645048" cy="369332"/>
          </a:xfrm>
          <a:prstGeom prst="rect">
            <a:avLst/>
          </a:prstGeom>
          <a:noFill/>
        </p:spPr>
        <p:txBody>
          <a:bodyPr wrap="none" rtlCol="0">
            <a:spAutoFit/>
          </a:bodyPr>
          <a:lstStyle/>
          <a:p>
            <a:r>
              <a:rPr lang="en-US" altLang="zh-TW" dirty="0"/>
              <a:t>20px</a:t>
            </a:r>
            <a:endParaRPr lang="zh-TW" altLang="en-US" dirty="0"/>
          </a:p>
        </p:txBody>
      </p:sp>
      <p:sp>
        <p:nvSpPr>
          <p:cNvPr id="10" name="文字方塊 9"/>
          <p:cNvSpPr txBox="1"/>
          <p:nvPr/>
        </p:nvSpPr>
        <p:spPr>
          <a:xfrm>
            <a:off x="9672453" y="5326014"/>
            <a:ext cx="645048" cy="369332"/>
          </a:xfrm>
          <a:prstGeom prst="rect">
            <a:avLst/>
          </a:prstGeom>
          <a:noFill/>
        </p:spPr>
        <p:txBody>
          <a:bodyPr wrap="none" rtlCol="0">
            <a:spAutoFit/>
          </a:bodyPr>
          <a:lstStyle/>
          <a:p>
            <a:r>
              <a:rPr lang="en-US" altLang="zh-TW" dirty="0"/>
              <a:t>40px</a:t>
            </a:r>
            <a:endParaRPr lang="zh-TW" altLang="en-US" dirty="0"/>
          </a:p>
        </p:txBody>
      </p:sp>
      <p:sp>
        <p:nvSpPr>
          <p:cNvPr id="11" name="文字方塊 10"/>
          <p:cNvSpPr txBox="1"/>
          <p:nvPr/>
        </p:nvSpPr>
        <p:spPr>
          <a:xfrm>
            <a:off x="7956084" y="6384025"/>
            <a:ext cx="652743" cy="369332"/>
          </a:xfrm>
          <a:prstGeom prst="rect">
            <a:avLst/>
          </a:prstGeom>
          <a:noFill/>
        </p:spPr>
        <p:txBody>
          <a:bodyPr wrap="none" rtlCol="0">
            <a:spAutoFit/>
          </a:bodyPr>
          <a:lstStyle/>
          <a:p>
            <a:r>
              <a:rPr lang="en-US" altLang="zh-TW" dirty="0"/>
              <a:t>60px</a:t>
            </a:r>
            <a:endParaRPr lang="zh-TW" altLang="en-US" dirty="0"/>
          </a:p>
        </p:txBody>
      </p:sp>
      <p:sp>
        <p:nvSpPr>
          <p:cNvPr id="12" name="文字方塊 11"/>
          <p:cNvSpPr txBox="1"/>
          <p:nvPr/>
        </p:nvSpPr>
        <p:spPr>
          <a:xfrm>
            <a:off x="5914768" y="5403289"/>
            <a:ext cx="652743" cy="369332"/>
          </a:xfrm>
          <a:prstGeom prst="rect">
            <a:avLst/>
          </a:prstGeom>
          <a:noFill/>
        </p:spPr>
        <p:txBody>
          <a:bodyPr wrap="none" rtlCol="0">
            <a:spAutoFit/>
          </a:bodyPr>
          <a:lstStyle/>
          <a:p>
            <a:r>
              <a:rPr lang="en-US" altLang="zh-TW" dirty="0"/>
              <a:t>80px</a:t>
            </a:r>
            <a:endParaRPr lang="zh-TW" altLang="en-US" dirty="0"/>
          </a:p>
        </p:txBody>
      </p:sp>
    </p:spTree>
    <p:extLst>
      <p:ext uri="{BB962C8B-B14F-4D97-AF65-F5344CB8AC3E}">
        <p14:creationId xmlns:p14="http://schemas.microsoft.com/office/powerpoint/2010/main" val="2677658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a:t>Plurk</a:t>
            </a:r>
            <a:endParaRPr lang="zh-TW" altLang="en-US" dirty="0"/>
          </a:p>
        </p:txBody>
      </p:sp>
      <p:sp>
        <p:nvSpPr>
          <p:cNvPr id="3" name="標題 2"/>
          <p:cNvSpPr>
            <a:spLocks noGrp="1"/>
          </p:cNvSpPr>
          <p:nvPr>
            <p:ph type="title"/>
          </p:nvPr>
        </p:nvSpPr>
        <p:spPr/>
        <p:txBody>
          <a:bodyPr/>
          <a:lstStyle/>
          <a:p>
            <a:r>
              <a:rPr lang="en-US" altLang="zh-TW" dirty="0"/>
              <a:t>Example</a:t>
            </a:r>
            <a:endParaRPr lang="zh-TW" altLang="en-US" dirty="0"/>
          </a:p>
        </p:txBody>
      </p:sp>
      <p:sp>
        <p:nvSpPr>
          <p:cNvPr id="5" name="投影片編號版面配置區 4"/>
          <p:cNvSpPr>
            <a:spLocks noGrp="1"/>
          </p:cNvSpPr>
          <p:nvPr>
            <p:ph type="sldNum" sz="quarter" idx="11"/>
          </p:nvPr>
        </p:nvSpPr>
        <p:spPr/>
        <p:txBody>
          <a:bodyPr/>
          <a:lstStyle/>
          <a:p>
            <a:fld id="{675AED1D-808A-4079-9F09-4FBF2FD148FB}" type="slidenum">
              <a:rPr lang="zh-TW" altLang="en-US" smtClean="0"/>
              <a:t>6</a:t>
            </a:fld>
            <a:endParaRPr lang="zh-TW" altLang="en-US"/>
          </a:p>
        </p:txBody>
      </p:sp>
      <p:pic>
        <p:nvPicPr>
          <p:cNvPr id="4" name="圖片 3"/>
          <p:cNvPicPr>
            <a:picLocks noChangeAspect="1"/>
          </p:cNvPicPr>
          <p:nvPr/>
        </p:nvPicPr>
        <p:blipFill>
          <a:blip r:embed="rId2"/>
          <a:stretch>
            <a:fillRect/>
          </a:stretch>
        </p:blipFill>
        <p:spPr>
          <a:xfrm>
            <a:off x="3176588" y="2639841"/>
            <a:ext cx="5838825" cy="2962275"/>
          </a:xfrm>
          <a:prstGeom prst="rect">
            <a:avLst/>
          </a:prstGeom>
        </p:spPr>
      </p:pic>
    </p:spTree>
    <p:extLst>
      <p:ext uri="{BB962C8B-B14F-4D97-AF65-F5344CB8AC3E}">
        <p14:creationId xmlns:p14="http://schemas.microsoft.com/office/powerpoint/2010/main" val="16079277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Chrome</a:t>
            </a:r>
            <a:endParaRPr lang="zh-TW" altLang="en-US" dirty="0"/>
          </a:p>
        </p:txBody>
      </p:sp>
      <p:sp>
        <p:nvSpPr>
          <p:cNvPr id="3" name="標題 2"/>
          <p:cNvSpPr>
            <a:spLocks noGrp="1"/>
          </p:cNvSpPr>
          <p:nvPr>
            <p:ph type="title"/>
          </p:nvPr>
        </p:nvSpPr>
        <p:spPr/>
        <p:txBody>
          <a:bodyPr/>
          <a:lstStyle/>
          <a:p>
            <a:r>
              <a:rPr lang="en-US" altLang="zh-TW" dirty="0"/>
              <a:t>Padding / Margin</a:t>
            </a:r>
            <a:endParaRPr lang="zh-TW" altLang="en-US" dirty="0"/>
          </a:p>
        </p:txBody>
      </p:sp>
      <p:pic>
        <p:nvPicPr>
          <p:cNvPr id="8" name="圖片 7"/>
          <p:cNvPicPr>
            <a:picLocks noChangeAspect="1"/>
          </p:cNvPicPr>
          <p:nvPr/>
        </p:nvPicPr>
        <p:blipFill>
          <a:blip r:embed="rId2"/>
          <a:stretch>
            <a:fillRect/>
          </a:stretch>
        </p:blipFill>
        <p:spPr>
          <a:xfrm>
            <a:off x="3529516" y="2553857"/>
            <a:ext cx="7055757" cy="2874567"/>
          </a:xfrm>
          <a:prstGeom prst="rect">
            <a:avLst/>
          </a:prstGeom>
        </p:spPr>
      </p:pic>
      <p:pic>
        <p:nvPicPr>
          <p:cNvPr id="6" name="圖片 5"/>
          <p:cNvPicPr>
            <a:picLocks noChangeAspect="1"/>
          </p:cNvPicPr>
          <p:nvPr/>
        </p:nvPicPr>
        <p:blipFill>
          <a:blip r:embed="rId3"/>
          <a:stretch>
            <a:fillRect/>
          </a:stretch>
        </p:blipFill>
        <p:spPr>
          <a:xfrm>
            <a:off x="1606729" y="3104615"/>
            <a:ext cx="1857143" cy="2323809"/>
          </a:xfrm>
          <a:prstGeom prst="rect">
            <a:avLst/>
          </a:prstGeom>
        </p:spPr>
      </p:pic>
    </p:spTree>
    <p:extLst>
      <p:ext uri="{BB962C8B-B14F-4D97-AF65-F5344CB8AC3E}">
        <p14:creationId xmlns:p14="http://schemas.microsoft.com/office/powerpoint/2010/main" val="41891072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5877524" y="1385003"/>
            <a:ext cx="4790476" cy="2876190"/>
          </a:xfrm>
          <a:prstGeom prst="rect">
            <a:avLst/>
          </a:prstGeom>
        </p:spPr>
      </p:pic>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Padding / Margin</a:t>
            </a:r>
            <a:endParaRPr lang="zh-TW" altLang="en-US" dirty="0"/>
          </a:p>
        </p:txBody>
      </p:sp>
      <p:sp>
        <p:nvSpPr>
          <p:cNvPr id="5" name="矩形 4"/>
          <p:cNvSpPr/>
          <p:nvPr/>
        </p:nvSpPr>
        <p:spPr>
          <a:xfrm>
            <a:off x="1736502" y="1700011"/>
            <a:ext cx="3973132" cy="249299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 div#box1</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    border: 20px solid red;</a:t>
            </a:r>
          </a:p>
          <a:p>
            <a:r>
              <a:rPr lang="zh-TW" altLang="en-US" sz="1200" dirty="0">
                <a:latin typeface="Courier New" panose="02070309020205020404" pitchFamily="49" charset="0"/>
                <a:cs typeface="Courier New" panose="02070309020205020404" pitchFamily="49" charset="0"/>
              </a:rPr>
              <a:t>    height : 200px;</a:t>
            </a:r>
          </a:p>
          <a:p>
            <a:r>
              <a:rPr lang="zh-TW" altLang="en-US" sz="1200" dirty="0">
                <a:latin typeface="Courier New" panose="02070309020205020404" pitchFamily="49" charset="0"/>
                <a:cs typeface="Courier New" panose="02070309020205020404" pitchFamily="49" charset="0"/>
              </a:rPr>
              <a:t>    width : 400px;</a:t>
            </a:r>
          </a:p>
          <a:p>
            <a:r>
              <a:rPr lang="zh-TW" altLang="en-US" sz="1200" dirty="0">
                <a:latin typeface="Courier New" panose="02070309020205020404" pitchFamily="49" charset="0"/>
                <a:cs typeface="Courier New" panose="02070309020205020404" pitchFamily="49" charset="0"/>
              </a:rPr>
              <a:t>    </a:t>
            </a:r>
            <a:r>
              <a:rPr lang="zh-TW" altLang="en-US" sz="1200" dirty="0">
                <a:solidFill>
                  <a:srgbClr val="FF0000"/>
                </a:solidFill>
                <a:latin typeface="Courier New" panose="02070309020205020404" pitchFamily="49" charset="0"/>
                <a:cs typeface="Courier New" panose="02070309020205020404" pitchFamily="49" charset="0"/>
              </a:rPr>
              <a:t>padding : 25px;</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div#box2</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    border: 20px solid yellow;</a:t>
            </a:r>
          </a:p>
          <a:p>
            <a:r>
              <a:rPr lang="zh-TW" altLang="en-US" sz="1200" dirty="0">
                <a:latin typeface="Courier New" panose="02070309020205020404" pitchFamily="49" charset="0"/>
                <a:cs typeface="Courier New" panose="02070309020205020404" pitchFamily="49" charset="0"/>
              </a:rPr>
              <a:t>    height :</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    width : </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a:t>
            </a:r>
          </a:p>
        </p:txBody>
      </p:sp>
      <p:pic>
        <p:nvPicPr>
          <p:cNvPr id="7" name="圖片 6"/>
          <p:cNvPicPr>
            <a:picLocks noChangeAspect="1"/>
          </p:cNvPicPr>
          <p:nvPr/>
        </p:nvPicPr>
        <p:blipFill>
          <a:blip r:embed="rId3"/>
          <a:stretch>
            <a:fillRect/>
          </a:stretch>
        </p:blipFill>
        <p:spPr>
          <a:xfrm>
            <a:off x="6329790" y="4317694"/>
            <a:ext cx="2880000" cy="2540307"/>
          </a:xfrm>
          <a:prstGeom prst="rect">
            <a:avLst/>
          </a:prstGeom>
        </p:spPr>
      </p:pic>
      <p:sp>
        <p:nvSpPr>
          <p:cNvPr id="8" name="矩形 7"/>
          <p:cNvSpPr/>
          <p:nvPr/>
        </p:nvSpPr>
        <p:spPr>
          <a:xfrm>
            <a:off x="8923268" y="4716057"/>
            <a:ext cx="1287532" cy="369332"/>
          </a:xfrm>
          <a:prstGeom prst="rect">
            <a:avLst/>
          </a:prstGeom>
        </p:spPr>
        <p:txBody>
          <a:bodyPr wrap="none">
            <a:spAutoFit/>
          </a:bodyPr>
          <a:lstStyle/>
          <a:p>
            <a:r>
              <a:rPr lang="zh-TW" altLang="en-US" dirty="0">
                <a:solidFill>
                  <a:srgbClr val="FF0000"/>
                </a:solidFill>
                <a:latin typeface="Courier New" panose="02070309020205020404" pitchFamily="49" charset="0"/>
                <a:cs typeface="Courier New" panose="02070309020205020404" pitchFamily="49" charset="0"/>
              </a:rPr>
              <a:t>div#box1</a:t>
            </a:r>
          </a:p>
        </p:txBody>
      </p:sp>
      <p:sp>
        <p:nvSpPr>
          <p:cNvPr id="9" name="矩形 8"/>
          <p:cNvSpPr/>
          <p:nvPr/>
        </p:nvSpPr>
        <p:spPr>
          <a:xfrm>
            <a:off x="1736502" y="4485225"/>
            <a:ext cx="3973132"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&lt;div id = "box1"&gt;</a:t>
            </a:r>
          </a:p>
          <a:p>
            <a:r>
              <a:rPr lang="zh-TW" altLang="en-US" sz="1200" dirty="0">
                <a:latin typeface="Courier New" panose="02070309020205020404" pitchFamily="49" charset="0"/>
                <a:cs typeface="Courier New" panose="02070309020205020404" pitchFamily="49" charset="0"/>
              </a:rPr>
              <a:t>   &lt;div id = "box2"&gt;</a:t>
            </a:r>
          </a:p>
          <a:p>
            <a:r>
              <a:rPr lang="zh-TW" altLang="en-US" sz="1200" dirty="0">
                <a:latin typeface="Courier New" panose="02070309020205020404" pitchFamily="49" charset="0"/>
                <a:cs typeface="Courier New" panose="02070309020205020404" pitchFamily="49" charset="0"/>
              </a:rPr>
              <a:t>   &lt;/div&gt;</a:t>
            </a:r>
          </a:p>
          <a:p>
            <a:r>
              <a:rPr lang="zh-TW" altLang="en-US" sz="1200" dirty="0">
                <a:latin typeface="Courier New" panose="02070309020205020404" pitchFamily="49" charset="0"/>
                <a:cs typeface="Courier New" panose="02070309020205020404" pitchFamily="49" charset="0"/>
              </a:rPr>
              <a:t>&lt;/div&gt;</a:t>
            </a:r>
          </a:p>
        </p:txBody>
      </p:sp>
    </p:spTree>
    <p:extLst>
      <p:ext uri="{BB962C8B-B14F-4D97-AF65-F5344CB8AC3E}">
        <p14:creationId xmlns:p14="http://schemas.microsoft.com/office/powerpoint/2010/main" val="17146758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Padding / Margin</a:t>
            </a:r>
            <a:endParaRPr lang="zh-TW" altLang="en-US" dirty="0"/>
          </a:p>
        </p:txBody>
      </p:sp>
      <p:sp>
        <p:nvSpPr>
          <p:cNvPr id="6" name="矩形 5"/>
          <p:cNvSpPr/>
          <p:nvPr/>
        </p:nvSpPr>
        <p:spPr>
          <a:xfrm>
            <a:off x="1829333" y="1600200"/>
            <a:ext cx="3973132" cy="249299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 div#box1</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    border: 20px solid red;</a:t>
            </a:r>
          </a:p>
          <a:p>
            <a:r>
              <a:rPr lang="zh-TW" altLang="en-US" sz="1200" dirty="0">
                <a:latin typeface="Courier New" panose="02070309020205020404" pitchFamily="49" charset="0"/>
                <a:cs typeface="Courier New" panose="02070309020205020404" pitchFamily="49" charset="0"/>
              </a:rPr>
              <a:t>    height : 200px;</a:t>
            </a:r>
          </a:p>
          <a:p>
            <a:r>
              <a:rPr lang="zh-TW" altLang="en-US" sz="1200" dirty="0">
                <a:latin typeface="Courier New" panose="02070309020205020404" pitchFamily="49" charset="0"/>
                <a:cs typeface="Courier New" panose="02070309020205020404" pitchFamily="49" charset="0"/>
              </a:rPr>
              <a:t>    width : 400px;</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div#box2</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    border: 20px solid yellow;</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r>
              <a:rPr lang="en-US" altLang="zh-TW" sz="1200" dirty="0">
                <a:solidFill>
                  <a:srgbClr val="FF0000"/>
                </a:solidFill>
                <a:latin typeface="Courier New" panose="02070309020205020404" pitchFamily="49" charset="0"/>
                <a:cs typeface="Courier New" panose="02070309020205020404" pitchFamily="49" charset="0"/>
              </a:rPr>
              <a:t>margin: 25px;</a:t>
            </a:r>
            <a:endParaRPr lang="zh-TW" altLang="en-US" sz="1200" dirty="0">
              <a:solidFill>
                <a:srgbClr val="FF0000"/>
              </a:solidFill>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height :</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    width : </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a:t>
            </a:r>
          </a:p>
        </p:txBody>
      </p:sp>
      <p:pic>
        <p:nvPicPr>
          <p:cNvPr id="7" name="圖片 6"/>
          <p:cNvPicPr>
            <a:picLocks noChangeAspect="1"/>
          </p:cNvPicPr>
          <p:nvPr/>
        </p:nvPicPr>
        <p:blipFill>
          <a:blip r:embed="rId2"/>
          <a:stretch>
            <a:fillRect/>
          </a:stretch>
        </p:blipFill>
        <p:spPr>
          <a:xfrm>
            <a:off x="6096001" y="1600200"/>
            <a:ext cx="4266667" cy="2314286"/>
          </a:xfrm>
          <a:prstGeom prst="rect">
            <a:avLst/>
          </a:prstGeom>
        </p:spPr>
      </p:pic>
      <p:pic>
        <p:nvPicPr>
          <p:cNvPr id="8" name="圖片 7"/>
          <p:cNvPicPr>
            <a:picLocks noChangeAspect="1"/>
          </p:cNvPicPr>
          <p:nvPr/>
        </p:nvPicPr>
        <p:blipFill>
          <a:blip r:embed="rId3"/>
          <a:stretch>
            <a:fillRect/>
          </a:stretch>
        </p:blipFill>
        <p:spPr>
          <a:xfrm>
            <a:off x="6095999" y="4297497"/>
            <a:ext cx="2880000" cy="2496000"/>
          </a:xfrm>
          <a:prstGeom prst="rect">
            <a:avLst/>
          </a:prstGeom>
        </p:spPr>
      </p:pic>
      <p:sp>
        <p:nvSpPr>
          <p:cNvPr id="9" name="矩形 8"/>
          <p:cNvSpPr/>
          <p:nvPr/>
        </p:nvSpPr>
        <p:spPr>
          <a:xfrm>
            <a:off x="8326172" y="4670060"/>
            <a:ext cx="1287532" cy="369332"/>
          </a:xfrm>
          <a:prstGeom prst="rect">
            <a:avLst/>
          </a:prstGeom>
        </p:spPr>
        <p:txBody>
          <a:bodyPr wrap="none">
            <a:spAutoFit/>
          </a:bodyPr>
          <a:lstStyle/>
          <a:p>
            <a:r>
              <a:rPr lang="zh-TW" altLang="en-US" dirty="0">
                <a:solidFill>
                  <a:srgbClr val="FF0000"/>
                </a:solidFill>
                <a:latin typeface="Courier New" panose="02070309020205020404" pitchFamily="49" charset="0"/>
                <a:cs typeface="Courier New" panose="02070309020205020404" pitchFamily="49" charset="0"/>
              </a:rPr>
              <a:t>div#box</a:t>
            </a:r>
            <a:r>
              <a:rPr lang="en-US" altLang="zh-TW" dirty="0">
                <a:solidFill>
                  <a:srgbClr val="FF0000"/>
                </a:solidFill>
                <a:latin typeface="Courier New" panose="02070309020205020404" pitchFamily="49" charset="0"/>
                <a:cs typeface="Courier New" panose="02070309020205020404" pitchFamily="49" charset="0"/>
              </a:rPr>
              <a:t>2</a:t>
            </a:r>
            <a:endParaRPr lang="zh-TW" altLang="en-US" dirty="0">
              <a:solidFill>
                <a:srgbClr val="FF0000"/>
              </a:solidFill>
              <a:latin typeface="Courier New" panose="02070309020205020404" pitchFamily="49" charset="0"/>
              <a:cs typeface="Courier New" panose="02070309020205020404" pitchFamily="49" charset="0"/>
            </a:endParaRPr>
          </a:p>
        </p:txBody>
      </p:sp>
      <p:sp>
        <p:nvSpPr>
          <p:cNvPr id="10" name="矩形 9"/>
          <p:cNvSpPr/>
          <p:nvPr/>
        </p:nvSpPr>
        <p:spPr>
          <a:xfrm>
            <a:off x="1829333" y="4439228"/>
            <a:ext cx="3973132"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&lt;div id = "box1"&gt;</a:t>
            </a:r>
          </a:p>
          <a:p>
            <a:r>
              <a:rPr lang="zh-TW" altLang="en-US" sz="1200" dirty="0">
                <a:latin typeface="Courier New" panose="02070309020205020404" pitchFamily="49" charset="0"/>
                <a:cs typeface="Courier New" panose="02070309020205020404" pitchFamily="49" charset="0"/>
              </a:rPr>
              <a:t>   &lt;div id = "box2"&gt;</a:t>
            </a:r>
          </a:p>
          <a:p>
            <a:r>
              <a:rPr lang="zh-TW" altLang="en-US" sz="1200" dirty="0">
                <a:latin typeface="Courier New" panose="02070309020205020404" pitchFamily="49" charset="0"/>
                <a:cs typeface="Courier New" panose="02070309020205020404" pitchFamily="49" charset="0"/>
              </a:rPr>
              <a:t>   &lt;/div&gt;</a:t>
            </a:r>
          </a:p>
          <a:p>
            <a:r>
              <a:rPr lang="zh-TW" altLang="en-US" sz="1200" dirty="0">
                <a:latin typeface="Courier New" panose="02070309020205020404" pitchFamily="49" charset="0"/>
                <a:cs typeface="Courier New" panose="02070309020205020404" pitchFamily="49" charset="0"/>
              </a:rPr>
              <a:t>&lt;/div&gt;</a:t>
            </a:r>
          </a:p>
        </p:txBody>
      </p:sp>
    </p:spTree>
    <p:extLst>
      <p:ext uri="{BB962C8B-B14F-4D97-AF65-F5344CB8AC3E}">
        <p14:creationId xmlns:p14="http://schemas.microsoft.com/office/powerpoint/2010/main" val="21086635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Hint : </a:t>
            </a:r>
          </a:p>
          <a:p>
            <a:pPr lvl="1"/>
            <a:r>
              <a:rPr lang="en-US" altLang="zh-TW" dirty="0"/>
              <a:t>padding or margin</a:t>
            </a:r>
          </a:p>
          <a:p>
            <a:pPr lvl="1"/>
            <a:r>
              <a:rPr lang="en-US" altLang="zh-TW" dirty="0"/>
              <a:t>&lt;div id="box1"&gt; &lt;div id="box2"&gt;&lt;/div&gt;&lt;/div&gt;</a:t>
            </a:r>
          </a:p>
          <a:p>
            <a:pPr lvl="1"/>
            <a:endParaRPr lang="en-US" altLang="zh-TW" dirty="0"/>
          </a:p>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pic>
        <p:nvPicPr>
          <p:cNvPr id="5" name="圖片 4"/>
          <p:cNvPicPr>
            <a:picLocks noChangeAspect="1"/>
          </p:cNvPicPr>
          <p:nvPr/>
        </p:nvPicPr>
        <p:blipFill>
          <a:blip r:embed="rId2"/>
          <a:stretch>
            <a:fillRect/>
          </a:stretch>
        </p:blipFill>
        <p:spPr>
          <a:xfrm>
            <a:off x="3558068" y="2997049"/>
            <a:ext cx="3329443" cy="1732264"/>
          </a:xfrm>
          <a:prstGeom prst="rect">
            <a:avLst/>
          </a:prstGeom>
        </p:spPr>
      </p:pic>
      <p:pic>
        <p:nvPicPr>
          <p:cNvPr id="11" name="Picture 4" descr="http://upload.wikimedia.org/wikipedia/commons/thumb/6/64/W3C_and_Internet_Explorer_box_models.svg/299px-W3C_and_Internet_Explorer_box_model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112" y="2849519"/>
            <a:ext cx="2847975" cy="3943350"/>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p:cNvSpPr txBox="1"/>
          <p:nvPr/>
        </p:nvSpPr>
        <p:spPr>
          <a:xfrm>
            <a:off x="3271323" y="4853877"/>
            <a:ext cx="3902932"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a:latin typeface="Courier New" panose="02070309020205020404" pitchFamily="49" charset="0"/>
                <a:cs typeface="Courier New" panose="02070309020205020404" pitchFamily="49" charset="0"/>
              </a:rPr>
              <a:t>box1 {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red;</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 </a:t>
            </a:r>
          </a:p>
          <a:p>
            <a:r>
              <a:rPr lang="en-US" altLang="zh-TW" sz="1200" dirty="0">
                <a:latin typeface="Courier New" panose="02070309020205020404" pitchFamily="49" charset="0"/>
                <a:cs typeface="Courier New" panose="02070309020205020404" pitchFamily="49" charset="0"/>
              </a:rPr>
              <a:t>box2 {</a:t>
            </a:r>
          </a:p>
          <a:p>
            <a:r>
              <a:rPr lang="en-US" altLang="zh-TW" sz="1200" dirty="0">
                <a:latin typeface="Courier New" panose="02070309020205020404" pitchFamily="49" charset="0"/>
                <a:cs typeface="Courier New" panose="02070309020205020404" pitchFamily="49" charset="0"/>
              </a:rPr>
              <a:t>        border : 5px solid yellow;</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a:t>
            </a:r>
            <a:endParaRPr lang="zh-TW" altLang="en-US" sz="1200" dirty="0">
              <a:latin typeface="Courier New" panose="02070309020205020404" pitchFamily="49" charset="0"/>
              <a:cs typeface="Courier New" panose="02070309020205020404" pitchFamily="49" charset="0"/>
            </a:endParaRPr>
          </a:p>
        </p:txBody>
      </p:sp>
      <p:cxnSp>
        <p:nvCxnSpPr>
          <p:cNvPr id="14" name="直線單箭頭接點 13"/>
          <p:cNvCxnSpPr/>
          <p:nvPr/>
        </p:nvCxnSpPr>
        <p:spPr>
          <a:xfrm flipV="1">
            <a:off x="3163331" y="4069492"/>
            <a:ext cx="527221" cy="90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2549520" y="3955062"/>
            <a:ext cx="645048" cy="369332"/>
          </a:xfrm>
          <a:prstGeom prst="rect">
            <a:avLst/>
          </a:prstGeom>
          <a:noFill/>
        </p:spPr>
        <p:txBody>
          <a:bodyPr wrap="none" rtlCol="0">
            <a:spAutoFit/>
          </a:bodyPr>
          <a:lstStyle/>
          <a:p>
            <a:r>
              <a:rPr lang="en-US" altLang="zh-TW" dirty="0"/>
              <a:t>20px</a:t>
            </a:r>
            <a:endParaRPr lang="zh-TW" altLang="en-US" dirty="0"/>
          </a:p>
        </p:txBody>
      </p:sp>
    </p:spTree>
    <p:extLst>
      <p:ext uri="{BB962C8B-B14F-4D97-AF65-F5344CB8AC3E}">
        <p14:creationId xmlns:p14="http://schemas.microsoft.com/office/powerpoint/2010/main" val="1304905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Hint : </a:t>
            </a:r>
          </a:p>
          <a:p>
            <a:pPr lvl="1"/>
            <a:r>
              <a:rPr lang="en-US" altLang="zh-TW" dirty="0"/>
              <a:t>padding or margin</a:t>
            </a:r>
          </a:p>
          <a:p>
            <a:pPr lvl="1"/>
            <a:r>
              <a:rPr lang="en-US" altLang="zh-TW" dirty="0"/>
              <a:t>&lt;div id="box1"&gt;&lt;/div&gt;&lt;div id="box2"&gt;&lt;/div&gt;</a:t>
            </a:r>
          </a:p>
          <a:p>
            <a:pPr lvl="1"/>
            <a:endParaRPr lang="en-US" altLang="zh-TW" dirty="0"/>
          </a:p>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12" name="文字方塊 11"/>
          <p:cNvSpPr txBox="1"/>
          <p:nvPr/>
        </p:nvSpPr>
        <p:spPr>
          <a:xfrm>
            <a:off x="6307868" y="3170232"/>
            <a:ext cx="390293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a:latin typeface="Courier New" panose="02070309020205020404" pitchFamily="49" charset="0"/>
                <a:cs typeface="Courier New" panose="02070309020205020404" pitchFamily="49" charset="0"/>
              </a:rPr>
              <a:t>box1 {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red;</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 </a:t>
            </a:r>
          </a:p>
          <a:p>
            <a:r>
              <a:rPr lang="en-US" altLang="zh-TW" sz="1200" dirty="0">
                <a:latin typeface="Courier New" panose="02070309020205020404" pitchFamily="49" charset="0"/>
                <a:cs typeface="Courier New" panose="02070309020205020404" pitchFamily="49" charset="0"/>
              </a:rPr>
              <a:t>box2 {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yellow;</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 </a:t>
            </a:r>
          </a:p>
        </p:txBody>
      </p:sp>
      <p:pic>
        <p:nvPicPr>
          <p:cNvPr id="4" name="圖片 3"/>
          <p:cNvPicPr>
            <a:picLocks noChangeAspect="1"/>
          </p:cNvPicPr>
          <p:nvPr/>
        </p:nvPicPr>
        <p:blipFill>
          <a:blip r:embed="rId2"/>
          <a:stretch>
            <a:fillRect/>
          </a:stretch>
        </p:blipFill>
        <p:spPr>
          <a:xfrm>
            <a:off x="3311320" y="3140181"/>
            <a:ext cx="2784680" cy="2985982"/>
          </a:xfrm>
          <a:prstGeom prst="rect">
            <a:avLst/>
          </a:prstGeom>
        </p:spPr>
      </p:pic>
      <p:cxnSp>
        <p:nvCxnSpPr>
          <p:cNvPr id="14" name="直線單箭頭接點 13"/>
          <p:cNvCxnSpPr/>
          <p:nvPr/>
        </p:nvCxnSpPr>
        <p:spPr>
          <a:xfrm flipV="1">
            <a:off x="2905385" y="4633172"/>
            <a:ext cx="527221" cy="90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2323736" y="4539122"/>
            <a:ext cx="645048" cy="369332"/>
          </a:xfrm>
          <a:prstGeom prst="rect">
            <a:avLst/>
          </a:prstGeom>
          <a:noFill/>
        </p:spPr>
        <p:txBody>
          <a:bodyPr wrap="none" rtlCol="0">
            <a:spAutoFit/>
          </a:bodyPr>
          <a:lstStyle/>
          <a:p>
            <a:r>
              <a:rPr lang="en-US" altLang="zh-TW" dirty="0"/>
              <a:t>20px</a:t>
            </a:r>
            <a:endParaRPr lang="zh-TW" altLang="en-US" dirty="0"/>
          </a:p>
        </p:txBody>
      </p:sp>
    </p:spTree>
    <p:extLst>
      <p:ext uri="{BB962C8B-B14F-4D97-AF65-F5344CB8AC3E}">
        <p14:creationId xmlns:p14="http://schemas.microsoft.com/office/powerpoint/2010/main" val="37747669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Hint : </a:t>
            </a:r>
          </a:p>
          <a:p>
            <a:pPr lvl="1"/>
            <a:r>
              <a:rPr lang="en-US" altLang="zh-TW" dirty="0">
                <a:solidFill>
                  <a:srgbClr val="FF0000"/>
                </a:solidFill>
              </a:rPr>
              <a:t>position</a:t>
            </a:r>
          </a:p>
          <a:p>
            <a:pPr lvl="1"/>
            <a:r>
              <a:rPr lang="en-US" altLang="zh-TW" dirty="0"/>
              <a:t>&lt;div id="box1"&gt; &lt;/div&gt;&lt;div id="box2"&gt;&lt;/div&gt;</a:t>
            </a:r>
          </a:p>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5" name="文字方塊 4"/>
          <p:cNvSpPr txBox="1"/>
          <p:nvPr/>
        </p:nvSpPr>
        <p:spPr>
          <a:xfrm>
            <a:off x="5998047" y="3280443"/>
            <a:ext cx="390293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a:latin typeface="Courier New" panose="02070309020205020404" pitchFamily="49" charset="0"/>
                <a:cs typeface="Courier New" panose="02070309020205020404" pitchFamily="49" charset="0"/>
              </a:rPr>
              <a:t>box1 {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red;</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 </a:t>
            </a:r>
          </a:p>
          <a:p>
            <a:r>
              <a:rPr lang="en-US" altLang="zh-TW" sz="1200" dirty="0">
                <a:latin typeface="Courier New" panose="02070309020205020404" pitchFamily="49" charset="0"/>
                <a:cs typeface="Courier New" panose="02070309020205020404" pitchFamily="49" charset="0"/>
              </a:rPr>
              <a:t>box2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yellow;</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a:t>
            </a:r>
            <a:endParaRPr lang="zh-TW" altLang="en-US" sz="1200" dirty="0">
              <a:latin typeface="Courier New" panose="02070309020205020404" pitchFamily="49" charset="0"/>
              <a:cs typeface="Courier New" panose="02070309020205020404" pitchFamily="49" charset="0"/>
            </a:endParaRPr>
          </a:p>
        </p:txBody>
      </p:sp>
      <p:grpSp>
        <p:nvGrpSpPr>
          <p:cNvPr id="19" name="群組 18"/>
          <p:cNvGrpSpPr/>
          <p:nvPr/>
        </p:nvGrpSpPr>
        <p:grpSpPr>
          <a:xfrm>
            <a:off x="2046273" y="3280443"/>
            <a:ext cx="3334994" cy="2067568"/>
            <a:chOff x="522273" y="3280443"/>
            <a:chExt cx="3334994" cy="2067568"/>
          </a:xfrm>
        </p:grpSpPr>
        <p:pic>
          <p:nvPicPr>
            <p:cNvPr id="20" name="圖片 19"/>
            <p:cNvPicPr>
              <a:picLocks noChangeAspect="1"/>
            </p:cNvPicPr>
            <p:nvPr/>
          </p:nvPicPr>
          <p:blipFill>
            <a:blip r:embed="rId2"/>
            <a:stretch>
              <a:fillRect/>
            </a:stretch>
          </p:blipFill>
          <p:spPr>
            <a:xfrm>
              <a:off x="522273" y="3280443"/>
              <a:ext cx="3334994" cy="2067568"/>
            </a:xfrm>
            <a:prstGeom prst="rect">
              <a:avLst/>
            </a:prstGeom>
          </p:spPr>
        </p:pic>
        <p:cxnSp>
          <p:nvCxnSpPr>
            <p:cNvPr id="21" name="直線單箭頭接點 20"/>
            <p:cNvCxnSpPr/>
            <p:nvPr/>
          </p:nvCxnSpPr>
          <p:spPr>
            <a:xfrm flipV="1">
              <a:off x="590550" y="4135396"/>
              <a:ext cx="603936" cy="60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1474573" y="3361038"/>
              <a:ext cx="0" cy="5766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522273" y="4200382"/>
              <a:ext cx="753732" cy="369332"/>
            </a:xfrm>
            <a:prstGeom prst="rect">
              <a:avLst/>
            </a:prstGeom>
            <a:noFill/>
          </p:spPr>
          <p:txBody>
            <a:bodyPr wrap="none" rtlCol="0">
              <a:spAutoFit/>
            </a:bodyPr>
            <a:lstStyle/>
            <a:p>
              <a:r>
                <a:rPr lang="en-US" altLang="zh-TW" dirty="0"/>
                <a:t>100px</a:t>
              </a:r>
              <a:endParaRPr lang="zh-TW" altLang="en-US" dirty="0"/>
            </a:p>
          </p:txBody>
        </p:sp>
        <p:sp>
          <p:nvSpPr>
            <p:cNvPr id="24" name="文字方塊 23"/>
            <p:cNvSpPr txBox="1"/>
            <p:nvPr/>
          </p:nvSpPr>
          <p:spPr>
            <a:xfrm>
              <a:off x="1506666" y="3464696"/>
              <a:ext cx="753732" cy="369332"/>
            </a:xfrm>
            <a:prstGeom prst="rect">
              <a:avLst/>
            </a:prstGeom>
            <a:noFill/>
          </p:spPr>
          <p:txBody>
            <a:bodyPr wrap="none" rtlCol="0">
              <a:spAutoFit/>
            </a:bodyPr>
            <a:lstStyle/>
            <a:p>
              <a:r>
                <a:rPr lang="en-US" altLang="zh-TW" dirty="0"/>
                <a:t>100px</a:t>
              </a:r>
              <a:endParaRPr lang="zh-TW" altLang="en-US" dirty="0"/>
            </a:p>
          </p:txBody>
        </p:sp>
      </p:grpSp>
    </p:spTree>
    <p:extLst>
      <p:ext uri="{BB962C8B-B14F-4D97-AF65-F5344CB8AC3E}">
        <p14:creationId xmlns:p14="http://schemas.microsoft.com/office/powerpoint/2010/main" val="21539349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Hint : </a:t>
            </a:r>
          </a:p>
          <a:p>
            <a:pPr lvl="1"/>
            <a:r>
              <a:rPr lang="en-US" altLang="zh-TW" dirty="0">
                <a:solidFill>
                  <a:srgbClr val="FF0000"/>
                </a:solidFill>
              </a:rPr>
              <a:t>padding or margin</a:t>
            </a:r>
          </a:p>
          <a:p>
            <a:pPr lvl="1"/>
            <a:r>
              <a:rPr lang="en-US" altLang="zh-TW" dirty="0"/>
              <a:t>&lt;div id="box1"&gt; &lt;/div&gt;&lt;div id="box2"&gt;&lt;/div&gt;</a:t>
            </a:r>
          </a:p>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5" name="文字方塊 4"/>
          <p:cNvSpPr txBox="1"/>
          <p:nvPr/>
        </p:nvSpPr>
        <p:spPr>
          <a:xfrm>
            <a:off x="5998047" y="3280443"/>
            <a:ext cx="390293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a:latin typeface="Courier New" panose="02070309020205020404" pitchFamily="49" charset="0"/>
                <a:cs typeface="Courier New" panose="02070309020205020404" pitchFamily="49" charset="0"/>
              </a:rPr>
              <a:t>box1 {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red;</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 </a:t>
            </a:r>
          </a:p>
          <a:p>
            <a:r>
              <a:rPr lang="en-US" altLang="zh-TW" sz="1200" dirty="0">
                <a:latin typeface="Courier New" panose="02070309020205020404" pitchFamily="49" charset="0"/>
                <a:cs typeface="Courier New" panose="02070309020205020404" pitchFamily="49" charset="0"/>
              </a:rPr>
              <a:t>box2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yellow;</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a:t>
            </a:r>
            <a:endParaRPr lang="zh-TW" altLang="en-US" sz="1200" dirty="0">
              <a:latin typeface="Courier New" panose="02070309020205020404" pitchFamily="49" charset="0"/>
              <a:cs typeface="Courier New" panose="02070309020205020404" pitchFamily="49" charset="0"/>
            </a:endParaRPr>
          </a:p>
        </p:txBody>
      </p:sp>
      <p:grpSp>
        <p:nvGrpSpPr>
          <p:cNvPr id="14" name="群組 13"/>
          <p:cNvGrpSpPr/>
          <p:nvPr/>
        </p:nvGrpSpPr>
        <p:grpSpPr>
          <a:xfrm>
            <a:off x="2046273" y="3280443"/>
            <a:ext cx="3334994" cy="2067568"/>
            <a:chOff x="522273" y="3280443"/>
            <a:chExt cx="3334994" cy="2067568"/>
          </a:xfrm>
        </p:grpSpPr>
        <p:pic>
          <p:nvPicPr>
            <p:cNvPr id="6" name="圖片 5"/>
            <p:cNvPicPr>
              <a:picLocks noChangeAspect="1"/>
            </p:cNvPicPr>
            <p:nvPr/>
          </p:nvPicPr>
          <p:blipFill>
            <a:blip r:embed="rId2"/>
            <a:stretch>
              <a:fillRect/>
            </a:stretch>
          </p:blipFill>
          <p:spPr>
            <a:xfrm>
              <a:off x="522273" y="3280443"/>
              <a:ext cx="3334994" cy="2067568"/>
            </a:xfrm>
            <a:prstGeom prst="rect">
              <a:avLst/>
            </a:prstGeom>
          </p:spPr>
        </p:pic>
        <p:cxnSp>
          <p:nvCxnSpPr>
            <p:cNvPr id="7" name="直線單箭頭接點 6"/>
            <p:cNvCxnSpPr/>
            <p:nvPr/>
          </p:nvCxnSpPr>
          <p:spPr>
            <a:xfrm flipV="1">
              <a:off x="590550" y="4135396"/>
              <a:ext cx="603936" cy="60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a:off x="1474573" y="3361038"/>
              <a:ext cx="0" cy="5766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522273" y="4200382"/>
              <a:ext cx="753732" cy="369332"/>
            </a:xfrm>
            <a:prstGeom prst="rect">
              <a:avLst/>
            </a:prstGeom>
            <a:noFill/>
          </p:spPr>
          <p:txBody>
            <a:bodyPr wrap="none" rtlCol="0">
              <a:spAutoFit/>
            </a:bodyPr>
            <a:lstStyle/>
            <a:p>
              <a:r>
                <a:rPr lang="en-US" altLang="zh-TW" dirty="0"/>
                <a:t>100px</a:t>
              </a:r>
              <a:endParaRPr lang="zh-TW" altLang="en-US" dirty="0"/>
            </a:p>
          </p:txBody>
        </p:sp>
        <p:sp>
          <p:nvSpPr>
            <p:cNvPr id="12" name="文字方塊 11"/>
            <p:cNvSpPr txBox="1"/>
            <p:nvPr/>
          </p:nvSpPr>
          <p:spPr>
            <a:xfrm>
              <a:off x="1506666" y="3464696"/>
              <a:ext cx="753732" cy="369332"/>
            </a:xfrm>
            <a:prstGeom prst="rect">
              <a:avLst/>
            </a:prstGeom>
            <a:noFill/>
          </p:spPr>
          <p:txBody>
            <a:bodyPr wrap="none" rtlCol="0">
              <a:spAutoFit/>
            </a:bodyPr>
            <a:lstStyle/>
            <a:p>
              <a:r>
                <a:rPr lang="en-US" altLang="zh-TW" dirty="0"/>
                <a:t>100px</a:t>
              </a:r>
              <a:endParaRPr lang="zh-TW" altLang="en-US" dirty="0"/>
            </a:p>
          </p:txBody>
        </p:sp>
      </p:grpSp>
    </p:spTree>
    <p:extLst>
      <p:ext uri="{BB962C8B-B14F-4D97-AF65-F5344CB8AC3E}">
        <p14:creationId xmlns:p14="http://schemas.microsoft.com/office/powerpoint/2010/main" val="20468494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Drop-Down Menus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67</a:t>
            </a:fld>
            <a:endParaRPr lang="zh-TW" altLang="en-US" dirty="0"/>
          </a:p>
        </p:txBody>
      </p:sp>
      <p:sp>
        <p:nvSpPr>
          <p:cNvPr id="6" name="矩形 5"/>
          <p:cNvSpPr/>
          <p:nvPr/>
        </p:nvSpPr>
        <p:spPr>
          <a:xfrm>
            <a:off x="1600848" y="359466"/>
            <a:ext cx="6303975" cy="6524863"/>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Drop-Down Menu</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list-style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err="1">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block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border-top</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err="1">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PowderBlue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Menu</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Home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News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Articles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Blog</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Contact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p:txBody>
      </p:sp>
      <p:pic>
        <p:nvPicPr>
          <p:cNvPr id="9" name="圖片 8"/>
          <p:cNvPicPr>
            <a:picLocks noChangeAspect="1"/>
          </p:cNvPicPr>
          <p:nvPr/>
        </p:nvPicPr>
        <p:blipFill>
          <a:blip r:embed="rId2"/>
          <a:stretch>
            <a:fillRect/>
          </a:stretch>
        </p:blipFill>
        <p:spPr>
          <a:xfrm>
            <a:off x="8486991" y="1450099"/>
            <a:ext cx="1771429" cy="342857"/>
          </a:xfrm>
          <a:prstGeom prst="rect">
            <a:avLst/>
          </a:prstGeom>
        </p:spPr>
      </p:pic>
      <p:pic>
        <p:nvPicPr>
          <p:cNvPr id="10" name="圖片 9"/>
          <p:cNvPicPr>
            <a:picLocks noChangeAspect="1"/>
          </p:cNvPicPr>
          <p:nvPr/>
        </p:nvPicPr>
        <p:blipFill>
          <a:blip r:embed="rId3"/>
          <a:stretch>
            <a:fillRect/>
          </a:stretch>
        </p:blipFill>
        <p:spPr>
          <a:xfrm>
            <a:off x="8501276" y="2298528"/>
            <a:ext cx="1647619" cy="1219048"/>
          </a:xfrm>
          <a:prstGeom prst="rect">
            <a:avLst/>
          </a:prstGeom>
        </p:spPr>
      </p:pic>
      <p:cxnSp>
        <p:nvCxnSpPr>
          <p:cNvPr id="14" name="直線單箭頭接點 13"/>
          <p:cNvCxnSpPr/>
          <p:nvPr/>
        </p:nvCxnSpPr>
        <p:spPr>
          <a:xfrm flipV="1">
            <a:off x="4953000" y="1760199"/>
            <a:ext cx="4191000" cy="90062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2916195" y="2463115"/>
            <a:ext cx="6779740" cy="8240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圖片 21"/>
          <p:cNvPicPr>
            <a:picLocks noChangeAspect="1"/>
          </p:cNvPicPr>
          <p:nvPr/>
        </p:nvPicPr>
        <p:blipFill>
          <a:blip r:embed="rId4"/>
          <a:stretch>
            <a:fillRect/>
          </a:stretch>
        </p:blipFill>
        <p:spPr>
          <a:xfrm>
            <a:off x="8477353" y="4358870"/>
            <a:ext cx="1638095" cy="1228571"/>
          </a:xfrm>
          <a:prstGeom prst="rect">
            <a:avLst/>
          </a:prstGeom>
        </p:spPr>
      </p:pic>
      <p:cxnSp>
        <p:nvCxnSpPr>
          <p:cNvPr id="20" name="直線單箭頭接點 19"/>
          <p:cNvCxnSpPr/>
          <p:nvPr/>
        </p:nvCxnSpPr>
        <p:spPr>
          <a:xfrm>
            <a:off x="6281352" y="4177699"/>
            <a:ext cx="3356918" cy="46598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3698790" y="4236256"/>
            <a:ext cx="5939481" cy="50516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347786" y="3228696"/>
            <a:ext cx="3047999" cy="2230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2347785" y="2549300"/>
            <a:ext cx="3047999" cy="2230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2347783" y="4038548"/>
            <a:ext cx="4201298" cy="2230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158833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display</a:t>
            </a:r>
            <a:r>
              <a:rPr lang="en-US" altLang="zh-TW" dirty="0"/>
              <a:t> property </a:t>
            </a:r>
          </a:p>
          <a:p>
            <a:pPr lvl="1"/>
            <a:r>
              <a:rPr lang="en-US" altLang="zh-TW" dirty="0"/>
              <a:t>block</a:t>
            </a:r>
          </a:p>
          <a:p>
            <a:pPr lvl="2"/>
            <a:r>
              <a:rPr lang="en-US" altLang="zh-TW" dirty="0"/>
              <a:t>Displays an element as a block element (like &lt;p&gt;)</a:t>
            </a:r>
          </a:p>
          <a:p>
            <a:pPr lvl="1"/>
            <a:r>
              <a:rPr lang="en-US" altLang="zh-TW" dirty="0"/>
              <a:t>inline</a:t>
            </a:r>
          </a:p>
          <a:p>
            <a:pPr lvl="2"/>
            <a:r>
              <a:rPr lang="en-US" altLang="zh-TW" dirty="0"/>
              <a:t>Displays an element as an inline element (like &lt;span&gt;)</a:t>
            </a:r>
          </a:p>
          <a:p>
            <a:pPr lvl="1"/>
            <a:r>
              <a:rPr lang="en-US" altLang="zh-TW" dirty="0"/>
              <a:t>none</a:t>
            </a:r>
          </a:p>
          <a:p>
            <a:pPr lvl="2"/>
            <a:r>
              <a:rPr lang="en-US" altLang="zh-TW" dirty="0"/>
              <a:t>The element will not be displayed at all</a:t>
            </a:r>
            <a:endParaRPr lang="zh-TW" altLang="en-US" dirty="0"/>
          </a:p>
        </p:txBody>
      </p:sp>
      <p:sp>
        <p:nvSpPr>
          <p:cNvPr id="3" name="標題 2"/>
          <p:cNvSpPr>
            <a:spLocks noGrp="1"/>
          </p:cNvSpPr>
          <p:nvPr>
            <p:ph type="title"/>
          </p:nvPr>
        </p:nvSpPr>
        <p:spPr/>
        <p:txBody>
          <a:bodyPr/>
          <a:lstStyle/>
          <a:p>
            <a:r>
              <a:rPr lang="en-US" altLang="zh-TW" dirty="0"/>
              <a:t>Drop-Down Menus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68</a:t>
            </a:fld>
            <a:endParaRPr lang="zh-TW" altLang="en-US"/>
          </a:p>
        </p:txBody>
      </p:sp>
    </p:spTree>
    <p:extLst>
      <p:ext uri="{BB962C8B-B14F-4D97-AF65-F5344CB8AC3E}">
        <p14:creationId xmlns:p14="http://schemas.microsoft.com/office/powerpoint/2010/main" val="40096804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Hint : </a:t>
            </a:r>
          </a:p>
          <a:p>
            <a:pPr lvl="1"/>
            <a:r>
              <a:rPr lang="en-US" altLang="zh-TW"/>
              <a:t>float</a:t>
            </a:r>
            <a:endParaRPr lang="en-US" altLang="zh-TW" dirty="0"/>
          </a:p>
          <a:p>
            <a:pPr lvl="1"/>
            <a:r>
              <a:rPr lang="en-US" altLang="zh-TW" dirty="0"/>
              <a:t>a:hover</a:t>
            </a:r>
          </a:p>
          <a:p>
            <a:pPr lvl="1"/>
            <a:r>
              <a:rPr lang="en-US" altLang="zh-TW" dirty="0"/>
              <a:t>display</a:t>
            </a:r>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69</a:t>
            </a:fld>
            <a:endParaRPr lang="zh-TW" altLang="en-US"/>
          </a:p>
        </p:txBody>
      </p:sp>
      <p:pic>
        <p:nvPicPr>
          <p:cNvPr id="7" name="圖片 6"/>
          <p:cNvPicPr>
            <a:picLocks noChangeAspect="1"/>
          </p:cNvPicPr>
          <p:nvPr/>
        </p:nvPicPr>
        <p:blipFill>
          <a:blip r:embed="rId2"/>
          <a:stretch>
            <a:fillRect/>
          </a:stretch>
        </p:blipFill>
        <p:spPr>
          <a:xfrm>
            <a:off x="6719070" y="1731521"/>
            <a:ext cx="3400000" cy="495238"/>
          </a:xfrm>
          <a:prstGeom prst="rect">
            <a:avLst/>
          </a:prstGeom>
        </p:spPr>
      </p:pic>
      <p:pic>
        <p:nvPicPr>
          <p:cNvPr id="8" name="圖片 7"/>
          <p:cNvPicPr>
            <a:picLocks noChangeAspect="1"/>
          </p:cNvPicPr>
          <p:nvPr/>
        </p:nvPicPr>
        <p:blipFill>
          <a:blip r:embed="rId3"/>
          <a:stretch>
            <a:fillRect/>
          </a:stretch>
        </p:blipFill>
        <p:spPr>
          <a:xfrm>
            <a:off x="6723832" y="2318018"/>
            <a:ext cx="3171429" cy="1361905"/>
          </a:xfrm>
          <a:prstGeom prst="rect">
            <a:avLst/>
          </a:prstGeom>
        </p:spPr>
      </p:pic>
      <p:pic>
        <p:nvPicPr>
          <p:cNvPr id="9" name="圖片 8"/>
          <p:cNvPicPr>
            <a:picLocks noChangeAspect="1"/>
          </p:cNvPicPr>
          <p:nvPr/>
        </p:nvPicPr>
        <p:blipFill>
          <a:blip r:embed="rId4"/>
          <a:stretch>
            <a:fillRect/>
          </a:stretch>
        </p:blipFill>
        <p:spPr>
          <a:xfrm>
            <a:off x="6714308" y="3813754"/>
            <a:ext cx="3180952" cy="1314286"/>
          </a:xfrm>
          <a:prstGeom prst="rect">
            <a:avLst/>
          </a:prstGeom>
        </p:spPr>
      </p:pic>
      <p:pic>
        <p:nvPicPr>
          <p:cNvPr id="10" name="圖片 9"/>
          <p:cNvPicPr>
            <a:picLocks noChangeAspect="1"/>
          </p:cNvPicPr>
          <p:nvPr/>
        </p:nvPicPr>
        <p:blipFill>
          <a:blip r:embed="rId5"/>
          <a:stretch>
            <a:fillRect/>
          </a:stretch>
        </p:blipFill>
        <p:spPr>
          <a:xfrm>
            <a:off x="6728594" y="5246322"/>
            <a:ext cx="3152381" cy="1304762"/>
          </a:xfrm>
          <a:prstGeom prst="rect">
            <a:avLst/>
          </a:prstGeom>
        </p:spPr>
      </p:pic>
    </p:spTree>
    <p:extLst>
      <p:ext uri="{BB962C8B-B14F-4D97-AF65-F5344CB8AC3E}">
        <p14:creationId xmlns:p14="http://schemas.microsoft.com/office/powerpoint/2010/main" val="336980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Cascading Style Sheets 3 (CSS3) </a:t>
            </a:r>
          </a:p>
          <a:p>
            <a:pPr lvl="1"/>
            <a:r>
              <a:rPr lang="en-US" altLang="zh-TW" dirty="0">
                <a:ea typeface="新細明體" panose="02020500000000000000" pitchFamily="18" charset="-120"/>
              </a:rPr>
              <a:t>Used to specify the presentation of elements separately from the structure of the document.</a:t>
            </a:r>
          </a:p>
          <a:p>
            <a:r>
              <a:rPr lang="en-US" altLang="zh-TW" dirty="0">
                <a:ea typeface="新細明體" panose="02020500000000000000" pitchFamily="18" charset="-120"/>
              </a:rPr>
              <a:t>CSS validator </a:t>
            </a:r>
          </a:p>
          <a:p>
            <a:pPr lvl="1"/>
            <a:r>
              <a:rPr lang="en-US" altLang="zh-TW" dirty="0">
                <a:latin typeface="Lucida Console" panose="020B0609040504020204" pitchFamily="49" charset="0"/>
                <a:ea typeface="新細明體" panose="02020500000000000000" pitchFamily="18" charset="-120"/>
                <a:hlinkClick r:id="rId2"/>
              </a:rPr>
              <a:t>http://jigsaw.w3.org/css-validator/</a:t>
            </a:r>
            <a:endParaRPr lang="en-US" altLang="zh-TW" dirty="0">
              <a:latin typeface="Lucida Console" panose="020B0609040504020204" pitchFamily="49" charset="0"/>
              <a:ea typeface="新細明體" panose="02020500000000000000" pitchFamily="18" charset="-120"/>
            </a:endParaRPr>
          </a:p>
          <a:p>
            <a:pPr lvl="1"/>
            <a:endParaRPr lang="en-US" altLang="zh-TW" dirty="0">
              <a:latin typeface="Lucida Console" panose="020B0609040504020204" pitchFamily="49" charset="0"/>
              <a:ea typeface="新細明體" panose="02020500000000000000" pitchFamily="18" charset="-120"/>
            </a:endParaRPr>
          </a:p>
          <a:p>
            <a:endParaRPr lang="zh-TW" altLang="en-US" dirty="0"/>
          </a:p>
        </p:txBody>
      </p:sp>
      <p:sp>
        <p:nvSpPr>
          <p:cNvPr id="3" name="標題 2"/>
          <p:cNvSpPr>
            <a:spLocks noGrp="1"/>
          </p:cNvSpPr>
          <p:nvPr>
            <p:ph type="title"/>
          </p:nvPr>
        </p:nvSpPr>
        <p:spPr/>
        <p:txBody>
          <a:bodyPr/>
          <a:lstStyle/>
          <a:p>
            <a:r>
              <a:rPr lang="en-US" altLang="zh-TW" dirty="0"/>
              <a:t>Introduction</a:t>
            </a:r>
            <a:endParaRPr lang="zh-TW" altLang="en-US" dirty="0"/>
          </a:p>
        </p:txBody>
      </p:sp>
      <p:sp>
        <p:nvSpPr>
          <p:cNvPr id="5" name="投影片編號版面配置區 4"/>
          <p:cNvSpPr>
            <a:spLocks noGrp="1"/>
          </p:cNvSpPr>
          <p:nvPr>
            <p:ph type="sldNum" sz="quarter" idx="11"/>
          </p:nvPr>
        </p:nvSpPr>
        <p:spPr/>
        <p:txBody>
          <a:bodyPr/>
          <a:lstStyle/>
          <a:p>
            <a:fld id="{675AED1D-808A-4079-9F09-4FBF2FD148FB}" type="slidenum">
              <a:rPr lang="zh-TW" altLang="en-US" smtClean="0"/>
              <a:t>7</a:t>
            </a:fld>
            <a:endParaRPr lang="zh-TW" altLang="en-US"/>
          </a:p>
        </p:txBody>
      </p:sp>
      <p:pic>
        <p:nvPicPr>
          <p:cNvPr id="6" name="圖片 5"/>
          <p:cNvPicPr>
            <a:picLocks noChangeAspect="1"/>
          </p:cNvPicPr>
          <p:nvPr/>
        </p:nvPicPr>
        <p:blipFill>
          <a:blip r:embed="rId3"/>
          <a:stretch>
            <a:fillRect/>
          </a:stretch>
        </p:blipFill>
        <p:spPr>
          <a:xfrm>
            <a:off x="2052638" y="4068763"/>
            <a:ext cx="8086725" cy="2057400"/>
          </a:xfrm>
          <a:prstGeom prst="rect">
            <a:avLst/>
          </a:prstGeom>
        </p:spPr>
      </p:pic>
    </p:spTree>
    <p:extLst>
      <p:ext uri="{BB962C8B-B14F-4D97-AF65-F5344CB8AC3E}">
        <p14:creationId xmlns:p14="http://schemas.microsoft.com/office/powerpoint/2010/main" val="28360713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CSS media types </a:t>
            </a:r>
          </a:p>
          <a:p>
            <a:r>
              <a:rPr lang="en-US" altLang="zh-TW" dirty="0"/>
              <a:t>allow you to decide what a page should look like depending on the kind of media being used to display the page</a:t>
            </a:r>
          </a:p>
          <a:p>
            <a:r>
              <a:rPr lang="en-US" altLang="zh-TW" dirty="0"/>
              <a:t>Most common media type for a web page is the </a:t>
            </a:r>
            <a:r>
              <a:rPr lang="en-US" altLang="zh-TW" dirty="0">
                <a:solidFill>
                  <a:srgbClr val="FF0000"/>
                </a:solidFill>
              </a:rPr>
              <a:t>screen</a:t>
            </a:r>
            <a:r>
              <a:rPr lang="en-US" altLang="zh-TW" dirty="0"/>
              <a:t> media type, which is a standard computer screen</a:t>
            </a:r>
          </a:p>
          <a:p>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70</a:t>
            </a:fld>
            <a:endParaRPr lang="zh-TW" altLang="en-US"/>
          </a:p>
        </p:txBody>
      </p:sp>
    </p:spTree>
    <p:extLst>
      <p:ext uri="{BB962C8B-B14F-4D97-AF65-F5344CB8AC3E}">
        <p14:creationId xmlns:p14="http://schemas.microsoft.com/office/powerpoint/2010/main" val="24776507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71</a:t>
            </a:fld>
            <a:endParaRPr lang="zh-TW" altLang="en-US"/>
          </a:p>
        </p:txBody>
      </p:sp>
      <p:sp>
        <p:nvSpPr>
          <p:cNvPr id="10" name="矩形 9"/>
          <p:cNvSpPr/>
          <p:nvPr/>
        </p:nvSpPr>
        <p:spPr>
          <a:xfrm>
            <a:off x="1561070" y="117694"/>
            <a:ext cx="8585886" cy="67403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Media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all</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body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SteelBlue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PaleGreen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@media all declaration.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print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body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SeaGreen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14pt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SteelBlue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"times new roman"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times</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@media print declaration.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CSS Media Types Example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example uses CSS media types to vary how the page appears in print and how it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appears on any other media. This text will appear in one font on the screen and a</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different font on paper or in a print preview. To see the difference in Internet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Explorer, go to the Print menu and select Print Preview. In Firefox, select Print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Preview from the File menu.</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5587314" y="498200"/>
            <a:ext cx="4979773" cy="886056"/>
          </a:xfrm>
          <a:prstGeom prst="rect">
            <a:avLst/>
          </a:prstGeom>
          <a:ln>
            <a:solidFill>
              <a:schemeClr val="tx1"/>
            </a:solidFill>
          </a:ln>
        </p:spPr>
      </p:pic>
      <p:pic>
        <p:nvPicPr>
          <p:cNvPr id="7" name="圖片 6"/>
          <p:cNvPicPr>
            <a:picLocks noChangeAspect="1"/>
          </p:cNvPicPr>
          <p:nvPr/>
        </p:nvPicPr>
        <p:blipFill>
          <a:blip r:embed="rId3"/>
          <a:stretch>
            <a:fillRect/>
          </a:stretch>
        </p:blipFill>
        <p:spPr>
          <a:xfrm>
            <a:off x="6211330" y="2885539"/>
            <a:ext cx="4146592" cy="1052542"/>
          </a:xfrm>
          <a:prstGeom prst="rect">
            <a:avLst/>
          </a:prstGeom>
          <a:ln>
            <a:solidFill>
              <a:schemeClr val="tx1"/>
            </a:solidFill>
          </a:ln>
        </p:spPr>
      </p:pic>
      <p:cxnSp>
        <p:nvCxnSpPr>
          <p:cNvPr id="9" name="直線單箭頭接點 8"/>
          <p:cNvCxnSpPr/>
          <p:nvPr/>
        </p:nvCxnSpPr>
        <p:spPr>
          <a:xfrm flipV="1">
            <a:off x="3295135" y="1084166"/>
            <a:ext cx="2446638" cy="3000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591698" y="3003749"/>
            <a:ext cx="2726725" cy="20900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405450" y="1260389"/>
            <a:ext cx="1062681"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405449" y="2909013"/>
            <a:ext cx="1186248" cy="19665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388855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s-ES" altLang="zh-TW" dirty="0">
                <a:solidFill>
                  <a:srgbClr val="FF0000"/>
                </a:solidFill>
              </a:rPr>
              <a:t>Media</a:t>
            </a:r>
            <a:r>
              <a:rPr lang="es-ES" altLang="zh-TW" dirty="0"/>
              <a:t> Types</a:t>
            </a:r>
          </a:p>
          <a:p>
            <a:pPr lvl="1"/>
            <a:r>
              <a:rPr lang="en-US" altLang="zh-TW" dirty="0"/>
              <a:t>all</a:t>
            </a:r>
          </a:p>
          <a:p>
            <a:pPr lvl="2"/>
            <a:r>
              <a:rPr lang="en-US" altLang="zh-TW" dirty="0"/>
              <a:t>all media type devices</a:t>
            </a:r>
          </a:p>
          <a:p>
            <a:pPr lvl="1"/>
            <a:r>
              <a:rPr lang="en-US" altLang="zh-TW" dirty="0"/>
              <a:t>handheld</a:t>
            </a:r>
          </a:p>
          <a:p>
            <a:pPr lvl="2"/>
            <a:r>
              <a:rPr lang="en-US" altLang="zh-TW" dirty="0"/>
              <a:t>small or mobile Internet devices</a:t>
            </a:r>
          </a:p>
          <a:p>
            <a:pPr lvl="1"/>
            <a:r>
              <a:rPr lang="en-US" altLang="zh-TW" dirty="0"/>
              <a:t>print</a:t>
            </a:r>
          </a:p>
          <a:p>
            <a:pPr lvl="2"/>
            <a:r>
              <a:rPr lang="en-US" altLang="zh-TW" dirty="0"/>
              <a:t>printers</a:t>
            </a:r>
          </a:p>
          <a:p>
            <a:pPr lvl="1"/>
            <a:r>
              <a:rPr lang="en-US" altLang="zh-TW" dirty="0"/>
              <a:t>screen</a:t>
            </a:r>
          </a:p>
          <a:p>
            <a:pPr lvl="2"/>
            <a:r>
              <a:rPr lang="en-US" altLang="zh-TW" dirty="0">
                <a:ea typeface="新細明體" panose="02020500000000000000" pitchFamily="18" charset="-120"/>
              </a:rPr>
              <a:t>standard computer screen</a:t>
            </a:r>
          </a:p>
          <a:p>
            <a:pPr lvl="2"/>
            <a:endParaRPr lang="en-US" altLang="zh-TW"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72</a:t>
            </a:fld>
            <a:endParaRPr lang="zh-TW" altLang="en-US"/>
          </a:p>
        </p:txBody>
      </p:sp>
    </p:spTree>
    <p:extLst>
      <p:ext uri="{BB962C8B-B14F-4D97-AF65-F5344CB8AC3E}">
        <p14:creationId xmlns:p14="http://schemas.microsoft.com/office/powerpoint/2010/main" val="40797731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s-ES" altLang="zh-TW" dirty="0">
                <a:solidFill>
                  <a:srgbClr val="FF0000"/>
                </a:solidFill>
              </a:rPr>
              <a:t>Media</a:t>
            </a:r>
            <a:r>
              <a:rPr lang="es-ES" altLang="zh-TW" dirty="0"/>
              <a:t> Types</a:t>
            </a:r>
          </a:p>
          <a:p>
            <a:pPr lvl="1"/>
            <a:r>
              <a:rPr lang="en-US" altLang="zh-TW" dirty="0"/>
              <a:t>speech</a:t>
            </a:r>
          </a:p>
          <a:p>
            <a:pPr lvl="2"/>
            <a:r>
              <a:rPr lang="en-US" altLang="zh-TW" dirty="0"/>
              <a:t>speech and sound synthesizers</a:t>
            </a:r>
          </a:p>
          <a:p>
            <a:pPr lvl="1"/>
            <a:r>
              <a:rPr lang="en-US" altLang="zh-TW" dirty="0"/>
              <a:t>braille</a:t>
            </a:r>
          </a:p>
          <a:p>
            <a:pPr lvl="2"/>
            <a:r>
              <a:rPr lang="en-US" altLang="zh-TW" dirty="0"/>
              <a:t>braille tactile feedback devices</a:t>
            </a:r>
          </a:p>
          <a:p>
            <a:pPr lvl="1"/>
            <a:r>
              <a:rPr lang="en-US" altLang="zh-TW" dirty="0"/>
              <a:t>embossed</a:t>
            </a:r>
          </a:p>
          <a:p>
            <a:pPr lvl="2"/>
            <a:r>
              <a:rPr lang="en-US" altLang="zh-TW" dirty="0"/>
              <a:t>paged braille printers</a:t>
            </a:r>
          </a:p>
          <a:p>
            <a:pPr lvl="1"/>
            <a:r>
              <a:rPr lang="en-US" altLang="zh-TW" dirty="0"/>
              <a:t>projection</a:t>
            </a:r>
          </a:p>
          <a:p>
            <a:pPr lvl="2"/>
            <a:r>
              <a:rPr lang="en-US" altLang="zh-TW" dirty="0"/>
              <a:t>projected presentations, like slides</a:t>
            </a:r>
          </a:p>
          <a:p>
            <a:pPr lvl="1"/>
            <a:r>
              <a:rPr lang="en-US" altLang="zh-TW" dirty="0" err="1"/>
              <a:t>tty</a:t>
            </a:r>
            <a:endParaRPr lang="en-US" altLang="zh-TW" dirty="0"/>
          </a:p>
          <a:p>
            <a:pPr lvl="2"/>
            <a:r>
              <a:rPr lang="en-US" altLang="zh-TW" dirty="0"/>
              <a:t>media using a fixed-pitch character grid, like teletypes and terminals</a:t>
            </a:r>
          </a:p>
          <a:p>
            <a:pPr lvl="1"/>
            <a:r>
              <a:rPr lang="en-US" altLang="zh-TW" dirty="0" err="1"/>
              <a:t>tv</a:t>
            </a:r>
            <a:endParaRPr lang="en-US" altLang="zh-TW" dirty="0"/>
          </a:p>
          <a:p>
            <a:pPr lvl="2"/>
            <a:r>
              <a:rPr lang="en-US" altLang="zh-TW" dirty="0"/>
              <a:t> television-type devices</a:t>
            </a:r>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73</a:t>
            </a:fld>
            <a:endParaRPr lang="zh-TW" altLang="en-US"/>
          </a:p>
        </p:txBody>
      </p:sp>
    </p:spTree>
    <p:extLst>
      <p:ext uri="{BB962C8B-B14F-4D97-AF65-F5344CB8AC3E}">
        <p14:creationId xmlns:p14="http://schemas.microsoft.com/office/powerpoint/2010/main" val="7497866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74</a:t>
            </a:fld>
            <a:endParaRPr lang="zh-TW" altLang="en-US"/>
          </a:p>
        </p:txBody>
      </p:sp>
      <p:pic>
        <p:nvPicPr>
          <p:cNvPr id="5" name="圖片 4"/>
          <p:cNvPicPr>
            <a:picLocks noChangeAspect="1"/>
          </p:cNvPicPr>
          <p:nvPr/>
        </p:nvPicPr>
        <p:blipFill>
          <a:blip r:embed="rId2"/>
          <a:stretch>
            <a:fillRect/>
          </a:stretch>
        </p:blipFill>
        <p:spPr>
          <a:xfrm>
            <a:off x="2847975" y="1726599"/>
            <a:ext cx="6496050" cy="1543050"/>
          </a:xfrm>
          <a:prstGeom prst="rect">
            <a:avLst/>
          </a:prstGeom>
        </p:spPr>
      </p:pic>
      <p:pic>
        <p:nvPicPr>
          <p:cNvPr id="6" name="圖片 5"/>
          <p:cNvPicPr>
            <a:picLocks noChangeAspect="1"/>
          </p:cNvPicPr>
          <p:nvPr/>
        </p:nvPicPr>
        <p:blipFill>
          <a:blip r:embed="rId3"/>
          <a:stretch>
            <a:fillRect/>
          </a:stretch>
        </p:blipFill>
        <p:spPr>
          <a:xfrm>
            <a:off x="2833687" y="3527211"/>
            <a:ext cx="6498000" cy="1527267"/>
          </a:xfrm>
          <a:prstGeom prst="rect">
            <a:avLst/>
          </a:prstGeom>
        </p:spPr>
      </p:pic>
    </p:spTree>
    <p:extLst>
      <p:ext uri="{BB962C8B-B14F-4D97-AF65-F5344CB8AC3E}">
        <p14:creationId xmlns:p14="http://schemas.microsoft.com/office/powerpoint/2010/main" val="16119141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Allow you to format your content to specific output devices. </a:t>
            </a:r>
          </a:p>
          <a:p>
            <a:r>
              <a:rPr lang="en-US" altLang="zh-TW" dirty="0"/>
              <a:t>Include a </a:t>
            </a:r>
            <a:r>
              <a:rPr lang="en-US" altLang="zh-TW" dirty="0">
                <a:solidFill>
                  <a:srgbClr val="FF0000"/>
                </a:solidFill>
              </a:rPr>
              <a:t>media type and expressions </a:t>
            </a:r>
            <a:r>
              <a:rPr lang="en-US" altLang="zh-TW" dirty="0"/>
              <a:t>that check the media features of the output device. </a:t>
            </a:r>
          </a:p>
          <a:p>
            <a:r>
              <a:rPr lang="en-US" altLang="zh-TW" dirty="0"/>
              <a:t>IE8- not supported</a:t>
            </a:r>
          </a:p>
          <a:p>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75</a:t>
            </a:fld>
            <a:endParaRPr lang="zh-TW" altLang="en-US"/>
          </a:p>
        </p:txBody>
      </p:sp>
      <p:pic>
        <p:nvPicPr>
          <p:cNvPr id="7" name="圖片 6"/>
          <p:cNvPicPr>
            <a:picLocks noChangeAspect="1"/>
          </p:cNvPicPr>
          <p:nvPr/>
        </p:nvPicPr>
        <p:blipFill>
          <a:blip r:embed="rId2"/>
          <a:stretch>
            <a:fillRect/>
          </a:stretch>
        </p:blipFill>
        <p:spPr>
          <a:xfrm>
            <a:off x="2624668" y="3863181"/>
            <a:ext cx="7482945" cy="2712494"/>
          </a:xfrm>
          <a:prstGeom prst="rect">
            <a:avLst/>
          </a:prstGeom>
        </p:spPr>
      </p:pic>
      <p:sp>
        <p:nvSpPr>
          <p:cNvPr id="6" name="矩形 5"/>
          <p:cNvSpPr/>
          <p:nvPr/>
        </p:nvSpPr>
        <p:spPr>
          <a:xfrm>
            <a:off x="7001076" y="6306085"/>
            <a:ext cx="3209725" cy="276999"/>
          </a:xfrm>
          <a:prstGeom prst="rect">
            <a:avLst/>
          </a:prstGeom>
        </p:spPr>
        <p:txBody>
          <a:bodyPr wrap="none">
            <a:spAutoFit/>
          </a:bodyPr>
          <a:lstStyle/>
          <a:p>
            <a:r>
              <a:rPr lang="en-US" altLang="zh-TW" sz="1200" dirty="0">
                <a:solidFill>
                  <a:srgbClr val="FF0000"/>
                </a:solidFill>
              </a:rPr>
              <a:t>Ref: </a:t>
            </a:r>
            <a:r>
              <a:rPr lang="zh-TW" altLang="en-US" sz="1200" dirty="0">
                <a:solidFill>
                  <a:srgbClr val="FF0000"/>
                </a:solidFill>
              </a:rPr>
              <a:t>http://caniuse.com/#feat=css-mediaqueries</a:t>
            </a:r>
          </a:p>
        </p:txBody>
      </p:sp>
    </p:spTree>
    <p:extLst>
      <p:ext uri="{BB962C8B-B14F-4D97-AF65-F5344CB8AC3E}">
        <p14:creationId xmlns:p14="http://schemas.microsoft.com/office/powerpoint/2010/main" val="41735336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76</a:t>
            </a:fld>
            <a:endParaRPr lang="zh-TW" altLang="en-US"/>
          </a:p>
        </p:txBody>
      </p:sp>
      <p:sp>
        <p:nvSpPr>
          <p:cNvPr id="12" name="矩形 11"/>
          <p:cNvSpPr/>
          <p:nvPr/>
        </p:nvSpPr>
        <p:spPr>
          <a:xfrm>
            <a:off x="1491050" y="990000"/>
            <a:ext cx="8719750" cy="609397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Media Types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screen</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body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SteelBlue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PaleGreen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/*for PC*/</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screen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device-width</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414px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device-height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736px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device-pixel-ratio</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pink</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SeaGreen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14pt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SteelBlue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"times new roman"</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times</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for </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iphone</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6 plus*/</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screen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device-width</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375px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device-height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667px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device-pixel-ratio</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14pt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"times new roman"</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times</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for </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iphone</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6*/</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CSS Media Types Example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TEST 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r>
              <a:rPr lang="en-US" altLang="zh-TW" sz="1000" kern="100" dirty="0">
                <a:latin typeface="Calibri" panose="020F0502020204030204" pitchFamily="34" charset="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p:txBody>
      </p:sp>
      <p:pic>
        <p:nvPicPr>
          <p:cNvPr id="7" name="圖片 6"/>
          <p:cNvPicPr>
            <a:picLocks noChangeAspect="1"/>
          </p:cNvPicPr>
          <p:nvPr/>
        </p:nvPicPr>
        <p:blipFill rotWithShape="1">
          <a:blip r:embed="rId2"/>
          <a:srcRect t="53758"/>
          <a:stretch/>
        </p:blipFill>
        <p:spPr>
          <a:xfrm>
            <a:off x="7194493" y="3962400"/>
            <a:ext cx="3312641" cy="409289"/>
          </a:xfrm>
          <a:prstGeom prst="rect">
            <a:avLst/>
          </a:prstGeom>
        </p:spPr>
      </p:pic>
      <p:pic>
        <p:nvPicPr>
          <p:cNvPr id="8" name="圖片 7"/>
          <p:cNvPicPr>
            <a:picLocks noChangeAspect="1"/>
          </p:cNvPicPr>
          <p:nvPr/>
        </p:nvPicPr>
        <p:blipFill>
          <a:blip r:embed="rId3"/>
          <a:stretch>
            <a:fillRect/>
          </a:stretch>
        </p:blipFill>
        <p:spPr>
          <a:xfrm>
            <a:off x="7194492" y="2272394"/>
            <a:ext cx="3436438" cy="584772"/>
          </a:xfrm>
          <a:prstGeom prst="rect">
            <a:avLst/>
          </a:prstGeom>
        </p:spPr>
      </p:pic>
      <p:pic>
        <p:nvPicPr>
          <p:cNvPr id="9" name="圖片 8"/>
          <p:cNvPicPr>
            <a:picLocks noChangeAspect="1"/>
          </p:cNvPicPr>
          <p:nvPr/>
        </p:nvPicPr>
        <p:blipFill rotWithShape="1">
          <a:blip r:embed="rId4"/>
          <a:srcRect t="58401"/>
          <a:stretch/>
        </p:blipFill>
        <p:spPr>
          <a:xfrm>
            <a:off x="7194493" y="5427133"/>
            <a:ext cx="3312641" cy="328310"/>
          </a:xfrm>
          <a:prstGeom prst="rect">
            <a:avLst/>
          </a:prstGeom>
        </p:spPr>
      </p:pic>
      <p:sp>
        <p:nvSpPr>
          <p:cNvPr id="5" name="矩形 4"/>
          <p:cNvSpPr/>
          <p:nvPr/>
        </p:nvSpPr>
        <p:spPr>
          <a:xfrm>
            <a:off x="3550509" y="3278659"/>
            <a:ext cx="6491416" cy="17304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3550509" y="4497184"/>
            <a:ext cx="6491415" cy="17367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64622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Common media features</a:t>
            </a:r>
          </a:p>
          <a:p>
            <a:pPr lvl="1"/>
            <a:r>
              <a:rPr lang="en-US" altLang="zh-TW" dirty="0">
                <a:solidFill>
                  <a:srgbClr val="FF0000"/>
                </a:solidFill>
              </a:rPr>
              <a:t>width / height </a:t>
            </a:r>
            <a:r>
              <a:rPr lang="en-US" altLang="zh-TW" dirty="0"/>
              <a:t>with max/min prefix</a:t>
            </a:r>
            <a:endParaRPr lang="en-US" altLang="zh-TW" dirty="0">
              <a:solidFill>
                <a:srgbClr val="FF0000"/>
              </a:solidFill>
            </a:endParaRPr>
          </a:p>
          <a:p>
            <a:pPr lvl="2"/>
            <a:r>
              <a:rPr lang="en-US" altLang="zh-TW" dirty="0"/>
              <a:t>the width / height of the part of the screen on which the document is rendered, including any scrollbars</a:t>
            </a:r>
          </a:p>
          <a:p>
            <a:pPr lvl="1"/>
            <a:r>
              <a:rPr lang="en-US" altLang="zh-TW" dirty="0">
                <a:solidFill>
                  <a:srgbClr val="FF0000"/>
                </a:solidFill>
              </a:rPr>
              <a:t>device-width / device-height </a:t>
            </a:r>
            <a:r>
              <a:rPr lang="en-US" altLang="zh-TW" dirty="0"/>
              <a:t>with max/min prefix</a:t>
            </a:r>
            <a:endParaRPr lang="en-US" altLang="zh-TW" dirty="0">
              <a:solidFill>
                <a:srgbClr val="FF0000"/>
              </a:solidFill>
            </a:endParaRPr>
          </a:p>
          <a:p>
            <a:pPr lvl="2"/>
            <a:r>
              <a:rPr lang="en-US" altLang="zh-TW" dirty="0"/>
              <a:t>the width / height of the screen of the output device</a:t>
            </a:r>
          </a:p>
          <a:p>
            <a:pPr lvl="1"/>
            <a:r>
              <a:rPr lang="en-US" altLang="zh-TW" dirty="0">
                <a:solidFill>
                  <a:srgbClr val="FF0000"/>
                </a:solidFill>
              </a:rPr>
              <a:t>orientation </a:t>
            </a:r>
          </a:p>
          <a:p>
            <a:pPr lvl="2"/>
            <a:r>
              <a:rPr lang="en-US" altLang="zh-TW" dirty="0"/>
              <a:t>if the height is greater than the width, orientation is portrait, and if the width is greater than the height, orientation is landscape</a:t>
            </a:r>
          </a:p>
          <a:p>
            <a:pPr lvl="1"/>
            <a:r>
              <a:rPr lang="en-US" altLang="zh-TW" dirty="0">
                <a:solidFill>
                  <a:srgbClr val="FF0000"/>
                </a:solidFill>
              </a:rPr>
              <a:t>aspect-ratio </a:t>
            </a:r>
            <a:r>
              <a:rPr lang="en-US" altLang="zh-TW" dirty="0"/>
              <a:t>with max/min prefix</a:t>
            </a:r>
            <a:endParaRPr lang="en-US" altLang="zh-TW" dirty="0">
              <a:solidFill>
                <a:srgbClr val="FF0000"/>
              </a:solidFill>
            </a:endParaRPr>
          </a:p>
          <a:p>
            <a:pPr lvl="2"/>
            <a:r>
              <a:rPr lang="en-US" altLang="zh-TW" dirty="0"/>
              <a:t>the ratio of width to height</a:t>
            </a:r>
          </a:p>
          <a:p>
            <a:pPr lvl="1"/>
            <a:r>
              <a:rPr lang="en-US" altLang="zh-TW" dirty="0">
                <a:solidFill>
                  <a:srgbClr val="FF0000"/>
                </a:solidFill>
              </a:rPr>
              <a:t>device-aspect-ratio </a:t>
            </a:r>
            <a:r>
              <a:rPr lang="en-US" altLang="zh-TW" dirty="0"/>
              <a:t>with max/min prefix</a:t>
            </a:r>
          </a:p>
          <a:p>
            <a:pPr lvl="2"/>
            <a:r>
              <a:rPr lang="en-US" altLang="zh-TW" dirty="0"/>
              <a:t>the ratio of device-width to device-height</a:t>
            </a:r>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77</a:t>
            </a:fld>
            <a:endParaRPr lang="zh-TW" altLang="en-US"/>
          </a:p>
        </p:txBody>
      </p:sp>
    </p:spTree>
    <p:extLst>
      <p:ext uri="{BB962C8B-B14F-4D97-AF65-F5344CB8AC3E}">
        <p14:creationId xmlns:p14="http://schemas.microsoft.com/office/powerpoint/2010/main" val="35565830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a:solidFill>
                  <a:srgbClr val="FF0000"/>
                </a:solidFill>
              </a:rPr>
              <a:t>WebKit</a:t>
            </a:r>
            <a:r>
              <a:rPr lang="en-US" altLang="zh-TW" dirty="0">
                <a:solidFill>
                  <a:srgbClr val="FF0000"/>
                </a:solidFill>
              </a:rPr>
              <a:t> </a:t>
            </a:r>
            <a:r>
              <a:rPr lang="en-US" altLang="zh-TW" dirty="0"/>
              <a:t>is a layout engine software component for rendering web pages in web browsers. It powers </a:t>
            </a:r>
            <a:r>
              <a:rPr lang="en-US" altLang="zh-TW" dirty="0">
                <a:solidFill>
                  <a:srgbClr val="00B0F0"/>
                </a:solidFill>
              </a:rPr>
              <a:t>Apple's Safari </a:t>
            </a:r>
            <a:r>
              <a:rPr lang="en-US" altLang="zh-TW" dirty="0"/>
              <a:t>web browser and was previously used in </a:t>
            </a:r>
            <a:r>
              <a:rPr lang="en-US" altLang="zh-TW" dirty="0">
                <a:solidFill>
                  <a:srgbClr val="00B0F0"/>
                </a:solidFill>
              </a:rPr>
              <a:t>Google's Chrome </a:t>
            </a:r>
            <a:r>
              <a:rPr lang="en-US" altLang="zh-TW" dirty="0"/>
              <a:t>web browser.</a:t>
            </a:r>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78</a:t>
            </a:fld>
            <a:endParaRPr lang="zh-TW" altLang="en-US"/>
          </a:p>
        </p:txBody>
      </p:sp>
    </p:spTree>
    <p:extLst>
      <p:ext uri="{BB962C8B-B14F-4D97-AF65-F5344CB8AC3E}">
        <p14:creationId xmlns:p14="http://schemas.microsoft.com/office/powerpoint/2010/main" val="32044518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Specific device</a:t>
            </a:r>
          </a:p>
          <a:p>
            <a:pPr lvl="1"/>
            <a:r>
              <a:rPr lang="en-US" altLang="zh-TW" dirty="0">
                <a:hlinkClick r:id="rId2"/>
              </a:rPr>
              <a:t>http://nmsdvid.com/snippets/</a:t>
            </a:r>
            <a:endParaRPr lang="en-US" altLang="zh-TW" dirty="0"/>
          </a:p>
          <a:p>
            <a:pPr lvl="1"/>
            <a:r>
              <a:rPr lang="en-US" altLang="zh-TW" dirty="0">
                <a:hlinkClick r:id="rId3"/>
              </a:rPr>
              <a:t>http://cssmediaqueries.com/target/</a:t>
            </a:r>
            <a:endParaRPr lang="en-US" altLang="zh-TW" dirty="0"/>
          </a:p>
          <a:p>
            <a:pPr lvl="1"/>
            <a:r>
              <a:rPr lang="en-US" altLang="zh-TW" dirty="0">
                <a:hlinkClick r:id="rId4"/>
              </a:rPr>
              <a:t>http://stephen.io/mediaqueries/</a:t>
            </a:r>
            <a:endParaRPr lang="en-US" altLang="zh-TW" dirty="0"/>
          </a:p>
          <a:p>
            <a:pPr lvl="1"/>
            <a:r>
              <a:rPr lang="en-US" altLang="zh-TW" dirty="0">
                <a:hlinkClick r:id="rId5"/>
              </a:rPr>
              <a:t>https://css-tricks.com/snippets/css/media-queries-for-standard-devices/</a:t>
            </a:r>
            <a:endParaRPr lang="en-US" altLang="zh-TW" dirty="0"/>
          </a:p>
          <a:p>
            <a:endParaRPr lang="en-US" altLang="zh-TW" dirty="0"/>
          </a:p>
          <a:p>
            <a:r>
              <a:rPr lang="en-US" altLang="zh-TW" dirty="0"/>
              <a:t>An example for mobile :</a:t>
            </a:r>
          </a:p>
          <a:p>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79</a:t>
            </a:fld>
            <a:endParaRPr lang="zh-TW" altLang="en-US"/>
          </a:p>
        </p:txBody>
      </p:sp>
      <p:sp>
        <p:nvSpPr>
          <p:cNvPr id="5" name="矩形 4"/>
          <p:cNvSpPr/>
          <p:nvPr/>
        </p:nvSpPr>
        <p:spPr>
          <a:xfrm>
            <a:off x="1524001" y="5018651"/>
            <a:ext cx="9143999"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600" dirty="0">
                <a:latin typeface="Courier New" panose="02070309020205020404" pitchFamily="49" charset="0"/>
                <a:cs typeface="Courier New" panose="02070309020205020404" pitchFamily="49" charset="0"/>
              </a:rPr>
              <a:t>@media screen and (min-</a:t>
            </a:r>
            <a:r>
              <a:rPr lang="en-US" altLang="zh-TW" sz="1600" dirty="0">
                <a:latin typeface="Courier New" panose="02070309020205020404" pitchFamily="49" charset="0"/>
                <a:cs typeface="Courier New" panose="02070309020205020404" pitchFamily="49" charset="0"/>
              </a:rPr>
              <a:t>device-</a:t>
            </a:r>
            <a:r>
              <a:rPr lang="zh-TW" altLang="en-US" sz="1600" dirty="0">
                <a:latin typeface="Courier New" panose="02070309020205020404" pitchFamily="49" charset="0"/>
                <a:cs typeface="Courier New" panose="02070309020205020404" pitchFamily="49" charset="0"/>
              </a:rPr>
              <a:t>width: </a:t>
            </a:r>
            <a:r>
              <a:rPr lang="en-US" altLang="zh-TW" sz="1600" dirty="0">
                <a:latin typeface="Courier New" panose="02070309020205020404" pitchFamily="49" charset="0"/>
                <a:cs typeface="Courier New" panose="02070309020205020404" pitchFamily="49" charset="0"/>
              </a:rPr>
              <a:t>2</a:t>
            </a:r>
            <a:r>
              <a:rPr lang="zh-TW" altLang="en-US" sz="1600" dirty="0">
                <a:latin typeface="Courier New" panose="02070309020205020404" pitchFamily="49" charset="0"/>
                <a:cs typeface="Courier New" panose="02070309020205020404" pitchFamily="49" charset="0"/>
              </a:rPr>
              <a:t>00px) and (max</a:t>
            </a:r>
            <a:r>
              <a:rPr lang="en-US" altLang="zh-TW" sz="1600" dirty="0">
                <a:latin typeface="Courier New" panose="02070309020205020404" pitchFamily="49" charset="0"/>
                <a:cs typeface="Courier New" panose="02070309020205020404" pitchFamily="49" charset="0"/>
              </a:rPr>
              <a:t>-device</a:t>
            </a:r>
            <a:r>
              <a:rPr lang="zh-TW" altLang="en-US" sz="1600" dirty="0">
                <a:latin typeface="Courier New" panose="02070309020205020404" pitchFamily="49" charset="0"/>
                <a:cs typeface="Courier New" panose="02070309020205020404" pitchFamily="49" charset="0"/>
              </a:rPr>
              <a:t>-width: </a:t>
            </a:r>
            <a:r>
              <a:rPr lang="en-US" altLang="zh-TW" sz="1600" dirty="0">
                <a:latin typeface="Courier New" panose="02070309020205020404" pitchFamily="49" charset="0"/>
                <a:cs typeface="Courier New" panose="02070309020205020404" pitchFamily="49" charset="0"/>
              </a:rPr>
              <a:t>6</a:t>
            </a:r>
            <a:r>
              <a:rPr lang="zh-TW" altLang="en-US" sz="1600" dirty="0">
                <a:latin typeface="Courier New" panose="02070309020205020404" pitchFamily="49" charset="0"/>
                <a:cs typeface="Courier New" panose="02070309020205020404" pitchFamily="49" charset="0"/>
              </a:rPr>
              <a:t>00px)</a:t>
            </a:r>
            <a:endParaRPr lang="en-US" altLang="zh-TW" sz="1600" dirty="0">
              <a:latin typeface="Courier New" panose="02070309020205020404" pitchFamily="49" charset="0"/>
              <a:cs typeface="Courier New" panose="02070309020205020404" pitchFamily="49" charset="0"/>
            </a:endParaRPr>
          </a:p>
          <a:p>
            <a:r>
              <a:rPr lang="en-US" altLang="zh-TW" sz="1600" dirty="0">
                <a:latin typeface="Courier New" panose="02070309020205020404" pitchFamily="49" charset="0"/>
                <a:cs typeface="Courier New" panose="02070309020205020404" pitchFamily="49" charset="0"/>
              </a:rPr>
              <a:t>/* 200px &lt; device-</a:t>
            </a:r>
            <a:r>
              <a:rPr lang="zh-TW" altLang="en-US" sz="1600" dirty="0">
                <a:latin typeface="Courier New" panose="02070309020205020404" pitchFamily="49" charset="0"/>
                <a:cs typeface="Courier New" panose="02070309020205020404" pitchFamily="49" charset="0"/>
              </a:rPr>
              <a:t>width </a:t>
            </a:r>
            <a:r>
              <a:rPr lang="en-US" altLang="zh-TW" sz="1600" dirty="0">
                <a:latin typeface="Courier New" panose="02070309020205020404" pitchFamily="49" charset="0"/>
                <a:cs typeface="Courier New" panose="02070309020205020404" pitchFamily="49" charset="0"/>
              </a:rPr>
              <a:t>&lt; 600px */</a:t>
            </a:r>
            <a:endParaRPr lang="zh-TW" alt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7972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Inline style </a:t>
            </a:r>
          </a:p>
          <a:p>
            <a:pPr lvl="1"/>
            <a:r>
              <a:rPr lang="en-US" altLang="zh-TW" dirty="0"/>
              <a:t>declare an individual element’s format using the HTML5 attribute </a:t>
            </a:r>
            <a:r>
              <a:rPr lang="en-US" altLang="zh-TW" dirty="0">
                <a:solidFill>
                  <a:srgbClr val="7030A0"/>
                </a:solidFill>
              </a:rPr>
              <a:t>style</a:t>
            </a:r>
            <a:r>
              <a:rPr lang="en-US" altLang="zh-TW" dirty="0"/>
              <a:t>.</a:t>
            </a:r>
          </a:p>
          <a:p>
            <a:r>
              <a:rPr lang="en-US" altLang="zh-TW" dirty="0"/>
              <a:t>Each CSS property is followed by a </a:t>
            </a:r>
            <a:r>
              <a:rPr lang="en-US" altLang="zh-TW" dirty="0">
                <a:solidFill>
                  <a:srgbClr val="FF0000"/>
                </a:solidFill>
              </a:rPr>
              <a:t>colon (:) </a:t>
            </a:r>
            <a:r>
              <a:rPr lang="en-US" altLang="zh-TW" dirty="0"/>
              <a:t>and the value of the attribute</a:t>
            </a:r>
          </a:p>
          <a:p>
            <a:r>
              <a:rPr lang="en-US" altLang="zh-TW" dirty="0"/>
              <a:t>Multiple property declarations are separated by a </a:t>
            </a:r>
            <a:r>
              <a:rPr lang="en-US" altLang="zh-TW" dirty="0">
                <a:solidFill>
                  <a:srgbClr val="FF0000"/>
                </a:solidFill>
              </a:rPr>
              <a:t>semicolon(;)</a:t>
            </a:r>
          </a:p>
          <a:p>
            <a:endParaRPr lang="zh-TW" altLang="en-US" dirty="0"/>
          </a:p>
        </p:txBody>
      </p:sp>
      <p:sp>
        <p:nvSpPr>
          <p:cNvPr id="3" name="標題 2"/>
          <p:cNvSpPr>
            <a:spLocks noGrp="1"/>
          </p:cNvSpPr>
          <p:nvPr>
            <p:ph type="title"/>
          </p:nvPr>
        </p:nvSpPr>
        <p:spPr/>
        <p:txBody>
          <a:bodyPr/>
          <a:lstStyle/>
          <a:p>
            <a:r>
              <a:rPr lang="en-US" altLang="zh-TW" dirty="0"/>
              <a:t>Inline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a:t>
            </a:fld>
            <a:endParaRPr lang="zh-TW" altLang="en-US"/>
          </a:p>
        </p:txBody>
      </p:sp>
    </p:spTree>
    <p:extLst>
      <p:ext uri="{BB962C8B-B14F-4D97-AF65-F5344CB8AC3E}">
        <p14:creationId xmlns:p14="http://schemas.microsoft.com/office/powerpoint/2010/main" val="15906284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Use </a:t>
            </a:r>
            <a:r>
              <a:rPr lang="en-US" altLang="zh-TW" dirty="0" err="1"/>
              <a:t>Javascript</a:t>
            </a:r>
            <a:endParaRPr lang="en-US" altLang="zh-TW" dirty="0"/>
          </a:p>
          <a:p>
            <a:pPr lvl="1"/>
            <a:r>
              <a:rPr lang="en-US" altLang="zh-TW" dirty="0">
                <a:hlinkClick r:id="rId2"/>
              </a:rPr>
              <a:t>http://www.quirksmode.org/js/detect.html</a:t>
            </a:r>
            <a:endParaRPr lang="en-US" altLang="zh-TW" dirty="0"/>
          </a:p>
          <a:p>
            <a:pPr lvl="1"/>
            <a:endParaRPr lang="en-US" altLang="zh-TW" dirty="0"/>
          </a:p>
          <a:p>
            <a:r>
              <a:rPr lang="en-US" altLang="zh-TW" dirty="0"/>
              <a:t>Use HTML</a:t>
            </a:r>
          </a:p>
          <a:p>
            <a:pPr lvl="1"/>
            <a:r>
              <a:rPr lang="en-US" altLang="zh-TW" dirty="0">
                <a:hlinkClick r:id="rId3"/>
              </a:rPr>
              <a:t>https://msdn.microsoft.com/en-us/library/ms537512(VS.85).aspx#dlrevealed</a:t>
            </a:r>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Browser Detect</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80</a:t>
            </a:fld>
            <a:endParaRPr lang="zh-TW" altLang="en-US"/>
          </a:p>
        </p:txBody>
      </p:sp>
    </p:spTree>
    <p:extLst>
      <p:ext uri="{BB962C8B-B14F-4D97-AF65-F5344CB8AC3E}">
        <p14:creationId xmlns:p14="http://schemas.microsoft.com/office/powerpoint/2010/main" val="24358323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Browser Detect</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81</a:t>
            </a:fld>
            <a:endParaRPr lang="zh-TW" altLang="en-US"/>
          </a:p>
        </p:txBody>
      </p:sp>
      <p:sp>
        <p:nvSpPr>
          <p:cNvPr id="7" name="矩形 6"/>
          <p:cNvSpPr/>
          <p:nvPr/>
        </p:nvSpPr>
        <p:spPr>
          <a:xfrm>
            <a:off x="1867428" y="2669005"/>
            <a:ext cx="4572000" cy="212365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meta</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charset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"utf-8"</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kern="0" dirty="0">
                <a:solidFill>
                  <a:srgbClr val="D75F5F"/>
                </a:solidFill>
                <a:latin typeface="Courier New" panose="02070309020205020404" pitchFamily="49" charset="0"/>
                <a:ea typeface="細明體" panose="02020509000000000000" pitchFamily="49" charset="-120"/>
                <a:cs typeface="細明體" panose="02020509000000000000" pitchFamily="49" charset="-120"/>
              </a:rPr>
              <a:t>Browser Detect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&lt;!--[if IE]&gt; </a:t>
            </a:r>
            <a:r>
              <a:rPr lang="en-US" altLang="zh-TW" sz="1200" kern="0" dirty="0">
                <a:solidFill>
                  <a:schemeClr val="tx1"/>
                </a:solidFill>
                <a:latin typeface="Courier New" panose="02070309020205020404" pitchFamily="49" charset="0"/>
                <a:ea typeface="細明體" panose="02020509000000000000" pitchFamily="49" charset="-120"/>
                <a:cs typeface="細明體" panose="02020509000000000000" pitchFamily="49" charset="-120"/>
              </a:rPr>
              <a:t>Don't use IE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endif</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&lt;!--[if !IE]&gt;&lt;!--&gt;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Welcome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&lt;!--&lt;![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endif</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6218826" y="1896348"/>
            <a:ext cx="3991975" cy="1251216"/>
          </a:xfrm>
          <a:prstGeom prst="rect">
            <a:avLst/>
          </a:prstGeom>
        </p:spPr>
      </p:pic>
      <p:pic>
        <p:nvPicPr>
          <p:cNvPr id="5" name="圖片 4"/>
          <p:cNvPicPr>
            <a:picLocks noChangeAspect="1"/>
          </p:cNvPicPr>
          <p:nvPr/>
        </p:nvPicPr>
        <p:blipFill>
          <a:blip r:embed="rId3"/>
          <a:stretch>
            <a:fillRect/>
          </a:stretch>
        </p:blipFill>
        <p:spPr>
          <a:xfrm>
            <a:off x="6096000" y="4411663"/>
            <a:ext cx="4324350" cy="1333500"/>
          </a:xfrm>
          <a:prstGeom prst="rect">
            <a:avLst/>
          </a:prstGeom>
        </p:spPr>
      </p:pic>
    </p:spTree>
    <p:extLst>
      <p:ext uri="{BB962C8B-B14F-4D97-AF65-F5344CB8AC3E}">
        <p14:creationId xmlns:p14="http://schemas.microsoft.com/office/powerpoint/2010/main" val="5227524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Users can define their own user style sheets to format pages based on their preferences</a:t>
            </a:r>
          </a:p>
          <a:p>
            <a:r>
              <a:rPr lang="en-US" altLang="zh-TW" dirty="0"/>
              <a:t>Absolute font size measurements override user style sheets, while relative font sizes will yield to a user-defined style</a:t>
            </a:r>
          </a:p>
          <a:p>
            <a:r>
              <a:rPr lang="en-US" altLang="zh-TW" dirty="0"/>
              <a:t>User style sheets are not linked to a document; rather, they are set in the browser’s options</a:t>
            </a:r>
          </a:p>
          <a:p>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82</a:t>
            </a:fld>
            <a:endParaRPr lang="zh-TW" altLang="en-US"/>
          </a:p>
        </p:txBody>
      </p:sp>
    </p:spTree>
    <p:extLst>
      <p:ext uri="{BB962C8B-B14F-4D97-AF65-F5344CB8AC3E}">
        <p14:creationId xmlns:p14="http://schemas.microsoft.com/office/powerpoint/2010/main" val="22060025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IE</a:t>
            </a:r>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83</a:t>
            </a:fld>
            <a:endParaRPr lang="zh-TW" altLang="en-US"/>
          </a:p>
        </p:txBody>
      </p:sp>
      <p:pic>
        <p:nvPicPr>
          <p:cNvPr id="5" name="圖片 4"/>
          <p:cNvPicPr>
            <a:picLocks noChangeAspect="1"/>
          </p:cNvPicPr>
          <p:nvPr/>
        </p:nvPicPr>
        <p:blipFill>
          <a:blip r:embed="rId2"/>
          <a:stretch>
            <a:fillRect/>
          </a:stretch>
        </p:blipFill>
        <p:spPr>
          <a:xfrm>
            <a:off x="2503765" y="2158140"/>
            <a:ext cx="3269416" cy="4164613"/>
          </a:xfrm>
          <a:prstGeom prst="rect">
            <a:avLst/>
          </a:prstGeom>
        </p:spPr>
      </p:pic>
      <p:pic>
        <p:nvPicPr>
          <p:cNvPr id="6" name="圖片 5"/>
          <p:cNvPicPr>
            <a:picLocks noChangeAspect="1"/>
          </p:cNvPicPr>
          <p:nvPr/>
        </p:nvPicPr>
        <p:blipFill>
          <a:blip r:embed="rId3"/>
          <a:stretch>
            <a:fillRect/>
          </a:stretch>
        </p:blipFill>
        <p:spPr>
          <a:xfrm>
            <a:off x="6377468" y="3080953"/>
            <a:ext cx="2791246" cy="2370973"/>
          </a:xfrm>
          <a:prstGeom prst="rect">
            <a:avLst/>
          </a:prstGeom>
        </p:spPr>
      </p:pic>
      <p:sp>
        <p:nvSpPr>
          <p:cNvPr id="9" name="文字方塊 8"/>
          <p:cNvSpPr txBox="1"/>
          <p:nvPr/>
        </p:nvSpPr>
        <p:spPr>
          <a:xfrm>
            <a:off x="5592430" y="5549660"/>
            <a:ext cx="1306768" cy="369332"/>
          </a:xfrm>
          <a:prstGeom prst="rect">
            <a:avLst/>
          </a:prstGeom>
          <a:noFill/>
        </p:spPr>
        <p:txBody>
          <a:bodyPr wrap="none" rtlCol="0">
            <a:spAutoFit/>
          </a:bodyPr>
          <a:lstStyle/>
          <a:p>
            <a:r>
              <a:rPr lang="en-US" altLang="zh-TW" dirty="0">
                <a:solidFill>
                  <a:srgbClr val="FF0000"/>
                </a:solidFill>
              </a:rPr>
              <a:t>Step 1: click</a:t>
            </a:r>
            <a:endParaRPr lang="zh-TW" altLang="en-US" dirty="0">
              <a:solidFill>
                <a:srgbClr val="FF0000"/>
              </a:solidFill>
            </a:endParaRPr>
          </a:p>
        </p:txBody>
      </p:sp>
      <p:cxnSp>
        <p:nvCxnSpPr>
          <p:cNvPr id="10" name="直線單箭頭接點 9"/>
          <p:cNvCxnSpPr/>
          <p:nvPr/>
        </p:nvCxnSpPr>
        <p:spPr>
          <a:xfrm flipH="1" flipV="1">
            <a:off x="5296931" y="5675871"/>
            <a:ext cx="431425" cy="591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058425" y="4721757"/>
            <a:ext cx="1321196" cy="369332"/>
          </a:xfrm>
          <a:prstGeom prst="rect">
            <a:avLst/>
          </a:prstGeom>
          <a:noFill/>
        </p:spPr>
        <p:txBody>
          <a:bodyPr wrap="none" rtlCol="0">
            <a:spAutoFit/>
          </a:bodyPr>
          <a:lstStyle/>
          <a:p>
            <a:r>
              <a:rPr lang="en-US" altLang="zh-TW" dirty="0">
                <a:solidFill>
                  <a:srgbClr val="FF0000"/>
                </a:solidFill>
              </a:rPr>
              <a:t>Step 2: click</a:t>
            </a:r>
            <a:endParaRPr lang="zh-TW" altLang="en-US" dirty="0">
              <a:solidFill>
                <a:srgbClr val="FF0000"/>
              </a:solidFill>
            </a:endParaRPr>
          </a:p>
        </p:txBody>
      </p:sp>
      <p:cxnSp>
        <p:nvCxnSpPr>
          <p:cNvPr id="13" name="直線單箭頭接點 12"/>
          <p:cNvCxnSpPr/>
          <p:nvPr/>
        </p:nvCxnSpPr>
        <p:spPr>
          <a:xfrm flipH="1" flipV="1">
            <a:off x="8762926" y="4847968"/>
            <a:ext cx="431425" cy="591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7696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Firefox</a:t>
            </a:r>
          </a:p>
          <a:p>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84</a:t>
            </a:fld>
            <a:endParaRPr lang="zh-TW" altLang="en-US"/>
          </a:p>
        </p:txBody>
      </p:sp>
      <p:pic>
        <p:nvPicPr>
          <p:cNvPr id="5" name="圖片 4"/>
          <p:cNvPicPr>
            <a:picLocks noChangeAspect="1"/>
          </p:cNvPicPr>
          <p:nvPr/>
        </p:nvPicPr>
        <p:blipFill>
          <a:blip r:embed="rId2"/>
          <a:stretch>
            <a:fillRect/>
          </a:stretch>
        </p:blipFill>
        <p:spPr>
          <a:xfrm>
            <a:off x="3251798" y="2099533"/>
            <a:ext cx="5688405" cy="4466968"/>
          </a:xfrm>
          <a:prstGeom prst="rect">
            <a:avLst/>
          </a:prstGeom>
        </p:spPr>
      </p:pic>
      <p:sp>
        <p:nvSpPr>
          <p:cNvPr id="6" name="文字方塊 5"/>
          <p:cNvSpPr txBox="1"/>
          <p:nvPr/>
        </p:nvSpPr>
        <p:spPr>
          <a:xfrm>
            <a:off x="4868564" y="2372496"/>
            <a:ext cx="2862963" cy="369332"/>
          </a:xfrm>
          <a:prstGeom prst="rect">
            <a:avLst/>
          </a:prstGeom>
          <a:noFill/>
        </p:spPr>
        <p:txBody>
          <a:bodyPr wrap="none" rtlCol="0">
            <a:spAutoFit/>
          </a:bodyPr>
          <a:lstStyle/>
          <a:p>
            <a:r>
              <a:rPr lang="en-US" altLang="zh-TW" dirty="0">
                <a:solidFill>
                  <a:srgbClr val="FF0000"/>
                </a:solidFill>
              </a:rPr>
              <a:t>Step1: URL =  </a:t>
            </a:r>
            <a:r>
              <a:rPr lang="en-US" altLang="zh-TW" dirty="0" err="1">
                <a:solidFill>
                  <a:srgbClr val="FF0000"/>
                </a:solidFill>
              </a:rPr>
              <a:t>about:support</a:t>
            </a:r>
            <a:endParaRPr lang="zh-TW" altLang="en-US" dirty="0">
              <a:solidFill>
                <a:srgbClr val="FF0000"/>
              </a:solidFill>
            </a:endParaRPr>
          </a:p>
        </p:txBody>
      </p:sp>
      <p:sp>
        <p:nvSpPr>
          <p:cNvPr id="7" name="文字方塊 6"/>
          <p:cNvSpPr txBox="1"/>
          <p:nvPr/>
        </p:nvSpPr>
        <p:spPr>
          <a:xfrm>
            <a:off x="5556422" y="4988009"/>
            <a:ext cx="1274708" cy="369332"/>
          </a:xfrm>
          <a:prstGeom prst="rect">
            <a:avLst/>
          </a:prstGeom>
          <a:noFill/>
        </p:spPr>
        <p:txBody>
          <a:bodyPr wrap="none" rtlCol="0">
            <a:spAutoFit/>
          </a:bodyPr>
          <a:lstStyle/>
          <a:p>
            <a:r>
              <a:rPr lang="en-US" altLang="zh-TW" dirty="0">
                <a:solidFill>
                  <a:srgbClr val="FF0000"/>
                </a:solidFill>
              </a:rPr>
              <a:t>Step2: click</a:t>
            </a:r>
            <a:endParaRPr lang="zh-TW" altLang="en-US" dirty="0">
              <a:solidFill>
                <a:srgbClr val="FF0000"/>
              </a:solidFill>
            </a:endParaRPr>
          </a:p>
        </p:txBody>
      </p:sp>
      <p:cxnSp>
        <p:nvCxnSpPr>
          <p:cNvPr id="9" name="直線單箭頭接點 8"/>
          <p:cNvCxnSpPr/>
          <p:nvPr/>
        </p:nvCxnSpPr>
        <p:spPr>
          <a:xfrm flipH="1">
            <a:off x="5247504" y="5173362"/>
            <a:ext cx="444843" cy="82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2646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Firefox</a:t>
            </a:r>
          </a:p>
          <a:p>
            <a:pPr marL="457200" lvl="1" indent="0">
              <a:buNone/>
            </a:pPr>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85</a:t>
            </a:fld>
            <a:endParaRPr lang="zh-TW" altLang="en-US"/>
          </a:p>
        </p:txBody>
      </p:sp>
      <p:pic>
        <p:nvPicPr>
          <p:cNvPr id="5" name="圖片 4"/>
          <p:cNvPicPr>
            <a:picLocks noChangeAspect="1"/>
          </p:cNvPicPr>
          <p:nvPr/>
        </p:nvPicPr>
        <p:blipFill>
          <a:blip r:embed="rId2"/>
          <a:stretch>
            <a:fillRect/>
          </a:stretch>
        </p:blipFill>
        <p:spPr>
          <a:xfrm>
            <a:off x="2752725" y="2301576"/>
            <a:ext cx="6686550" cy="3457575"/>
          </a:xfrm>
          <a:prstGeom prst="rect">
            <a:avLst/>
          </a:prstGeom>
        </p:spPr>
      </p:pic>
      <p:sp>
        <p:nvSpPr>
          <p:cNvPr id="6" name="文字方塊 5"/>
          <p:cNvSpPr txBox="1"/>
          <p:nvPr/>
        </p:nvSpPr>
        <p:spPr>
          <a:xfrm>
            <a:off x="3867666" y="1883376"/>
            <a:ext cx="4724370" cy="369332"/>
          </a:xfrm>
          <a:prstGeom prst="rect">
            <a:avLst/>
          </a:prstGeom>
          <a:noFill/>
        </p:spPr>
        <p:txBody>
          <a:bodyPr wrap="none" rtlCol="0">
            <a:spAutoFit/>
          </a:bodyPr>
          <a:lstStyle/>
          <a:p>
            <a:r>
              <a:rPr lang="en-US" altLang="zh-TW" dirty="0">
                <a:solidFill>
                  <a:srgbClr val="FF0000"/>
                </a:solidFill>
              </a:rPr>
              <a:t>Step3: add the folder "chrome" and then open it</a:t>
            </a:r>
            <a:endParaRPr lang="zh-TW" altLang="en-US" dirty="0">
              <a:solidFill>
                <a:srgbClr val="FF0000"/>
              </a:solidFill>
            </a:endParaRPr>
          </a:p>
        </p:txBody>
      </p:sp>
    </p:spTree>
    <p:extLst>
      <p:ext uri="{BB962C8B-B14F-4D97-AF65-F5344CB8AC3E}">
        <p14:creationId xmlns:p14="http://schemas.microsoft.com/office/powerpoint/2010/main" val="37555026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Firefox</a:t>
            </a:r>
          </a:p>
          <a:p>
            <a:pPr lvl="1"/>
            <a:r>
              <a:rPr lang="en-US" altLang="zh-TW" dirty="0"/>
              <a:t>Step 4:</a:t>
            </a:r>
          </a:p>
          <a:p>
            <a:pPr lvl="2"/>
            <a:r>
              <a:rPr lang="en-US" altLang="zh-TW" dirty="0"/>
              <a:t>Edit your style sheets and name as "userContent.css"</a:t>
            </a:r>
          </a:p>
          <a:p>
            <a:pPr lvl="2"/>
            <a:endParaRPr lang="en-US" altLang="zh-TW" dirty="0"/>
          </a:p>
          <a:p>
            <a:pPr lvl="2"/>
            <a:endParaRPr lang="en-US" altLang="zh-TW" dirty="0"/>
          </a:p>
          <a:p>
            <a:pPr lvl="2"/>
            <a:endParaRPr lang="en-US" altLang="zh-TW" dirty="0"/>
          </a:p>
          <a:p>
            <a:pPr lvl="2"/>
            <a:endParaRPr lang="en-US" altLang="zh-TW" dirty="0"/>
          </a:p>
          <a:p>
            <a:pPr lvl="1"/>
            <a:r>
              <a:rPr lang="en-US" altLang="zh-TW" dirty="0"/>
              <a:t>Step 5:</a:t>
            </a:r>
          </a:p>
          <a:p>
            <a:pPr lvl="2"/>
            <a:r>
              <a:rPr lang="en-US" altLang="zh-TW" dirty="0"/>
              <a:t>Reopen Firefox</a:t>
            </a:r>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86</a:t>
            </a:fld>
            <a:endParaRPr lang="zh-TW" altLang="en-US"/>
          </a:p>
        </p:txBody>
      </p:sp>
      <p:pic>
        <p:nvPicPr>
          <p:cNvPr id="5" name="圖片 4"/>
          <p:cNvPicPr>
            <a:picLocks noChangeAspect="1"/>
          </p:cNvPicPr>
          <p:nvPr/>
        </p:nvPicPr>
        <p:blipFill>
          <a:blip r:embed="rId2"/>
          <a:stretch>
            <a:fillRect/>
          </a:stretch>
        </p:blipFill>
        <p:spPr>
          <a:xfrm>
            <a:off x="4876029" y="3069111"/>
            <a:ext cx="1133475" cy="1181100"/>
          </a:xfrm>
          <a:prstGeom prst="rect">
            <a:avLst/>
          </a:prstGeom>
        </p:spPr>
      </p:pic>
    </p:spTree>
    <p:extLst>
      <p:ext uri="{BB962C8B-B14F-4D97-AF65-F5344CB8AC3E}">
        <p14:creationId xmlns:p14="http://schemas.microsoft.com/office/powerpoint/2010/main" val="15635180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Chrome :</a:t>
            </a:r>
          </a:p>
          <a:p>
            <a:pPr lvl="1"/>
            <a:r>
              <a:rPr lang="en-US" altLang="zh-TW"/>
              <a:t>User style sheets </a:t>
            </a:r>
            <a:r>
              <a:rPr lang="en-US" altLang="zh-TW" dirty="0"/>
              <a:t>support removed in Chrome 33+</a:t>
            </a:r>
          </a:p>
          <a:p>
            <a:pPr lvl="1"/>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87</a:t>
            </a:fld>
            <a:endParaRPr lang="zh-TW" altLang="en-US"/>
          </a:p>
        </p:txBody>
      </p:sp>
    </p:spTree>
    <p:extLst>
      <p:ext uri="{BB962C8B-B14F-4D97-AF65-F5344CB8AC3E}">
        <p14:creationId xmlns:p14="http://schemas.microsoft.com/office/powerpoint/2010/main" val="17822961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12056" y="2598413"/>
            <a:ext cx="6400800" cy="304698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User Styles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.note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9pt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Thanks for visiting my website. I hope you enjoy it.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"note"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Please Note: This site will be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moving soon. Please check periodically for updates.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88</a:t>
            </a:fld>
            <a:endParaRPr lang="zh-TW" altLang="en-US"/>
          </a:p>
        </p:txBody>
      </p:sp>
      <p:pic>
        <p:nvPicPr>
          <p:cNvPr id="7" name="圖片 6"/>
          <p:cNvPicPr>
            <a:picLocks noChangeAspect="1"/>
          </p:cNvPicPr>
          <p:nvPr/>
        </p:nvPicPr>
        <p:blipFill>
          <a:blip r:embed="rId2"/>
          <a:stretch>
            <a:fillRect/>
          </a:stretch>
        </p:blipFill>
        <p:spPr>
          <a:xfrm>
            <a:off x="1814383" y="5532553"/>
            <a:ext cx="3733800" cy="571500"/>
          </a:xfrm>
          <a:prstGeom prst="rect">
            <a:avLst/>
          </a:prstGeom>
          <a:ln>
            <a:solidFill>
              <a:schemeClr val="tx1"/>
            </a:solidFill>
          </a:ln>
        </p:spPr>
      </p:pic>
      <p:pic>
        <p:nvPicPr>
          <p:cNvPr id="8" name="圖片 7"/>
          <p:cNvPicPr>
            <a:picLocks noChangeAspect="1"/>
          </p:cNvPicPr>
          <p:nvPr/>
        </p:nvPicPr>
        <p:blipFill>
          <a:blip r:embed="rId3"/>
          <a:stretch>
            <a:fillRect/>
          </a:stretch>
        </p:blipFill>
        <p:spPr>
          <a:xfrm>
            <a:off x="5715001" y="5538853"/>
            <a:ext cx="4720187" cy="565200"/>
          </a:xfrm>
          <a:prstGeom prst="rect">
            <a:avLst/>
          </a:prstGeom>
        </p:spPr>
      </p:pic>
      <p:sp>
        <p:nvSpPr>
          <p:cNvPr id="10" name="矩形 9"/>
          <p:cNvSpPr/>
          <p:nvPr/>
        </p:nvSpPr>
        <p:spPr>
          <a:xfrm>
            <a:off x="8516766" y="2503701"/>
            <a:ext cx="1390124" cy="369332"/>
          </a:xfrm>
          <a:prstGeom prst="rect">
            <a:avLst/>
          </a:prstGeom>
        </p:spPr>
        <p:txBody>
          <a:bodyPr wrap="none">
            <a:spAutoFit/>
          </a:bodyPr>
          <a:lstStyle/>
          <a:p>
            <a:r>
              <a:rPr lang="en-US" altLang="zh-TW" dirty="0">
                <a:solidFill>
                  <a:srgbClr val="FF0000"/>
                </a:solidFill>
              </a:rPr>
              <a:t>userstyle.css</a:t>
            </a:r>
            <a:endParaRPr lang="zh-TW" altLang="en-US" dirty="0">
              <a:solidFill>
                <a:srgbClr val="FF0000"/>
              </a:solidFill>
            </a:endParaRPr>
          </a:p>
        </p:txBody>
      </p:sp>
      <p:sp>
        <p:nvSpPr>
          <p:cNvPr id="12" name="矩形 11"/>
          <p:cNvSpPr/>
          <p:nvPr/>
        </p:nvSpPr>
        <p:spPr>
          <a:xfrm>
            <a:off x="2545493" y="3731741"/>
            <a:ext cx="2504303" cy="1977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1" name="矩形 10"/>
          <p:cNvSpPr/>
          <p:nvPr/>
        </p:nvSpPr>
        <p:spPr>
          <a:xfrm>
            <a:off x="6078811" y="2856559"/>
            <a:ext cx="3564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yellow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69884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89</a:t>
            </a:fld>
            <a:endParaRPr lang="zh-TW" altLang="en-US"/>
          </a:p>
        </p:txBody>
      </p:sp>
      <p:sp>
        <p:nvSpPr>
          <p:cNvPr id="10" name="矩形 9"/>
          <p:cNvSpPr/>
          <p:nvPr/>
        </p:nvSpPr>
        <p:spPr>
          <a:xfrm>
            <a:off x="8516766" y="2503701"/>
            <a:ext cx="1390124" cy="369332"/>
          </a:xfrm>
          <a:prstGeom prst="rect">
            <a:avLst/>
          </a:prstGeom>
        </p:spPr>
        <p:txBody>
          <a:bodyPr wrap="none">
            <a:spAutoFit/>
          </a:bodyPr>
          <a:lstStyle/>
          <a:p>
            <a:r>
              <a:rPr lang="en-US" altLang="zh-TW" dirty="0">
                <a:solidFill>
                  <a:srgbClr val="FF0000"/>
                </a:solidFill>
              </a:rPr>
              <a:t>userstyle.css</a:t>
            </a:r>
            <a:endParaRPr lang="zh-TW" altLang="en-US" dirty="0">
              <a:solidFill>
                <a:srgbClr val="FF0000"/>
              </a:solidFill>
            </a:endParaRPr>
          </a:p>
        </p:txBody>
      </p:sp>
      <p:pic>
        <p:nvPicPr>
          <p:cNvPr id="11" name="圖片 10"/>
          <p:cNvPicPr>
            <a:picLocks noChangeAspect="1"/>
          </p:cNvPicPr>
          <p:nvPr/>
        </p:nvPicPr>
        <p:blipFill>
          <a:blip r:embed="rId2"/>
          <a:stretch>
            <a:fillRect/>
          </a:stretch>
        </p:blipFill>
        <p:spPr>
          <a:xfrm>
            <a:off x="1814383" y="5532553"/>
            <a:ext cx="3733800" cy="571500"/>
          </a:xfrm>
          <a:prstGeom prst="rect">
            <a:avLst/>
          </a:prstGeom>
          <a:ln>
            <a:solidFill>
              <a:schemeClr val="tx1"/>
            </a:solidFill>
          </a:ln>
        </p:spPr>
      </p:pic>
      <p:pic>
        <p:nvPicPr>
          <p:cNvPr id="12" name="圖片 11"/>
          <p:cNvPicPr>
            <a:picLocks noChangeAspect="1"/>
          </p:cNvPicPr>
          <p:nvPr/>
        </p:nvPicPr>
        <p:blipFill>
          <a:blip r:embed="rId3"/>
          <a:stretch>
            <a:fillRect/>
          </a:stretch>
        </p:blipFill>
        <p:spPr>
          <a:xfrm>
            <a:off x="5720600" y="5560910"/>
            <a:ext cx="4713201" cy="563302"/>
          </a:xfrm>
          <a:prstGeom prst="rect">
            <a:avLst/>
          </a:prstGeom>
        </p:spPr>
      </p:pic>
      <p:sp>
        <p:nvSpPr>
          <p:cNvPr id="5" name="矩形 4"/>
          <p:cNvSpPr/>
          <p:nvPr/>
        </p:nvSpPr>
        <p:spPr>
          <a:xfrm>
            <a:off x="2545493" y="3731741"/>
            <a:ext cx="2504303" cy="19770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812056" y="2370794"/>
            <a:ext cx="6400800" cy="304698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User Styles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.note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Thanks for visiting my website. I hope you enjoy it.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"note"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Please Note: This site will be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moving soon. Please check periodically for updates.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14" name="矩形 13"/>
          <p:cNvSpPr/>
          <p:nvPr/>
        </p:nvSpPr>
        <p:spPr>
          <a:xfrm>
            <a:off x="6813617" y="2789274"/>
            <a:ext cx="3564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yellow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6582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80518" y="2480251"/>
            <a:ext cx="5993027" cy="32316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Inline Styles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This text does not have any style applied to 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"font-size: 20pt;"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This text has the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style applied to it, making it 20pt.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"font-size: 20pt; color: </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deepskyblue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text has the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and</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styles applied to it, making it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20pt and deep sky blue.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Inline Styles</a:t>
            </a:r>
            <a:endParaRPr lang="zh-TW" altLang="en-US" dirty="0"/>
          </a:p>
        </p:txBody>
      </p:sp>
      <p:sp>
        <p:nvSpPr>
          <p:cNvPr id="6" name="投影片編號版面配置區 5"/>
          <p:cNvSpPr>
            <a:spLocks noGrp="1"/>
          </p:cNvSpPr>
          <p:nvPr>
            <p:ph type="sldNum" sz="quarter" idx="11"/>
          </p:nvPr>
        </p:nvSpPr>
        <p:spPr/>
        <p:txBody>
          <a:bodyPr/>
          <a:lstStyle/>
          <a:p>
            <a:fld id="{675AED1D-808A-4079-9F09-4FBF2FD148FB}" type="slidenum">
              <a:rPr lang="zh-TW" altLang="en-US" smtClean="0"/>
              <a:t>9</a:t>
            </a:fld>
            <a:endParaRPr lang="zh-TW" altLang="en-US"/>
          </a:p>
        </p:txBody>
      </p:sp>
      <p:pic>
        <p:nvPicPr>
          <p:cNvPr id="5" name="圖片 4"/>
          <p:cNvPicPr>
            <a:picLocks noChangeAspect="1"/>
          </p:cNvPicPr>
          <p:nvPr/>
        </p:nvPicPr>
        <p:blipFill>
          <a:blip r:embed="rId2"/>
          <a:stretch>
            <a:fillRect/>
          </a:stretch>
        </p:blipFill>
        <p:spPr>
          <a:xfrm>
            <a:off x="4357816" y="1975118"/>
            <a:ext cx="6310184" cy="854504"/>
          </a:xfrm>
          <a:prstGeom prst="rect">
            <a:avLst/>
          </a:prstGeom>
        </p:spPr>
      </p:pic>
      <p:cxnSp>
        <p:nvCxnSpPr>
          <p:cNvPr id="7" name="直線單箭頭接點 6"/>
          <p:cNvCxnSpPr/>
          <p:nvPr/>
        </p:nvCxnSpPr>
        <p:spPr>
          <a:xfrm flipV="1">
            <a:off x="4011827" y="2451238"/>
            <a:ext cx="2248930" cy="161582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V="1">
            <a:off x="4291914" y="2759676"/>
            <a:ext cx="3731740" cy="183703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flipV="1">
            <a:off x="4291914" y="4719279"/>
            <a:ext cx="451020" cy="108784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849393" y="5766942"/>
            <a:ext cx="5655276" cy="307777"/>
          </a:xfrm>
          <a:prstGeom prst="rect">
            <a:avLst/>
          </a:prstGeom>
        </p:spPr>
        <p:txBody>
          <a:bodyPr wrap="square">
            <a:spAutoFit/>
          </a:bodyPr>
          <a:lstStyle/>
          <a:p>
            <a:r>
              <a:rPr lang="en-US" altLang="zh-TW" sz="1400" dirty="0"/>
              <a:t>Each CSS property is followed by a </a:t>
            </a:r>
            <a:r>
              <a:rPr lang="en-US" altLang="zh-TW" sz="1400" dirty="0">
                <a:solidFill>
                  <a:srgbClr val="FF0000"/>
                </a:solidFill>
              </a:rPr>
              <a:t>colon (:) </a:t>
            </a:r>
            <a:r>
              <a:rPr lang="en-US" altLang="zh-TW" sz="1400" dirty="0"/>
              <a:t>and the value of the attribute</a:t>
            </a:r>
          </a:p>
        </p:txBody>
      </p:sp>
      <p:sp>
        <p:nvSpPr>
          <p:cNvPr id="15" name="矩形 14"/>
          <p:cNvSpPr/>
          <p:nvPr/>
        </p:nvSpPr>
        <p:spPr>
          <a:xfrm>
            <a:off x="4889157" y="6155178"/>
            <a:ext cx="4913870" cy="307777"/>
          </a:xfrm>
          <a:prstGeom prst="rect">
            <a:avLst/>
          </a:prstGeom>
        </p:spPr>
        <p:txBody>
          <a:bodyPr wrap="square">
            <a:spAutoFit/>
          </a:bodyPr>
          <a:lstStyle/>
          <a:p>
            <a:r>
              <a:rPr lang="en-US" altLang="zh-TW" sz="1400" dirty="0"/>
              <a:t>Multiple property declarations are separated by a </a:t>
            </a:r>
            <a:r>
              <a:rPr lang="en-US" altLang="zh-TW" sz="1400" dirty="0">
                <a:solidFill>
                  <a:srgbClr val="FF0000"/>
                </a:solidFill>
              </a:rPr>
              <a:t>semicolon(;)</a:t>
            </a:r>
          </a:p>
        </p:txBody>
      </p:sp>
      <p:cxnSp>
        <p:nvCxnSpPr>
          <p:cNvPr id="17" name="直線單箭頭接點 16"/>
          <p:cNvCxnSpPr/>
          <p:nvPr/>
        </p:nvCxnSpPr>
        <p:spPr>
          <a:xfrm flipH="1" flipV="1">
            <a:off x="4786185" y="4679092"/>
            <a:ext cx="2372497" cy="147991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231291" y="3940536"/>
            <a:ext cx="1657866" cy="214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3231291" y="4496435"/>
            <a:ext cx="3531974" cy="214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Tree>
    <p:extLst>
      <p:ext uri="{BB962C8B-B14F-4D97-AF65-F5344CB8AC3E}">
        <p14:creationId xmlns:p14="http://schemas.microsoft.com/office/powerpoint/2010/main" val="145308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pPr algn="ctr"/>
            <a:r>
              <a:rPr lang="en-US" altLang="zh-TW" dirty="0"/>
              <a:t>Q&amp;A</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90</a:t>
            </a:fld>
            <a:endParaRPr lang="zh-TW" altLang="en-US"/>
          </a:p>
        </p:txBody>
      </p:sp>
    </p:spTree>
    <p:extLst>
      <p:ext uri="{BB962C8B-B14F-4D97-AF65-F5344CB8AC3E}">
        <p14:creationId xmlns:p14="http://schemas.microsoft.com/office/powerpoint/2010/main" val="339610159"/>
      </p:ext>
    </p:extLst>
  </p:cSld>
  <p:clrMapOvr>
    <a:masterClrMapping/>
  </p:clrMapOvr>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 information.v1</Template>
  <TotalTime>79</TotalTime>
  <Words>8777</Words>
  <Application>Microsoft Office PowerPoint</Application>
  <PresentationFormat>寬螢幕</PresentationFormat>
  <Paragraphs>1256</Paragraphs>
  <Slides>90</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90</vt:i4>
      </vt:variant>
    </vt:vector>
  </HeadingPairs>
  <TitlesOfParts>
    <vt:vector size="95" baseType="lpstr">
      <vt:lpstr>Calibri</vt:lpstr>
      <vt:lpstr>Corbel</vt:lpstr>
      <vt:lpstr>Courier New</vt:lpstr>
      <vt:lpstr>Lucida Console</vt:lpstr>
      <vt:lpstr>Custom Theme</vt:lpstr>
      <vt:lpstr>Chapter 4 Introduction to Cascading Style Sheets (CSS)</vt:lpstr>
      <vt:lpstr>Outline</vt:lpstr>
      <vt:lpstr>Outline</vt:lpstr>
      <vt:lpstr>站在巨人的肩膀上</vt:lpstr>
      <vt:lpstr>Example</vt:lpstr>
      <vt:lpstr>Example</vt:lpstr>
      <vt:lpstr>Introduction</vt:lpstr>
      <vt:lpstr>Inline Styles</vt:lpstr>
      <vt:lpstr>Inline Styles</vt:lpstr>
      <vt:lpstr>Inline Styles</vt:lpstr>
      <vt:lpstr>Inline Styles</vt:lpstr>
      <vt:lpstr>Embedded Style Sheets</vt:lpstr>
      <vt:lpstr>Embedded Style Sheets</vt:lpstr>
      <vt:lpstr>Embedded Style Sheets</vt:lpstr>
      <vt:lpstr>Embedded Style Sheets</vt:lpstr>
      <vt:lpstr>Embedded Style Sheets</vt:lpstr>
      <vt:lpstr>Embedded Style Sheets</vt:lpstr>
      <vt:lpstr>Embedded Style Sheets</vt:lpstr>
      <vt:lpstr>Embedded Style Sheets</vt:lpstr>
      <vt:lpstr>Embedded Style Sheets</vt:lpstr>
      <vt:lpstr>Embedded Style Sheets</vt:lpstr>
      <vt:lpstr>Embedded Style Sheets</vt:lpstr>
      <vt:lpstr>Table CSS</vt:lpstr>
      <vt:lpstr>Exercise</vt:lpstr>
      <vt:lpstr>Conflicting Styles</vt:lpstr>
      <vt:lpstr>Conflicting Styles</vt:lpstr>
      <vt:lpstr>Conflicting Styles</vt:lpstr>
      <vt:lpstr>Conflicting Styles</vt:lpstr>
      <vt:lpstr>Conflicting Styles</vt:lpstr>
      <vt:lpstr>Conflicting Styles</vt:lpstr>
      <vt:lpstr>Conflicting Styles</vt:lpstr>
      <vt:lpstr>Conflicting Styles</vt:lpstr>
      <vt:lpstr>Linking External Style Sheets</vt:lpstr>
      <vt:lpstr>Linking External Style Sheets</vt:lpstr>
      <vt:lpstr>Linking External Style Sheets</vt:lpstr>
      <vt:lpstr>Positioning Elements: Absolute Positioning, z-index</vt:lpstr>
      <vt:lpstr>Positioning Elements: Absolute Positioning, z-index</vt:lpstr>
      <vt:lpstr>Positioning Elements: Absolute Positioning, z-index</vt:lpstr>
      <vt:lpstr>Positioning Elements: Relative Positioning, span</vt:lpstr>
      <vt:lpstr>Positioning Elements: Relative Positioning, span</vt:lpstr>
      <vt:lpstr>Exercise</vt:lpstr>
      <vt:lpstr>Backgrounds</vt:lpstr>
      <vt:lpstr>Backgrounds</vt:lpstr>
      <vt:lpstr>Backgrounds</vt:lpstr>
      <vt:lpstr>Backgrounds</vt:lpstr>
      <vt:lpstr>Backgrounds</vt:lpstr>
      <vt:lpstr>Element Dimensions</vt:lpstr>
      <vt:lpstr>Element Dimensions</vt:lpstr>
      <vt:lpstr>Element Dimensions</vt:lpstr>
      <vt:lpstr>Box Model and Text Flow</vt:lpstr>
      <vt:lpstr>Box Model and Text Flow</vt:lpstr>
      <vt:lpstr>Box Model and Text Flow</vt:lpstr>
      <vt:lpstr>Box Model and Text Flow</vt:lpstr>
      <vt:lpstr>Box Model and Text Flow</vt:lpstr>
      <vt:lpstr>Box Model and Text Flow</vt:lpstr>
      <vt:lpstr>PowerPoint 簡報</vt:lpstr>
      <vt:lpstr>Box Model and Text Flow</vt:lpstr>
      <vt:lpstr>Padding / Margin</vt:lpstr>
      <vt:lpstr>Padding / Margin</vt:lpstr>
      <vt:lpstr>Padding / Margin</vt:lpstr>
      <vt:lpstr>Padding / Margin</vt:lpstr>
      <vt:lpstr>Padding / Margin</vt:lpstr>
      <vt:lpstr>Exercise</vt:lpstr>
      <vt:lpstr>Exercise</vt:lpstr>
      <vt:lpstr>Exercise</vt:lpstr>
      <vt:lpstr>Exercise</vt:lpstr>
      <vt:lpstr>Drop-Down Menus</vt:lpstr>
      <vt:lpstr>Drop-Down Menus</vt:lpstr>
      <vt:lpstr>Exercise</vt:lpstr>
      <vt:lpstr>Media Types and Media Queries</vt:lpstr>
      <vt:lpstr>Media Types and Media Queries</vt:lpstr>
      <vt:lpstr>Media Types and Media Queries</vt:lpstr>
      <vt:lpstr>Media Types and Media Queries</vt:lpstr>
      <vt:lpstr>Media Types and Media Queries</vt:lpstr>
      <vt:lpstr>Media Types and Media Queries</vt:lpstr>
      <vt:lpstr>Media Types and Media Queries</vt:lpstr>
      <vt:lpstr>Media Types and Media Queries</vt:lpstr>
      <vt:lpstr>Media Types and Media Queries</vt:lpstr>
      <vt:lpstr>Media Types and Media Queries</vt:lpstr>
      <vt:lpstr>Browser Detect</vt:lpstr>
      <vt:lpstr>Browser Detect</vt:lpstr>
      <vt:lpstr>User Style Sheets</vt:lpstr>
      <vt:lpstr>User Style Sheets</vt:lpstr>
      <vt:lpstr>User Style Sheets</vt:lpstr>
      <vt:lpstr>User Style Sheets</vt:lpstr>
      <vt:lpstr>User Style Sheets</vt:lpstr>
      <vt:lpstr>User Style Sheets</vt:lpstr>
      <vt:lpstr>User Style Sheets</vt:lpstr>
      <vt:lpstr>User Style Sheets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Introduction to Cascading Style Sheets (CSS)</dc:title>
  <dc:creator>簡廷因</dc:creator>
  <cp:lastModifiedBy>楊明寰</cp:lastModifiedBy>
  <cp:revision>2</cp:revision>
  <dcterms:created xsi:type="dcterms:W3CDTF">2021-10-13T21:22:01Z</dcterms:created>
  <dcterms:modified xsi:type="dcterms:W3CDTF">2021-10-14T07:36:56Z</dcterms:modified>
</cp:coreProperties>
</file>