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345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46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25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49" r:id="rId63"/>
    <p:sldId id="350" r:id="rId64"/>
    <p:sldId id="352" r:id="rId65"/>
    <p:sldId id="351" r:id="rId66"/>
    <p:sldId id="353" r:id="rId67"/>
    <p:sldId id="323" r:id="rId68"/>
    <p:sldId id="324" r:id="rId69"/>
    <p:sldId id="326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40" r:id="rId92"/>
    <p:sldId id="341" r:id="rId93"/>
    <p:sldId id="342" r:id="rId94"/>
    <p:sldId id="343" r:id="rId95"/>
    <p:sldId id="344" r:id="rId96"/>
    <p:sldId id="354" r:id="rId9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1440A-89CD-4EFE-A232-239AD0C25A98}" v="1" dt="2021-10-08T16:22:47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730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1103334@mail.yzu.edu.tw" userId="0836ba3a-562a-46fc-b9da-7fd88efeaad6" providerId="ADAL" clId="{CE21440A-89CD-4EFE-A232-239AD0C25A98}"/>
    <pc:docChg chg="modSld">
      <pc:chgData name="s1103334@mail.yzu.edu.tw" userId="0836ba3a-562a-46fc-b9da-7fd88efeaad6" providerId="ADAL" clId="{CE21440A-89CD-4EFE-A232-239AD0C25A98}" dt="2021-10-08T16:27:12.576" v="8" actId="20577"/>
      <pc:docMkLst>
        <pc:docMk/>
      </pc:docMkLst>
      <pc:sldChg chg="modSp mod">
        <pc:chgData name="s1103334@mail.yzu.edu.tw" userId="0836ba3a-562a-46fc-b9da-7fd88efeaad6" providerId="ADAL" clId="{CE21440A-89CD-4EFE-A232-239AD0C25A98}" dt="2021-10-08T16:27:12.576" v="8" actId="20577"/>
        <pc:sldMkLst>
          <pc:docMk/>
          <pc:sldMk cId="3971057136" sldId="292"/>
        </pc:sldMkLst>
        <pc:spChg chg="mod">
          <ac:chgData name="s1103334@mail.yzu.edu.tw" userId="0836ba3a-562a-46fc-b9da-7fd88efeaad6" providerId="ADAL" clId="{CE21440A-89CD-4EFE-A232-239AD0C25A98}" dt="2021-10-08T16:27:12.576" v="8" actId="20577"/>
          <ac:spMkLst>
            <pc:docMk/>
            <pc:sldMk cId="3971057136" sldId="29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343F-1CE4-41FB-AFCC-A04AEDCA6A8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027C-2D08-4B08-AA92-BFDDE518F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9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027C-2D08-4B08-AA92-BFDDE518F83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14EA-8FC5-426F-8B73-AFC8246D7EAD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993E-D1C0-4C73-9F32-21E5F0D9CE49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4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81DF-C332-48BE-B4CA-E6DFD75D9567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BC19-6F82-4524-95E0-12B16376F3B0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E71-69BA-403E-8F1D-B7E64B70FB3F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5876-3B13-4455-8FD7-F773D5209AC6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9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0BF1-1550-46FF-B429-0743CF118BAC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EDFD0F9-FFB3-4BBC-ADBE-85E414EAEF11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8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fourqua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www.linkedin.com/" TargetMode="External"/><Relationship Id="rId4" Type="http://schemas.openxmlformats.org/officeDocument/2006/relationships/hyperlink" Target="http://www.amazon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PORT/test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140.138.77.70:8787/" TargetMode="Externa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/>
              <a:t>2021.09.30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 Introduction to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3293" y="217644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48000" y="2545778"/>
            <a:ext cx="6096000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 </a:t>
            </a:r>
            <a:r>
              <a:rPr lang="en-US" altLang="zh-TW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1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48579" y="20939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8579" y="391000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1" y="4328201"/>
            <a:ext cx="7096211" cy="1797962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70090" y="5554526"/>
            <a:ext cx="4156440" cy="2298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436" y="2797844"/>
            <a:ext cx="6248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85152" y="19647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8058" y="232558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521094" y="2409467"/>
            <a:ext cx="3987113" cy="30777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1094" y="2694627"/>
            <a:ext cx="3987113" cy="4891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21093" y="2410988"/>
            <a:ext cx="2161588" cy="2836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507524" y="2794227"/>
            <a:ext cx="4353698" cy="233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&lt;meta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&lt;title&gt;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&lt;/title&gt;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&lt;/head&gt;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World!!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&lt;/html&gt;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Document Type Declaration</a:t>
            </a:r>
          </a:p>
          <a:p>
            <a:pPr lvl="1"/>
            <a:r>
              <a:rPr lang="en-US" altLang="zh-TW" dirty="0"/>
              <a:t>The document type declaration (DOCTYPE) is required in HTML5 documents so that browsers render the page in standards mode.</a:t>
            </a:r>
          </a:p>
          <a:p>
            <a:pPr lvl="1"/>
            <a:r>
              <a:rPr lang="en-US" altLang="zh-TW" dirty="0"/>
              <a:t>HTML 5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HTML4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Others</a:t>
            </a:r>
          </a:p>
          <a:p>
            <a:pPr lvl="2"/>
            <a:r>
              <a:rPr lang="en-US" altLang="zh-TW" dirty="0"/>
              <a:t>http://www.w3schools.com/tags/tag_doctype.asp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9697" y="3493849"/>
            <a:ext cx="2252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</p:txBody>
      </p:sp>
      <p:sp>
        <p:nvSpPr>
          <p:cNvPr id="5" name="矩形 4"/>
          <p:cNvSpPr/>
          <p:nvPr/>
        </p:nvSpPr>
        <p:spPr>
          <a:xfrm>
            <a:off x="2330826" y="4330496"/>
            <a:ext cx="8180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atinLnBrk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"-W3CDTD HTML 4.01 Transitional//EN"</a:t>
            </a:r>
          </a:p>
          <a:p>
            <a:pPr latinLnBrk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zh-TW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http://www.w3.org/TR/html4/loose.dtd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1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Insert comments in your HTML5 markup to improve readability and describe the content of a document. </a:t>
            </a:r>
          </a:p>
          <a:p>
            <a:r>
              <a:rPr lang="en-US" altLang="zh-TW" dirty="0"/>
              <a:t>The browser ignores comments when your document is rendered. </a:t>
            </a:r>
          </a:p>
          <a:p>
            <a:r>
              <a:rPr lang="en-US" altLang="zh-TW" dirty="0"/>
              <a:t>Comments start with &lt;!-- and end with --&gt;.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49958" y="3747676"/>
            <a:ext cx="398711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9956" y="4002879"/>
            <a:ext cx="3987114" cy="4949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9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html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 encloses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 and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28682" y="3176910"/>
            <a:ext cx="4394043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4335" y="3978164"/>
            <a:ext cx="4234250" cy="2169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4" y="4207862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contains information about the HTML5 document, such as the character set (UTF-8, the most popular character-encoding scheme for the web) that the page use</a:t>
            </a:r>
            <a:r>
              <a:rPr lang="zh-TW" altLang="en-US" sz="2800" dirty="0"/>
              <a:t> </a:t>
            </a:r>
            <a:r>
              <a:rPr lang="en-US" altLang="zh-TW" sz="2800" dirty="0"/>
              <a:t>– which helps the browser determine how to render the content- and the </a:t>
            </a:r>
            <a:r>
              <a:rPr lang="en-US" altLang="zh-TW" sz="2800" i="1" dirty="0">
                <a:solidFill>
                  <a:srgbClr val="FF0000"/>
                </a:solidFill>
              </a:rPr>
              <a:t>title</a:t>
            </a:r>
            <a:r>
              <a:rPr lang="en-US" altLang="zh-TW" sz="2800" dirty="0"/>
              <a:t>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94267" y="4464043"/>
            <a:ext cx="4394043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61300" y="5251442"/>
            <a:ext cx="3481518" cy="7335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263280" y="4407243"/>
            <a:ext cx="3656505" cy="1210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called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i="1" dirty="0">
                <a:solidFill>
                  <a:schemeClr val="tx1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also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html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describes the web page.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8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Titles usually appear in the title bar at the top of the browser window, in the browser tab on which the page is displayed, and also as the text identifying a page when users add the page to their list of Favorites or Bookmarks, enabling them to return to their favorite sites. </a:t>
            </a:r>
          </a:p>
          <a:p>
            <a:pPr lvl="1"/>
            <a:r>
              <a:rPr lang="en-US" altLang="zh-TW" dirty="0"/>
              <a:t>Search engines use the title for indexing purposes and when displaying results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8" y="4734483"/>
            <a:ext cx="3171825" cy="15811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7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Picture 1" descr="iw3htp5_02_HTML5_pt1_Page_06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570" r="21892" b="69462"/>
          <a:stretch/>
        </p:blipFill>
        <p:spPr bwMode="auto">
          <a:xfrm>
            <a:off x="2755558" y="1820563"/>
            <a:ext cx="6680887" cy="14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07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5461" r="22793" b="70500"/>
          <a:stretch/>
        </p:blipFill>
        <p:spPr bwMode="auto">
          <a:xfrm>
            <a:off x="2792628" y="4026909"/>
            <a:ext cx="6606747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Editing HTML5</a:t>
            </a:r>
          </a:p>
          <a:p>
            <a:r>
              <a:rPr lang="en-US" altLang="zh-TW" dirty="0"/>
              <a:t>W3C HTML5 Validation Service</a:t>
            </a:r>
          </a:p>
          <a:p>
            <a:r>
              <a:rPr lang="en-US" altLang="zh-TW" dirty="0"/>
              <a:t>First HTML5 Example</a:t>
            </a:r>
          </a:p>
          <a:p>
            <a:r>
              <a:rPr lang="en-US" altLang="zh-TW" dirty="0"/>
              <a:t>Heading</a:t>
            </a:r>
          </a:p>
          <a:p>
            <a:r>
              <a:rPr lang="en-US" altLang="zh-TW" dirty="0"/>
              <a:t>Linking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6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also can contain special document-formatting instructions called CSS3 style sheets and client-side programs called scripts for creating dynamic web pages.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85784" y="3608108"/>
            <a:ext cx="902043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media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"test.css"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/&gt;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600" kern="0" dirty="0" err="1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"test.js"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2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4" y="3311609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i="1" dirty="0"/>
              <a:t> section </a:t>
            </a:r>
            <a:r>
              <a:rPr lang="en-US" altLang="zh-TW" sz="2800" dirty="0"/>
              <a:t>contains the page’s content, which the browser displays when the user visits the web page.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97240" y="36641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3451" y="5153891"/>
            <a:ext cx="3481518" cy="543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529915" y="4292600"/>
            <a:ext cx="3827619" cy="1033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10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documents delimit most elements with a </a:t>
            </a:r>
            <a:r>
              <a:rPr lang="en-US" altLang="zh-TW" dirty="0">
                <a:solidFill>
                  <a:srgbClr val="7030A0"/>
                </a:solidFill>
              </a:rPr>
              <a:t>start tag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7030A0"/>
                </a:solidFill>
              </a:rPr>
              <a:t>end tag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A start tag consists of the element name in angle brackets</a:t>
            </a:r>
          </a:p>
          <a:p>
            <a:pPr lvl="2"/>
            <a:r>
              <a:rPr lang="en-US" altLang="zh-TW" dirty="0"/>
              <a:t>For example,  &lt;html&gt; </a:t>
            </a:r>
          </a:p>
          <a:p>
            <a:pPr lvl="1"/>
            <a:r>
              <a:rPr lang="en-US" altLang="zh-TW" dirty="0"/>
              <a:t>An end tag consists of the element name preceded by a forward slash (/) in angle brackets</a:t>
            </a:r>
          </a:p>
          <a:p>
            <a:pPr lvl="2"/>
            <a:r>
              <a:rPr lang="en-US" altLang="zh-TW" dirty="0"/>
              <a:t>For example, &lt;/html&gt;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Tags and End Tags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8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several so-called “</a:t>
            </a:r>
            <a:r>
              <a:rPr lang="en-US" altLang="zh-TW" dirty="0">
                <a:solidFill>
                  <a:srgbClr val="7030A0"/>
                </a:solidFill>
              </a:rPr>
              <a:t>void elements</a:t>
            </a:r>
            <a:r>
              <a:rPr lang="en-US" altLang="zh-TW" dirty="0"/>
              <a:t>” that do not have end tags.</a:t>
            </a:r>
          </a:p>
          <a:p>
            <a:pPr lvl="1"/>
            <a:r>
              <a:rPr lang="en-US" altLang="zh-TW" dirty="0"/>
              <a:t>Many start tags have attributes that provide additional information about an element, which browsers use to determine how to process the element. </a:t>
            </a:r>
          </a:p>
          <a:p>
            <a:pPr lvl="1"/>
            <a:r>
              <a:rPr lang="en-US" altLang="zh-TW" dirty="0"/>
              <a:t>Each attribute has a name and a value separated by an equals sign (=).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Tags and End Tags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88292" y="4715831"/>
            <a:ext cx="80154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"buttons/links.jpg"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6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4" y="3311609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Paragraph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(&lt;p&gt;...&lt;/p&gt;)</a:t>
            </a:r>
          </a:p>
          <a:p>
            <a:pPr lvl="1"/>
            <a:r>
              <a:rPr lang="en-US" altLang="zh-TW" dirty="0"/>
              <a:t>All text placed between the &lt;p&gt; and &lt;/p&gt; tags forms one paragraph.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Paragraph Element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96094" y="3607308"/>
            <a:ext cx="439404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529914" y="4363618"/>
            <a:ext cx="3760572" cy="96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71352" y="5271945"/>
            <a:ext cx="2306595" cy="2049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six </a:t>
            </a:r>
            <a:r>
              <a:rPr lang="en-US" altLang="zh-TW" i="1" dirty="0">
                <a:solidFill>
                  <a:srgbClr val="FF0000"/>
                </a:solidFill>
              </a:rPr>
              <a:t>heading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elements (h1 through h6) for specifying the relative importance of information</a:t>
            </a:r>
          </a:p>
          <a:p>
            <a:pPr lvl="1"/>
            <a:r>
              <a:rPr lang="en-US" altLang="zh-TW" dirty="0"/>
              <a:t>Heading element h1 is considered the most significant heading and is rendered in the largest font.</a:t>
            </a:r>
          </a:p>
          <a:p>
            <a:pPr lvl="1"/>
            <a:r>
              <a:rPr lang="en-US" altLang="zh-TW" dirty="0"/>
              <a:t>Each successive heading element (i.e., h2, h3, etc.) is rendered in a progressively smaller font.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0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5609" r="23153" b="71094"/>
          <a:stretch/>
        </p:blipFill>
        <p:spPr bwMode="auto">
          <a:xfrm>
            <a:off x="2813221" y="4832823"/>
            <a:ext cx="6565558" cy="129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0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918" y="2375676"/>
            <a:ext cx="2305050" cy="2609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20097" y="2170067"/>
            <a:ext cx="4572000" cy="375487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2.2: heading.html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Heading elements h1 through h6.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Headings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1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2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3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4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5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6 heading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59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1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5312" r="23063" b="65752"/>
          <a:stretch/>
        </p:blipFill>
        <p:spPr bwMode="auto">
          <a:xfrm>
            <a:off x="2813221" y="2379857"/>
            <a:ext cx="6565558" cy="160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5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hyperlink references or links to other resources, such as HTML5 documents and images.</a:t>
            </a:r>
          </a:p>
          <a:p>
            <a:r>
              <a:rPr lang="en-US" altLang="zh-TW" dirty="0"/>
              <a:t>Web browsers typically </a:t>
            </a:r>
            <a:r>
              <a:rPr lang="en-US" altLang="zh-TW" i="1" dirty="0"/>
              <a:t>underline</a:t>
            </a:r>
            <a:r>
              <a:rPr lang="en-US" altLang="zh-TW" dirty="0"/>
              <a:t> text hyperlinks and color them blue by default.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05" y="2994989"/>
            <a:ext cx="3189974" cy="37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35070" y="2751157"/>
            <a:ext cx="6214934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2.3: links.html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other web pages.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sites: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a name to visit that site.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C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four text hyperlinks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http://www.facebook.com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Facebook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http://www.twitter.com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Twitter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http://www.fourquare.com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Foursquare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http://www.google.com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0" y="1011257"/>
            <a:ext cx="4381500" cy="375285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2842054" y="1351006"/>
            <a:ext cx="3641124" cy="3510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2636109" y="2240692"/>
            <a:ext cx="3995351" cy="33857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</a:p>
          <a:p>
            <a:pPr lvl="1"/>
            <a:r>
              <a:rPr lang="en-US" altLang="zh-TW" dirty="0"/>
              <a:t>alt Attribute</a:t>
            </a:r>
          </a:p>
          <a:p>
            <a:pPr lvl="1"/>
            <a:r>
              <a:rPr lang="en-US" altLang="zh-TW" dirty="0"/>
              <a:t>Void Element</a:t>
            </a:r>
          </a:p>
          <a:p>
            <a:pPr lvl="1"/>
            <a:r>
              <a:rPr lang="en-US" altLang="zh-TW" dirty="0"/>
              <a:t>Using Images as Hyperlinks</a:t>
            </a:r>
          </a:p>
          <a:p>
            <a:r>
              <a:rPr lang="en-US" altLang="zh-TW" dirty="0"/>
              <a:t>Special Characters and Horizontal Rules</a:t>
            </a:r>
          </a:p>
          <a:p>
            <a:r>
              <a:rPr lang="en-US" altLang="zh-TW" dirty="0"/>
              <a:t>Lists</a:t>
            </a:r>
          </a:p>
          <a:p>
            <a:r>
              <a:rPr lang="en-US" altLang="zh-TW" dirty="0"/>
              <a:t>Tables</a:t>
            </a:r>
          </a:p>
          <a:p>
            <a:r>
              <a:rPr lang="en-US" altLang="zh-TW" dirty="0"/>
              <a:t>Form</a:t>
            </a:r>
          </a:p>
          <a:p>
            <a:r>
              <a:rPr lang="en-US" altLang="zh-TW" dirty="0"/>
              <a:t>Internal linking</a:t>
            </a:r>
          </a:p>
          <a:p>
            <a:r>
              <a:rPr lang="en-US" altLang="zh-TW"/>
              <a:t>meta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78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strong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the content has high importance</a:t>
            </a:r>
          </a:p>
          <a:p>
            <a:pPr lvl="1"/>
            <a:r>
              <a:rPr lang="en-US" altLang="zh-TW" dirty="0"/>
              <a:t>Browsers typically render such text in a bold font</a:t>
            </a:r>
          </a:p>
          <a:p>
            <a:pPr lvl="2"/>
            <a:r>
              <a:rPr lang="en-US" altLang="zh-TW" dirty="0"/>
              <a:t>Note : </a:t>
            </a:r>
          </a:p>
          <a:p>
            <a:pPr lvl="3"/>
            <a:r>
              <a:rPr lang="en-US" altLang="zh-TW" dirty="0"/>
              <a:t>&lt;strong&gt; : emphasize </a:t>
            </a:r>
          </a:p>
          <a:p>
            <a:pPr lvl="3"/>
            <a:r>
              <a:rPr lang="en-US" altLang="zh-TW" dirty="0"/>
              <a:t>&lt;b&gt; : bold font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a (anchor)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dirty="0" err="1"/>
              <a:t>href</a:t>
            </a:r>
            <a:r>
              <a:rPr lang="en-US" altLang="zh-TW" dirty="0"/>
              <a:t> (hypertext reference) specifies a resource’s location, such as </a:t>
            </a:r>
          </a:p>
          <a:p>
            <a:pPr lvl="2"/>
            <a:r>
              <a:rPr lang="en-US" altLang="zh-TW" dirty="0"/>
              <a:t>a web page or location within a web page</a:t>
            </a:r>
          </a:p>
          <a:p>
            <a:pPr lvl="2"/>
            <a:r>
              <a:rPr lang="en-US" altLang="zh-TW" dirty="0"/>
              <a:t>a file</a:t>
            </a:r>
          </a:p>
          <a:p>
            <a:pPr lvl="2"/>
            <a:r>
              <a:rPr lang="en-US" altLang="zh-TW" dirty="0"/>
              <a:t>an e-mail address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18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a URL does not indicate a specific document on the website, the web server returns a default web page. This page is often called index.html, but most web servers can be configured to use any file as the default web page for the site. </a:t>
            </a:r>
          </a:p>
          <a:p>
            <a:pPr lvl="1"/>
            <a:r>
              <a:rPr lang="en-US" altLang="zh-TW" dirty="0"/>
              <a:t>Linux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/apache2/mods-enabled/</a:t>
            </a:r>
            <a:r>
              <a:rPr lang="en-US" altLang="zh-TW" dirty="0" err="1"/>
              <a:t>dir.conf</a:t>
            </a:r>
            <a:endParaRPr lang="en-US" altLang="zh-TW" dirty="0"/>
          </a:p>
          <a:p>
            <a:pPr lvl="1"/>
            <a:r>
              <a:rPr lang="en-US" altLang="zh-TW" dirty="0"/>
              <a:t>Windows</a:t>
            </a:r>
          </a:p>
          <a:p>
            <a:pPr lvl="2"/>
            <a:r>
              <a:rPr lang="en-US" altLang="zh-TW" dirty="0"/>
              <a:t>INSTALL DIR/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5483225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the web server cannot locate a requested document, it returns an error indication to the web browser (known as a 404 error), and the browser displays a web page containing an error message.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42" y="3815546"/>
            <a:ext cx="3722644" cy="24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9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Setup 404 Error </a:t>
            </a:r>
          </a:p>
          <a:p>
            <a:pPr lvl="1"/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Xampp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INSTALL 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/>
              <a:t>Add file : INSTALL DIR/</a:t>
            </a:r>
            <a:r>
              <a:rPr lang="en-US" altLang="zh-TW" dirty="0" err="1"/>
              <a:t>htdocs</a:t>
            </a:r>
            <a:r>
              <a:rPr lang="en-US" altLang="zh-TW" dirty="0"/>
              <a:t>/missing.html</a:t>
            </a:r>
          </a:p>
          <a:p>
            <a:pPr lvl="1"/>
            <a:r>
              <a:rPr lang="en-US" altLang="zh-TW" dirty="0"/>
              <a:t>Linux (apache)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-available/localized-error-</a:t>
            </a:r>
            <a:r>
              <a:rPr lang="en-US" altLang="zh-TW" dirty="0" err="1"/>
              <a:t>pages.conf</a:t>
            </a:r>
            <a:endParaRPr lang="en-US" altLang="zh-TW" dirty="0"/>
          </a:p>
          <a:p>
            <a:pPr lvl="2"/>
            <a:r>
              <a:rPr lang="en-US" altLang="zh-TW" dirty="0"/>
              <a:t>Add file : /</a:t>
            </a:r>
            <a:r>
              <a:rPr lang="en-US" altLang="zh-TW" dirty="0" err="1"/>
              <a:t>var</a:t>
            </a:r>
            <a:r>
              <a:rPr lang="en-US" altLang="zh-TW" dirty="0"/>
              <a:t>/www/html/missing.html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82563" y="4556503"/>
            <a:ext cx="70268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(For XAMPP)</a:t>
            </a:r>
          </a:p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TW" sz="16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588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Hyperlinking to an E-Mail Address</a:t>
            </a:r>
          </a:p>
          <a:p>
            <a:pPr lvl="1"/>
            <a:r>
              <a:rPr lang="en-US" altLang="zh-TW" dirty="0"/>
              <a:t>Anchors can link to an e-mail address using a </a:t>
            </a:r>
            <a:r>
              <a:rPr lang="en-US" altLang="zh-TW" dirty="0">
                <a:solidFill>
                  <a:srgbClr val="FF0000"/>
                </a:solidFill>
              </a:rPr>
              <a:t>mailto: URL 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Add subject : mailto:EMail?subject=TITLE</a:t>
            </a:r>
          </a:p>
          <a:p>
            <a:pPr lvl="1"/>
            <a:r>
              <a:rPr lang="en-US" altLang="zh-TW" dirty="0"/>
              <a:t>When a user clicks this type of anchored link, most browsers launch the default e-mail program (e.g., Mozilla Thunderbird, Microsoft Outlook  or Apple Mail) to enable the user to write an e-mail message to the linked address.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80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0" y="2511001"/>
            <a:ext cx="7970108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2.4: contact.html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an e-mail address.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To write to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</a:t>
            </a:r>
            <a:r>
              <a:rPr lang="en-US" altLang="zh-TW" sz="1400" kern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:deite=l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.c@deitelom?subject=TEST"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click the link and your default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email client will open an email message and address it to us.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32" y="1783235"/>
            <a:ext cx="3838575" cy="581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H="1" flipV="1">
            <a:off x="3435180" y="1902943"/>
            <a:ext cx="2755427" cy="2906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50" y="691690"/>
            <a:ext cx="3579020" cy="315538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011828" y="1989438"/>
            <a:ext cx="3789405" cy="1441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57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most popular image formats used by web developers today are PNG (Portable Network Graphics) and JPEG (Joint Photographic Experts Group).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661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850" y="4765119"/>
            <a:ext cx="1457528" cy="19052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548130" y="439578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cpphtp.png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24001" y="2372356"/>
            <a:ext cx="6880693" cy="3754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2.6: picture.html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Including images in HTML5 files.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060" y="930965"/>
            <a:ext cx="2815318" cy="1963856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V="1">
            <a:off x="5190068" y="1721709"/>
            <a:ext cx="4139687" cy="3595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34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</a:t>
            </a:r>
            <a:r>
              <a:rPr lang="en-US" altLang="zh-TW" i="1" dirty="0" err="1">
                <a:solidFill>
                  <a:srgbClr val="00B05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 specifies an image’s location</a:t>
            </a:r>
          </a:p>
          <a:p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attribute, which contains text that is displayed if the client cannot render the image</a:t>
            </a:r>
          </a:p>
          <a:p>
            <a:r>
              <a:rPr lang="en-US" altLang="zh-TW" i="1" dirty="0">
                <a:solidFill>
                  <a:srgbClr val="00B050"/>
                </a:solidFill>
              </a:rPr>
              <a:t>Width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0B050"/>
                </a:solidFill>
              </a:rPr>
              <a:t>height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optional attributes</a:t>
            </a:r>
          </a:p>
          <a:p>
            <a:pPr lvl="1"/>
            <a:r>
              <a:rPr lang="en-US" altLang="zh-TW" dirty="0"/>
              <a:t>If omitted, the browser uses the image’s actual width and height</a:t>
            </a:r>
          </a:p>
          <a:p>
            <a:pPr lvl="1"/>
            <a:r>
              <a:rPr lang="en-US" altLang="zh-TW" dirty="0"/>
              <a:t>Images are measured in pixels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8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4" name="Picture 1" descr="iw3htp5_02_HTML5_pt1_Page_22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5609" r="23063" b="51641"/>
          <a:stretch/>
        </p:blipFill>
        <p:spPr bwMode="auto">
          <a:xfrm>
            <a:off x="2821461" y="1600200"/>
            <a:ext cx="6549081" cy="23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23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t="5905" r="23333" b="56255"/>
          <a:stretch/>
        </p:blipFill>
        <p:spPr bwMode="auto">
          <a:xfrm>
            <a:off x="2846172" y="4407244"/>
            <a:ext cx="6524368" cy="21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9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(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 5) </a:t>
            </a:r>
          </a:p>
          <a:p>
            <a:pPr lvl="1"/>
            <a:r>
              <a:rPr lang="en-US" altLang="zh-TW" dirty="0"/>
              <a:t>HTML5 is a markup language that specifies the </a:t>
            </a:r>
            <a:r>
              <a:rPr lang="en-US" altLang="zh-TW" i="1" dirty="0"/>
              <a:t>structure</a:t>
            </a:r>
            <a:r>
              <a:rPr lang="en-US" altLang="zh-TW" dirty="0"/>
              <a:t> and </a:t>
            </a:r>
            <a:r>
              <a:rPr lang="en-US" altLang="zh-TW" i="1" dirty="0"/>
              <a:t>content</a:t>
            </a:r>
            <a:r>
              <a:rPr lang="en-US" altLang="zh-TW" dirty="0"/>
              <a:t> of documents that are displayed in web browsers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</a:t>
            </a:r>
          </a:p>
          <a:p>
            <a:pPr lvl="1"/>
            <a:r>
              <a:rPr lang="en-US" altLang="zh-TW" dirty="0"/>
              <a:t>A browser may not be able to render an image.</a:t>
            </a:r>
          </a:p>
          <a:p>
            <a:pPr lvl="1"/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in an HTML5 document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attribute. </a:t>
            </a:r>
          </a:p>
          <a:p>
            <a:pPr lvl="1"/>
            <a:r>
              <a:rPr lang="en-US" altLang="zh-TW" dirty="0"/>
              <a:t>If a browser cannot render an image, the browser displays 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attribute’s value.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 is also important for accessibility—speech synthesizer software can speak the alt attribute’s value so that a visually impaired user can understand what the browser is displaying. For this reason, the alt attribute should describe the image’s contents.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46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7030A0"/>
                </a:solidFill>
              </a:rPr>
              <a:t>Void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Elements</a:t>
            </a:r>
          </a:p>
          <a:p>
            <a:pPr lvl="1"/>
            <a:r>
              <a:rPr lang="en-US" altLang="zh-TW" dirty="0"/>
              <a:t>Some HTML5 elements (called void elements) contain only attributes and do not mark up text (i.e., text is not placed between a start and an end tag). </a:t>
            </a:r>
          </a:p>
          <a:p>
            <a:pPr lvl="1"/>
            <a:r>
              <a:rPr lang="en-US" altLang="zh-TW" dirty="0"/>
              <a:t>You can terminate void elements (such as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element) by using the forward slash character (/) inside the closing right angle bracket (&gt;) of the start tag.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69989" y="4435216"/>
            <a:ext cx="80071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 </a:t>
            </a:r>
            <a:r>
              <a:rPr lang="en-US" altLang="zh-TW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47439" y="4758380"/>
            <a:ext cx="230659" cy="3231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36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Images as Hyperlinks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By using images as hyperlinks, you can create graphical web pages that link to other resources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20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33258" y="1409295"/>
            <a:ext cx="827902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2.7: nav.html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Images as link anchors. --&gt;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Navigation Bar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"links.jpg"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"list.jpg"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 of Features"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"contact.jpg"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 Me"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"table1.html"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"table.jpg"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"Tables Page"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"form.html"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"form.jpg"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899" y="1851015"/>
            <a:ext cx="3419475" cy="676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855" y="620897"/>
            <a:ext cx="825500" cy="635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96" y="561314"/>
            <a:ext cx="825500" cy="635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52" y="662766"/>
            <a:ext cx="825500" cy="635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2" y="541730"/>
            <a:ext cx="825500" cy="635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39" y="533815"/>
            <a:ext cx="825500" cy="635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44452" y="261730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links.jpg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09940" y="23508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li</a:t>
            </a:r>
            <a:r>
              <a:rPr lang="en-US" altLang="zh-TW" dirty="0" err="1">
                <a:solidFill>
                  <a:srgbClr val="FF0000"/>
                </a:solidFill>
                <a:cs typeface="Courier New" panose="02070309020205020404" pitchFamily="49" charset="0"/>
              </a:rPr>
              <a:t>st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82506" y="260947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Courier New" panose="02070309020205020404" pitchFamily="49" charset="0"/>
              </a:rPr>
              <a:t>contact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946" y="25600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Courier New" panose="02070309020205020404" pitchFamily="49" charset="0"/>
              </a:rPr>
              <a:t>table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07179" y="283698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Courier New" panose="02070309020205020404" pitchFamily="49" charset="0"/>
              </a:rPr>
              <a:t>form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character entity references (in the form &amp;code;) for representing special characters that cannot be rendered otherwise</a:t>
            </a:r>
          </a:p>
          <a:p>
            <a:r>
              <a:rPr lang="en-US" altLang="zh-TW" dirty="0"/>
              <a:t>The code can be:</a:t>
            </a:r>
          </a:p>
          <a:p>
            <a:pPr lvl="1"/>
            <a:r>
              <a:rPr lang="en-US" altLang="zh-TW" dirty="0"/>
              <a:t>Word abbreviations</a:t>
            </a:r>
          </a:p>
          <a:p>
            <a:pPr lvl="1"/>
            <a:r>
              <a:rPr lang="en-US" altLang="zh-TW" dirty="0"/>
              <a:t>Numbers </a:t>
            </a:r>
          </a:p>
          <a:p>
            <a:pPr lvl="2"/>
            <a:r>
              <a:rPr lang="en-US" altLang="zh-TW" dirty="0"/>
              <a:t>Decimal</a:t>
            </a:r>
          </a:p>
          <a:p>
            <a:pPr lvl="2"/>
            <a:r>
              <a:rPr lang="en-US" altLang="zh-TW" dirty="0"/>
              <a:t>Hexadecimal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9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7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6054" r="27207" b="11441"/>
          <a:stretch/>
        </p:blipFill>
        <p:spPr bwMode="auto">
          <a:xfrm>
            <a:off x="3192163" y="1779373"/>
            <a:ext cx="5807677" cy="45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78659" y="4621428"/>
            <a:ext cx="4267200" cy="56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26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pPr lvl="1"/>
            <a:r>
              <a:rPr lang="en-US" altLang="zh-TW" dirty="0"/>
              <a:t>http://www.w3.org/TR/REC-html40/sgml/entities.html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5758" r="26938" b="54476"/>
          <a:stretch/>
        </p:blipFill>
        <p:spPr bwMode="auto">
          <a:xfrm>
            <a:off x="3188043" y="2759311"/>
            <a:ext cx="5815914" cy="220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901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43539" y="2178967"/>
            <a:ext cx="6812691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Send an email to 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&amp;amp;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Associates, Inc.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All information on this site is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&amp;copy;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b="1" kern="0" dirty="0" err="1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 2012.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may download 3.14 x 10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characters worth of information from this site.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The first item in the series is x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Note: </a:t>
            </a:r>
            <a:r>
              <a:rPr lang="en-US" altLang="zh-TW" sz="14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400" kern="0" dirty="0" err="1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lt</a:t>
            </a:r>
            <a:r>
              <a:rPr lang="en-US" altLang="zh-TW" sz="14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AF5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&amp;frac14;</a:t>
            </a: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of the information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presented here is updated daily.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83" y="1346219"/>
            <a:ext cx="6781800" cy="14954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2487259" y="1664419"/>
            <a:ext cx="1738711" cy="297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782963" y="2314832"/>
            <a:ext cx="464923" cy="2951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860048" y="2333872"/>
            <a:ext cx="1379608" cy="30142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645517" y="1454723"/>
            <a:ext cx="1840884" cy="2769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354500" y="2709759"/>
            <a:ext cx="179457" cy="32401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526916" y="2374727"/>
            <a:ext cx="4067431" cy="33353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389355" y="2660129"/>
            <a:ext cx="1029758" cy="326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635259" y="5266055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 </a:t>
            </a:r>
            <a:r>
              <a:rPr lang="zh-TW" altLang="en-US" dirty="0"/>
              <a:t>水平線</a:t>
            </a:r>
            <a:endParaRPr lang="en-US" altLang="zh-TW" dirty="0"/>
          </a:p>
          <a:p>
            <a:r>
              <a:rPr lang="en-US" altLang="zh-TW" dirty="0"/>
              <a:t>&lt;del&gt;</a:t>
            </a:r>
            <a:r>
              <a:rPr lang="zh-TW" altLang="en-US" dirty="0"/>
              <a:t> 刪除線</a:t>
            </a:r>
            <a:endParaRPr lang="en-US" altLang="zh-TW" dirty="0"/>
          </a:p>
          <a:p>
            <a:r>
              <a:rPr lang="en-US" altLang="zh-TW" dirty="0"/>
              <a:t>&lt;sup&gt; </a:t>
            </a:r>
            <a:r>
              <a:rPr lang="zh-TW" altLang="en-US" dirty="0"/>
              <a:t>上標</a:t>
            </a:r>
            <a:endParaRPr lang="en-US" altLang="zh-TW" dirty="0"/>
          </a:p>
          <a:p>
            <a:r>
              <a:rPr lang="en-US" altLang="zh-TW" dirty="0"/>
              <a:t>&lt;sub&gt; </a:t>
            </a:r>
            <a:r>
              <a:rPr lang="zh-TW" altLang="en-US" dirty="0"/>
              <a:t>下標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5869948" y="1932300"/>
            <a:ext cx="1233129" cy="29891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61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</a:rPr>
              <a:t>horizontal rule</a:t>
            </a:r>
            <a:r>
              <a:rPr lang="en-US" altLang="zh-TW" dirty="0"/>
              <a:t>, indicated by the </a:t>
            </a:r>
            <a:r>
              <a:rPr lang="en-US" altLang="zh-TW" i="1" dirty="0">
                <a:solidFill>
                  <a:srgbClr val="FF0000"/>
                </a:solidFill>
              </a:rPr>
              <a:t>&lt;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i="1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tag renders a horizontal line with extra space above and below it in most browsers.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horizontal rule </a:t>
            </a:r>
            <a:r>
              <a:rPr lang="en-US" altLang="zh-TW" dirty="0"/>
              <a:t>element should be considered a legacy element and you should avoid using it. </a:t>
            </a:r>
          </a:p>
          <a:p>
            <a:r>
              <a:rPr lang="en-US" altLang="zh-TW" dirty="0"/>
              <a:t>CSS can be used to add horizontal rules and other formatting to documents.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Unordered list element </a:t>
            </a:r>
            <a:r>
              <a:rPr lang="en-US" altLang="zh-TW" i="1" dirty="0" err="1">
                <a:solidFill>
                  <a:srgbClr val="FF0000"/>
                </a:solidFill>
              </a:rPr>
              <a:t>ul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creates a list in which each item in the list begins with a bullet symbol (typically a disc)</a:t>
            </a:r>
          </a:p>
          <a:p>
            <a:pPr lvl="1"/>
            <a:r>
              <a:rPr lang="en-US" altLang="zh-TW" dirty="0"/>
              <a:t>Each entry is an </a:t>
            </a:r>
            <a:r>
              <a:rPr lang="en-US" altLang="zh-TW" i="1" dirty="0">
                <a:solidFill>
                  <a:srgbClr val="FF0000"/>
                </a:solidFill>
              </a:rPr>
              <a:t>li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(list item) element. Most web browsers render these elements with a line break and a bullet symbol at the beginning of the line.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7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Text Editor</a:t>
            </a:r>
          </a:p>
          <a:p>
            <a:pPr lvl="1"/>
            <a:r>
              <a:rPr lang="en-US" altLang="zh-TW" dirty="0"/>
              <a:t>Free</a:t>
            </a:r>
          </a:p>
          <a:p>
            <a:pPr lvl="2"/>
            <a:r>
              <a:rPr lang="en-US" altLang="zh-TW" dirty="0"/>
              <a:t>notepad</a:t>
            </a:r>
          </a:p>
          <a:p>
            <a:pPr lvl="2"/>
            <a:r>
              <a:rPr lang="en-US" altLang="zh-TW" dirty="0"/>
              <a:t>notepad++</a:t>
            </a:r>
          </a:p>
          <a:p>
            <a:pPr lvl="2"/>
            <a:r>
              <a:rPr lang="en-US" altLang="zh-TW" dirty="0"/>
              <a:t>vim</a:t>
            </a:r>
          </a:p>
          <a:p>
            <a:pPr lvl="2"/>
            <a:r>
              <a:rPr lang="en-US" altLang="zh-TW" dirty="0" err="1"/>
              <a:t>emacs</a:t>
            </a:r>
            <a:endParaRPr lang="en-US" altLang="zh-TW" dirty="0"/>
          </a:p>
          <a:p>
            <a:pPr lvl="2"/>
            <a:r>
              <a:rPr lang="en-US" altLang="zh-TW" dirty="0"/>
              <a:t>eclipse</a:t>
            </a:r>
          </a:p>
          <a:p>
            <a:pPr lvl="2"/>
            <a:r>
              <a:rPr lang="en-US" altLang="zh-TW" dirty="0" err="1"/>
              <a:t>KompoZer</a:t>
            </a:r>
            <a:endParaRPr lang="en-US" altLang="zh-TW" dirty="0"/>
          </a:p>
          <a:p>
            <a:pPr lvl="2"/>
            <a:r>
              <a:rPr lang="en-US" altLang="zh-TW" dirty="0"/>
              <a:t>Google Web Designer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Commercial software</a:t>
            </a:r>
          </a:p>
          <a:p>
            <a:pPr lvl="2"/>
            <a:r>
              <a:rPr lang="en-US" altLang="zh-TW" dirty="0"/>
              <a:t>Dreamweaver</a:t>
            </a:r>
          </a:p>
          <a:p>
            <a:pPr lvl="2"/>
            <a:r>
              <a:rPr lang="en-US" altLang="zh-TW" dirty="0" err="1"/>
              <a:t>Ultraedit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33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24001" y="1458496"/>
            <a:ext cx="8386119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2.10: links2.html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Unordered list containing hyperlinks.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on a name to go to that page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an unordered list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the list contains four list items --&gt;</a:t>
            </a:r>
            <a:endParaRPr lang="zh-TW" altLang="zh-TW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http://www.youtube.com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YouTube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http://www.wikipedia.org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Wikipedia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http://www.amazon.com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Amazon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http://www.linkedin.com</a:t>
            </a:r>
            <a:r>
              <a:rPr lang="en-US" altLang="zh-TW" sz="14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5FD7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LinkedIn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040" y="1860207"/>
            <a:ext cx="3448050" cy="16383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2875005" y="2858531"/>
            <a:ext cx="4267200" cy="235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00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Nested Lists</a:t>
            </a:r>
          </a:p>
          <a:p>
            <a:pPr lvl="1"/>
            <a:r>
              <a:rPr lang="en-US" altLang="zh-TW" dirty="0"/>
              <a:t>Lists may be nested to represent hierarchical relationships, as in a multi-level outline.</a:t>
            </a:r>
          </a:p>
          <a:p>
            <a:pPr lvl="1"/>
            <a:r>
              <a:rPr lang="en-US" altLang="zh-TW" dirty="0"/>
              <a:t>The ordered-list element </a:t>
            </a:r>
            <a:r>
              <a:rPr lang="en-US" altLang="zh-TW" i="1" dirty="0" err="1">
                <a:solidFill>
                  <a:srgbClr val="FF0000"/>
                </a:solidFill>
              </a:rPr>
              <a:t>ol</a:t>
            </a:r>
            <a:r>
              <a:rPr lang="en-US" altLang="zh-TW" i="1" dirty="0"/>
              <a:t> </a:t>
            </a:r>
            <a:r>
              <a:rPr lang="en-US" altLang="zh-TW" dirty="0"/>
              <a:t>creates a list in which each item begins with a number.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2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552006" y="140778"/>
            <a:ext cx="5146589" cy="67172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new people from countries around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the world.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You have access to new media as it becomes public: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It's the technology of the future!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23" y="2381186"/>
            <a:ext cx="4476750" cy="3752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92054" y="1491837"/>
            <a:ext cx="3852779" cy="495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94607" y="2284951"/>
            <a:ext cx="2872228" cy="33427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036779" y="2734667"/>
            <a:ext cx="1996540" cy="6757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2968710" y="4199685"/>
            <a:ext cx="2138749" cy="10890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2936256" y="2762407"/>
            <a:ext cx="45719" cy="570407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/>
          <p:cNvSpPr/>
          <p:nvPr/>
        </p:nvSpPr>
        <p:spPr>
          <a:xfrm>
            <a:off x="2935703" y="4250817"/>
            <a:ext cx="64670" cy="103787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左大括弧 24"/>
          <p:cNvSpPr/>
          <p:nvPr/>
        </p:nvSpPr>
        <p:spPr>
          <a:xfrm>
            <a:off x="2766258" y="2688653"/>
            <a:ext cx="115193" cy="79595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>
            <a:off x="2747890" y="4109487"/>
            <a:ext cx="75518" cy="130277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/>
          <p:cNvSpPr/>
          <p:nvPr/>
        </p:nvSpPr>
        <p:spPr>
          <a:xfrm>
            <a:off x="2454764" y="2316290"/>
            <a:ext cx="80430" cy="31950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/>
          <p:cNvSpPr/>
          <p:nvPr/>
        </p:nvSpPr>
        <p:spPr>
          <a:xfrm>
            <a:off x="2296751" y="2001794"/>
            <a:ext cx="45719" cy="370702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>
            <a:off x="2048380" y="1527270"/>
            <a:ext cx="45719" cy="480762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335615" y="2840445"/>
            <a:ext cx="3892177" cy="313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699937" y="3242918"/>
            <a:ext cx="2176334" cy="22683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045927" y="3581851"/>
            <a:ext cx="1155356" cy="3762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flipV="1">
            <a:off x="6986768" y="4628056"/>
            <a:ext cx="1362796" cy="856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投影片編號版面配置區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8" grpId="0" animBg="1"/>
      <p:bldP spid="18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7" grpId="0" animBg="1"/>
      <p:bldP spid="4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https://validator.w3.org/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87" y="2302396"/>
            <a:ext cx="3419025" cy="36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9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Tables are frequently used to organize data into rows and columns.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defines an HTML5 table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summary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summarizes the table’s contents and is used by speech devices to make the table more accessible to users with visual impairments.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caption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specifies a table’s title.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201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6975" y="54000"/>
            <a:ext cx="8636730" cy="68788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simple HTML5 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of Fruits (1st column) and Their Prices (2nd column)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Price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$3.75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$0.25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$0.50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$1.00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Pineapple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$2.00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033" y="2615513"/>
            <a:ext cx="1797136" cy="3138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65405" y="1565190"/>
            <a:ext cx="2034746" cy="895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>
            <a:off x="4300151" y="2012716"/>
            <a:ext cx="3674076" cy="17719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65405" y="2468478"/>
            <a:ext cx="2034746" cy="9996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3"/>
          </p:cNvCxnSpPr>
          <p:nvPr/>
        </p:nvCxnSpPr>
        <p:spPr>
          <a:xfrm>
            <a:off x="4300151" y="2968305"/>
            <a:ext cx="3674076" cy="24631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5405" y="3469353"/>
            <a:ext cx="2034746" cy="28573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</p:cNvCxnSpPr>
          <p:nvPr/>
        </p:nvCxnSpPr>
        <p:spPr>
          <a:xfrm flipV="1">
            <a:off x="4300152" y="4326924"/>
            <a:ext cx="3608173" cy="5710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65406" y="1403263"/>
            <a:ext cx="7570573" cy="1619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7" idx="2"/>
          </p:cNvCxnSpPr>
          <p:nvPr/>
        </p:nvCxnSpPr>
        <p:spPr>
          <a:xfrm>
            <a:off x="6050693" y="1565190"/>
            <a:ext cx="2145957" cy="1711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34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table can be split into three distinct sections: </a:t>
            </a:r>
          </a:p>
          <a:p>
            <a:pPr lvl="1"/>
            <a:r>
              <a:rPr lang="en-US" altLang="zh-TW" dirty="0"/>
              <a:t>Head (</a:t>
            </a:r>
            <a:r>
              <a:rPr lang="en-US" altLang="zh-TW" i="1" dirty="0" err="1">
                <a:solidFill>
                  <a:srgbClr val="FF0000"/>
                </a:solidFill>
              </a:rPr>
              <a:t>thead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Table titles</a:t>
            </a:r>
          </a:p>
          <a:p>
            <a:pPr lvl="2"/>
            <a:r>
              <a:rPr lang="en-US" altLang="zh-TW" dirty="0"/>
              <a:t>Column headers</a:t>
            </a:r>
          </a:p>
          <a:p>
            <a:pPr lvl="1"/>
            <a:r>
              <a:rPr lang="en-US" altLang="zh-TW" dirty="0"/>
              <a:t>Body (</a:t>
            </a:r>
            <a:r>
              <a:rPr lang="en-US" altLang="zh-TW" i="1" dirty="0" err="1">
                <a:solidFill>
                  <a:srgbClr val="FF0000"/>
                </a:solidFill>
              </a:rPr>
              <a:t>tbody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Primary table data</a:t>
            </a:r>
          </a:p>
          <a:p>
            <a:pPr lvl="1"/>
            <a:r>
              <a:rPr lang="en-US" altLang="zh-TW" dirty="0"/>
              <a:t>Table Foot (</a:t>
            </a:r>
            <a:r>
              <a:rPr lang="en-US" altLang="zh-TW" i="1" dirty="0" err="1">
                <a:solidFill>
                  <a:srgbClr val="FF0000"/>
                </a:solidFill>
              </a:rPr>
              <a:t>tfoot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Calculation results</a:t>
            </a:r>
          </a:p>
          <a:p>
            <a:pPr lvl="2"/>
            <a:r>
              <a:rPr lang="en-US" altLang="zh-TW" dirty="0"/>
              <a:t>Footnotes</a:t>
            </a:r>
          </a:p>
          <a:p>
            <a:pPr lvl="2"/>
            <a:r>
              <a:rPr lang="en-US" altLang="zh-TW" dirty="0"/>
              <a:t>Above body section in the code, but displays at the bottom in the page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38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err="1">
                <a:solidFill>
                  <a:srgbClr val="FF0000"/>
                </a:solidFill>
              </a:rPr>
              <a:t>tr</a:t>
            </a:r>
            <a:r>
              <a:rPr lang="en-US" altLang="zh-TW" dirty="0"/>
              <a:t> Element </a:t>
            </a:r>
          </a:p>
          <a:p>
            <a:pPr lvl="1"/>
            <a:r>
              <a:rPr lang="en-US" altLang="zh-TW" dirty="0"/>
              <a:t>Defines individual table rows</a:t>
            </a:r>
          </a:p>
          <a:p>
            <a:r>
              <a:rPr lang="en-US" altLang="zh-TW" i="1" dirty="0" err="1">
                <a:solidFill>
                  <a:srgbClr val="FF0000"/>
                </a:solidFill>
              </a:rPr>
              <a:t>th</a:t>
            </a:r>
            <a:r>
              <a:rPr lang="en-US" altLang="zh-TW" dirty="0"/>
              <a:t> Element </a:t>
            </a:r>
          </a:p>
          <a:p>
            <a:pPr lvl="1"/>
            <a:r>
              <a:rPr lang="en-US" altLang="zh-TW" dirty="0"/>
              <a:t>Defines a header cell</a:t>
            </a:r>
          </a:p>
          <a:p>
            <a:pPr lvl="1"/>
            <a:r>
              <a:rPr lang="en-US" altLang="zh-TW" dirty="0"/>
              <a:t>Most Web browsers change the font weight to bold and center the content in a </a:t>
            </a:r>
            <a:r>
              <a:rPr lang="en-US" altLang="zh-TW" i="1" dirty="0"/>
              <a:t>&lt;</a:t>
            </a:r>
            <a:r>
              <a:rPr lang="en-US" altLang="zh-TW" i="1" dirty="0" err="1"/>
              <a:t>th</a:t>
            </a:r>
            <a:r>
              <a:rPr lang="en-US" altLang="zh-TW" i="1" dirty="0"/>
              <a:t>&gt; </a:t>
            </a:r>
            <a:r>
              <a:rPr lang="en-US" altLang="zh-TW" dirty="0"/>
              <a:t>cell.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td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Contains table data elements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43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Tables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You can merge data cells with the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attributes</a:t>
            </a:r>
          </a:p>
          <a:p>
            <a:pPr lvl="2"/>
            <a:r>
              <a:rPr lang="en-US" altLang="zh-TW" dirty="0"/>
              <a:t>The values of these attributes specify the number of rows or columns occupied by the cell.</a:t>
            </a:r>
          </a:p>
          <a:p>
            <a:pPr lvl="2"/>
            <a:r>
              <a:rPr lang="en-US" altLang="zh-TW" dirty="0"/>
              <a:t>Can be placed inside any data cell or table header cell.</a:t>
            </a:r>
          </a:p>
          <a:p>
            <a:pPr lvl="1"/>
            <a:r>
              <a:rPr lang="en-US" altLang="zh-TW" dirty="0"/>
              <a:t>The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 as a line break in most browsers - any markup or text following a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rendered on the next line.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an example of a void element. 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dirty="0"/>
              <a:t> 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considered a legacy formatting element that you should avoid using</a:t>
            </a:r>
          </a:p>
          <a:p>
            <a:pPr lvl="3"/>
            <a:r>
              <a:rPr lang="en-US" altLang="zh-TW" dirty="0"/>
              <a:t>in general, formatting should be specified using CSS.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22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24001" y="256194"/>
            <a:ext cx="5894174" cy="66018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9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Example: Spanning Rows and Columns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more complex sample 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"camel.png"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"205"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"167"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"Picture of a one-hump camel"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Camelid comparison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Approximate as of 6/2011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 of humps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Indigenous region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Spits?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Produces wool?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Camels (</a:t>
            </a:r>
            <a:r>
              <a:rPr lang="en-US" altLang="zh-TW" sz="900" kern="0" dirty="0" err="1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bactrian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Africa/Asia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Llamas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Andes Mountains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38" y="3482976"/>
            <a:ext cx="6086475" cy="3000375"/>
          </a:xfrm>
          <a:prstGeom prst="rect">
            <a:avLst/>
          </a:prstGeom>
        </p:spPr>
      </p:pic>
      <p:cxnSp>
        <p:nvCxnSpPr>
          <p:cNvPr id="8" name="直線單箭頭接點 7"/>
          <p:cNvCxnSpPr>
            <a:endCxn id="12" idx="0"/>
          </p:cNvCxnSpPr>
          <p:nvPr/>
        </p:nvCxnSpPr>
        <p:spPr>
          <a:xfrm>
            <a:off x="3739979" y="2019497"/>
            <a:ext cx="578693" cy="28737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739979" y="2557302"/>
            <a:ext cx="4445069" cy="1408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4470316" y="4267200"/>
            <a:ext cx="45719" cy="164405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167027" y="48932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5400000">
            <a:off x="8354951" y="2372563"/>
            <a:ext cx="115888" cy="35257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185047" y="375926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8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Saving it with the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.html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htm</a:t>
            </a:r>
            <a:r>
              <a:rPr lang="en-US" altLang="zh-TW" dirty="0">
                <a:ea typeface="新細明體" panose="02020500000000000000" pitchFamily="18" charset="-120"/>
              </a:rPr>
              <a:t> filename extension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27" y="2669059"/>
            <a:ext cx="5421611" cy="3793524"/>
          </a:xfrm>
          <a:prstGeom prst="rect">
            <a:avLst/>
          </a:prstGeom>
        </p:spPr>
      </p:pic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7114492" y="5648929"/>
            <a:ext cx="1952538" cy="191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26384" y="5279596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存檔類型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要改成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所有檔案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585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54593" y="989318"/>
            <a:ext cx="4572000" cy="558614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13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17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19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</a:p>
          <a:p>
            <a:pPr lvl="1"/>
            <a:r>
              <a:rPr lang="en-US" altLang="zh-TW" dirty="0"/>
              <a:t>4, 8 </a:t>
            </a:r>
          </a:p>
          <a:p>
            <a:pPr lvl="1"/>
            <a:r>
              <a:rPr lang="en-US" altLang="zh-TW" dirty="0"/>
              <a:t>6, 7, 10, 11</a:t>
            </a:r>
          </a:p>
          <a:p>
            <a:pPr lvl="1"/>
            <a:r>
              <a:rPr lang="en-US" altLang="zh-TW" dirty="0"/>
              <a:t>12 , 16, 20</a:t>
            </a:r>
          </a:p>
          <a:p>
            <a:pPr lvl="1"/>
            <a:r>
              <a:rPr lang="en-US" altLang="zh-TW" dirty="0"/>
              <a:t>13, 14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41113"/>
              </p:ext>
            </p:extLst>
          </p:nvPr>
        </p:nvGraphicFramePr>
        <p:xfrm>
          <a:off x="1874108" y="3710010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04880"/>
              </p:ext>
            </p:extLst>
          </p:nvPr>
        </p:nvGraphicFramePr>
        <p:xfrm>
          <a:off x="1890583" y="5197475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716028" y="312905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將表格從左至右、上至下編號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308771" y="1775090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按順序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03487" y="4531477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合併的格子保留最小編號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796239" y="2563250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從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開始編格子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301682" y="285205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碰到合併的就設定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rowspan</a:t>
            </a:r>
            <a:r>
              <a:rPr lang="zh-TW" altLang="en-US" dirty="0">
                <a:solidFill>
                  <a:srgbClr val="FF0000"/>
                </a:solidFill>
              </a:rPr>
              <a:t>跟</a:t>
            </a:r>
            <a:r>
              <a:rPr lang="en-US" altLang="zh-TW" dirty="0" err="1">
                <a:solidFill>
                  <a:srgbClr val="FF0000"/>
                </a:solidFill>
              </a:rPr>
              <a:t>colspan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098" y="4502938"/>
            <a:ext cx="1254908" cy="16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Hint :</a:t>
            </a:r>
          </a:p>
          <a:p>
            <a:pPr lvl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 = "1"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width=400 height= 250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85443"/>
              </p:ext>
            </p:extLst>
          </p:nvPr>
        </p:nvGraphicFramePr>
        <p:xfrm>
          <a:off x="6096000" y="3019899"/>
          <a:ext cx="3212756" cy="1307200"/>
        </p:xfrm>
        <a:graphic>
          <a:graphicData uri="http://schemas.openxmlformats.org/drawingml/2006/table">
            <a:tbl>
              <a:tblPr/>
              <a:tblGrid>
                <a:gridCol w="80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440">
                <a:tc grid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40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40"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756" y="4446161"/>
            <a:ext cx="3276000" cy="2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78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</a:t>
            </a:r>
            <a:r>
              <a:rPr lang="en-US" altLang="zh-TW" dirty="0" err="1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02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6631460" y="2066875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252829"/>
            <a:ext cx="3886200" cy="20193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268380" y="6223898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ERROR!! WHY?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6104" y="2251540"/>
            <a:ext cx="4878859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fix 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</a:t>
            </a:r>
            <a:r>
              <a:rPr lang="en-US" altLang="zh-TW" dirty="0" err="1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02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6631460" y="2066875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255" y="4166928"/>
            <a:ext cx="3857625" cy="19812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66104" y="2251540"/>
            <a:ext cx="487885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chemeClr val="bg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FF4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&lt;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kern="0" dirty="0" err="1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A8A8A8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>
                <a:solidFill>
                  <a:srgbClr val="FFFF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01447" y="4481384"/>
            <a:ext cx="993689" cy="205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293209" y="5394097"/>
            <a:ext cx="993689" cy="205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311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34390" y="2181763"/>
            <a:ext cx="481753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200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</a:p>
          <a:p>
            <a:pPr lvl="1"/>
            <a:r>
              <a:rPr lang="en-US" altLang="zh-TW" dirty="0"/>
              <a:t>1,2,3,6,7, 8 </a:t>
            </a:r>
          </a:p>
          <a:p>
            <a:pPr lvl="1"/>
            <a:r>
              <a:rPr lang="en-US" altLang="zh-TW" dirty="0"/>
              <a:t>4, 5, 9,10</a:t>
            </a:r>
          </a:p>
          <a:p>
            <a:pPr lvl="1"/>
            <a:r>
              <a:rPr lang="en-US" altLang="zh-TW" dirty="0"/>
              <a:t>11,12,16,17</a:t>
            </a:r>
          </a:p>
          <a:p>
            <a:pPr lvl="1"/>
            <a:r>
              <a:rPr lang="en-US" altLang="zh-TW" dirty="0"/>
              <a:t>13, 14,15,18,19,20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53711"/>
              </p:ext>
            </p:extLst>
          </p:nvPr>
        </p:nvGraphicFramePr>
        <p:xfrm>
          <a:off x="1825144" y="3841256"/>
          <a:ext cx="2743200" cy="8382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652965" y="319178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將表格從左至右、上至下編號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452704" y="1416371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按順序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51902" y="4765715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合併的格子保留最小編號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873452" y="1940022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從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開始編格子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055047" y="2591848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碰到合併的就設定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rowspan</a:t>
            </a:r>
            <a:r>
              <a:rPr lang="zh-TW" altLang="en-US" dirty="0">
                <a:solidFill>
                  <a:srgbClr val="FF0000"/>
                </a:solidFill>
              </a:rPr>
              <a:t>跟</a:t>
            </a:r>
            <a:r>
              <a:rPr lang="en-US" altLang="zh-TW" dirty="0" err="1">
                <a:solidFill>
                  <a:srgbClr val="FF0000"/>
                </a:solidFill>
              </a:rPr>
              <a:t>colspan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94" y="5339215"/>
            <a:ext cx="2185812" cy="1122590"/>
          </a:xfrm>
          <a:prstGeom prst="rect">
            <a:avLst/>
          </a:prstGeom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24810"/>
              </p:ext>
            </p:extLst>
          </p:nvPr>
        </p:nvGraphicFramePr>
        <p:xfrm>
          <a:off x="1874108" y="5406731"/>
          <a:ext cx="2743200" cy="83820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Curriculum Vitae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74" y="576397"/>
            <a:ext cx="3423526" cy="59891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32238" y="11357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400 </a:t>
            </a:r>
            <a:r>
              <a:rPr lang="en-US" altLang="zh-TW" dirty="0" err="1"/>
              <a:t>px</a:t>
            </a:r>
            <a:endParaRPr lang="zh-TW" altLang="en-US" dirty="0"/>
          </a:p>
        </p:txBody>
      </p:sp>
      <p:sp>
        <p:nvSpPr>
          <p:cNvPr id="7" name="左大括弧 6"/>
          <p:cNvSpPr/>
          <p:nvPr/>
        </p:nvSpPr>
        <p:spPr>
          <a:xfrm rot="5400000">
            <a:off x="7374293" y="-1257841"/>
            <a:ext cx="115888" cy="34235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293571" y="349384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800 </a:t>
            </a:r>
            <a:r>
              <a:rPr lang="en-US" altLang="zh-TW" dirty="0" err="1"/>
              <a:t>px</a:t>
            </a:r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 flipH="1">
            <a:off x="9144001" y="635309"/>
            <a:ext cx="287867" cy="58670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92334" y="280246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19454" y="28024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16545" y="141553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40%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11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Curriculum Vitae</a:t>
            </a:r>
            <a:endParaRPr lang="zh-TW" altLang="en-US" dirty="0"/>
          </a:p>
          <a:p>
            <a:pPr lvl="1"/>
            <a:r>
              <a:rPr lang="en-US" altLang="zh-TW" dirty="0"/>
              <a:t>Hint: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21" y="1910556"/>
            <a:ext cx="3952875" cy="3905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3863181"/>
            <a:ext cx="1676400" cy="990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20" y="676569"/>
            <a:ext cx="1666875" cy="98107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7044267" y="1360488"/>
            <a:ext cx="406400" cy="747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94201" y="3863181"/>
            <a:ext cx="1329267" cy="192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817" y="2541058"/>
            <a:ext cx="933450" cy="7429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58834" y="350823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height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60657" y="193532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width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550" y="4853781"/>
            <a:ext cx="933450" cy="74295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450073" y="239512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rowspan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35356" y="528693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colspan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7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</a:t>
            </a:r>
            <a:r>
              <a:rPr lang="en-US" altLang="zh-TW" i="1" dirty="0"/>
              <a:t>forms</a:t>
            </a:r>
            <a:r>
              <a:rPr lang="en-US" altLang="zh-TW" dirty="0"/>
              <a:t> for collecting information from users.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19" y="3879425"/>
            <a:ext cx="8110800" cy="222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19" y="2561455"/>
            <a:ext cx="8110800" cy="1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6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7073" y="2071102"/>
            <a:ext cx="781632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68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38" y="1600200"/>
            <a:ext cx="331470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2263345" y="3769571"/>
            <a:ext cx="5107460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63114" y="3956963"/>
            <a:ext cx="2191264" cy="5244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89209" y="4654651"/>
            <a:ext cx="4381597" cy="3708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V="1">
            <a:off x="5180008" y="2674846"/>
            <a:ext cx="1986913" cy="19798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43804" y="4515705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純粹傳值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  <a:r>
              <a:rPr lang="zh-TW" altLang="en-US" dirty="0">
                <a:solidFill>
                  <a:srgbClr val="0070C0"/>
                </a:solidFill>
              </a:rPr>
              <a:t> 網頁上不顯示</a:t>
            </a:r>
          </a:p>
        </p:txBody>
      </p:sp>
      <p:sp>
        <p:nvSpPr>
          <p:cNvPr id="14" name="矩形 13"/>
          <p:cNvSpPr/>
          <p:nvPr/>
        </p:nvSpPr>
        <p:spPr>
          <a:xfrm>
            <a:off x="2767913" y="5362309"/>
            <a:ext cx="3772930" cy="2141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767913" y="5576492"/>
            <a:ext cx="3772930" cy="21418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182038" y="36122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傳值方式及接收位置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785235" y="518036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送出表格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85235" y="550778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清除表格</a:t>
            </a:r>
          </a:p>
        </p:txBody>
      </p:sp>
    </p:spTree>
    <p:extLst>
      <p:ext uri="{BB962C8B-B14F-4D97-AF65-F5344CB8AC3E}">
        <p14:creationId xmlns:p14="http://schemas.microsoft.com/office/powerpoint/2010/main" val="36481461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form is defined by a </a:t>
            </a:r>
            <a:r>
              <a:rPr lang="en-US" altLang="zh-TW" i="1" dirty="0">
                <a:solidFill>
                  <a:srgbClr val="FF0000"/>
                </a:solidFill>
              </a:rPr>
              <a:t>form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i="1" dirty="0">
                <a:solidFill>
                  <a:srgbClr val="00B050"/>
                </a:solidFill>
              </a:rPr>
              <a:t>method</a:t>
            </a:r>
            <a:r>
              <a:rPr lang="en-US" altLang="zh-TW" dirty="0"/>
              <a:t> specifies how the form’s data is sent to the web server.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method = "post" </a:t>
            </a:r>
            <a:r>
              <a:rPr lang="en-US" altLang="zh-TW" dirty="0"/>
              <a:t>appends form data to the browser request, which contains the protocol (HTTP) and the requested resource’s URL. </a:t>
            </a:r>
          </a:p>
          <a:p>
            <a:pPr lvl="1"/>
            <a:r>
              <a:rPr lang="en-US" altLang="zh-TW" dirty="0"/>
              <a:t>The other possible value, </a:t>
            </a:r>
            <a:r>
              <a:rPr lang="en-US" altLang="zh-TW" dirty="0">
                <a:solidFill>
                  <a:srgbClr val="00B050"/>
                </a:solidFill>
              </a:rPr>
              <a:t>method = "get"</a:t>
            </a:r>
            <a:r>
              <a:rPr lang="en-US" altLang="zh-TW" dirty="0"/>
              <a:t>, appends the form data directly to the end of the URL of the script, where it’s visible in the browser’s Address field.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action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of the form element specifies the script to which the form data will be sent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2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http://validator.w3.org/</a:t>
            </a:r>
            <a:endParaRPr lang="en-US" altLang="zh-TW" dirty="0"/>
          </a:p>
          <a:p>
            <a:pPr lvl="1"/>
            <a:r>
              <a:rPr lang="en-US" altLang="zh-TW" dirty="0"/>
              <a:t>URL</a:t>
            </a:r>
          </a:p>
          <a:p>
            <a:pPr lvl="1"/>
            <a:r>
              <a:rPr lang="en-US" altLang="zh-TW" dirty="0"/>
              <a:t>File upload</a:t>
            </a:r>
          </a:p>
          <a:p>
            <a:pPr lvl="1"/>
            <a:r>
              <a:rPr lang="en-US" altLang="zh-TW" dirty="0"/>
              <a:t>Direct Input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41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pPr lvl="1"/>
            <a:r>
              <a:rPr lang="en-US" altLang="zh-TW" dirty="0"/>
              <a:t>http://www.wibibi.com/info.php?tid=235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77153"/>
              </p:ext>
            </p:extLst>
          </p:nvPr>
        </p:nvGraphicFramePr>
        <p:xfrm>
          <a:off x="2306594" y="2622018"/>
          <a:ext cx="7578812" cy="3284013"/>
        </p:xfrm>
        <a:graphic>
          <a:graphicData uri="http://schemas.openxmlformats.org/drawingml/2006/table">
            <a:tbl>
              <a:tblPr/>
              <a:tblGrid>
                <a:gridCol w="108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5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GET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POST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網址差異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網址會帶有 </a:t>
                      </a:r>
                      <a:r>
                        <a:rPr lang="en-US" altLang="zh-TW" sz="1600" dirty="0">
                          <a:effectLst/>
                        </a:rPr>
                        <a:t>HTML Form </a:t>
                      </a:r>
                      <a:r>
                        <a:rPr lang="zh-TW" altLang="en-US" sz="1600" dirty="0">
                          <a:effectLst/>
                        </a:rPr>
                        <a:t>表單的參數與資料。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資料傳遞時，網址並不會改變。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資料傳遞量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由於是透過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帶資料，所以有長度限制。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由於不透過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帶參數，所以不受限於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安全性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表單參數與填寫內容可在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看到。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透過 </a:t>
                      </a:r>
                      <a:r>
                        <a:rPr lang="en-US" altLang="zh-TW" sz="1600" dirty="0">
                          <a:effectLst/>
                        </a:rPr>
                        <a:t>HTTP Request </a:t>
                      </a:r>
                      <a:r>
                        <a:rPr lang="zh-TW" altLang="en-US" sz="1600" dirty="0">
                          <a:effectLst/>
                        </a:rPr>
                        <a:t>方式，故參數與填寫內容不會顯示於 </a:t>
                      </a:r>
                      <a:r>
                        <a:rPr lang="en-US" altLang="zh-TW" sz="1600" dirty="0">
                          <a:effectLst/>
                        </a:rPr>
                        <a:t>URL</a:t>
                      </a:r>
                      <a:r>
                        <a:rPr lang="zh-TW" altLang="en-US" sz="1600" dirty="0">
                          <a:effectLst/>
                        </a:rPr>
                        <a:t>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5" y="6054595"/>
            <a:ext cx="7695499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 elements that specify data to provide to the script that processes the form (also called the form handler).</a:t>
            </a:r>
          </a:p>
          <a:p>
            <a:r>
              <a:rPr lang="en-US" altLang="zh-TW" dirty="0"/>
              <a:t>An input’s type is determined by its type attribute.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46401" y="3863182"/>
            <a:ext cx="669713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“25"</a:t>
            </a:r>
            <a:r>
              <a:rPr lang="zh-TW" altLang="en-US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065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</a:t>
            </a:r>
          </a:p>
          <a:p>
            <a:pPr lvl="1"/>
            <a:r>
              <a:rPr lang="en-US" altLang="zh-TW" dirty="0"/>
              <a:t>Forms can contain visual and nonvisual components. </a:t>
            </a:r>
          </a:p>
          <a:p>
            <a:pPr lvl="1"/>
            <a:r>
              <a:rPr lang="en-US" altLang="zh-TW" dirty="0"/>
              <a:t>Visual components include clickable buttons and other graphical user interface components with which users interact. </a:t>
            </a:r>
          </a:p>
          <a:p>
            <a:pPr lvl="1"/>
            <a:r>
              <a:rPr lang="en-US" altLang="zh-TW" dirty="0"/>
              <a:t>Nonvisual components, called </a:t>
            </a:r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inputs, store any data that you specify, such as e-mail addresses and HTML5 document file names that act as links.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231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text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text field into the form, which allows the user to input data.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label</a:t>
            </a:r>
            <a:r>
              <a:rPr lang="en-US" altLang="zh-TW" dirty="0"/>
              <a:t> element provides users with information about the input element’s purpose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size</a:t>
            </a:r>
            <a:r>
              <a:rPr lang="en-US" altLang="zh-TW" dirty="0"/>
              <a:t> attribute specifies the number of characters visible in the text field.</a:t>
            </a:r>
          </a:p>
          <a:p>
            <a:r>
              <a:rPr lang="en-US" altLang="zh-TW" dirty="0"/>
              <a:t>Optional attribute </a:t>
            </a:r>
            <a:r>
              <a:rPr lang="en-US" altLang="zh-TW" i="1" dirty="0" err="1">
                <a:solidFill>
                  <a:srgbClr val="00B050"/>
                </a:solidFill>
              </a:rPr>
              <a:t>maxlength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limits the number of characters input into a text field.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13000" y="5294913"/>
            <a:ext cx="7408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“name”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“text”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“25”</a:t>
            </a:r>
            <a:r>
              <a:rPr lang="zh-TW" altLang="en-US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67974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submit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is a button. </a:t>
            </a:r>
          </a:p>
          <a:p>
            <a:pPr lvl="1"/>
            <a:r>
              <a:rPr lang="en-US" altLang="zh-TW" dirty="0"/>
              <a:t>When the submit button is pressed, the form’s data is sent to the location specified in the form’s action attribute.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value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sets the text displayed on the button.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reset</a:t>
            </a:r>
            <a:r>
              <a:rPr lang="en-US" altLang="zh-TW" dirty="0"/>
              <a:t> input element allows a user to reset all form elements to their default values.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08867" y="4578966"/>
            <a:ext cx="57742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1570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4067" y="1703175"/>
            <a:ext cx="892386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More 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Comments: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"36"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Enter comments here.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 Address: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"password"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75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86" y="49781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2723172" y="5419368"/>
            <a:ext cx="7718854" cy="18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215779" y="889687"/>
            <a:ext cx="4173563" cy="4620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5606916" y="980305"/>
            <a:ext cx="1312868" cy="44951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6629401" y="1169774"/>
            <a:ext cx="1217141" cy="43713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039805" y="575304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總共幾列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一列幾個字</a:t>
            </a:r>
          </a:p>
        </p:txBody>
      </p:sp>
      <p:sp>
        <p:nvSpPr>
          <p:cNvPr id="17" name="矩形 16"/>
          <p:cNvSpPr/>
          <p:nvPr/>
        </p:nvSpPr>
        <p:spPr>
          <a:xfrm>
            <a:off x="4797891" y="6128449"/>
            <a:ext cx="1647568" cy="2119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73848" y="62344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輸入的字變</a:t>
            </a:r>
            <a:r>
              <a:rPr lang="en-US" altLang="zh-TW" dirty="0">
                <a:solidFill>
                  <a:srgbClr val="00B0F0"/>
                </a:solidFill>
              </a:rPr>
              <a:t>•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21" name="直線單箭頭接點 20"/>
          <p:cNvCxnSpPr>
            <a:stCxn id="17" idx="0"/>
          </p:cNvCxnSpPr>
          <p:nvPr/>
        </p:nvCxnSpPr>
        <p:spPr>
          <a:xfrm flipV="1">
            <a:off x="5621675" y="1315295"/>
            <a:ext cx="2034746" cy="48131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1" y="1457439"/>
            <a:ext cx="8554399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 you liked: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 design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"Design"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Ease of use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"Ease"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Source code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"Code"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 did you get to our site?: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"search engine"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 from another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Deitel.com Web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Reference in a book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92" y="90971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792627" y="2166551"/>
            <a:ext cx="3550508" cy="169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6343135" y="1750290"/>
            <a:ext cx="1126388" cy="126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92627" y="4769708"/>
            <a:ext cx="3064476" cy="1639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857103" y="2051222"/>
            <a:ext cx="2627870" cy="35340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7587051" y="2051224"/>
            <a:ext cx="897923" cy="27184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340080" y="49687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預設值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631333" y="3674674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checkbox:</a:t>
            </a:r>
            <a:r>
              <a:rPr lang="zh-TW" altLang="en-US" dirty="0">
                <a:solidFill>
                  <a:srgbClr val="FF0000"/>
                </a:solidFill>
              </a:rPr>
              <a:t>多選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radio :</a:t>
            </a:r>
            <a:r>
              <a:rPr lang="zh-TW" altLang="en-US" dirty="0">
                <a:solidFill>
                  <a:srgbClr val="FF0000"/>
                </a:solidFill>
              </a:rPr>
              <a:t>單選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同</a:t>
            </a:r>
            <a:r>
              <a:rPr lang="en-US" altLang="zh-TW" dirty="0">
                <a:solidFill>
                  <a:srgbClr val="FF0000"/>
                </a:solidFill>
              </a:rPr>
              <a:t>group</a:t>
            </a:r>
            <a:r>
              <a:rPr lang="zh-TW" altLang="en-US" dirty="0">
                <a:solidFill>
                  <a:srgbClr val="FF0000"/>
                </a:solidFill>
              </a:rPr>
              <a:t>同</a:t>
            </a:r>
            <a:r>
              <a:rPr lang="en-US" altLang="zh-TW" dirty="0">
                <a:solidFill>
                  <a:srgbClr val="FF0000"/>
                </a:solidFill>
              </a:rPr>
              <a:t>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932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64257" y="1934266"/>
            <a:ext cx="5298047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 our site: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Awful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86" y="49781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982097" y="2364259"/>
            <a:ext cx="3410465" cy="254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6392561" y="2257169"/>
            <a:ext cx="1054444" cy="137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867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password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password box into a form.</a:t>
            </a:r>
          </a:p>
          <a:p>
            <a:pPr lvl="1"/>
            <a:r>
              <a:rPr lang="en-US" altLang="zh-TW" dirty="0"/>
              <a:t>Allows users to enter sensitive information, such as credit card numbers and passwords, by “masking” the information input with another character, usually asterisks.</a:t>
            </a:r>
          </a:p>
          <a:p>
            <a:pPr lvl="1"/>
            <a:r>
              <a:rPr lang="en-US" altLang="zh-TW" dirty="0"/>
              <a:t>The actual value input is sent to the web server, not the asterisks that mask the input.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47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checkbox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enables users to select and option.</a:t>
            </a:r>
          </a:p>
          <a:p>
            <a:pPr lvl="1"/>
            <a:r>
              <a:rPr lang="en-US" altLang="zh-TW" dirty="0"/>
              <a:t>When the checkbox is selected, a check mark appears in the checkbox . Otherwise, the checkbox is empty</a:t>
            </a:r>
          </a:p>
          <a:p>
            <a:pPr lvl="1"/>
            <a:r>
              <a:rPr lang="en-US" altLang="zh-TW" dirty="0"/>
              <a:t>checkboxes can be used individually and in groups. checkboxes that are part of the same group have the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same name</a:t>
            </a:r>
          </a:p>
          <a:p>
            <a:r>
              <a:rPr lang="en-US" altLang="zh-TW" i="1" dirty="0">
                <a:solidFill>
                  <a:srgbClr val="7030A0"/>
                </a:solidFill>
              </a:rPr>
              <a:t>radio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buttons are similar to checkboxes, except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only one</a:t>
            </a:r>
            <a:r>
              <a:rPr lang="en-US" altLang="zh-TW" dirty="0"/>
              <a:t> radio button in a group can be selected at any time.</a:t>
            </a:r>
          </a:p>
          <a:p>
            <a:pPr lvl="1"/>
            <a:r>
              <a:rPr lang="en-US" altLang="zh-TW" dirty="0"/>
              <a:t>All radio buttons in a group have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the same name </a:t>
            </a:r>
            <a:r>
              <a:rPr lang="en-US" altLang="zh-TW" dirty="0"/>
              <a:t>attribute but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different value attributes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select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provides a drop-down list of items.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identifies the drop-down list.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option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 adds items to the drop-down list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>
                <a:hlinkClick r:id="rId2"/>
              </a:rPr>
              <a:t>http://YOURIP:PORT/test.html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3095324"/>
            <a:ext cx="7200000" cy="1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138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045944"/>
            <a:ext cx="6534150" cy="1266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4071765"/>
            <a:ext cx="6553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3" y="2049463"/>
            <a:ext cx="5629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Rstudio</a:t>
            </a:r>
            <a:r>
              <a:rPr lang="en-US" altLang="zh-TW" dirty="0"/>
              <a:t> Server</a:t>
            </a:r>
          </a:p>
          <a:p>
            <a:pPr lvl="1"/>
            <a:r>
              <a:rPr lang="en-US" altLang="zh-TW" dirty="0">
                <a:hlinkClick r:id="rId2"/>
              </a:rPr>
              <a:t>http://140.138.77.70:8787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891694"/>
            <a:ext cx="35052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744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Changing </a:t>
            </a:r>
            <a:r>
              <a:rPr lang="en-US" altLang="zh-TW" dirty="0">
                <a:solidFill>
                  <a:srgbClr val="FF0000"/>
                </a:solidFill>
              </a:rPr>
              <a:t>Passw</a:t>
            </a:r>
            <a:r>
              <a:rPr lang="en-US" altLang="zh-TW" dirty="0">
                <a:solidFill>
                  <a:schemeClr val="tx1"/>
                </a:solidFill>
              </a:rPr>
              <a:t>or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altLang="zh-TW" dirty="0"/>
              <a:t>at least 6 characters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can not too simple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passwd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95600" y="3645024"/>
            <a:ext cx="62646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tinin@class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passwd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Changing password 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(current)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Enter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Retype new UNIX password: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password updated successfully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tinin@class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95600" y="3068960"/>
            <a:ext cx="626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94" y="1323244"/>
            <a:ext cx="5156284" cy="10113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58880" y="205369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93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 : Open </a:t>
            </a:r>
            <a:r>
              <a:rPr lang="en-US" altLang="zh-TW" dirty="0" err="1"/>
              <a:t>Filezilla</a:t>
            </a:r>
            <a:endParaRPr lang="en-US" altLang="zh-TW" dirty="0"/>
          </a:p>
          <a:p>
            <a:r>
              <a:rPr lang="en-US" altLang="zh-TW" dirty="0"/>
              <a:t>Step 2 : Connect to server</a:t>
            </a:r>
          </a:p>
          <a:p>
            <a:pPr lvl="1"/>
            <a:r>
              <a:rPr lang="en-US" altLang="zh-TW" dirty="0"/>
              <a:t>Hostname : 140.138.77.70</a:t>
            </a:r>
          </a:p>
          <a:p>
            <a:pPr lvl="1"/>
            <a:r>
              <a:rPr lang="en-US" altLang="zh-TW" dirty="0"/>
              <a:t>Username : s+ STUDENT ID</a:t>
            </a:r>
          </a:p>
          <a:p>
            <a:pPr lvl="1"/>
            <a:r>
              <a:rPr lang="en-US" altLang="zh-TW" dirty="0"/>
              <a:t>Password :  </a:t>
            </a:r>
            <a:r>
              <a:rPr lang="en-US" altLang="zh-TW" dirty="0" err="1"/>
              <a:t>xxxxxx</a:t>
            </a:r>
            <a:endParaRPr lang="en-US" altLang="zh-TW" dirty="0"/>
          </a:p>
          <a:p>
            <a:pPr lvl="1"/>
            <a:r>
              <a:rPr lang="en-US" altLang="zh-TW" dirty="0"/>
              <a:t>Port : 22</a:t>
            </a:r>
          </a:p>
          <a:p>
            <a:r>
              <a:rPr lang="en-US" altLang="zh-TW" dirty="0"/>
              <a:t>Step 3</a:t>
            </a:r>
            <a:r>
              <a:rPr lang="zh-TW" altLang="en-US" dirty="0"/>
              <a:t> </a:t>
            </a:r>
            <a:r>
              <a:rPr lang="en-US" altLang="zh-TW" dirty="0"/>
              <a:t>:upload file (ex.tgz)</a:t>
            </a:r>
          </a:p>
          <a:p>
            <a:r>
              <a:rPr lang="en-US" altLang="zh-TW" dirty="0"/>
              <a:t>Step 4: tar </a:t>
            </a:r>
            <a:r>
              <a:rPr lang="en-US" altLang="zh-TW" dirty="0" err="1"/>
              <a:t>zxvf</a:t>
            </a:r>
            <a:r>
              <a:rPr lang="en-US" altLang="zh-TW" dirty="0"/>
              <a:t> ex.tgz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8588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file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76873"/>
            <a:ext cx="7734300" cy="2562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5680" y="41490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8872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46705" y="1600200"/>
            <a:ext cx="7692385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課程滿意度調查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請選擇課號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"class"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CS106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CS380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姓名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對本課程是否滿意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"good"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滿意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"normal"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普通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不滿意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7009" y="1619438"/>
            <a:ext cx="4572000" cy="1615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rating</a:t>
            </a:r>
            <a:r>
              <a:rPr lang="en-US" altLang="zh-TW" sz="1100" ker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你選的課號為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你的姓名為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滿意度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1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+ PHP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52" y="3525678"/>
            <a:ext cx="221932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313" y="5826120"/>
            <a:ext cx="1447800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/>
          <p:nvPr/>
        </p:nvCxnSpPr>
        <p:spPr>
          <a:xfrm flipV="1">
            <a:off x="3847071" y="1886465"/>
            <a:ext cx="3136557" cy="1696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9489990" y="4456670"/>
            <a:ext cx="331831" cy="1527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588476" y="2024397"/>
            <a:ext cx="2413686" cy="260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8822274" y="4540090"/>
            <a:ext cx="833630" cy="17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176584" y="2257168"/>
            <a:ext cx="2825578" cy="28420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665053" y="5099222"/>
            <a:ext cx="2713726" cy="14511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8600495" y="5099223"/>
            <a:ext cx="771718" cy="14319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983852" y="132110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Form.html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447344" y="131703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719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PHP</a:t>
            </a:r>
            <a:r>
              <a:rPr lang="zh-TW" altLang="en-US" dirty="0"/>
              <a:t>需放至</a:t>
            </a:r>
            <a:r>
              <a:rPr lang="en-US" altLang="zh-TW" dirty="0"/>
              <a:t>apache</a:t>
            </a:r>
            <a:r>
              <a:rPr lang="zh-TW" altLang="en-US" dirty="0"/>
              <a:t>預設目錄下</a:t>
            </a:r>
            <a:endParaRPr lang="en-US" altLang="zh-TW" dirty="0"/>
          </a:p>
          <a:p>
            <a:pPr lvl="1"/>
            <a:r>
              <a:rPr lang="en-US" altLang="zh-TW" dirty="0"/>
              <a:t>Windows</a:t>
            </a:r>
          </a:p>
          <a:p>
            <a:pPr lvl="2"/>
            <a:r>
              <a:rPr lang="en-US" altLang="zh-TW" dirty="0"/>
              <a:t>C:/xampp/htodcs</a:t>
            </a:r>
          </a:p>
          <a:p>
            <a:pPr lvl="1"/>
            <a:r>
              <a:rPr lang="en-US" altLang="zh-TW" dirty="0"/>
              <a:t>Linux</a:t>
            </a:r>
          </a:p>
          <a:p>
            <a:pPr lvl="2"/>
            <a:r>
              <a:rPr lang="en-US" altLang="zh-TW" dirty="0"/>
              <a:t>~/</a:t>
            </a:r>
            <a:r>
              <a:rPr lang="en-US" altLang="zh-TW" dirty="0" err="1"/>
              <a:t>public_html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+ PHP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66" y="2074333"/>
            <a:ext cx="4499968" cy="30134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759" y="5185484"/>
            <a:ext cx="2390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02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51803" y="2835876"/>
            <a:ext cx="8382305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en-US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訂購單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請選擇餐點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zh-TW" altLang="en-US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+ PHP 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006811" y="243377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Form.html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94479" y="150246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2954" y="1886465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isset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echo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你選擇的餐點為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echo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zh-TW" altLang="zh-TW" sz="1200" kern="0" dirty="0">
                <a:solidFill>
                  <a:srgbClr val="D7005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174675" y="2166551"/>
            <a:ext cx="3404136" cy="2850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245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Notepad++</a:t>
            </a:r>
          </a:p>
          <a:p>
            <a:pPr lvl="1"/>
            <a:r>
              <a:rPr lang="zh-TW" altLang="en-US" dirty="0"/>
              <a:t>編碼</a:t>
            </a:r>
            <a:r>
              <a:rPr lang="en-US" altLang="zh-TW" dirty="0"/>
              <a:t>-&gt;</a:t>
            </a:r>
            <a:r>
              <a:rPr lang="zh-TW" altLang="en-US" dirty="0"/>
              <a:t>編譯成</a:t>
            </a:r>
            <a:r>
              <a:rPr lang="en-US" altLang="zh-TW" dirty="0"/>
              <a:t>UTF-8</a:t>
            </a:r>
            <a:r>
              <a:rPr lang="zh-TW" altLang="en-US" dirty="0"/>
              <a:t>碼</a:t>
            </a:r>
            <a:r>
              <a:rPr lang="en-US" altLang="zh-TW" dirty="0"/>
              <a:t>(</a:t>
            </a:r>
            <a:r>
              <a:rPr lang="zh-TW" altLang="en-US" dirty="0"/>
              <a:t>檔首無</a:t>
            </a:r>
            <a:r>
              <a:rPr lang="en-US" altLang="zh-TW" dirty="0"/>
              <a:t>BOM)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 </a:t>
            </a:r>
            <a:r>
              <a:rPr lang="en-US" altLang="zh-TW" dirty="0"/>
              <a:t>(windows)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3" y="2957898"/>
            <a:ext cx="2733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HTML5 documents that contain syntax errors may not display properly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pic>
        <p:nvPicPr>
          <p:cNvPr id="4" name="Picture 1" descr="iw3htp5_02_HTML5_pt1_Page_0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0" b="60113"/>
          <a:stretch/>
        </p:blipFill>
        <p:spPr bwMode="auto">
          <a:xfrm>
            <a:off x="1981200" y="3047636"/>
            <a:ext cx="7348152" cy="22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6277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Pietty</a:t>
            </a:r>
            <a:endParaRPr lang="en-US" altLang="zh-TW" dirty="0"/>
          </a:p>
          <a:p>
            <a:pPr lvl="1"/>
            <a:r>
              <a:rPr lang="zh-TW" altLang="en-US" dirty="0"/>
              <a:t>選項</a:t>
            </a:r>
            <a:r>
              <a:rPr lang="en-US" altLang="zh-TW" dirty="0"/>
              <a:t>-&gt;</a:t>
            </a:r>
            <a:r>
              <a:rPr lang="zh-TW" altLang="en-US" dirty="0"/>
              <a:t>字元編碼</a:t>
            </a:r>
            <a:r>
              <a:rPr lang="en-US" altLang="zh-TW" dirty="0"/>
              <a:t>-&gt;Unicode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Big5 to Unicode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 </a:t>
            </a:r>
            <a:r>
              <a:rPr lang="en-US" altLang="zh-TW" dirty="0"/>
              <a:t>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50" y="2501343"/>
            <a:ext cx="3724275" cy="2085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20111" y="5119127"/>
            <a:ext cx="51475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333333"/>
                </a:solidFill>
                <a:latin typeface="Arial" panose="020B0604020202020204" pitchFamily="34" charset="0"/>
              </a:rPr>
              <a:t>iconv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 -f big5 -t utf-8 big5 infile.html -o outfile.html</a:t>
            </a:r>
          </a:p>
        </p:txBody>
      </p:sp>
    </p:spTree>
    <p:extLst>
      <p:ext uri="{BB962C8B-B14F-4D97-AF65-F5344CB8AC3E}">
        <p14:creationId xmlns:p14="http://schemas.microsoft.com/office/powerpoint/2010/main" val="9428695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 tag can be used to link to another section of the same document by specifying the element’s id as the link’s </a:t>
            </a:r>
            <a:r>
              <a:rPr lang="en-US" altLang="zh-TW" dirty="0" err="1"/>
              <a:t>href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link internally to an element with its id attribute set, use the syntax </a:t>
            </a:r>
            <a:r>
              <a:rPr lang="en-US" altLang="zh-TW" i="1" dirty="0">
                <a:solidFill>
                  <a:srgbClr val="7030A0"/>
                </a:solidFill>
              </a:rPr>
              <a:t>#id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630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92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24000" y="2901440"/>
            <a:ext cx="75291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Internal Links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"features"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"#bugs"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 to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Bugs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people from countries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around the world.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have access to new media as it becomes public: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6323" y="4374293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07955" y="4151872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680" y="0"/>
            <a:ext cx="3317321" cy="4171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7232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410356"/>
            <a:ext cx="7118866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Dynamic 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 is the technology of the future!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"bugs"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 3 Favorite Bugs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"#features"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 to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Features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Fire Fly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Gal Ant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Roman Tic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916194" y="4736758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36323" y="5102676"/>
            <a:ext cx="1136822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167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One way that search engines catalog pages is by reading the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element’s contents.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/>
              <a:t> attribute identifies the type of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content</a:t>
            </a:r>
            <a:r>
              <a:rPr lang="en-US" altLang="zh-TW" dirty="0"/>
              <a:t> attribute 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keywords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meta element: provides search engines with a list of words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describe a page</a:t>
            </a:r>
            <a:r>
              <a:rPr lang="en-US" altLang="zh-TW" dirty="0"/>
              <a:t>, which are compared with words in search requests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description</a:t>
            </a:r>
            <a:r>
              <a:rPr lang="en-US" altLang="zh-TW" dirty="0"/>
              <a:t> meta element: provides a three- to four-line description of a site in sentence form, used by search engines to catalog your site. This text is sometimes displayed as part of the search result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010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22855" y="1827829"/>
            <a:ext cx="7399867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"keywords"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"web page, design,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HTML5, tutorial, personal, help, index, form,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contact, feedback, list, links,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"description"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website will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help you learn the basics of HTML5 and web page design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through the use of interactive examples and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instruction."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 to Our Website!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 have designed this site to teach about the wonders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of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better equipped than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to represent complex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data on the Internet.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takes advantage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XML's strict syntax to ensure well-formedness. Soon you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will know about many of the great features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Have Fun With the 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96" y="1447262"/>
            <a:ext cx="5519351" cy="1582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3369274" y="2754309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60809" y="3300654"/>
            <a:ext cx="1334531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004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836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Install apache server.v1</Template>
  <TotalTime>10586</TotalTime>
  <Words>8962</Words>
  <Application>Microsoft Office PowerPoint</Application>
  <PresentationFormat>寬螢幕</PresentationFormat>
  <Paragraphs>1324</Paragraphs>
  <Slides>96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3" baseType="lpstr">
      <vt:lpstr>新細明體</vt:lpstr>
      <vt:lpstr>Arial</vt:lpstr>
      <vt:lpstr>Calibri</vt:lpstr>
      <vt:lpstr>Corbel</vt:lpstr>
      <vt:lpstr>Courier New</vt:lpstr>
      <vt:lpstr>Lucida Console</vt:lpstr>
      <vt:lpstr>Custom Theme</vt:lpstr>
      <vt:lpstr>Chapter 2 Introduction to HTML5</vt:lpstr>
      <vt:lpstr>Outline</vt:lpstr>
      <vt:lpstr>Outline</vt:lpstr>
      <vt:lpstr>Introduction</vt:lpstr>
      <vt:lpstr>Editing HTML5</vt:lpstr>
      <vt:lpstr>Editing HTML5</vt:lpstr>
      <vt:lpstr>W3C HTML5 Validation Service</vt:lpstr>
      <vt:lpstr>W3C HTML5 Validation Service</vt:lpstr>
      <vt:lpstr>W3C HTML5 Validation Service</vt:lpstr>
      <vt:lpstr>Another example</vt:lpstr>
      <vt:lpstr>Another example</vt:lpstr>
      <vt:lpstr>Another example</vt:lpstr>
      <vt:lpstr>DOCTYPE</vt:lpstr>
      <vt:lpstr>Comments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Start Tags and End Tags</vt:lpstr>
      <vt:lpstr>Start Tags and End Tags</vt:lpstr>
      <vt:lpstr>Paragraph Element</vt:lpstr>
      <vt:lpstr>Headings</vt:lpstr>
      <vt:lpstr>Headings</vt:lpstr>
      <vt:lpstr>Headings</vt:lpstr>
      <vt:lpstr>Linking</vt:lpstr>
      <vt:lpstr>Linking</vt:lpstr>
      <vt:lpstr>Linking</vt:lpstr>
      <vt:lpstr>Linking</vt:lpstr>
      <vt:lpstr>Linking</vt:lpstr>
      <vt:lpstr>Linking</vt:lpstr>
      <vt:lpstr>Linking</vt:lpstr>
      <vt:lpstr>Linking</vt:lpstr>
      <vt:lpstr>Images</vt:lpstr>
      <vt:lpstr>Images</vt:lpstr>
      <vt:lpstr>Images</vt:lpstr>
      <vt:lpstr>Images</vt:lpstr>
      <vt:lpstr>Images</vt:lpstr>
      <vt:lpstr>Images</vt:lpstr>
      <vt:lpstr>Images</vt:lpstr>
      <vt:lpstr>Images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Lists</vt:lpstr>
      <vt:lpstr>Lists</vt:lpstr>
      <vt:lpstr>Lists</vt:lpstr>
      <vt:lpstr>Lists</vt:lpstr>
      <vt:lpstr>Exercises</vt:lpstr>
      <vt:lpstr>Tables</vt:lpstr>
      <vt:lpstr>PowerPoint 簡報</vt:lpstr>
      <vt:lpstr>Tables</vt:lpstr>
      <vt:lpstr>Tables</vt:lpstr>
      <vt:lpstr>Tables</vt:lpstr>
      <vt:lpstr>Tables</vt:lpstr>
      <vt:lpstr>Tables</vt:lpstr>
      <vt:lpstr>Exercises</vt:lpstr>
      <vt:lpstr>Table rowspan</vt:lpstr>
      <vt:lpstr>Table rowspan</vt:lpstr>
      <vt:lpstr>Tables</vt:lpstr>
      <vt:lpstr>Exercise</vt:lpstr>
      <vt:lpstr>Exercise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Exercises</vt:lpstr>
      <vt:lpstr>Login server</vt:lpstr>
      <vt:lpstr>passwd</vt:lpstr>
      <vt:lpstr>upload file</vt:lpstr>
      <vt:lpstr>upload file</vt:lpstr>
      <vt:lpstr>Form + PHP </vt:lpstr>
      <vt:lpstr>Form + PHP </vt:lpstr>
      <vt:lpstr>Form + PHP </vt:lpstr>
      <vt:lpstr>編碼 (windows)</vt:lpstr>
      <vt:lpstr>編碼 (linux)</vt:lpstr>
      <vt:lpstr>Internal Linking</vt:lpstr>
      <vt:lpstr>Internal Linking</vt:lpstr>
      <vt:lpstr>Internal Linking</vt:lpstr>
      <vt:lpstr>meta Elements</vt:lpstr>
      <vt:lpstr>meta Elements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HTML5</dc:title>
  <dc:creator>tinin</dc:creator>
  <cp:lastModifiedBy>s1103334@mail.yzu.edu.tw</cp:lastModifiedBy>
  <cp:revision>325</cp:revision>
  <dcterms:created xsi:type="dcterms:W3CDTF">2014-09-18T07:24:36Z</dcterms:created>
  <dcterms:modified xsi:type="dcterms:W3CDTF">2021-10-08T16:27:36Z</dcterms:modified>
</cp:coreProperties>
</file>