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2" r:id="rId1"/>
  </p:sldMasterIdLst>
  <p:sldIdLst>
    <p:sldId id="256" r:id="rId2"/>
    <p:sldId id="264" r:id="rId3"/>
    <p:sldId id="257" r:id="rId4"/>
    <p:sldId id="258" r:id="rId5"/>
    <p:sldId id="285" r:id="rId6"/>
    <p:sldId id="260" r:id="rId7"/>
    <p:sldId id="259" r:id="rId8"/>
    <p:sldId id="261" r:id="rId9"/>
    <p:sldId id="286" r:id="rId10"/>
    <p:sldId id="287" r:id="rId11"/>
    <p:sldId id="288" r:id="rId12"/>
    <p:sldId id="262" r:id="rId13"/>
    <p:sldId id="289" r:id="rId14"/>
    <p:sldId id="290" r:id="rId15"/>
    <p:sldId id="263" r:id="rId16"/>
    <p:sldId id="266" r:id="rId17"/>
    <p:sldId id="269" r:id="rId18"/>
    <p:sldId id="298" r:id="rId19"/>
    <p:sldId id="299" r:id="rId20"/>
    <p:sldId id="300" r:id="rId21"/>
    <p:sldId id="291" r:id="rId22"/>
    <p:sldId id="268" r:id="rId23"/>
    <p:sldId id="294" r:id="rId24"/>
    <p:sldId id="296" r:id="rId25"/>
    <p:sldId id="292" r:id="rId26"/>
    <p:sldId id="267" r:id="rId27"/>
    <p:sldId id="297" r:id="rId28"/>
    <p:sldId id="293" r:id="rId29"/>
    <p:sldId id="295" r:id="rId30"/>
    <p:sldId id="270" r:id="rId31"/>
    <p:sldId id="284" r:id="rId32"/>
    <p:sldId id="27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0" d="100"/>
          <a:sy n="50" d="100"/>
        </p:scale>
        <p:origin x="9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DA51639-B2D6-4652-B8C3-1B4C224A7BAF}" type="datetimeFigureOut">
              <a:rPr lang="en-US" smtClean="0"/>
              <a:t>4/15/2025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11473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522751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870485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31461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908764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C48EC7-AF6A-48D3-8284-14BACBEBDD84}" type="datetimeFigureOut">
              <a:rPr lang="en-US" smtClean="0"/>
              <a:t>4/15/2025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453246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C48EC7-AF6A-48D3-8284-14BACBEBDD84}" type="datetimeFigureOut">
              <a:rPr lang="en-US" smtClean="0"/>
              <a:t>4/15/2025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6881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83124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19512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1380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23814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81328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4/15/2025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9385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4/15/2025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24257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4/15/2025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01368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1582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08313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C48EC7-AF6A-48D3-8284-14BACBEBDD84}" type="datetimeFigureOut">
              <a:rPr lang="en-US" smtClean="0"/>
              <a:t>4/15/2025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435559"/>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2597A-E76B-63E3-6E0A-4098848299E3}"/>
              </a:ext>
            </a:extLst>
          </p:cNvPr>
          <p:cNvSpPr>
            <a:spLocks noGrp="1"/>
          </p:cNvSpPr>
          <p:nvPr>
            <p:ph type="ctrTitle"/>
          </p:nvPr>
        </p:nvSpPr>
        <p:spPr>
          <a:xfrm>
            <a:off x="857251" y="954611"/>
            <a:ext cx="11206161" cy="1971675"/>
          </a:xfrm>
        </p:spPr>
        <p:txBody>
          <a:bodyPr>
            <a:normAutofit/>
          </a:bodyPr>
          <a:lstStyle/>
          <a:p>
            <a:pPr marL="0" marR="0">
              <a:spcBef>
                <a:spcPts val="1800"/>
              </a:spcBef>
              <a:spcAft>
                <a:spcPts val="400"/>
              </a:spcAft>
            </a:pPr>
            <a:r>
              <a:rPr lang="en-US" sz="66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Marketing | Leads Conversion</a:t>
            </a:r>
          </a:p>
        </p:txBody>
      </p:sp>
      <p:sp>
        <p:nvSpPr>
          <p:cNvPr id="3" name="Subtitle 2">
            <a:extLst>
              <a:ext uri="{FF2B5EF4-FFF2-40B4-BE49-F238E27FC236}">
                <a16:creationId xmlns:a16="http://schemas.microsoft.com/office/drawing/2014/main" id="{CB65362D-1BE8-34FF-3F26-FDCF5FCB1EC4}"/>
              </a:ext>
            </a:extLst>
          </p:cNvPr>
          <p:cNvSpPr>
            <a:spLocks noGrp="1"/>
          </p:cNvSpPr>
          <p:nvPr>
            <p:ph type="subTitle" idx="1"/>
          </p:nvPr>
        </p:nvSpPr>
        <p:spPr>
          <a:xfrm>
            <a:off x="1416177" y="3931714"/>
            <a:ext cx="9070848" cy="1357460"/>
          </a:xfrm>
          <a:noFill/>
        </p:spPr>
        <p:txBody>
          <a:bodyPr>
            <a:normAutofit fontScale="55000" lnSpcReduction="20000"/>
          </a:bodyPr>
          <a:lstStyle/>
          <a:p>
            <a:r>
              <a:rPr lang="en-US" sz="5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Segoe UI" panose="020B0502040204020203" pitchFamily="34" charset="0"/>
                <a:cs typeface="Times New Roman" panose="02020603050405020304" pitchFamily="18" charset="0"/>
              </a:rPr>
              <a:t>DEPI –Microsoft Power BI Final Project-</a:t>
            </a:r>
            <a:br>
              <a:rPr lang="en-US" sz="4200" dirty="0">
                <a:ln w="0"/>
                <a:solidFill>
                  <a:schemeClr val="tx1"/>
                </a:solidFill>
                <a:effectLst>
                  <a:outerShdw blurRad="38100" dist="19050" dir="2700000" algn="tl" rotWithShape="0">
                    <a:schemeClr val="dk1">
                      <a:alpha val="40000"/>
                    </a:schemeClr>
                  </a:outerShdw>
                </a:effectLst>
                <a:latin typeface="Aptos Display" panose="020B0004020202020204" pitchFamily="34" charset="0"/>
                <a:ea typeface="Yu Gothic Light" panose="020B0300000000000000" pitchFamily="34" charset="-128"/>
                <a:cs typeface="Times New Roman" panose="02020603050405020304" pitchFamily="18" charset="0"/>
              </a:rPr>
            </a:br>
            <a:r>
              <a:rPr lang="en-US" sz="4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Arial" panose="020B0604020202020204" pitchFamily="34" charset="0"/>
                <a:cs typeface="Times New Roman" panose="02020603050405020304" pitchFamily="18" charset="0"/>
              </a:rPr>
              <a:t> </a:t>
            </a:r>
            <a:br>
              <a:rPr lang="en-US" sz="4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Yu Gothic Light" panose="020B0300000000000000" pitchFamily="34" charset="-128"/>
                <a:cs typeface="Times New Roman" panose="02020603050405020304" pitchFamily="18" charset="0"/>
              </a:rPr>
            </a:br>
            <a:endParaRPr lang="en-US" sz="4200" dirty="0">
              <a:ln w="0"/>
              <a:solidFill>
                <a:schemeClr val="tx1"/>
              </a:solidFill>
              <a:effectLst>
                <a:outerShdw blurRad="38100" dist="19050" dir="2700000" algn="tl" rotWithShape="0">
                  <a:schemeClr val="dk1">
                    <a:alpha val="40000"/>
                  </a:schemeClr>
                </a:outerShdw>
              </a:effectLst>
            </a:endParaRPr>
          </a:p>
          <a:p>
            <a:endParaRPr lang="en-US" sz="32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96251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35EB1-8E60-E636-45B1-590E8E203FC0}"/>
              </a:ext>
            </a:extLst>
          </p:cNvPr>
          <p:cNvSpPr>
            <a:spLocks noGrp="1"/>
          </p:cNvSpPr>
          <p:nvPr>
            <p:ph type="title"/>
          </p:nvPr>
        </p:nvSpPr>
        <p:spPr>
          <a:xfrm>
            <a:off x="902378" y="860106"/>
            <a:ext cx="9905955" cy="3559493"/>
          </a:xfrm>
        </p:spPr>
        <p:txBody>
          <a:bodyPr>
            <a:normAutofit fontScale="90000"/>
          </a:bodyPr>
          <a:lstStyle/>
          <a:p>
            <a:r>
              <a:rPr lang="en-US" sz="4900" b="1" i="0" u="none" strike="noStrike" baseline="0" dirty="0">
                <a:solidFill>
                  <a:srgbClr val="000000"/>
                </a:solidFill>
                <a:latin typeface="Calibri" panose="020F0502020204030204" pitchFamily="34" charset="0"/>
              </a:rPr>
              <a:t>The dataset explanation: </a:t>
            </a:r>
            <a:br>
              <a:rPr lang="en-US" sz="4900" b="1" i="0" u="none" strike="noStrike" baseline="0" dirty="0">
                <a:solidFill>
                  <a:srgbClr val="000000"/>
                </a:solidFill>
                <a:latin typeface="Calibri" panose="020F0502020204030204" pitchFamily="34" charset="0"/>
              </a:rPr>
            </a:br>
            <a:br>
              <a:rPr lang="en-US" sz="1800" b="0" i="0" u="none" strike="noStrike" baseline="0" dirty="0">
                <a:solidFill>
                  <a:srgbClr val="000000"/>
                </a:solidFill>
                <a:latin typeface="Calibri" panose="020F0502020204030204" pitchFamily="34" charset="0"/>
              </a:rPr>
            </a:br>
            <a:br>
              <a:rPr lang="en-US" sz="3100" b="0" i="0" u="none" strike="noStrike" baseline="0" dirty="0">
                <a:solidFill>
                  <a:srgbClr val="000000"/>
                </a:solidFill>
                <a:latin typeface="Calibri" panose="020F0502020204030204" pitchFamily="34" charset="0"/>
              </a:rPr>
            </a:br>
            <a:br>
              <a:rPr lang="en-US" sz="2200" b="0" i="0" u="none" strike="noStrike" baseline="0" dirty="0">
                <a:solidFill>
                  <a:srgbClr val="000000"/>
                </a:solidFill>
                <a:latin typeface="Calibri" panose="020F0502020204030204" pitchFamily="34" charset="0"/>
              </a:rPr>
            </a:br>
            <a:r>
              <a:rPr lang="en-US" b="0" i="0" u="none" strike="noStrike" baseline="0" dirty="0">
                <a:solidFill>
                  <a:srgbClr val="000000"/>
                </a:solidFill>
                <a:latin typeface="Calibri" panose="020F0502020204030204" pitchFamily="34" charset="0"/>
              </a:rPr>
              <a:t>It Contains More than 30,000 Records</a:t>
            </a:r>
            <a:br>
              <a:rPr lang="en-US" sz="2800" b="0" i="0" u="none" strike="noStrike" baseline="0" dirty="0">
                <a:solidFill>
                  <a:srgbClr val="000000"/>
                </a:solidFill>
                <a:latin typeface="Calibri" panose="020F0502020204030204" pitchFamily="34" charset="0"/>
              </a:rPr>
            </a:br>
            <a:br>
              <a:rPr lang="en-US" sz="4900" b="0" i="0" u="none" strike="noStrike" baseline="0" dirty="0">
                <a:solidFill>
                  <a:srgbClr val="000000"/>
                </a:solidFill>
                <a:latin typeface="Calibri" panose="020F0502020204030204" pitchFamily="34" charset="0"/>
              </a:rPr>
            </a:br>
            <a:r>
              <a:rPr lang="en-US" b="0" i="0" u="none" strike="noStrike" baseline="0" dirty="0">
                <a:solidFill>
                  <a:srgbClr val="000000"/>
                </a:solidFill>
                <a:latin typeface="Calibri" panose="020F0502020204030204" pitchFamily="34" charset="0"/>
              </a:rPr>
              <a:t>The dataset contains the following columns:</a:t>
            </a:r>
            <a:br>
              <a:rPr lang="en-US" sz="1800" b="0" i="0" u="none" strike="noStrike" baseline="0" dirty="0">
                <a:solidFill>
                  <a:srgbClr val="000000"/>
                </a:solidFill>
                <a:latin typeface="Calibri" panose="020F0502020204030204" pitchFamily="34" charset="0"/>
              </a:rPr>
            </a:br>
            <a:endParaRPr lang="en-US" dirty="0"/>
          </a:p>
        </p:txBody>
      </p:sp>
    </p:spTree>
    <p:extLst>
      <p:ext uri="{BB962C8B-B14F-4D97-AF65-F5344CB8AC3E}">
        <p14:creationId xmlns:p14="http://schemas.microsoft.com/office/powerpoint/2010/main" val="2755022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83931E-0922-74DA-398F-8F224678491E}"/>
              </a:ext>
            </a:extLst>
          </p:cNvPr>
          <p:cNvPicPr>
            <a:picLocks noChangeAspect="1"/>
          </p:cNvPicPr>
          <p:nvPr/>
        </p:nvPicPr>
        <p:blipFill>
          <a:blip r:embed="rId2"/>
          <a:stretch>
            <a:fillRect/>
          </a:stretch>
        </p:blipFill>
        <p:spPr>
          <a:xfrm>
            <a:off x="2166937" y="121380"/>
            <a:ext cx="7134225" cy="6615240"/>
          </a:xfrm>
          <a:prstGeom prst="rect">
            <a:avLst/>
          </a:prstGeom>
        </p:spPr>
      </p:pic>
    </p:spTree>
    <p:extLst>
      <p:ext uri="{BB962C8B-B14F-4D97-AF65-F5344CB8AC3E}">
        <p14:creationId xmlns:p14="http://schemas.microsoft.com/office/powerpoint/2010/main" val="1326958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A0AD-F131-5F7A-19F1-FA7C04A1013C}"/>
              </a:ext>
            </a:extLst>
          </p:cNvPr>
          <p:cNvPicPr>
            <a:picLocks noChangeAspect="1"/>
          </p:cNvPicPr>
          <p:nvPr/>
        </p:nvPicPr>
        <p:blipFill>
          <a:blip r:embed="rId2"/>
          <a:stretch>
            <a:fillRect/>
          </a:stretch>
        </p:blipFill>
        <p:spPr>
          <a:xfrm>
            <a:off x="2085976" y="119412"/>
            <a:ext cx="7172325" cy="6619176"/>
          </a:xfrm>
          <a:prstGeom prst="rect">
            <a:avLst/>
          </a:prstGeom>
        </p:spPr>
      </p:pic>
    </p:spTree>
    <p:extLst>
      <p:ext uri="{BB962C8B-B14F-4D97-AF65-F5344CB8AC3E}">
        <p14:creationId xmlns:p14="http://schemas.microsoft.com/office/powerpoint/2010/main" val="1579676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F9B62-0480-D458-298A-4C5921A8A287}"/>
              </a:ext>
            </a:extLst>
          </p:cNvPr>
          <p:cNvPicPr>
            <a:picLocks noChangeAspect="1"/>
          </p:cNvPicPr>
          <p:nvPr/>
        </p:nvPicPr>
        <p:blipFill>
          <a:blip r:embed="rId2"/>
          <a:stretch>
            <a:fillRect/>
          </a:stretch>
        </p:blipFill>
        <p:spPr>
          <a:xfrm>
            <a:off x="2671763" y="0"/>
            <a:ext cx="7086600" cy="6888735"/>
          </a:xfrm>
          <a:prstGeom prst="rect">
            <a:avLst/>
          </a:prstGeom>
        </p:spPr>
      </p:pic>
    </p:spTree>
    <p:extLst>
      <p:ext uri="{BB962C8B-B14F-4D97-AF65-F5344CB8AC3E}">
        <p14:creationId xmlns:p14="http://schemas.microsoft.com/office/powerpoint/2010/main" val="1604901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3F9522-341F-73E1-EA4A-7CE2C195ED8C}"/>
              </a:ext>
            </a:extLst>
          </p:cNvPr>
          <p:cNvPicPr>
            <a:picLocks noChangeAspect="1"/>
          </p:cNvPicPr>
          <p:nvPr/>
        </p:nvPicPr>
        <p:blipFill>
          <a:blip r:embed="rId2"/>
          <a:stretch>
            <a:fillRect/>
          </a:stretch>
        </p:blipFill>
        <p:spPr>
          <a:xfrm>
            <a:off x="2181226" y="150858"/>
            <a:ext cx="7348538" cy="6556283"/>
          </a:xfrm>
          <a:prstGeom prst="rect">
            <a:avLst/>
          </a:prstGeom>
        </p:spPr>
      </p:pic>
    </p:spTree>
    <p:extLst>
      <p:ext uri="{BB962C8B-B14F-4D97-AF65-F5344CB8AC3E}">
        <p14:creationId xmlns:p14="http://schemas.microsoft.com/office/powerpoint/2010/main" val="859015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18883-228C-D176-D892-6F395E437E01}"/>
              </a:ext>
            </a:extLst>
          </p:cNvPr>
          <p:cNvSpPr>
            <a:spLocks noGrp="1"/>
          </p:cNvSpPr>
          <p:nvPr>
            <p:ph type="title"/>
          </p:nvPr>
        </p:nvSpPr>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Data cleaning : </a:t>
            </a:r>
          </a:p>
        </p:txBody>
      </p:sp>
      <p:sp>
        <p:nvSpPr>
          <p:cNvPr id="3" name="Content Placeholder 2">
            <a:extLst>
              <a:ext uri="{FF2B5EF4-FFF2-40B4-BE49-F238E27FC236}">
                <a16:creationId xmlns:a16="http://schemas.microsoft.com/office/drawing/2014/main" id="{B46968E0-82DF-CE4C-8B2E-29811732A0E2}"/>
              </a:ext>
            </a:extLst>
          </p:cNvPr>
          <p:cNvSpPr>
            <a:spLocks noGrp="1"/>
          </p:cNvSpPr>
          <p:nvPr>
            <p:ph idx="1"/>
          </p:nvPr>
        </p:nvSpPr>
        <p:spPr/>
        <p:txBody>
          <a:bodyPr>
            <a:normAutofit lnSpcReduction="10000"/>
          </a:bodyPr>
          <a:lstStyle/>
          <a:p>
            <a:r>
              <a:rPr lang="en-US" sz="3600" dirty="0">
                <a:latin typeface="Times New Roman" panose="02020603050405020304" pitchFamily="18" charset="0"/>
                <a:cs typeface="Times New Roman" panose="02020603050405020304" pitchFamily="18" charset="0"/>
              </a:rPr>
              <a:t>-Removed missing or duplicated values</a:t>
            </a:r>
          </a:p>
          <a:p>
            <a:r>
              <a:rPr lang="en-US" sz="3600" dirty="0">
                <a:latin typeface="Times New Roman" panose="02020603050405020304" pitchFamily="18" charset="0"/>
                <a:cs typeface="Times New Roman" panose="02020603050405020304" pitchFamily="18" charset="0"/>
              </a:rPr>
              <a:t>Converted data types (Loan Amount, Date, etc.)</a:t>
            </a:r>
          </a:p>
          <a:p>
            <a:r>
              <a:rPr lang="en-US" sz="3600" dirty="0">
                <a:latin typeface="Times New Roman" panose="02020603050405020304" pitchFamily="18" charset="0"/>
                <a:cs typeface="Times New Roman" panose="02020603050405020304" pitchFamily="18" charset="0"/>
              </a:rPr>
              <a:t> Created calculated columns for DTI, interest rate, loan period</a:t>
            </a:r>
          </a:p>
          <a:p>
            <a:r>
              <a:rPr lang="en-US" sz="3600" dirty="0">
                <a:latin typeface="Times New Roman" panose="02020603050405020304" pitchFamily="18" charset="0"/>
                <a:cs typeface="Times New Roman" panose="02020603050405020304" pitchFamily="18" charset="0"/>
              </a:rPr>
              <a:t>Segmented categorical variables for better visuals</a:t>
            </a:r>
          </a:p>
          <a:p>
            <a:endParaRPr lang="en-US" dirty="0"/>
          </a:p>
        </p:txBody>
      </p:sp>
      <p:pic>
        <p:nvPicPr>
          <p:cNvPr id="5" name="Picture 4" descr="A black background with a black square&#10;&#10;AI-generated content may be incorrect.">
            <a:extLst>
              <a:ext uri="{FF2B5EF4-FFF2-40B4-BE49-F238E27FC236}">
                <a16:creationId xmlns:a16="http://schemas.microsoft.com/office/drawing/2014/main" id="{F11DBA1B-229E-A44E-094E-3A71CF11339A}"/>
              </a:ext>
            </a:extLst>
          </p:cNvPr>
          <p:cNvPicPr>
            <a:picLocks noChangeAspect="1"/>
          </p:cNvPicPr>
          <p:nvPr/>
        </p:nvPicPr>
        <p:blipFill>
          <a:blip r:embed="rId2">
            <a:duotone>
              <a:schemeClr val="accent6">
                <a:shade val="45000"/>
                <a:satMod val="135000"/>
              </a:schemeClr>
              <a:prstClr val="white"/>
            </a:duotone>
          </a:blip>
          <a:stretch>
            <a:fillRect/>
          </a:stretch>
        </p:blipFill>
        <p:spPr>
          <a:xfrm>
            <a:off x="9935509" y="739047"/>
            <a:ext cx="1009009" cy="1009009"/>
          </a:xfrm>
          <a:prstGeom prst="rect">
            <a:avLst/>
          </a:prstGeom>
        </p:spPr>
      </p:pic>
    </p:spTree>
    <p:extLst>
      <p:ext uri="{BB962C8B-B14F-4D97-AF65-F5344CB8AC3E}">
        <p14:creationId xmlns:p14="http://schemas.microsoft.com/office/powerpoint/2010/main" val="3698909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DF6BD-DAEF-8E02-3944-036213081580}"/>
              </a:ext>
            </a:extLst>
          </p:cNvPr>
          <p:cNvSpPr>
            <a:spLocks noGrp="1"/>
          </p:cNvSpPr>
          <p:nvPr>
            <p:ph type="title"/>
          </p:nvPr>
        </p:nvSpPr>
        <p:spPr>
          <a:xfrm>
            <a:off x="802850" y="350363"/>
            <a:ext cx="10870990" cy="1371600"/>
          </a:xfrm>
        </p:spPr>
        <p:txBody>
          <a:bodyPr>
            <a:normAutofit/>
          </a:bodyPr>
          <a:lstStyle/>
          <a:p>
            <a:r>
              <a:rPr lang="en-US" sz="4000" b="1" dirty="0">
                <a:solidFill>
                  <a:srgbClr val="074F6A"/>
                </a:solidFill>
                <a:latin typeface="Times New Roman" panose="02020603050405020304" pitchFamily="18" charset="0"/>
                <a:cs typeface="Times New Roman" panose="02020603050405020304" pitchFamily="18" charset="0"/>
              </a:rPr>
              <a:t>Our Key Performance Indicators (KPIs): </a:t>
            </a:r>
          </a:p>
        </p:txBody>
      </p:sp>
      <p:sp>
        <p:nvSpPr>
          <p:cNvPr id="3" name="Content Placeholder 2">
            <a:extLst>
              <a:ext uri="{FF2B5EF4-FFF2-40B4-BE49-F238E27FC236}">
                <a16:creationId xmlns:a16="http://schemas.microsoft.com/office/drawing/2014/main" id="{5293A057-A1BE-E7F0-EDBE-18FBFFCC2EF4}"/>
              </a:ext>
            </a:extLst>
          </p:cNvPr>
          <p:cNvSpPr>
            <a:spLocks noGrp="1"/>
          </p:cNvSpPr>
          <p:nvPr>
            <p:ph idx="1"/>
          </p:nvPr>
        </p:nvSpPr>
        <p:spPr>
          <a:xfrm>
            <a:off x="802850" y="1721963"/>
            <a:ext cx="10058400" cy="4404517"/>
          </a:xfrm>
        </p:spPr>
        <p:txBody>
          <a:bodyPr>
            <a:normAutofit/>
          </a:bodyPr>
          <a:lstStyle/>
          <a:p>
            <a:r>
              <a:rPr lang="en-US" sz="3200" dirty="0">
                <a:latin typeface="Times New Roman" panose="02020603050405020304" pitchFamily="18" charset="0"/>
                <a:cs typeface="Times New Roman" panose="02020603050405020304" pitchFamily="18" charset="0"/>
              </a:rPr>
              <a:t>Total Loans Amount: 2B</a:t>
            </a:r>
          </a:p>
          <a:p>
            <a:r>
              <a:rPr lang="en-US" sz="3200" dirty="0">
                <a:latin typeface="Times New Roman" panose="02020603050405020304" pitchFamily="18" charset="0"/>
                <a:cs typeface="Times New Roman" panose="02020603050405020304" pitchFamily="18" charset="0"/>
              </a:rPr>
              <a:t>Total Leads: 70K</a:t>
            </a:r>
          </a:p>
          <a:p>
            <a:r>
              <a:rPr lang="en-US" sz="3200" dirty="0">
                <a:latin typeface="Times New Roman" panose="02020603050405020304" pitchFamily="18" charset="0"/>
                <a:cs typeface="Times New Roman" panose="02020603050405020304" pitchFamily="18" charset="0"/>
              </a:rPr>
              <a:t> Average Interest Rate: 6.14%</a:t>
            </a:r>
          </a:p>
          <a:p>
            <a:r>
              <a:rPr lang="en-US" sz="3200" dirty="0">
                <a:latin typeface="Times New Roman" panose="02020603050405020304" pitchFamily="18" charset="0"/>
                <a:cs typeface="Times New Roman" panose="02020603050405020304" pitchFamily="18" charset="0"/>
              </a:rPr>
              <a:t>DTI Ratio: 0.06</a:t>
            </a:r>
          </a:p>
          <a:p>
            <a:r>
              <a:rPr lang="en-US" sz="3200" dirty="0">
                <a:latin typeface="Times New Roman" panose="02020603050405020304" pitchFamily="18" charset="0"/>
                <a:cs typeface="Times New Roman" panose="02020603050405020304" pitchFamily="18" charset="0"/>
              </a:rPr>
              <a:t>Total Approved Loans: 1020</a:t>
            </a:r>
          </a:p>
          <a:p>
            <a:endParaRPr lang="en-US" kern="0" dirty="0">
              <a:latin typeface="Times New Roman" panose="02020603050405020304" pitchFamily="18" charset="0"/>
              <a:ea typeface="Times New Roman" panose="02020603050405020304" pitchFamily="18" charset="0"/>
            </a:endParaRPr>
          </a:p>
          <a:p>
            <a:endParaRPr lang="en-US" b="1" kern="0" dirty="0">
              <a:effectLst/>
              <a:latin typeface="Times New Roman" panose="02020603050405020304" pitchFamily="18" charset="0"/>
              <a:ea typeface="Times New Roman" panose="02020603050405020304" pitchFamily="18" charset="0"/>
            </a:endParaRPr>
          </a:p>
          <a:p>
            <a:endParaRPr lang="en-US" b="1" kern="0"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6802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B9312-8DA2-09E5-858A-C7AC87705F8B}"/>
              </a:ext>
            </a:extLst>
          </p:cNvPr>
          <p:cNvSpPr>
            <a:spLocks noGrp="1"/>
          </p:cNvSpPr>
          <p:nvPr>
            <p:ph type="title"/>
          </p:nvPr>
        </p:nvSpPr>
        <p:spPr/>
        <p:txBody>
          <a:bodyPr>
            <a:normAutofit/>
          </a:bodyPr>
          <a:lstStyle/>
          <a:p>
            <a:r>
              <a:rPr lang="en-US" b="1" dirty="0">
                <a:solidFill>
                  <a:schemeClr val="bg1"/>
                </a:solidFill>
                <a:latin typeface="Times New Roman" panose="02020603050405020304" pitchFamily="18" charset="0"/>
                <a:cs typeface="Times New Roman" panose="02020603050405020304" pitchFamily="18" charset="0"/>
              </a:rPr>
              <a:t>Important Calculated Measures: </a:t>
            </a:r>
          </a:p>
        </p:txBody>
      </p:sp>
      <p:sp>
        <p:nvSpPr>
          <p:cNvPr id="3" name="Content Placeholder 2">
            <a:extLst>
              <a:ext uri="{FF2B5EF4-FFF2-40B4-BE49-F238E27FC236}">
                <a16:creationId xmlns:a16="http://schemas.microsoft.com/office/drawing/2014/main" id="{45B4520B-45D9-F9DC-4B12-BF773305295D}"/>
              </a:ext>
            </a:extLst>
          </p:cNvPr>
          <p:cNvSpPr>
            <a:spLocks noGrp="1"/>
          </p:cNvSpPr>
          <p:nvPr>
            <p:ph idx="1"/>
          </p:nvPr>
        </p:nvSpPr>
        <p:spPr>
          <a:xfrm>
            <a:off x="655320" y="1822768"/>
            <a:ext cx="5090160" cy="4754880"/>
          </a:xfrm>
        </p:spPr>
        <p:txBody>
          <a:bodyPr>
            <a:normAutofit fontScale="32500" lnSpcReduction="20000"/>
          </a:bodyPr>
          <a:lstStyle/>
          <a:p>
            <a:pPr marL="0" marR="0" lvl="0" indent="0" rtl="0">
              <a:lnSpc>
                <a:spcPct val="107000"/>
              </a:lnSpc>
              <a:spcBef>
                <a:spcPts val="0"/>
              </a:spcBef>
              <a:spcAft>
                <a:spcPts val="0"/>
              </a:spcAft>
              <a:buNone/>
            </a:pPr>
            <a:r>
              <a:rPr lang="en-US" sz="6400" b="1" u="sng" dirty="0">
                <a:solidFill>
                  <a:schemeClr val="bg1"/>
                </a:solidFill>
                <a:effectLst/>
                <a:latin typeface="Arial" panose="020B0604020202020204" pitchFamily="34" charset="0"/>
                <a:ea typeface="Calibri" panose="020F0502020204030204" pitchFamily="34" charset="0"/>
                <a:cs typeface="Arial" panose="020B0604020202020204" pitchFamily="34" charset="0"/>
              </a:rPr>
              <a:t>Approval percentage measure</a:t>
            </a:r>
            <a:endParaRPr lang="en-US" sz="6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R="0" indent="0">
              <a:lnSpc>
                <a:spcPct val="107000"/>
              </a:lnSpc>
              <a:spcBef>
                <a:spcPts val="0"/>
              </a:spcBef>
              <a:spcAft>
                <a:spcPts val="800"/>
              </a:spcAft>
              <a:buNone/>
            </a:pPr>
            <a:r>
              <a:rPr lang="en-US" sz="6400" dirty="0">
                <a:effectLst/>
                <a:latin typeface="Arial" panose="020B0604020202020204" pitchFamily="34" charset="0"/>
                <a:ea typeface="Calibri" panose="020F0502020204030204" pitchFamily="34" charset="0"/>
                <a:cs typeface="Arial" panose="020B0604020202020204" pitchFamily="34" charset="0"/>
              </a:rPr>
              <a:t> </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6400" dirty="0">
                <a:effectLst/>
                <a:latin typeface="Arial" panose="020B0604020202020204" pitchFamily="34" charset="0"/>
                <a:ea typeface="Times New Roman" panose="02020603050405020304" pitchFamily="18" charset="0"/>
                <a:cs typeface="Arial" panose="020B0604020202020204" pitchFamily="34" charset="0"/>
              </a:rPr>
              <a:t>Approval percentage measure = </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6400" dirty="0">
                <a:effectLst/>
                <a:latin typeface="Arial" panose="020B0604020202020204" pitchFamily="34" charset="0"/>
                <a:ea typeface="Times New Roman" panose="02020603050405020304" pitchFamily="18" charset="0"/>
                <a:cs typeface="Arial" panose="020B0604020202020204" pitchFamily="34" charset="0"/>
              </a:rPr>
              <a:t>    DIVIDE(</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6400" dirty="0">
                <a:effectLst/>
                <a:latin typeface="Arial" panose="020B0604020202020204" pitchFamily="34" charset="0"/>
                <a:ea typeface="Times New Roman" panose="02020603050405020304" pitchFamily="18" charset="0"/>
                <a:cs typeface="Arial" panose="020B0604020202020204" pitchFamily="34" charset="0"/>
              </a:rPr>
              <a:t>        COUNTX(</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6400" dirty="0">
                <a:effectLst/>
                <a:latin typeface="Arial" panose="020B0604020202020204" pitchFamily="34" charset="0"/>
                <a:ea typeface="Times New Roman" panose="02020603050405020304" pitchFamily="18" charset="0"/>
                <a:cs typeface="Arial" panose="020B0604020202020204" pitchFamily="34" charset="0"/>
              </a:rPr>
              <a:t>            FILTER(</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6400" dirty="0">
                <a:effectLst/>
                <a:latin typeface="Arial" panose="020B0604020202020204" pitchFamily="34" charset="0"/>
                <a:ea typeface="Times New Roman" panose="02020603050405020304" pitchFamily="18" charset="0"/>
                <a:cs typeface="Arial" panose="020B0604020202020204" pitchFamily="34" charset="0"/>
              </a:rPr>
              <a:t>                </a:t>
            </a:r>
            <a:r>
              <a:rPr lang="en-US" sz="6400" dirty="0" err="1">
                <a:effectLst/>
                <a:latin typeface="Arial" panose="020B0604020202020204" pitchFamily="34" charset="0"/>
                <a:ea typeface="Times New Roman" panose="02020603050405020304" pitchFamily="18" charset="0"/>
                <a:cs typeface="Arial" panose="020B0604020202020204" pitchFamily="34" charset="0"/>
              </a:rPr>
              <a:t>train,train</a:t>
            </a:r>
            <a:r>
              <a:rPr lang="en-US" sz="6400" dirty="0">
                <a:effectLst/>
                <a:latin typeface="Arial" panose="020B0604020202020204" pitchFamily="34" charset="0"/>
                <a:ea typeface="Times New Roman" panose="02020603050405020304" pitchFamily="18" charset="0"/>
                <a:cs typeface="Arial" panose="020B0604020202020204" pitchFamily="34" charset="0"/>
              </a:rPr>
              <a:t>[Approved]=1</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6400" dirty="0">
                <a:effectLst/>
                <a:latin typeface="Arial" panose="020B0604020202020204" pitchFamily="34" charset="0"/>
                <a:ea typeface="Times New Roman" panose="02020603050405020304" pitchFamily="18" charset="0"/>
                <a:cs typeface="Arial" panose="020B0604020202020204" pitchFamily="34" charset="0"/>
              </a:rPr>
              <a:t>            ),</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6400" dirty="0">
                <a:effectLst/>
                <a:latin typeface="Arial" panose="020B0604020202020204" pitchFamily="34" charset="0"/>
                <a:ea typeface="Times New Roman" panose="02020603050405020304" pitchFamily="18" charset="0"/>
                <a:cs typeface="Arial" panose="020B0604020202020204" pitchFamily="34" charset="0"/>
              </a:rPr>
              <a:t>            train[ID]</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6400" dirty="0">
                <a:effectLst/>
                <a:latin typeface="Arial" panose="020B0604020202020204" pitchFamily="34" charset="0"/>
                <a:ea typeface="Times New Roman" panose="02020603050405020304" pitchFamily="18" charset="0"/>
                <a:cs typeface="Arial" panose="020B0604020202020204" pitchFamily="34" charset="0"/>
              </a:rPr>
              <a:t>        ),</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6400" dirty="0">
                <a:effectLst/>
                <a:latin typeface="Arial" panose="020B0604020202020204" pitchFamily="34" charset="0"/>
                <a:ea typeface="Times New Roman" panose="02020603050405020304" pitchFamily="18" charset="0"/>
                <a:cs typeface="Arial" panose="020B0604020202020204" pitchFamily="34" charset="0"/>
              </a:rPr>
              <a:t>        Count(train[ID])</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6400" dirty="0">
                <a:effectLst/>
                <a:latin typeface="Arial" panose="020B0604020202020204" pitchFamily="34" charset="0"/>
                <a:ea typeface="Times New Roman" panose="02020603050405020304" pitchFamily="18" charset="0"/>
                <a:cs typeface="Arial" panose="020B0604020202020204" pitchFamily="34" charset="0"/>
              </a:rPr>
              <a:t>    )*100</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6400" dirty="0">
                <a:effectLst/>
                <a:latin typeface="Arial" panose="020B0604020202020204" pitchFamily="34" charset="0"/>
                <a:ea typeface="Times New Roman" panose="02020603050405020304" pitchFamily="18" charset="0"/>
                <a:cs typeface="Arial" panose="020B0604020202020204" pitchFamily="34" charset="0"/>
              </a:rPr>
              <a:t> </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6400" dirty="0">
                <a:effectLst/>
                <a:latin typeface="Arial" panose="020B0604020202020204" pitchFamily="34" charset="0"/>
                <a:ea typeface="Times New Roman" panose="02020603050405020304" pitchFamily="18" charset="0"/>
                <a:cs typeface="Arial" panose="020B0604020202020204" pitchFamily="34" charset="0"/>
              </a:rPr>
              <a:t> </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6400" dirty="0">
                <a:effectLst/>
                <a:latin typeface="Arial" panose="020B0604020202020204" pitchFamily="34" charset="0"/>
                <a:ea typeface="Times New Roman" panose="02020603050405020304" pitchFamily="18" charset="0"/>
                <a:cs typeface="Arial" panose="020B0604020202020204" pitchFamily="34" charset="0"/>
              </a:rPr>
              <a:t>Visual card</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0"/>
              </a:spcAft>
              <a:buNone/>
            </a:pPr>
            <a:r>
              <a:rPr lang="en-US" sz="6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6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200000"/>
              </a:lnSpc>
              <a:spcBef>
                <a:spcPts val="0"/>
              </a:spcBef>
              <a:spcAft>
                <a:spcPts val="0"/>
              </a:spcAft>
              <a:buNone/>
            </a:pPr>
            <a:endParaRPr lang="en-US" sz="2400" dirty="0">
              <a:effectLst/>
              <a:latin typeface="+mj-lt"/>
              <a:ea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D60EC985-D41A-CE07-0DDD-C719422C7671}"/>
              </a:ext>
            </a:extLst>
          </p:cNvPr>
          <p:cNvSpPr txBox="1"/>
          <p:nvPr/>
        </p:nvSpPr>
        <p:spPr>
          <a:xfrm>
            <a:off x="5259387" y="1822768"/>
            <a:ext cx="5788024" cy="3466334"/>
          </a:xfrm>
          <a:prstGeom prst="rect">
            <a:avLst/>
          </a:prstGeom>
          <a:noFill/>
        </p:spPr>
        <p:txBody>
          <a:bodyPr wrap="square" rtlCol="0">
            <a:spAutoFit/>
          </a:bodyPr>
          <a:lstStyle/>
          <a:p>
            <a:pPr marL="342900" lvl="0" defTabSz="914400">
              <a:lnSpc>
                <a:spcPct val="87000"/>
              </a:lnSpc>
              <a:spcAft>
                <a:spcPts val="0"/>
              </a:spcAft>
              <a:buSzPct val="125000"/>
            </a:pPr>
            <a:r>
              <a:rPr lang="en-US" sz="2100" b="1" u="sng" dirty="0">
                <a:solidFill>
                  <a:schemeClr val="bg1"/>
                </a:solidFill>
                <a:latin typeface="Arial" panose="020B0604020202020204" pitchFamily="34" charset="0"/>
                <a:ea typeface="Calibri" panose="020F0502020204030204" pitchFamily="34" charset="0"/>
                <a:cs typeface="Arial" panose="020B0604020202020204" pitchFamily="34" charset="0"/>
              </a:rPr>
              <a:t>Non Approval percentage measure</a:t>
            </a:r>
          </a:p>
          <a:p>
            <a:pPr marL="0" defTabSz="914400">
              <a:lnSpc>
                <a:spcPct val="87000"/>
              </a:lnSpc>
              <a:spcAft>
                <a:spcPts val="0"/>
              </a:spcAft>
              <a:buSzPct val="125000"/>
            </a:pPr>
            <a:r>
              <a:rPr lang="en-US" sz="2100" b="1" u="sng" dirty="0">
                <a:latin typeface="Arial" panose="020B0604020202020204" pitchFamily="34" charset="0"/>
                <a:ea typeface="Calibri" panose="020F0502020204030204" pitchFamily="34" charset="0"/>
                <a:cs typeface="Arial" panose="020B0604020202020204" pitchFamily="34" charset="0"/>
              </a:rPr>
              <a:t> </a:t>
            </a:r>
          </a:p>
          <a:p>
            <a:pPr defTabSz="914400">
              <a:lnSpc>
                <a:spcPct val="87000"/>
              </a:lnSpc>
              <a:buSzPct val="125000"/>
            </a:pPr>
            <a:r>
              <a:rPr lang="en-US" sz="2100" dirty="0">
                <a:latin typeface="Arial" panose="020B0604020202020204" pitchFamily="34" charset="0"/>
                <a:cs typeface="Arial" panose="020B0604020202020204" pitchFamily="34" charset="0"/>
              </a:rPr>
              <a:t>Non Approval percentage measure = </a:t>
            </a:r>
          </a:p>
          <a:p>
            <a:pPr defTabSz="914400">
              <a:lnSpc>
                <a:spcPct val="87000"/>
              </a:lnSpc>
              <a:buSzPct val="125000"/>
            </a:pPr>
            <a:r>
              <a:rPr lang="en-US" sz="2100" dirty="0">
                <a:latin typeface="Arial" panose="020B0604020202020204" pitchFamily="34" charset="0"/>
                <a:cs typeface="Arial" panose="020B0604020202020204" pitchFamily="34" charset="0"/>
              </a:rPr>
              <a:t>    DIVIDE(</a:t>
            </a:r>
          </a:p>
          <a:p>
            <a:pPr defTabSz="914400">
              <a:lnSpc>
                <a:spcPct val="87000"/>
              </a:lnSpc>
              <a:buSzPct val="125000"/>
            </a:pPr>
            <a:r>
              <a:rPr lang="en-US" sz="2100" dirty="0">
                <a:latin typeface="Arial" panose="020B0604020202020204" pitchFamily="34" charset="0"/>
                <a:cs typeface="Arial" panose="020B0604020202020204" pitchFamily="34" charset="0"/>
              </a:rPr>
              <a:t>        COUNTX(</a:t>
            </a:r>
          </a:p>
          <a:p>
            <a:pPr defTabSz="914400">
              <a:lnSpc>
                <a:spcPct val="87000"/>
              </a:lnSpc>
              <a:buSzPct val="125000"/>
            </a:pPr>
            <a:r>
              <a:rPr lang="en-US" sz="2100" dirty="0">
                <a:latin typeface="Arial" panose="020B0604020202020204" pitchFamily="34" charset="0"/>
                <a:cs typeface="Arial" panose="020B0604020202020204" pitchFamily="34" charset="0"/>
              </a:rPr>
              <a:t>            FILTER(</a:t>
            </a:r>
          </a:p>
          <a:p>
            <a:pPr defTabSz="914400">
              <a:lnSpc>
                <a:spcPct val="87000"/>
              </a:lnSpc>
              <a:buSzPct val="125000"/>
            </a:pP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train,train</a:t>
            </a:r>
            <a:r>
              <a:rPr lang="en-US" sz="2100" dirty="0">
                <a:latin typeface="Arial" panose="020B0604020202020204" pitchFamily="34" charset="0"/>
                <a:cs typeface="Arial" panose="020B0604020202020204" pitchFamily="34" charset="0"/>
              </a:rPr>
              <a:t>[Approved]=0</a:t>
            </a:r>
          </a:p>
          <a:p>
            <a:pPr defTabSz="914400">
              <a:lnSpc>
                <a:spcPct val="87000"/>
              </a:lnSpc>
              <a:buSzPct val="125000"/>
            </a:pPr>
            <a:r>
              <a:rPr lang="en-US" sz="2100" dirty="0">
                <a:latin typeface="Arial" panose="020B0604020202020204" pitchFamily="34" charset="0"/>
                <a:cs typeface="Arial" panose="020B0604020202020204" pitchFamily="34" charset="0"/>
              </a:rPr>
              <a:t>            ),</a:t>
            </a:r>
          </a:p>
          <a:p>
            <a:pPr defTabSz="914400">
              <a:lnSpc>
                <a:spcPct val="87000"/>
              </a:lnSpc>
              <a:buSzPct val="125000"/>
            </a:pPr>
            <a:r>
              <a:rPr lang="en-US" sz="2100" dirty="0">
                <a:latin typeface="Arial" panose="020B0604020202020204" pitchFamily="34" charset="0"/>
                <a:cs typeface="Arial" panose="020B0604020202020204" pitchFamily="34" charset="0"/>
              </a:rPr>
              <a:t>            train[ID]</a:t>
            </a:r>
          </a:p>
          <a:p>
            <a:pPr defTabSz="914400">
              <a:lnSpc>
                <a:spcPct val="87000"/>
              </a:lnSpc>
              <a:buSzPct val="125000"/>
            </a:pPr>
            <a:r>
              <a:rPr lang="en-US" sz="2100" dirty="0">
                <a:latin typeface="Arial" panose="020B0604020202020204" pitchFamily="34" charset="0"/>
                <a:cs typeface="Arial" panose="020B0604020202020204" pitchFamily="34" charset="0"/>
              </a:rPr>
              <a:t>        ),</a:t>
            </a:r>
          </a:p>
          <a:p>
            <a:pPr defTabSz="914400">
              <a:lnSpc>
                <a:spcPct val="87000"/>
              </a:lnSpc>
              <a:buSzPct val="125000"/>
            </a:pPr>
            <a:r>
              <a:rPr lang="en-US" sz="2100" dirty="0">
                <a:latin typeface="Arial" panose="020B0604020202020204" pitchFamily="34" charset="0"/>
                <a:cs typeface="Arial" panose="020B0604020202020204" pitchFamily="34" charset="0"/>
              </a:rPr>
              <a:t>        Count(train[ID])</a:t>
            </a:r>
          </a:p>
          <a:p>
            <a:pPr defTabSz="914400">
              <a:lnSpc>
                <a:spcPct val="87000"/>
              </a:lnSpc>
              <a:buSzPct val="125000"/>
            </a:pPr>
            <a:r>
              <a:rPr lang="en-US" sz="2100" dirty="0">
                <a:latin typeface="Arial" panose="020B0604020202020204" pitchFamily="34" charset="0"/>
                <a:cs typeface="Arial" panose="020B0604020202020204" pitchFamily="34" charset="0"/>
              </a:rPr>
              <a:t>    )*100</a:t>
            </a:r>
          </a:p>
        </p:txBody>
      </p:sp>
    </p:spTree>
    <p:extLst>
      <p:ext uri="{BB962C8B-B14F-4D97-AF65-F5344CB8AC3E}">
        <p14:creationId xmlns:p14="http://schemas.microsoft.com/office/powerpoint/2010/main" val="2110454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DE6A-ADDA-9222-492B-0C1CCC3888D7}"/>
              </a:ext>
            </a:extLst>
          </p:cNvPr>
          <p:cNvSpPr>
            <a:spLocks noGrp="1"/>
          </p:cNvSpPr>
          <p:nvPr>
            <p:ph type="title"/>
          </p:nvPr>
        </p:nvSpPr>
        <p:spPr>
          <a:xfrm>
            <a:off x="1141413" y="618518"/>
            <a:ext cx="9905998" cy="1972282"/>
          </a:xfrm>
        </p:spPr>
        <p:txBody>
          <a:bodyPr>
            <a:normAutofit/>
          </a:bodyPr>
          <a:lstStyle/>
          <a:p>
            <a:pPr marL="0" marR="0">
              <a:lnSpc>
                <a:spcPct val="107000"/>
              </a:lnSpc>
              <a:spcBef>
                <a:spcPts val="0"/>
              </a:spcBef>
              <a:spcAft>
                <a:spcPts val="800"/>
              </a:spcAft>
            </a:pPr>
            <a:r>
              <a:rPr lang="en-US" sz="3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 </a:t>
            </a:r>
            <a:r>
              <a:rPr lang="en-US" sz="3200" b="1" u="sng" dirty="0">
                <a:solidFill>
                  <a:srgbClr val="000000"/>
                </a:solidFill>
                <a:effectLst/>
                <a:latin typeface="Arial" panose="020B0604020202020204" pitchFamily="34" charset="0"/>
                <a:ea typeface="Calibri" panose="020F0502020204030204" pitchFamily="34" charset="0"/>
                <a:cs typeface="Arial" panose="020B0604020202020204" pitchFamily="34" charset="0"/>
              </a:rPr>
              <a:t>Debt to income ratio measure(DTI)</a:t>
            </a:r>
            <a:br>
              <a:rPr lang="en-US" sz="3200" b="1" u="sng" dirty="0">
                <a:solidFill>
                  <a:srgbClr val="000000"/>
                </a:solidFill>
                <a:effectLst/>
                <a:latin typeface="Arial" panose="020B0604020202020204" pitchFamily="34" charset="0"/>
                <a:ea typeface="Calibri" panose="020F0502020204030204" pitchFamily="34" charset="0"/>
                <a:cs typeface="Arial" panose="020B0604020202020204" pitchFamily="34" charset="0"/>
              </a:rPr>
            </a:br>
            <a:br>
              <a:rPr lang="en-US" sz="1800" dirty="0">
                <a:effectLst/>
                <a:latin typeface="Calibri" panose="020F0502020204030204" pitchFamily="34" charset="0"/>
                <a:ea typeface="Calibri" panose="020F0502020204030204" pitchFamily="34" charset="0"/>
                <a:cs typeface="Arial" panose="020B0604020202020204" pitchFamily="34" charset="0"/>
              </a:rPr>
            </a:br>
            <a:br>
              <a:rPr lang="en-US" sz="28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pic>
        <p:nvPicPr>
          <p:cNvPr id="4" name="Picture 3">
            <a:extLst>
              <a:ext uri="{FF2B5EF4-FFF2-40B4-BE49-F238E27FC236}">
                <a16:creationId xmlns:a16="http://schemas.microsoft.com/office/drawing/2014/main" id="{74A7A0F2-9A96-B458-0DB9-A5E5B3EF9988}"/>
              </a:ext>
            </a:extLst>
          </p:cNvPr>
          <p:cNvPicPr>
            <a:picLocks noChangeAspect="1"/>
          </p:cNvPicPr>
          <p:nvPr/>
        </p:nvPicPr>
        <p:blipFill>
          <a:blip r:embed="rId2"/>
          <a:stretch>
            <a:fillRect/>
          </a:stretch>
        </p:blipFill>
        <p:spPr>
          <a:xfrm>
            <a:off x="1285900" y="1702474"/>
            <a:ext cx="9761511" cy="3453052"/>
          </a:xfrm>
          <a:prstGeom prst="rect">
            <a:avLst/>
          </a:prstGeom>
        </p:spPr>
      </p:pic>
    </p:spTree>
    <p:extLst>
      <p:ext uri="{BB962C8B-B14F-4D97-AF65-F5344CB8AC3E}">
        <p14:creationId xmlns:p14="http://schemas.microsoft.com/office/powerpoint/2010/main" val="2455410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021D31-D16B-76DF-DE2F-2413193DF862}"/>
              </a:ext>
            </a:extLst>
          </p:cNvPr>
          <p:cNvPicPr>
            <a:picLocks noChangeAspect="1"/>
          </p:cNvPicPr>
          <p:nvPr/>
        </p:nvPicPr>
        <p:blipFill>
          <a:blip r:embed="rId2"/>
          <a:stretch>
            <a:fillRect/>
          </a:stretch>
        </p:blipFill>
        <p:spPr>
          <a:xfrm>
            <a:off x="2624789" y="266426"/>
            <a:ext cx="6942422" cy="6325148"/>
          </a:xfrm>
          <a:prstGeom prst="rect">
            <a:avLst/>
          </a:prstGeom>
        </p:spPr>
      </p:pic>
    </p:spTree>
    <p:extLst>
      <p:ext uri="{BB962C8B-B14F-4D97-AF65-F5344CB8AC3E}">
        <p14:creationId xmlns:p14="http://schemas.microsoft.com/office/powerpoint/2010/main" val="1569953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2597A-E76B-63E3-6E0A-4098848299E3}"/>
              </a:ext>
            </a:extLst>
          </p:cNvPr>
          <p:cNvSpPr>
            <a:spLocks noGrp="1"/>
          </p:cNvSpPr>
          <p:nvPr>
            <p:ph type="ctrTitle"/>
          </p:nvPr>
        </p:nvSpPr>
        <p:spPr>
          <a:xfrm>
            <a:off x="1119187" y="957262"/>
            <a:ext cx="8791575" cy="1343025"/>
          </a:xfrm>
        </p:spPr>
        <p:txBody>
          <a:bodyPr>
            <a:normAutofit fontScale="90000"/>
          </a:bodyPr>
          <a:lstStyle/>
          <a:p>
            <a:br>
              <a:rPr lang="en-US" sz="3200" b="1" dirty="0">
                <a:solidFill>
                  <a:srgbClr val="1F2328"/>
                </a:solidFill>
                <a:effectLst/>
                <a:latin typeface="Times New Roman" panose="02020603050405020304" pitchFamily="18" charset="0"/>
                <a:ea typeface="Arial" panose="020B0604020202020204" pitchFamily="34" charset="0"/>
                <a:cs typeface="Times New Roman" panose="02020603050405020304" pitchFamily="18" charset="0"/>
              </a:rPr>
            </a:br>
            <a:br>
              <a:rPr lang="en-US" sz="3200" b="1" dirty="0">
                <a:solidFill>
                  <a:srgbClr val="1F2328"/>
                </a:solidFill>
                <a:effectLst/>
                <a:latin typeface="Times New Roman" panose="02020603050405020304" pitchFamily="18" charset="0"/>
                <a:ea typeface="Arial" panose="020B0604020202020204" pitchFamily="34" charset="0"/>
                <a:cs typeface="Times New Roman" panose="02020603050405020304" pitchFamily="18" charset="0"/>
              </a:rPr>
            </a:br>
            <a:r>
              <a:rPr lang="en-US" sz="3200" b="1" dirty="0">
                <a:solidFill>
                  <a:srgbClr val="1F2328"/>
                </a:solidFill>
                <a:effectLst/>
                <a:latin typeface="Times New Roman" panose="02020603050405020304" pitchFamily="18" charset="0"/>
                <a:ea typeface="Arial" panose="020B0604020202020204" pitchFamily="34" charset="0"/>
                <a:cs typeface="Times New Roman" panose="02020603050405020304" pitchFamily="18" charset="0"/>
              </a:rPr>
              <a:t>Group: ALX2_DAT2_G2</a:t>
            </a:r>
            <a:br>
              <a:rPr lang="en-US" sz="3200" b="1" dirty="0">
                <a:solidFill>
                  <a:srgbClr val="0F4761"/>
                </a:solidFill>
                <a:effectLst/>
                <a:latin typeface="Times New Roman" panose="02020603050405020304" pitchFamily="18" charset="0"/>
                <a:ea typeface="Yu Gothic Light" panose="020B0300000000000000" pitchFamily="34" charset="-128"/>
                <a:cs typeface="Times New Roman" panose="02020603050405020304" pitchFamily="18" charset="0"/>
              </a:rPr>
            </a:br>
            <a:br>
              <a:rPr lang="en-US" sz="3200" b="1" dirty="0">
                <a:solidFill>
                  <a:srgbClr val="0F4761"/>
                </a:solidFill>
                <a:effectLst/>
                <a:latin typeface="Times New Roman" panose="02020603050405020304" pitchFamily="18" charset="0"/>
                <a:ea typeface="Yu Gothic Light" panose="020B0300000000000000" pitchFamily="34" charset="-128"/>
                <a:cs typeface="Times New Roman" panose="02020603050405020304" pitchFamily="18" charset="0"/>
              </a:rPr>
            </a:br>
            <a:endParaRPr lang="en-US" sz="3200" dirty="0"/>
          </a:p>
        </p:txBody>
      </p:sp>
      <p:sp>
        <p:nvSpPr>
          <p:cNvPr id="3" name="TextBox 2">
            <a:extLst>
              <a:ext uri="{FF2B5EF4-FFF2-40B4-BE49-F238E27FC236}">
                <a16:creationId xmlns:a16="http://schemas.microsoft.com/office/drawing/2014/main" id="{95DCC6F7-0E3E-83C4-C5E9-3B67AE580D1A}"/>
              </a:ext>
            </a:extLst>
          </p:cNvPr>
          <p:cNvSpPr txBox="1"/>
          <p:nvPr/>
        </p:nvSpPr>
        <p:spPr>
          <a:xfrm>
            <a:off x="1228725" y="1985963"/>
            <a:ext cx="8791575" cy="3539430"/>
          </a:xfrm>
          <a:prstGeom prst="rect">
            <a:avLst/>
          </a:prstGeom>
          <a:noFill/>
        </p:spPr>
        <p:txBody>
          <a:bodyPr wrap="square" rtlCol="0">
            <a:spAutoFit/>
          </a:bodyPr>
          <a:lstStyle/>
          <a:p>
            <a:r>
              <a:rPr lang="en-US" sz="3600" b="1" u="sng" cap="all" dirty="0">
                <a:solidFill>
                  <a:srgbClr val="1F2328"/>
                </a:solidFill>
                <a:latin typeface="Times New Roman" panose="02020603050405020304" pitchFamily="18" charset="0"/>
                <a:cs typeface="Times New Roman" panose="02020603050405020304" pitchFamily="18" charset="0"/>
              </a:rPr>
              <a:t>Team members</a:t>
            </a:r>
            <a:r>
              <a:rPr lang="en-US" sz="4800" b="1" u="sng" dirty="0">
                <a:solidFill>
                  <a:schemeClr val="bg1"/>
                </a:solidFill>
              </a:rPr>
              <a:t>:</a:t>
            </a:r>
          </a:p>
          <a:p>
            <a:endParaRPr lang="en-US" sz="1600" b="1" dirty="0">
              <a:solidFill>
                <a:schemeClr val="bg1"/>
              </a:solidFill>
            </a:endParaRPr>
          </a:p>
          <a:p>
            <a:r>
              <a:rPr lang="en-US" sz="4000" dirty="0" err="1">
                <a:latin typeface="Times New Roman" panose="02020603050405020304" pitchFamily="18" charset="0"/>
                <a:cs typeface="Times New Roman" panose="02020603050405020304" pitchFamily="18" charset="0"/>
              </a:rPr>
              <a:t>Eman</a:t>
            </a:r>
            <a:r>
              <a:rPr lang="en-US" sz="4000" dirty="0">
                <a:latin typeface="Times New Roman" panose="02020603050405020304" pitchFamily="18" charset="0"/>
                <a:cs typeface="Times New Roman" panose="02020603050405020304" pitchFamily="18" charset="0"/>
              </a:rPr>
              <a:t> Ibrahim </a:t>
            </a:r>
            <a:r>
              <a:rPr lang="en-US" sz="4000" dirty="0" err="1">
                <a:latin typeface="Times New Roman" panose="02020603050405020304" pitchFamily="18" charset="0"/>
                <a:cs typeface="Times New Roman" panose="02020603050405020304" pitchFamily="18" charset="0"/>
              </a:rPr>
              <a:t>Ghabour</a:t>
            </a:r>
            <a:endParaRPr lang="en-US" sz="4000" dirty="0">
              <a:latin typeface="Times New Roman" panose="02020603050405020304" pitchFamily="18" charset="0"/>
              <a:cs typeface="Times New Roman" panose="02020603050405020304" pitchFamily="18" charset="0"/>
            </a:endParaRPr>
          </a:p>
          <a:p>
            <a:r>
              <a:rPr lang="en-US" sz="4000" dirty="0" err="1">
                <a:latin typeface="Times New Roman" panose="02020603050405020304" pitchFamily="18" charset="0"/>
                <a:cs typeface="Times New Roman" panose="02020603050405020304" pitchFamily="18" charset="0"/>
              </a:rPr>
              <a:t>Safaa</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khalaf</a:t>
            </a:r>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Maryem Hamdy Yassien Mariam Yehia Zakaria</a:t>
            </a:r>
          </a:p>
        </p:txBody>
      </p:sp>
    </p:spTree>
    <p:extLst>
      <p:ext uri="{BB962C8B-B14F-4D97-AF65-F5344CB8AC3E}">
        <p14:creationId xmlns:p14="http://schemas.microsoft.com/office/powerpoint/2010/main" val="1422100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83E041-ABF1-B26E-43CE-FAAAF41C3F6F}"/>
              </a:ext>
            </a:extLst>
          </p:cNvPr>
          <p:cNvPicPr>
            <a:picLocks noChangeAspect="1"/>
          </p:cNvPicPr>
          <p:nvPr/>
        </p:nvPicPr>
        <p:blipFill>
          <a:blip r:embed="rId2"/>
          <a:stretch>
            <a:fillRect/>
          </a:stretch>
        </p:blipFill>
        <p:spPr>
          <a:xfrm>
            <a:off x="1626560" y="472356"/>
            <a:ext cx="9270040" cy="5913288"/>
          </a:xfrm>
          <a:prstGeom prst="rect">
            <a:avLst/>
          </a:prstGeom>
        </p:spPr>
      </p:pic>
    </p:spTree>
    <p:extLst>
      <p:ext uri="{BB962C8B-B14F-4D97-AF65-F5344CB8AC3E}">
        <p14:creationId xmlns:p14="http://schemas.microsoft.com/office/powerpoint/2010/main" val="2261854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048078-B4B5-944C-B8BA-CCE4B62E6F0A}"/>
              </a:ext>
            </a:extLst>
          </p:cNvPr>
          <p:cNvPicPr>
            <a:picLocks noChangeAspect="1"/>
          </p:cNvPicPr>
          <p:nvPr/>
        </p:nvPicPr>
        <p:blipFill>
          <a:blip r:embed="rId2"/>
          <a:stretch>
            <a:fillRect/>
          </a:stretch>
        </p:blipFill>
        <p:spPr>
          <a:xfrm>
            <a:off x="0" y="111988"/>
            <a:ext cx="12192000" cy="6634023"/>
          </a:xfrm>
          <a:prstGeom prst="rect">
            <a:avLst/>
          </a:prstGeom>
        </p:spPr>
      </p:pic>
    </p:spTree>
    <p:extLst>
      <p:ext uri="{BB962C8B-B14F-4D97-AF65-F5344CB8AC3E}">
        <p14:creationId xmlns:p14="http://schemas.microsoft.com/office/powerpoint/2010/main" val="2377077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CD0F-FA4C-1B45-4BF6-7723C63CB184}"/>
              </a:ext>
            </a:extLst>
          </p:cNvPr>
          <p:cNvSpPr>
            <a:spLocks noGrp="1"/>
          </p:cNvSpPr>
          <p:nvPr>
            <p:ph type="title"/>
          </p:nvPr>
        </p:nvSpPr>
        <p:spPr>
          <a:xfrm>
            <a:off x="783996" y="303229"/>
            <a:ext cx="10058400" cy="733719"/>
          </a:xfrm>
        </p:spPr>
        <p:txBody>
          <a:bodyPr>
            <a:noAutofit/>
          </a:bodyPr>
          <a:lstStyle/>
          <a:p>
            <a:r>
              <a:rPr lang="en-US" sz="3600" b="1" dirty="0">
                <a:solidFill>
                  <a:srgbClr val="074F6A"/>
                </a:solidFill>
                <a:latin typeface="Times New Roman" panose="02020603050405020304" pitchFamily="18" charset="0"/>
                <a:cs typeface="Times New Roman" panose="02020603050405020304" pitchFamily="18" charset="0"/>
              </a:rPr>
              <a:t>Questions for our Project:</a:t>
            </a:r>
          </a:p>
        </p:txBody>
      </p:sp>
      <p:sp>
        <p:nvSpPr>
          <p:cNvPr id="5" name="Content Placeholder 4">
            <a:extLst>
              <a:ext uri="{FF2B5EF4-FFF2-40B4-BE49-F238E27FC236}">
                <a16:creationId xmlns:a16="http://schemas.microsoft.com/office/drawing/2014/main" id="{7A9CF257-AB3E-EB44-153C-B8B10B1A4BAE}"/>
              </a:ext>
            </a:extLst>
          </p:cNvPr>
          <p:cNvSpPr>
            <a:spLocks noGrp="1"/>
          </p:cNvSpPr>
          <p:nvPr>
            <p:ph idx="1"/>
          </p:nvPr>
        </p:nvSpPr>
        <p:spPr>
          <a:xfrm>
            <a:off x="1141412" y="1341121"/>
            <a:ext cx="9905999" cy="4876800"/>
          </a:xfrm>
        </p:spPr>
        <p:txBody>
          <a:bodyPr>
            <a:normAutofit fontScale="70000" lnSpcReduction="20000"/>
          </a:bodyPr>
          <a:lstStyle/>
          <a:p>
            <a:pPr marL="0" indent="0" algn="l">
              <a:buNone/>
            </a:pPr>
            <a:r>
              <a:rPr lang="en-US" sz="3000" b="1" i="0" u="sng" strike="noStrike" baseline="0" dirty="0">
                <a:solidFill>
                  <a:schemeClr val="bg1"/>
                </a:solidFill>
                <a:latin typeface="Arial" panose="020B0604020202020204" pitchFamily="34" charset="0"/>
              </a:rPr>
              <a:t>1. Loan Approval Insights</a:t>
            </a:r>
          </a:p>
          <a:p>
            <a:pPr algn="l"/>
            <a:r>
              <a:rPr lang="en-US" sz="2100" b="0" i="0" u="none" strike="noStrike" baseline="0" dirty="0">
                <a:solidFill>
                  <a:schemeClr val="bg1"/>
                </a:solidFill>
                <a:latin typeface="Arial" panose="020B0604020202020204" pitchFamily="34" charset="0"/>
              </a:rPr>
              <a:t> </a:t>
            </a:r>
            <a:r>
              <a:rPr lang="en-US" sz="2600" b="0" i="0" u="none" strike="noStrike" baseline="0" dirty="0">
                <a:solidFill>
                  <a:schemeClr val="bg1"/>
                </a:solidFill>
                <a:latin typeface="Arial" panose="020B0604020202020204" pitchFamily="34" charset="0"/>
              </a:rPr>
              <a:t>Create a DAX measure to calculate the loan approval rate: What percentage of applicants were</a:t>
            </a:r>
          </a:p>
          <a:p>
            <a:pPr marL="0" indent="0" algn="l">
              <a:buNone/>
            </a:pPr>
            <a:r>
              <a:rPr lang="ar-EG" sz="2600" b="0" i="0" u="none" strike="noStrike" baseline="0" dirty="0">
                <a:solidFill>
                  <a:schemeClr val="bg1"/>
                </a:solidFill>
                <a:latin typeface="Arial" panose="020B0604020202020204" pitchFamily="34" charset="0"/>
              </a:rPr>
              <a:t>     </a:t>
            </a:r>
            <a:r>
              <a:rPr lang="en-US" sz="2600" b="0" i="0" u="none" strike="noStrike" baseline="0" dirty="0">
                <a:solidFill>
                  <a:schemeClr val="bg1"/>
                </a:solidFill>
                <a:latin typeface="Arial" panose="020B0604020202020204" pitchFamily="34" charset="0"/>
              </a:rPr>
              <a:t>approved for a loan?</a:t>
            </a:r>
          </a:p>
          <a:p>
            <a:pPr algn="l"/>
            <a:r>
              <a:rPr lang="en-US" sz="2600" b="0" i="0" u="none" strike="noStrike" baseline="0" dirty="0">
                <a:solidFill>
                  <a:schemeClr val="bg1"/>
                </a:solidFill>
                <a:latin typeface="Arial" panose="020B0604020202020204" pitchFamily="34" charset="0"/>
              </a:rPr>
              <a:t>Create a calculated column to categorize applicants as 'High-Risk' or 'Low-Risk' based on their</a:t>
            </a:r>
          </a:p>
          <a:p>
            <a:pPr marL="0" indent="0" algn="l">
              <a:buNone/>
            </a:pPr>
            <a:r>
              <a:rPr lang="ar-EG" sz="2600" b="0" i="0" u="none" strike="noStrike" baseline="0" dirty="0">
                <a:solidFill>
                  <a:schemeClr val="bg1"/>
                </a:solidFill>
                <a:latin typeface="Arial" panose="020B0604020202020204" pitchFamily="34" charset="0"/>
              </a:rPr>
              <a:t>    </a:t>
            </a:r>
            <a:r>
              <a:rPr lang="en-US" sz="2600" b="0" i="0" u="none" strike="noStrike" baseline="0" dirty="0">
                <a:solidFill>
                  <a:schemeClr val="bg1"/>
                </a:solidFill>
                <a:latin typeface="Arial" panose="020B0604020202020204" pitchFamily="34" charset="0"/>
              </a:rPr>
              <a:t>income, existing EMI, and loan amount.</a:t>
            </a:r>
          </a:p>
          <a:p>
            <a:pPr marL="0" indent="0" algn="l">
              <a:buNone/>
            </a:pPr>
            <a:r>
              <a:rPr lang="en-US" sz="2800" b="0" i="0" u="none" strike="noStrike" baseline="0" dirty="0">
                <a:solidFill>
                  <a:schemeClr val="bg1"/>
                </a:solidFill>
                <a:latin typeface="Arial" panose="020B0604020202020204" pitchFamily="34" charset="0"/>
                <a:cs typeface="Arial" panose="020B0604020202020204" pitchFamily="34" charset="0"/>
              </a:rPr>
              <a:t>- Analyze Loan Trends by Age Group: Categorize applicants into age groups (e.g., 18-25, 26-35,</a:t>
            </a:r>
            <a:br>
              <a:rPr lang="en-US" sz="2800" b="0" i="0" u="none" strike="noStrike" baseline="0" dirty="0">
                <a:solidFill>
                  <a:schemeClr val="bg1"/>
                </a:solidFill>
                <a:latin typeface="Arial" panose="020B0604020202020204" pitchFamily="34" charset="0"/>
                <a:cs typeface="Arial" panose="020B0604020202020204" pitchFamily="34" charset="0"/>
              </a:rPr>
            </a:br>
            <a:r>
              <a:rPr lang="en-US" sz="2800" b="0" i="0" u="none" strike="noStrike" baseline="0" dirty="0">
                <a:solidFill>
                  <a:schemeClr val="bg1"/>
                </a:solidFill>
                <a:latin typeface="Arial" panose="020B0604020202020204" pitchFamily="34" charset="0"/>
                <a:cs typeface="Arial" panose="020B0604020202020204" pitchFamily="34" charset="0"/>
              </a:rPr>
              <a:t>etc.).</a:t>
            </a:r>
            <a:endParaRPr lang="en-US" sz="2600" b="0" i="0" u="none" strike="noStrike" baseline="0" dirty="0">
              <a:solidFill>
                <a:schemeClr val="bg1"/>
              </a:solidFill>
              <a:latin typeface="Arial" panose="020B0604020202020204" pitchFamily="34" charset="0"/>
            </a:endParaRPr>
          </a:p>
          <a:p>
            <a:pPr marL="0" indent="0">
              <a:buNone/>
            </a:pPr>
            <a:r>
              <a:rPr lang="en-US" sz="3000" b="1" u="sng" dirty="0">
                <a:solidFill>
                  <a:schemeClr val="bg1"/>
                </a:solidFill>
                <a:latin typeface="Arial" panose="020B0604020202020204" pitchFamily="34" charset="0"/>
              </a:rPr>
              <a:t>2. Income &amp; EMI Relationship</a:t>
            </a:r>
          </a:p>
          <a:p>
            <a:pPr algn="l"/>
            <a:r>
              <a:rPr lang="en-US" sz="2200" b="0" i="0" u="none" strike="noStrike" baseline="0" dirty="0">
                <a:solidFill>
                  <a:schemeClr val="bg1"/>
                </a:solidFill>
                <a:latin typeface="Arial" panose="020B0604020202020204" pitchFamily="34" charset="0"/>
              </a:rPr>
              <a:t>Write a DAX formula to calculate the Debt-to-Income Ratio (DTI) for each applicant: How does DTI</a:t>
            </a:r>
          </a:p>
          <a:p>
            <a:pPr marL="0" indent="0" algn="l">
              <a:buNone/>
            </a:pPr>
            <a:r>
              <a:rPr lang="ar-EG" sz="2200" dirty="0">
                <a:solidFill>
                  <a:schemeClr val="bg1"/>
                </a:solidFill>
                <a:latin typeface="Arial" panose="020B0604020202020204" pitchFamily="34" charset="0"/>
              </a:rPr>
              <a:t>    </a:t>
            </a:r>
            <a:r>
              <a:rPr lang="en-US" sz="2200" b="0" i="0" u="none" strike="noStrike" baseline="0" dirty="0" err="1">
                <a:solidFill>
                  <a:schemeClr val="bg1"/>
                </a:solidFill>
                <a:latin typeface="Arial" panose="020B0604020202020204" pitchFamily="34" charset="0"/>
              </a:rPr>
              <a:t>mpact</a:t>
            </a:r>
            <a:r>
              <a:rPr lang="en-US" sz="2200" b="0" i="0" u="none" strike="noStrike" baseline="0" dirty="0">
                <a:solidFill>
                  <a:schemeClr val="bg1"/>
                </a:solidFill>
                <a:latin typeface="Arial" panose="020B0604020202020204" pitchFamily="34" charset="0"/>
              </a:rPr>
              <a:t> loan approval rates?</a:t>
            </a:r>
            <a:endParaRPr lang="en-US" sz="3000" dirty="0">
              <a:solidFill>
                <a:schemeClr val="bg1"/>
              </a:solidFill>
            </a:endParaRPr>
          </a:p>
        </p:txBody>
      </p:sp>
    </p:spTree>
    <p:extLst>
      <p:ext uri="{BB962C8B-B14F-4D97-AF65-F5344CB8AC3E}">
        <p14:creationId xmlns:p14="http://schemas.microsoft.com/office/powerpoint/2010/main" val="609618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2.png">
            <a:extLst>
              <a:ext uri="{FF2B5EF4-FFF2-40B4-BE49-F238E27FC236}">
                <a16:creationId xmlns:a16="http://schemas.microsoft.com/office/drawing/2014/main" id="{30D8ED2A-9A2D-4E77-D8CC-D54A902E1792}"/>
              </a:ext>
            </a:extLst>
          </p:cNvPr>
          <p:cNvPicPr>
            <a:picLocks noChangeAspect="1"/>
          </p:cNvPicPr>
          <p:nvPr/>
        </p:nvPicPr>
        <p:blipFill>
          <a:blip r:embed="rId2"/>
          <a:stretch>
            <a:fillRect/>
          </a:stretch>
        </p:blipFill>
        <p:spPr>
          <a:xfrm>
            <a:off x="0" y="212399"/>
            <a:ext cx="12009120" cy="6645601"/>
          </a:xfrm>
          <a:prstGeom prst="rect">
            <a:avLst/>
          </a:prstGeom>
        </p:spPr>
      </p:pic>
    </p:spTree>
    <p:extLst>
      <p:ext uri="{BB962C8B-B14F-4D97-AF65-F5344CB8AC3E}">
        <p14:creationId xmlns:p14="http://schemas.microsoft.com/office/powerpoint/2010/main" val="3779180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F00759-261C-2DD0-111F-6964F7B8A44B}"/>
              </a:ext>
            </a:extLst>
          </p:cNvPr>
          <p:cNvPicPr>
            <a:picLocks noChangeAspect="1"/>
          </p:cNvPicPr>
          <p:nvPr/>
        </p:nvPicPr>
        <p:blipFill>
          <a:blip r:embed="rId2"/>
          <a:stretch>
            <a:fillRect/>
          </a:stretch>
        </p:blipFill>
        <p:spPr>
          <a:xfrm>
            <a:off x="0" y="-152400"/>
            <a:ext cx="12191999" cy="7010400"/>
          </a:xfrm>
          <a:prstGeom prst="rect">
            <a:avLst/>
          </a:prstGeom>
        </p:spPr>
      </p:pic>
    </p:spTree>
    <p:extLst>
      <p:ext uri="{BB962C8B-B14F-4D97-AF65-F5344CB8AC3E}">
        <p14:creationId xmlns:p14="http://schemas.microsoft.com/office/powerpoint/2010/main" val="3239260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5155-7BEB-75D1-730D-48819F4A3144}"/>
              </a:ext>
            </a:extLst>
          </p:cNvPr>
          <p:cNvSpPr>
            <a:spLocks noGrp="1"/>
          </p:cNvSpPr>
          <p:nvPr>
            <p:ph type="title"/>
          </p:nvPr>
        </p:nvSpPr>
        <p:spPr>
          <a:xfrm>
            <a:off x="426742" y="502920"/>
            <a:ext cx="5669258" cy="5471160"/>
          </a:xfrm>
        </p:spPr>
        <p:txBody>
          <a:bodyPr>
            <a:normAutofit/>
          </a:bodyPr>
          <a:lstStyle/>
          <a:p>
            <a:r>
              <a:rPr lang="ar-EG" sz="3200" b="1" i="0" u="sng" strike="noStrike" baseline="0" dirty="0">
                <a:solidFill>
                  <a:schemeClr val="bg1"/>
                </a:solidFill>
                <a:latin typeface="Arial" panose="020B0604020202020204" pitchFamily="34" charset="0"/>
                <a:cs typeface="Arial" panose="020B0604020202020204" pitchFamily="34" charset="0"/>
              </a:rPr>
              <a:t>3</a:t>
            </a:r>
            <a:r>
              <a:rPr lang="en-US" sz="3200" b="1" i="0" u="sng" strike="noStrike" baseline="0" dirty="0">
                <a:solidFill>
                  <a:schemeClr val="bg1"/>
                </a:solidFill>
                <a:latin typeface="Arial" panose="020B0604020202020204" pitchFamily="34" charset="0"/>
                <a:cs typeface="Arial" panose="020B0604020202020204" pitchFamily="34" charset="0"/>
              </a:rPr>
              <a:t>. City Analysis</a:t>
            </a:r>
            <a:br>
              <a:rPr lang="ar-EG" sz="3200" i="0" u="sng" strike="noStrike" baseline="0" dirty="0">
                <a:solidFill>
                  <a:schemeClr val="bg1"/>
                </a:solidFill>
                <a:latin typeface="Times New Roman" panose="02020603050405020304" pitchFamily="18" charset="0"/>
                <a:cs typeface="Times New Roman" panose="02020603050405020304" pitchFamily="18" charset="0"/>
              </a:rPr>
            </a:br>
            <a:br>
              <a:rPr lang="ar-EG" sz="3200" i="0" u="sng" strike="noStrike" baseline="0" dirty="0">
                <a:solidFill>
                  <a:schemeClr val="bg1"/>
                </a:solidFill>
                <a:latin typeface="Times New Roman" panose="02020603050405020304" pitchFamily="18" charset="0"/>
                <a:cs typeface="Times New Roman" panose="02020603050405020304" pitchFamily="18" charset="0"/>
              </a:rPr>
            </a:br>
            <a:br>
              <a:rPr lang="en-US" sz="1800" b="1" i="0" u="none" strike="noStrike" baseline="0" dirty="0">
                <a:latin typeface="Arial" panose="020B0604020202020204" pitchFamily="34" charset="0"/>
                <a:cs typeface="+mn-cs"/>
              </a:rPr>
            </a:br>
            <a:r>
              <a:rPr lang="en-US" sz="1800" b="1" i="0" u="none" strike="noStrike" baseline="0" dirty="0">
                <a:latin typeface="Arial" panose="020B0604020202020204" pitchFamily="34" charset="0"/>
                <a:cs typeface="+mn-cs"/>
              </a:rPr>
              <a:t>-</a:t>
            </a:r>
            <a:r>
              <a:rPr lang="ar-EG" sz="1800" dirty="0">
                <a:latin typeface="Arial" panose="020B0604020202020204" pitchFamily="34" charset="0"/>
                <a:cs typeface="+mn-cs"/>
              </a:rPr>
              <a:t> </a:t>
            </a:r>
            <a:r>
              <a:rPr lang="en-US" sz="2000" dirty="0">
                <a:solidFill>
                  <a:schemeClr val="bg1"/>
                </a:solidFill>
                <a:latin typeface="Arial" panose="020B0604020202020204" pitchFamily="34" charset="0"/>
                <a:ea typeface="+mn-ea"/>
                <a:cs typeface="+mn-cs"/>
              </a:rPr>
              <a:t>Create a measure to compare loan approval rates across different city categories (A, B, C).</a:t>
            </a:r>
            <a:br>
              <a:rPr lang="en-US" sz="2000" dirty="0">
                <a:solidFill>
                  <a:schemeClr val="bg1"/>
                </a:solidFill>
                <a:latin typeface="Arial" panose="020B0604020202020204" pitchFamily="34" charset="0"/>
                <a:ea typeface="+mn-ea"/>
                <a:cs typeface="+mn-cs"/>
              </a:rPr>
            </a:br>
            <a:br>
              <a:rPr lang="en-US" sz="2000" dirty="0">
                <a:solidFill>
                  <a:schemeClr val="bg1"/>
                </a:solidFill>
                <a:latin typeface="Arial" panose="020B0604020202020204" pitchFamily="34" charset="0"/>
                <a:ea typeface="+mn-ea"/>
                <a:cs typeface="+mn-cs"/>
              </a:rPr>
            </a:br>
            <a:r>
              <a:rPr lang="ar-EG" sz="2000" dirty="0">
                <a:solidFill>
                  <a:schemeClr val="bg1"/>
                </a:solidFill>
                <a:latin typeface="Arial" panose="020B0604020202020204" pitchFamily="34" charset="0"/>
                <a:ea typeface="+mn-ea"/>
                <a:cs typeface="+mn-cs"/>
              </a:rPr>
              <a:t>   </a:t>
            </a:r>
            <a:r>
              <a:rPr lang="en-US" sz="2000" dirty="0">
                <a:solidFill>
                  <a:schemeClr val="bg1"/>
                </a:solidFill>
                <a:latin typeface="Arial" panose="020B0604020202020204" pitchFamily="34" charset="0"/>
                <a:ea typeface="+mn-ea"/>
                <a:cs typeface="+mn-cs"/>
              </a:rPr>
              <a:t>- Are applicants from metropolitan areas (Category A) more likely to get approved?</a:t>
            </a:r>
            <a:br>
              <a:rPr lang="en-US" sz="2000" dirty="0">
                <a:solidFill>
                  <a:schemeClr val="bg1"/>
                </a:solidFill>
                <a:latin typeface="Arial" panose="020B0604020202020204" pitchFamily="34" charset="0"/>
                <a:ea typeface="+mn-ea"/>
                <a:cs typeface="+mn-cs"/>
              </a:rPr>
            </a:br>
            <a:br>
              <a:rPr lang="en-US" sz="2000" dirty="0">
                <a:solidFill>
                  <a:schemeClr val="bg1"/>
                </a:solidFill>
                <a:latin typeface="Arial" panose="020B0604020202020204" pitchFamily="34" charset="0"/>
                <a:ea typeface="+mn-ea"/>
                <a:cs typeface="+mn-cs"/>
              </a:rPr>
            </a:br>
            <a:r>
              <a:rPr lang="ar-EG" sz="2000" dirty="0">
                <a:solidFill>
                  <a:schemeClr val="bg1"/>
                </a:solidFill>
                <a:latin typeface="Arial" panose="020B0604020202020204" pitchFamily="34" charset="0"/>
                <a:ea typeface="+mn-ea"/>
                <a:cs typeface="+mn-cs"/>
              </a:rPr>
              <a:t> </a:t>
            </a:r>
            <a:br>
              <a:rPr lang="en-US" sz="2000" dirty="0">
                <a:solidFill>
                  <a:schemeClr val="bg1"/>
                </a:solidFill>
                <a:latin typeface="Arial" panose="020B0604020202020204" pitchFamily="34" charset="0"/>
                <a:ea typeface="+mn-ea"/>
                <a:cs typeface="+mn-cs"/>
              </a:rPr>
            </a:br>
            <a:endParaRPr lang="en-US" sz="2000" dirty="0">
              <a:solidFill>
                <a:schemeClr val="bg1"/>
              </a:solidFill>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23CC3676-D874-97D9-11DC-28E29493D8A1}"/>
              </a:ext>
            </a:extLst>
          </p:cNvPr>
          <p:cNvPicPr>
            <a:picLocks noChangeAspect="1"/>
          </p:cNvPicPr>
          <p:nvPr/>
        </p:nvPicPr>
        <p:blipFill>
          <a:blip r:embed="rId2"/>
          <a:stretch>
            <a:fillRect/>
          </a:stretch>
        </p:blipFill>
        <p:spPr>
          <a:xfrm>
            <a:off x="6537825" y="662786"/>
            <a:ext cx="4917094" cy="5616094"/>
          </a:xfrm>
          <a:prstGeom prst="rect">
            <a:avLst/>
          </a:prstGeom>
        </p:spPr>
      </p:pic>
    </p:spTree>
    <p:extLst>
      <p:ext uri="{BB962C8B-B14F-4D97-AF65-F5344CB8AC3E}">
        <p14:creationId xmlns:p14="http://schemas.microsoft.com/office/powerpoint/2010/main" val="2043134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37EFD-F31D-BDC4-841C-1BBFA2AA0286}"/>
              </a:ext>
            </a:extLst>
          </p:cNvPr>
          <p:cNvSpPr>
            <a:spLocks noGrp="1"/>
          </p:cNvSpPr>
          <p:nvPr>
            <p:ph type="title"/>
          </p:nvPr>
        </p:nvSpPr>
        <p:spPr/>
        <p:txBody>
          <a:bodyPr>
            <a:normAutofit/>
          </a:bodyPr>
          <a:lstStyle/>
          <a:p>
            <a:pPr algn="l"/>
            <a:r>
              <a:rPr lang="en-US" sz="3600" b="1" i="0" u="sng" strike="noStrike" baseline="0" dirty="0">
                <a:solidFill>
                  <a:schemeClr val="bg1"/>
                </a:solidFill>
                <a:latin typeface="Arial" panose="020B0604020202020204" pitchFamily="34" charset="0"/>
              </a:rPr>
              <a:t>4. Loan Repayment &amp; Risk Analysis</a:t>
            </a:r>
          </a:p>
        </p:txBody>
      </p:sp>
      <p:sp>
        <p:nvSpPr>
          <p:cNvPr id="3" name="Content Placeholder 2">
            <a:extLst>
              <a:ext uri="{FF2B5EF4-FFF2-40B4-BE49-F238E27FC236}">
                <a16:creationId xmlns:a16="http://schemas.microsoft.com/office/drawing/2014/main" id="{37EA2C38-E619-F594-92C8-9D4425C60ABB}"/>
              </a:ext>
            </a:extLst>
          </p:cNvPr>
          <p:cNvSpPr>
            <a:spLocks noGrp="1"/>
          </p:cNvSpPr>
          <p:nvPr>
            <p:ph idx="1"/>
          </p:nvPr>
        </p:nvSpPr>
        <p:spPr>
          <a:xfrm>
            <a:off x="1141413" y="1975167"/>
            <a:ext cx="9905999" cy="3541714"/>
          </a:xfrm>
        </p:spPr>
        <p:txBody>
          <a:bodyPr>
            <a:normAutofit/>
          </a:bodyPr>
          <a:lstStyle/>
          <a:p>
            <a:pPr algn="just"/>
            <a:r>
              <a:rPr lang="en-US" b="0" i="0" u="none" strike="noStrike" baseline="0" dirty="0">
                <a:solidFill>
                  <a:schemeClr val="bg1"/>
                </a:solidFill>
                <a:latin typeface="Arial" panose="020B0604020202020204" pitchFamily="34" charset="0"/>
              </a:rPr>
              <a:t>Calculate the Total EMI Burden: Create a measure that sums the applicant's existing EMI and new loan EMI.</a:t>
            </a:r>
          </a:p>
          <a:p>
            <a:pPr marL="0" indent="0" algn="just">
              <a:buNone/>
            </a:pPr>
            <a:endParaRPr lang="en-US" b="0" i="0" u="none" strike="noStrike" baseline="0" dirty="0">
              <a:solidFill>
                <a:schemeClr val="bg1"/>
              </a:solidFill>
              <a:latin typeface="Arial" panose="020B0604020202020204" pitchFamily="34" charset="0"/>
            </a:endParaRPr>
          </a:p>
          <a:p>
            <a:pPr algn="just"/>
            <a:r>
              <a:rPr lang="en-US" b="0" i="0" u="none" strike="noStrike" baseline="0" dirty="0">
                <a:solidFill>
                  <a:schemeClr val="bg1"/>
                </a:solidFill>
                <a:latin typeface="Arial" panose="020B0604020202020204" pitchFamily="34" charset="0"/>
              </a:rPr>
              <a:t>Find the High-Risk Borrowers: Create a DAX column that flags applicants as 'High Risk' if their Debt-to-Income Ratio (DTI) is above a threshold.</a:t>
            </a:r>
          </a:p>
        </p:txBody>
      </p:sp>
    </p:spTree>
    <p:extLst>
      <p:ext uri="{BB962C8B-B14F-4D97-AF65-F5344CB8AC3E}">
        <p14:creationId xmlns:p14="http://schemas.microsoft.com/office/powerpoint/2010/main" val="1798592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7353D6-5E0D-B725-3050-06C6816D173E}"/>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60830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F1E3-BE86-3EED-6472-3BF0FADF3E8D}"/>
              </a:ext>
            </a:extLst>
          </p:cNvPr>
          <p:cNvSpPr>
            <a:spLocks noGrp="1"/>
          </p:cNvSpPr>
          <p:nvPr>
            <p:ph type="title"/>
          </p:nvPr>
        </p:nvSpPr>
        <p:spPr>
          <a:xfrm>
            <a:off x="1141456" y="609600"/>
            <a:ext cx="9905955" cy="6248400"/>
          </a:xfrm>
        </p:spPr>
        <p:txBody>
          <a:bodyPr>
            <a:normAutofit/>
          </a:bodyPr>
          <a:lstStyle/>
          <a:p>
            <a:r>
              <a:rPr lang="en-US" sz="3200" b="1" i="0" u="sng" strike="noStrike" baseline="0" dirty="0">
                <a:solidFill>
                  <a:schemeClr val="bg1"/>
                </a:solidFill>
                <a:latin typeface="Arial" panose="020B0604020202020204" pitchFamily="34" charset="0"/>
              </a:rPr>
              <a:t>7. Customers Trends:</a:t>
            </a:r>
            <a:br>
              <a:rPr lang="en-US" sz="3200" b="1" i="0" u="sng" strike="noStrike" baseline="0" dirty="0">
                <a:solidFill>
                  <a:schemeClr val="bg1"/>
                </a:solidFill>
                <a:latin typeface="Arial" panose="020B0604020202020204" pitchFamily="34" charset="0"/>
              </a:rPr>
            </a:br>
            <a:br>
              <a:rPr lang="en-US" sz="3200" b="1" i="0" u="sng" strike="noStrike" baseline="0" dirty="0">
                <a:solidFill>
                  <a:schemeClr val="bg1"/>
                </a:solidFill>
                <a:latin typeface="Arial" panose="020B0604020202020204" pitchFamily="34" charset="0"/>
              </a:rPr>
            </a:br>
            <a:br>
              <a:rPr lang="en-US" sz="1400" b="1" i="0" u="none" strike="noStrike" baseline="0" dirty="0">
                <a:latin typeface="Arial" panose="020B0604020202020204" pitchFamily="34" charset="0"/>
              </a:rPr>
            </a:br>
            <a:r>
              <a:rPr lang="en-US" sz="2000" b="0" i="0" u="none" strike="noStrike" baseline="0" dirty="0">
                <a:solidFill>
                  <a:schemeClr val="bg1"/>
                </a:solidFill>
                <a:latin typeface="Arial" panose="020B0604020202020204" pitchFamily="34" charset="0"/>
                <a:cs typeface="Arial" panose="020B0604020202020204" pitchFamily="34" charset="0"/>
              </a:rPr>
              <a:t>- Segment Applicants by Income Group: Classify applicants into Low, Medium, and High-income</a:t>
            </a:r>
            <a:br>
              <a:rPr lang="en-US" sz="2000" b="0" i="0" u="none" strike="noStrike" baseline="0" dirty="0">
                <a:solidFill>
                  <a:schemeClr val="bg1"/>
                </a:solidFill>
                <a:latin typeface="Arial" panose="020B0604020202020204" pitchFamily="34" charset="0"/>
                <a:cs typeface="Arial" panose="020B0604020202020204" pitchFamily="34" charset="0"/>
              </a:rPr>
            </a:br>
            <a:r>
              <a:rPr lang="en-US" sz="2000" b="0" i="0" u="none" strike="noStrike" baseline="0" dirty="0">
                <a:solidFill>
                  <a:schemeClr val="bg1"/>
                </a:solidFill>
                <a:latin typeface="Arial" panose="020B0604020202020204" pitchFamily="34" charset="0"/>
                <a:cs typeface="Arial" panose="020B0604020202020204" pitchFamily="34" charset="0"/>
              </a:rPr>
              <a:t>groups.</a:t>
            </a:r>
            <a:br>
              <a:rPr lang="en-US" sz="2000" b="0" i="0" u="none" strike="noStrike" baseline="0" dirty="0">
                <a:solidFill>
                  <a:schemeClr val="bg1"/>
                </a:solidFill>
                <a:latin typeface="Arial" panose="020B0604020202020204" pitchFamily="34" charset="0"/>
                <a:cs typeface="Arial" panose="020B0604020202020204" pitchFamily="34" charset="0"/>
              </a:rPr>
            </a:br>
            <a:br>
              <a:rPr lang="en-US" sz="2000" b="0" i="0" u="none" strike="noStrike" baseline="0" dirty="0">
                <a:solidFill>
                  <a:schemeClr val="bg1"/>
                </a:solidFill>
                <a:latin typeface="Arial" panose="020B0604020202020204" pitchFamily="34" charset="0"/>
                <a:cs typeface="Arial" panose="020B0604020202020204" pitchFamily="34" charset="0"/>
              </a:rPr>
            </a:br>
            <a:br>
              <a:rPr lang="en-US" sz="2000" b="0" i="0" u="none" strike="noStrike" baseline="0" dirty="0">
                <a:solidFill>
                  <a:schemeClr val="bg1"/>
                </a:solidFill>
                <a:latin typeface="Arial" panose="020B0604020202020204" pitchFamily="34" charset="0"/>
                <a:cs typeface="Arial" panose="020B0604020202020204" pitchFamily="34" charset="0"/>
              </a:rPr>
            </a:br>
            <a:r>
              <a:rPr lang="en-US" sz="2000" b="0" i="0" u="none" strike="noStrike" baseline="0" dirty="0">
                <a:solidFill>
                  <a:schemeClr val="bg1"/>
                </a:solidFill>
                <a:latin typeface="Arial" panose="020B0604020202020204" pitchFamily="34" charset="0"/>
                <a:cs typeface="Arial" panose="020B0604020202020204" pitchFamily="34" charset="0"/>
              </a:rPr>
              <a:t>- Identify Frequent Loan Applicants: Find individuals who have applied multiple times.</a:t>
            </a:r>
            <a:br>
              <a:rPr lang="en-US" sz="2000" b="0" i="0" u="none" strike="noStrike" baseline="0" dirty="0">
                <a:solidFill>
                  <a:schemeClr val="bg1"/>
                </a:solidFill>
                <a:latin typeface="Arial" panose="020B0604020202020204" pitchFamily="34" charset="0"/>
                <a:cs typeface="Arial" panose="020B0604020202020204" pitchFamily="34" charset="0"/>
              </a:rPr>
            </a:b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0985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44530E-E293-39F0-8C7C-2328A00C4E0C}"/>
              </a:ext>
            </a:extLst>
          </p:cNvPr>
          <p:cNvPicPr>
            <a:picLocks noChangeAspect="1"/>
          </p:cNvPicPr>
          <p:nvPr/>
        </p:nvPicPr>
        <p:blipFill>
          <a:blip r:embed="rId2"/>
          <a:stretch>
            <a:fillRect/>
          </a:stretch>
        </p:blipFill>
        <p:spPr>
          <a:xfrm>
            <a:off x="-167640" y="66761"/>
            <a:ext cx="12651652" cy="6791239"/>
          </a:xfrm>
          <a:prstGeom prst="rect">
            <a:avLst/>
          </a:prstGeom>
        </p:spPr>
      </p:pic>
    </p:spTree>
    <p:extLst>
      <p:ext uri="{BB962C8B-B14F-4D97-AF65-F5344CB8AC3E}">
        <p14:creationId xmlns:p14="http://schemas.microsoft.com/office/powerpoint/2010/main" val="378566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A9FA-9901-047D-6A06-BE4FEC05FA53}"/>
              </a:ext>
            </a:extLst>
          </p:cNvPr>
          <p:cNvSpPr>
            <a:spLocks noGrp="1"/>
          </p:cNvSpPr>
          <p:nvPr>
            <p:ph type="title"/>
          </p:nvPr>
        </p:nvSpPr>
        <p:spPr/>
        <p:txBody>
          <a:bodyPr>
            <a:normAutofit/>
          </a:bodyPr>
          <a:lstStyle/>
          <a:p>
            <a:r>
              <a:rPr lang="en-US" sz="4800" b="1" dirty="0">
                <a:effectLst/>
                <a:latin typeface="Times New Roman" panose="02020603050405020304" pitchFamily="18" charset="0"/>
                <a:ea typeface="Times New Roman" panose="02020603050405020304" pitchFamily="18" charset="0"/>
                <a:cs typeface="Times New Roman" panose="02020603050405020304" pitchFamily="18" charset="0"/>
              </a:rPr>
              <a:t>Our Roles: </a:t>
            </a:r>
            <a:endParaRPr lang="en-US" dirty="0"/>
          </a:p>
        </p:txBody>
      </p:sp>
      <p:sp>
        <p:nvSpPr>
          <p:cNvPr id="3" name="Content Placeholder 2">
            <a:extLst>
              <a:ext uri="{FF2B5EF4-FFF2-40B4-BE49-F238E27FC236}">
                <a16:creationId xmlns:a16="http://schemas.microsoft.com/office/drawing/2014/main" id="{F8A1AF53-8299-E5CB-4101-58E5CB5E2A2E}"/>
              </a:ext>
            </a:extLst>
          </p:cNvPr>
          <p:cNvSpPr>
            <a:spLocks noGrp="1"/>
          </p:cNvSpPr>
          <p:nvPr>
            <p:ph idx="1"/>
          </p:nvPr>
        </p:nvSpPr>
        <p:spPr>
          <a:xfrm>
            <a:off x="884377" y="1757363"/>
            <a:ext cx="10058400" cy="4714875"/>
          </a:xfrm>
        </p:spPr>
        <p:txBody>
          <a:bodyPr>
            <a:normAutofit fontScale="92500" lnSpcReduction="20000"/>
          </a:bodyPr>
          <a:lstStyle/>
          <a:p>
            <a:pPr marL="0" indent="0" algn="l">
              <a:buNone/>
            </a:pPr>
            <a:endParaRPr lang="en-US" sz="1800" b="0" i="0" u="none" strike="noStrike" baseline="0" dirty="0">
              <a:solidFill>
                <a:srgbClr val="000000"/>
              </a:solidFill>
              <a:latin typeface="Times New Roman" panose="02020603050405020304" pitchFamily="18" charset="0"/>
            </a:endParaRPr>
          </a:p>
          <a:p>
            <a:r>
              <a:rPr lang="en-US" sz="2800" b="0" i="0" u="none" strike="noStrike" baseline="0" dirty="0">
                <a:solidFill>
                  <a:srgbClr val="000000"/>
                </a:solidFill>
                <a:latin typeface="Times New Roman" panose="02020603050405020304" pitchFamily="18" charset="0"/>
              </a:rPr>
              <a:t> </a:t>
            </a:r>
            <a:r>
              <a:rPr lang="en-US" sz="2800" b="1" i="0" u="none" strike="noStrike" baseline="0" dirty="0" err="1">
                <a:solidFill>
                  <a:srgbClr val="000000"/>
                </a:solidFill>
                <a:latin typeface="Times New Roman" panose="02020603050405020304" pitchFamily="18" charset="0"/>
              </a:rPr>
              <a:t>Eman</a:t>
            </a:r>
            <a:r>
              <a:rPr lang="en-US" sz="2800" b="1" i="0" u="none" strike="noStrike" baseline="0" dirty="0">
                <a:solidFill>
                  <a:srgbClr val="000000"/>
                </a:solidFill>
                <a:latin typeface="Times New Roman" panose="02020603050405020304" pitchFamily="18" charset="0"/>
              </a:rPr>
              <a:t> Ibrahim </a:t>
            </a:r>
            <a:r>
              <a:rPr lang="en-US" sz="2800" b="1" i="0" u="none" strike="noStrike" baseline="0" dirty="0" err="1">
                <a:solidFill>
                  <a:srgbClr val="000000"/>
                </a:solidFill>
                <a:latin typeface="Times New Roman" panose="02020603050405020304" pitchFamily="18" charset="0"/>
              </a:rPr>
              <a:t>Ghabour</a:t>
            </a:r>
            <a:r>
              <a:rPr lang="en-US" sz="2800" b="1" i="0" u="none" strike="noStrike" baseline="0" dirty="0">
                <a:solidFill>
                  <a:srgbClr val="000000"/>
                </a:solidFill>
                <a:latin typeface="Times New Roman" panose="02020603050405020304" pitchFamily="18" charset="0"/>
              </a:rPr>
              <a:t>:</a:t>
            </a:r>
          </a:p>
          <a:p>
            <a:pPr marL="0" indent="0">
              <a:buNone/>
            </a:pPr>
            <a:r>
              <a:rPr lang="en-US" sz="2800" b="1" i="0" u="none" strike="noStrike" baseline="0" dirty="0">
                <a:solidFill>
                  <a:srgbClr val="000000"/>
                </a:solidFill>
                <a:latin typeface="Times New Roman" panose="02020603050405020304" pitchFamily="18" charset="0"/>
              </a:rPr>
              <a:t>    - </a:t>
            </a:r>
            <a:r>
              <a:rPr lang="en-US" sz="2800" b="0" i="0" u="none" strike="noStrike" baseline="0" dirty="0">
                <a:solidFill>
                  <a:srgbClr val="000000"/>
                </a:solidFill>
                <a:latin typeface="Times New Roman" panose="02020603050405020304" pitchFamily="18" charset="0"/>
              </a:rPr>
              <a:t>Dax modeling and Dashboard building </a:t>
            </a:r>
          </a:p>
          <a:p>
            <a:r>
              <a:rPr lang="en-US" sz="2800" b="1" i="0" u="none" strike="noStrike" baseline="0" dirty="0" err="1">
                <a:solidFill>
                  <a:srgbClr val="000000"/>
                </a:solidFill>
                <a:latin typeface="Times New Roman" panose="02020603050405020304" pitchFamily="18" charset="0"/>
              </a:rPr>
              <a:t>Safaa</a:t>
            </a:r>
            <a:r>
              <a:rPr lang="en-US" sz="2800" b="1" i="0" u="none" strike="noStrike" baseline="0" dirty="0">
                <a:solidFill>
                  <a:srgbClr val="000000"/>
                </a:solidFill>
                <a:latin typeface="Times New Roman" panose="02020603050405020304" pitchFamily="18" charset="0"/>
              </a:rPr>
              <a:t> </a:t>
            </a:r>
            <a:r>
              <a:rPr lang="en-US" sz="2800" b="1" i="0" u="none" strike="noStrike" baseline="0" dirty="0" err="1">
                <a:solidFill>
                  <a:srgbClr val="000000"/>
                </a:solidFill>
                <a:latin typeface="Times New Roman" panose="02020603050405020304" pitchFamily="18" charset="0"/>
              </a:rPr>
              <a:t>khalaf</a:t>
            </a:r>
            <a:r>
              <a:rPr lang="en-US" sz="2800" b="1" i="0" u="none" strike="noStrike" baseline="0" dirty="0">
                <a:solidFill>
                  <a:srgbClr val="000000"/>
                </a:solidFill>
                <a:latin typeface="Times New Roman" panose="02020603050405020304" pitchFamily="18" charset="0"/>
              </a:rPr>
              <a:t>: </a:t>
            </a:r>
          </a:p>
          <a:p>
            <a:pPr marL="0" indent="0">
              <a:buNone/>
            </a:pPr>
            <a:r>
              <a:rPr lang="en-US" sz="2800" b="0" i="0" u="none" strike="noStrike" baseline="0" dirty="0">
                <a:solidFill>
                  <a:srgbClr val="000000"/>
                </a:solidFill>
                <a:latin typeface="Times New Roman" panose="02020603050405020304" pitchFamily="18" charset="0"/>
              </a:rPr>
              <a:t>    -Data Cleaning &amp;Transformation - Data Modeling. </a:t>
            </a:r>
          </a:p>
          <a:p>
            <a:r>
              <a:rPr lang="en-US" sz="2800" b="1" i="0" u="none" strike="noStrike" baseline="0" dirty="0">
                <a:solidFill>
                  <a:srgbClr val="000000"/>
                </a:solidFill>
                <a:latin typeface="Times New Roman" panose="02020603050405020304" pitchFamily="18" charset="0"/>
              </a:rPr>
              <a:t>Maryem Hamdy Yassien: </a:t>
            </a:r>
          </a:p>
          <a:p>
            <a:pPr marL="0" indent="0">
              <a:buNone/>
            </a:pPr>
            <a:r>
              <a:rPr lang="en-US" sz="2800" b="1" dirty="0">
                <a:solidFill>
                  <a:srgbClr val="000000"/>
                </a:solidFill>
                <a:latin typeface="Times New Roman" panose="02020603050405020304" pitchFamily="18" charset="0"/>
              </a:rPr>
              <a:t>    </a:t>
            </a:r>
            <a:r>
              <a:rPr lang="en-US" sz="2800" b="0" i="0" u="none" strike="noStrike" baseline="0" dirty="0">
                <a:solidFill>
                  <a:srgbClr val="000000"/>
                </a:solidFill>
                <a:latin typeface="Times New Roman" panose="02020603050405020304" pitchFamily="18" charset="0"/>
              </a:rPr>
              <a:t>- Data Cleaning &amp;Transformation and Dax modeling. </a:t>
            </a:r>
          </a:p>
          <a:p>
            <a:r>
              <a:rPr lang="en-US" sz="2800" b="1" i="0" u="none" strike="noStrike" baseline="0" dirty="0">
                <a:solidFill>
                  <a:srgbClr val="000000"/>
                </a:solidFill>
                <a:latin typeface="Times New Roman" panose="02020603050405020304" pitchFamily="18" charset="0"/>
              </a:rPr>
              <a:t>Mariam Yehia Zakaria: </a:t>
            </a:r>
          </a:p>
          <a:p>
            <a:pPr marL="0" indent="0">
              <a:buNone/>
            </a:pPr>
            <a:r>
              <a:rPr lang="en-US" sz="2800" b="1" dirty="0">
                <a:solidFill>
                  <a:srgbClr val="000000"/>
                </a:solidFill>
                <a:latin typeface="Times New Roman" panose="02020603050405020304" pitchFamily="18" charset="0"/>
              </a:rPr>
              <a:t>    </a:t>
            </a:r>
            <a:r>
              <a:rPr lang="en-US" sz="2800" b="0" i="0" u="none" strike="noStrike" baseline="0" dirty="0">
                <a:solidFill>
                  <a:srgbClr val="000000"/>
                </a:solidFill>
                <a:latin typeface="Times New Roman" panose="02020603050405020304" pitchFamily="18" charset="0"/>
              </a:rPr>
              <a:t>- Determine Data Analysis Questions and Dashboard building</a:t>
            </a:r>
            <a:endParaRPr lang="en-US" sz="3600" dirty="0"/>
          </a:p>
        </p:txBody>
      </p:sp>
    </p:spTree>
    <p:extLst>
      <p:ext uri="{BB962C8B-B14F-4D97-AF65-F5344CB8AC3E}">
        <p14:creationId xmlns:p14="http://schemas.microsoft.com/office/powerpoint/2010/main" val="3208548107"/>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35F8-CDFC-B160-5DCD-E70AB73BAC00}"/>
              </a:ext>
            </a:extLst>
          </p:cNvPr>
          <p:cNvSpPr>
            <a:spLocks noGrp="1"/>
          </p:cNvSpPr>
          <p:nvPr>
            <p:ph type="title"/>
          </p:nvPr>
        </p:nvSpPr>
        <p:spPr>
          <a:xfrm>
            <a:off x="437718" y="224645"/>
            <a:ext cx="10058400" cy="1371600"/>
          </a:xfrm>
        </p:spPr>
        <p:txBody>
          <a:bodyPr>
            <a:normAutofit/>
          </a:bodyPr>
          <a:lstStyle/>
          <a:p>
            <a:r>
              <a:rPr lang="en-US" sz="3200" b="1" i="0" u="sng" dirty="0">
                <a:solidFill>
                  <a:srgbClr val="262626"/>
                </a:solidFill>
                <a:effectLst/>
                <a:latin typeface="Arial" panose="020B0604020202020204" pitchFamily="34" charset="0"/>
                <a:cs typeface="Arial" panose="020B0604020202020204" pitchFamily="34" charset="0"/>
              </a:rPr>
              <a:t>Insights &amp; Recommendations:</a:t>
            </a:r>
            <a:endParaRPr lang="en-US" sz="5400" b="1" dirty="0">
              <a:solidFill>
                <a:srgbClr val="074F6A"/>
              </a:solidFill>
              <a:latin typeface="Arial" panose="020B0604020202020204" pitchFamily="34" charset="0"/>
              <a:cs typeface="Arial" panose="020B0604020202020204" pitchFamily="34" charset="0"/>
            </a:endParaRPr>
          </a:p>
        </p:txBody>
      </p:sp>
      <p:pic>
        <p:nvPicPr>
          <p:cNvPr id="5" name="Picture 4" descr="A black background with a black square&#10;&#10;AI-generated content may be incorrect.">
            <a:extLst>
              <a:ext uri="{FF2B5EF4-FFF2-40B4-BE49-F238E27FC236}">
                <a16:creationId xmlns:a16="http://schemas.microsoft.com/office/drawing/2014/main" id="{5C53BCCD-2E3B-9A99-D014-E0203339D4CD}"/>
              </a:ext>
            </a:extLst>
          </p:cNvPr>
          <p:cNvPicPr>
            <a:picLocks noChangeAspect="1"/>
          </p:cNvPicPr>
          <p:nvPr/>
        </p:nvPicPr>
        <p:blipFill>
          <a:blip r:embed="rId2">
            <a:duotone>
              <a:schemeClr val="accent6">
                <a:shade val="45000"/>
                <a:satMod val="135000"/>
              </a:schemeClr>
              <a:prstClr val="white"/>
            </a:duotone>
          </a:blip>
          <a:stretch>
            <a:fillRect/>
          </a:stretch>
        </p:blipFill>
        <p:spPr>
          <a:xfrm>
            <a:off x="10039546" y="316385"/>
            <a:ext cx="1227056" cy="1077785"/>
          </a:xfrm>
          <a:prstGeom prst="rect">
            <a:avLst/>
          </a:prstGeom>
        </p:spPr>
      </p:pic>
      <p:pic>
        <p:nvPicPr>
          <p:cNvPr id="8" name="Picture 7">
            <a:extLst>
              <a:ext uri="{FF2B5EF4-FFF2-40B4-BE49-F238E27FC236}">
                <a16:creationId xmlns:a16="http://schemas.microsoft.com/office/drawing/2014/main" id="{2978B005-F39B-5927-8556-FB60775A4191}"/>
              </a:ext>
            </a:extLst>
          </p:cNvPr>
          <p:cNvPicPr>
            <a:picLocks noChangeAspect="1"/>
          </p:cNvPicPr>
          <p:nvPr/>
        </p:nvPicPr>
        <p:blipFill>
          <a:blip r:embed="rId3"/>
          <a:stretch>
            <a:fillRect/>
          </a:stretch>
        </p:blipFill>
        <p:spPr>
          <a:xfrm>
            <a:off x="517596" y="1596245"/>
            <a:ext cx="10749006" cy="4945370"/>
          </a:xfrm>
          <a:prstGeom prst="rect">
            <a:avLst/>
          </a:prstGeom>
        </p:spPr>
      </p:pic>
    </p:spTree>
    <p:extLst>
      <p:ext uri="{BB962C8B-B14F-4D97-AF65-F5344CB8AC3E}">
        <p14:creationId xmlns:p14="http://schemas.microsoft.com/office/powerpoint/2010/main" val="2263552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b="1" u="sng" dirty="0">
                <a:solidFill>
                  <a:schemeClr val="bg1"/>
                </a:solidFill>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p:txBody>
          <a:bodyPr/>
          <a:lstStyle/>
          <a:p>
            <a:r>
              <a:rPr dirty="0">
                <a:solidFill>
                  <a:schemeClr val="bg1"/>
                </a:solidFill>
              </a:rPr>
              <a:t> </a:t>
            </a:r>
            <a:r>
              <a:rPr sz="2800" dirty="0">
                <a:solidFill>
                  <a:schemeClr val="bg1"/>
                </a:solidFill>
                <a:latin typeface="Arial" panose="020B0604020202020204" pitchFamily="34" charset="0"/>
                <a:cs typeface="Arial" panose="020B0604020202020204" pitchFamily="34" charset="0"/>
              </a:rPr>
              <a:t>The Market Leads Dashboard offers clear insight into loan trends</a:t>
            </a:r>
            <a:r>
              <a:rPr lang="en-US" sz="2800" dirty="0">
                <a:solidFill>
                  <a:schemeClr val="bg1"/>
                </a:solidFill>
                <a:latin typeface="Arial" panose="020B0604020202020204" pitchFamily="34" charset="0"/>
                <a:cs typeface="Arial" panose="020B0604020202020204" pitchFamily="34" charset="0"/>
              </a:rPr>
              <a:t>.</a:t>
            </a:r>
            <a:endParaRPr sz="2800" dirty="0">
              <a:solidFill>
                <a:schemeClr val="bg1"/>
              </a:solidFill>
              <a:latin typeface="Arial" panose="020B0604020202020204" pitchFamily="34" charset="0"/>
              <a:cs typeface="Arial" panose="020B0604020202020204" pitchFamily="34" charset="0"/>
            </a:endParaRPr>
          </a:p>
          <a:p>
            <a:r>
              <a:rPr sz="2800" dirty="0">
                <a:solidFill>
                  <a:schemeClr val="bg1"/>
                </a:solidFill>
                <a:latin typeface="Arial" panose="020B0604020202020204" pitchFamily="34" charset="0"/>
                <a:cs typeface="Arial" panose="020B0604020202020204" pitchFamily="34" charset="0"/>
              </a:rPr>
              <a:t>Targeting high-performing categories can boost conversion</a:t>
            </a:r>
            <a:endParaRPr lang="en-US" sz="2800" dirty="0">
              <a:solidFill>
                <a:schemeClr val="bg1"/>
              </a:solidFill>
              <a:latin typeface="Arial" panose="020B0604020202020204" pitchFamily="34" charset="0"/>
              <a:cs typeface="Arial" panose="020B0604020202020204" pitchFamily="34" charset="0"/>
            </a:endParaRPr>
          </a:p>
          <a:p>
            <a:pPr marL="0" indent="0">
              <a:buNone/>
            </a:pPr>
            <a:r>
              <a:rPr lang="en-US" sz="2800" dirty="0">
                <a:solidFill>
                  <a:schemeClr val="bg1"/>
                </a:solidFill>
                <a:latin typeface="Arial" panose="020B0604020202020204" pitchFamily="34" charset="0"/>
                <a:cs typeface="Arial" panose="020B0604020202020204" pitchFamily="34" charset="0"/>
              </a:rPr>
              <a:t>Like top categories in each Slicer.</a:t>
            </a:r>
            <a:endParaRPr sz="2800"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FA0D4-BB85-75E9-461F-A36F60F3DCEB}"/>
              </a:ext>
            </a:extLst>
          </p:cNvPr>
          <p:cNvSpPr>
            <a:spLocks noGrp="1"/>
          </p:cNvSpPr>
          <p:nvPr>
            <p:ph type="title"/>
          </p:nvPr>
        </p:nvSpPr>
        <p:spPr>
          <a:xfrm>
            <a:off x="3015931" y="1129666"/>
            <a:ext cx="9906000" cy="2852737"/>
          </a:xfrm>
        </p:spPr>
        <p:txBody>
          <a:bodyPr>
            <a:normAutofit/>
          </a:bodyPr>
          <a:lstStyle/>
          <a:p>
            <a:r>
              <a:rPr lang="en-US" sz="8000" dirty="0"/>
              <a:t>Thank you </a:t>
            </a:r>
          </a:p>
        </p:txBody>
      </p:sp>
    </p:spTree>
    <p:extLst>
      <p:ext uri="{BB962C8B-B14F-4D97-AF65-F5344CB8AC3E}">
        <p14:creationId xmlns:p14="http://schemas.microsoft.com/office/powerpoint/2010/main" val="1215772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30DC-16BE-C285-A628-D9C23D2F69EB}"/>
              </a:ext>
            </a:extLst>
          </p:cNvPr>
          <p:cNvSpPr>
            <a:spLocks noGrp="1"/>
          </p:cNvSpPr>
          <p:nvPr>
            <p:ph type="title"/>
          </p:nvPr>
        </p:nvSpPr>
        <p:spPr/>
        <p:txBody>
          <a:bodyPr>
            <a:normAutofit fontScale="90000"/>
          </a:bodyPr>
          <a:lstStyle/>
          <a:p>
            <a:r>
              <a:rPr lang="en-US" sz="5300" b="1" dirty="0">
                <a:solidFill>
                  <a:schemeClr val="bg1"/>
                </a:solidFill>
                <a:latin typeface="Times New Roman" panose="02020603050405020304" pitchFamily="18" charset="0"/>
                <a:cs typeface="Times New Roman" panose="02020603050405020304" pitchFamily="18" charset="0"/>
              </a:rPr>
              <a:t>Objective of this Project: </a:t>
            </a:r>
            <a:br>
              <a:rPr lang="en-US" sz="4800" dirty="0">
                <a:effectLst/>
                <a:latin typeface="Times New Roman" panose="02020603050405020304" pitchFamily="18" charset="0"/>
                <a:ea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A5801A5B-6476-4F43-D8D6-6F722BBEE9E4}"/>
              </a:ext>
            </a:extLst>
          </p:cNvPr>
          <p:cNvSpPr txBox="1"/>
          <p:nvPr/>
        </p:nvSpPr>
        <p:spPr>
          <a:xfrm>
            <a:off x="1065212" y="2261519"/>
            <a:ext cx="10058399" cy="2862322"/>
          </a:xfrm>
          <a:prstGeom prst="rect">
            <a:avLst/>
          </a:prstGeom>
          <a:noFill/>
        </p:spPr>
        <p:txBody>
          <a:bodyPr wrap="square">
            <a:spAutoFit/>
          </a:bodyPr>
          <a:lstStyle/>
          <a:p>
            <a:r>
              <a:rPr lang="en-US" sz="3600" b="0" i="0" u="none" strike="noStrike" baseline="0" dirty="0">
                <a:latin typeface="Times New Roman" panose="02020603050405020304" pitchFamily="18" charset="0"/>
                <a:cs typeface="Times New Roman" panose="02020603050405020304" pitchFamily="18" charset="0"/>
              </a:rPr>
              <a:t>identify the Leads having a higher conversion ratio (Customers with most probability of getting loans) </a:t>
            </a:r>
            <a:r>
              <a:rPr lang="en-US" sz="3600" b="1" i="0" u="none" strike="noStrike" baseline="0" dirty="0">
                <a:latin typeface="Times New Roman" panose="02020603050405020304" pitchFamily="18" charset="0"/>
                <a:cs typeface="Times New Roman" panose="02020603050405020304" pitchFamily="18" charset="0"/>
              </a:rPr>
              <a:t>so that they can specifically target these potential customers through additional channels and re-marketing.</a:t>
            </a:r>
            <a:endParaRPr lang="en-US" sz="36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84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F08A-C2F0-26ED-BF0E-8B7E5CBEB616}"/>
              </a:ext>
            </a:extLst>
          </p:cNvPr>
          <p:cNvSpPr>
            <a:spLocks noGrp="1"/>
          </p:cNvSpPr>
          <p:nvPr>
            <p:ph type="title"/>
          </p:nvPr>
        </p:nvSpPr>
        <p:spPr>
          <a:xfrm>
            <a:off x="712808" y="104775"/>
            <a:ext cx="10761661" cy="2333626"/>
          </a:xfrm>
        </p:spPr>
        <p:txBody>
          <a:bodyPr/>
          <a:lstStyle/>
          <a:p>
            <a:r>
              <a:rPr lang="en-US" sz="4800" b="1" dirty="0">
                <a:solidFill>
                  <a:schemeClr val="bg1"/>
                </a:solidFill>
                <a:latin typeface="Times New Roman" panose="02020603050405020304" pitchFamily="18" charset="0"/>
                <a:cs typeface="Times New Roman" panose="02020603050405020304" pitchFamily="18" charset="0"/>
              </a:rPr>
              <a:t>Domain Specific Knowledge: </a:t>
            </a:r>
            <a:br>
              <a:rPr lang="en-US" sz="1800" b="0" i="0" u="none" strike="noStrike" baseline="0" dirty="0">
                <a:solidFill>
                  <a:srgbClr val="000000"/>
                </a:solidFill>
                <a:latin typeface="Calibri" panose="020F0502020204030204" pitchFamily="34" charset="0"/>
              </a:rPr>
            </a:br>
            <a:r>
              <a:rPr lang="en-US" sz="1800" b="0" i="0" u="none" strike="noStrike" baseline="0" dirty="0">
                <a:solidFill>
                  <a:srgbClr val="000000"/>
                </a:solidFill>
                <a:latin typeface="Arial" panose="020B0604020202020204" pitchFamily="34" charset="0"/>
              </a:rPr>
              <a:t>.</a:t>
            </a:r>
            <a:endParaRPr lang="en-US" dirty="0"/>
          </a:p>
        </p:txBody>
      </p:sp>
      <p:sp>
        <p:nvSpPr>
          <p:cNvPr id="3" name="Text Placeholder 2">
            <a:extLst>
              <a:ext uri="{FF2B5EF4-FFF2-40B4-BE49-F238E27FC236}">
                <a16:creationId xmlns:a16="http://schemas.microsoft.com/office/drawing/2014/main" id="{B0776269-7B81-FFE2-DDF0-3638DB192228}"/>
              </a:ext>
            </a:extLst>
          </p:cNvPr>
          <p:cNvSpPr>
            <a:spLocks noGrp="1"/>
          </p:cNvSpPr>
          <p:nvPr>
            <p:ph type="body" sz="half" idx="2"/>
          </p:nvPr>
        </p:nvSpPr>
        <p:spPr>
          <a:xfrm>
            <a:off x="712808" y="1971675"/>
            <a:ext cx="10333061" cy="3819523"/>
          </a:xfrm>
        </p:spPr>
        <p:txBody>
          <a:bodyPr>
            <a:normAutofit/>
          </a:bodyPr>
          <a:lstStyle/>
          <a:p>
            <a:pPr algn="just"/>
            <a:r>
              <a:rPr lang="en-US" sz="2800" b="1" i="0" u="none" strike="noStrike" baseline="0" dirty="0">
                <a:solidFill>
                  <a:srgbClr val="000000"/>
                </a:solidFill>
                <a:latin typeface="Times New Roman" panose="02020603050405020304" pitchFamily="18" charset="0"/>
                <a:cs typeface="Times New Roman" panose="02020603050405020304" pitchFamily="18" charset="0"/>
              </a:rPr>
              <a:t>A marketing lead: </a:t>
            </a:r>
            <a:r>
              <a:rPr lang="en-US" sz="2800" b="0" i="0" u="none" strike="noStrike" baseline="0" dirty="0">
                <a:latin typeface="Times New Roman" panose="02020603050405020304" pitchFamily="18" charset="0"/>
                <a:cs typeface="Times New Roman" panose="02020603050405020304" pitchFamily="18" charset="0"/>
              </a:rPr>
              <a:t>is a person who shows interest in a brand's products or services, which makes the person a potential customer. The primary goal of any company is to generate as </a:t>
            </a:r>
            <a:br>
              <a:rPr lang="en-US" sz="2800" b="0" i="0" u="none" strike="noStrike" baseline="0" dirty="0">
                <a:latin typeface="Times New Roman" panose="02020603050405020304" pitchFamily="18" charset="0"/>
                <a:cs typeface="Times New Roman" panose="02020603050405020304" pitchFamily="18" charset="0"/>
              </a:rPr>
            </a:br>
            <a:r>
              <a:rPr lang="en-US" sz="2800" b="0" i="0" u="none" strike="noStrike" baseline="0" dirty="0">
                <a:latin typeface="Times New Roman" panose="02020603050405020304" pitchFamily="18" charset="0"/>
                <a:cs typeface="Times New Roman" panose="02020603050405020304" pitchFamily="18" charset="0"/>
              </a:rPr>
              <a:t>many leads as possible. A company must guide prospects down the sales funnel with relevant content and offers towards their purchase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91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C93670-DEB4-D0CF-1A1C-548E877F57CC}"/>
              </a:ext>
            </a:extLst>
          </p:cNvPr>
          <p:cNvSpPr>
            <a:spLocks noGrp="1"/>
          </p:cNvSpPr>
          <p:nvPr>
            <p:ph idx="1"/>
          </p:nvPr>
        </p:nvSpPr>
        <p:spPr>
          <a:xfrm>
            <a:off x="1141412" y="1000125"/>
            <a:ext cx="9905999" cy="4791076"/>
          </a:xfrm>
        </p:spPr>
        <p:txBody>
          <a:bodyPr>
            <a:normAutofit/>
          </a:bodyPr>
          <a:lstStyle/>
          <a:p>
            <a:pPr marL="0" indent="0">
              <a:buNone/>
            </a:pPr>
            <a:r>
              <a:rPr lang="en-US" sz="6000" b="1" i="0" u="none" strike="noStrike" baseline="0" dirty="0">
                <a:solidFill>
                  <a:srgbClr val="000000"/>
                </a:solidFill>
                <a:latin typeface="Times New Roman" panose="02020603050405020304" pitchFamily="18" charset="0"/>
                <a:cs typeface="Times New Roman" panose="02020603050405020304" pitchFamily="18" charset="0"/>
              </a:rPr>
              <a:t>Dataset scope: </a:t>
            </a:r>
            <a:endParaRPr lang="en-US" sz="60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3000" b="0" i="0" u="none" strike="noStrike" baseline="0" dirty="0">
                <a:latin typeface="Times New Roman" panose="02020603050405020304" pitchFamily="18" charset="0"/>
                <a:cs typeface="Times New Roman" panose="02020603050405020304" pitchFamily="18" charset="0"/>
              </a:rPr>
              <a:t>A digital team of a bank have challenges with lead conversions (Turning the Potential or interested customers into buying /actual customers). They have provided a partial data set for customers loan history from the last 3 months. They also collect basic details about customers.</a:t>
            </a:r>
            <a:endParaRPr lang="en-US" sz="3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834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8E1C-777D-B091-9444-A65F3CF32338}"/>
              </a:ext>
            </a:extLst>
          </p:cNvPr>
          <p:cNvSpPr>
            <a:spLocks noGrp="1"/>
          </p:cNvSpPr>
          <p:nvPr>
            <p:ph type="title"/>
          </p:nvPr>
        </p:nvSpPr>
        <p:spPr/>
        <p:txBody>
          <a:bodyPr/>
          <a:lstStyle/>
          <a:p>
            <a:r>
              <a:rPr lang="en-US" b="1" dirty="0">
                <a:solidFill>
                  <a:schemeClr val="bg1"/>
                </a:solidFill>
                <a:latin typeface="Times New Roman" panose="02020603050405020304" pitchFamily="18" charset="0"/>
                <a:cs typeface="Times New Roman" panose="02020603050405020304" pitchFamily="18" charset="0"/>
              </a:rPr>
              <a:t>Steps: </a:t>
            </a:r>
          </a:p>
        </p:txBody>
      </p:sp>
      <p:sp>
        <p:nvSpPr>
          <p:cNvPr id="3" name="Content Placeholder 2">
            <a:extLst>
              <a:ext uri="{FF2B5EF4-FFF2-40B4-BE49-F238E27FC236}">
                <a16:creationId xmlns:a16="http://schemas.microsoft.com/office/drawing/2014/main" id="{6DC7B9A8-45E5-15D7-8A68-E81CD767CF86}"/>
              </a:ext>
            </a:extLst>
          </p:cNvPr>
          <p:cNvSpPr>
            <a:spLocks noGrp="1"/>
          </p:cNvSpPr>
          <p:nvPr>
            <p:ph idx="1"/>
          </p:nvPr>
        </p:nvSpPr>
        <p:spPr>
          <a:xfrm>
            <a:off x="989011" y="1748842"/>
            <a:ext cx="10058400" cy="3767787"/>
          </a:xfrm>
        </p:spPr>
        <p:txBody>
          <a:bodyPr>
            <a:normAutofit fontScale="25000" lnSpcReduction="20000"/>
          </a:bodyPr>
          <a:lstStyle/>
          <a:p>
            <a:pPr algn="l"/>
            <a:endParaRPr lang="en-US" sz="1600" b="0" i="0" u="none" strike="noStrike" baseline="0" dirty="0">
              <a:solidFill>
                <a:srgbClr val="000000"/>
              </a:solidFill>
              <a:latin typeface="Times New Roman" panose="02020603050405020304" pitchFamily="18" charset="0"/>
            </a:endParaRPr>
          </a:p>
          <a:p>
            <a:pPr marL="0" indent="0">
              <a:buNone/>
            </a:pPr>
            <a:endParaRPr lang="en-US" sz="1600" b="0" i="0" u="none" strike="noStrike" baseline="0" dirty="0">
              <a:solidFill>
                <a:srgbClr val="000000"/>
              </a:solidFill>
              <a:latin typeface="Times New Roman" panose="02020603050405020304" pitchFamily="18" charset="0"/>
            </a:endParaRPr>
          </a:p>
          <a:p>
            <a:pPr marL="0" indent="0">
              <a:buNone/>
            </a:pPr>
            <a:r>
              <a:rPr lang="en-US" sz="12800" b="1" i="0" u="sng" strike="noStrike" baseline="0" dirty="0">
                <a:solidFill>
                  <a:srgbClr val="000000"/>
                </a:solidFill>
                <a:latin typeface="Times New Roman" panose="02020603050405020304" pitchFamily="18" charset="0"/>
              </a:rPr>
              <a:t>1-Data Cleaning and preprocessing </a:t>
            </a:r>
            <a:endParaRPr lang="en-US" sz="12800" b="0" i="0" u="sng" strike="noStrike" baseline="0" dirty="0">
              <a:solidFill>
                <a:srgbClr val="000000"/>
              </a:solidFill>
              <a:latin typeface="Courier New" panose="02070309020205020404" pitchFamily="49" charset="0"/>
            </a:endParaRPr>
          </a:p>
          <a:p>
            <a:pPr marL="0" indent="0">
              <a:buNone/>
            </a:pPr>
            <a:r>
              <a:rPr lang="en-US" sz="86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1100" b="0" i="0" u="none" strike="noStrike" baseline="0" dirty="0">
                <a:solidFill>
                  <a:srgbClr val="000000"/>
                </a:solidFill>
                <a:latin typeface="Times New Roman" panose="02020603050405020304" pitchFamily="18" charset="0"/>
                <a:cs typeface="Times New Roman" panose="02020603050405020304" pitchFamily="18" charset="0"/>
              </a:rPr>
              <a:t>Tasks: </a:t>
            </a:r>
          </a:p>
          <a:p>
            <a:pPr marL="0" indent="0">
              <a:buNone/>
            </a:pPr>
            <a:r>
              <a:rPr lang="en-US" sz="7400" b="0" i="0" u="none" strike="noStrike" baseline="0" dirty="0">
                <a:solidFill>
                  <a:srgbClr val="000000"/>
                </a:solidFill>
                <a:latin typeface="Courier New" panose="02070309020205020404" pitchFamily="49" charset="0"/>
              </a:rPr>
              <a:t>o </a:t>
            </a:r>
            <a:r>
              <a:rPr lang="en-US" sz="7400" b="1" i="0" u="none" strike="noStrike" baseline="0" dirty="0">
                <a:solidFill>
                  <a:srgbClr val="000000"/>
                </a:solidFill>
                <a:latin typeface="Times New Roman" panose="02020603050405020304" pitchFamily="18" charset="0"/>
              </a:rPr>
              <a:t>Data Cleaning: </a:t>
            </a:r>
            <a:r>
              <a:rPr lang="en-US" sz="7400" b="0" i="0" u="none" strike="noStrike" baseline="0" dirty="0">
                <a:solidFill>
                  <a:srgbClr val="000000"/>
                </a:solidFill>
                <a:latin typeface="Times New Roman" panose="02020603050405020304" pitchFamily="18" charset="0"/>
              </a:rPr>
              <a:t>Clean and preprocess the data using Power BI. </a:t>
            </a:r>
          </a:p>
          <a:p>
            <a:pPr marL="0" indent="0">
              <a:buNone/>
            </a:pPr>
            <a:r>
              <a:rPr lang="en-US" sz="7400" b="0" i="0" u="none" strike="noStrike" baseline="0" dirty="0">
                <a:solidFill>
                  <a:srgbClr val="000000"/>
                </a:solidFill>
                <a:latin typeface="Times New Roman" panose="02020603050405020304" pitchFamily="18" charset="0"/>
              </a:rPr>
              <a:t>     Tools: Power BI. </a:t>
            </a:r>
            <a:endParaRPr lang="en-US" sz="7400" b="0" i="0" u="none" strike="noStrike" baseline="0" dirty="0">
              <a:solidFill>
                <a:srgbClr val="000000"/>
              </a:solidFill>
              <a:latin typeface="Courier New" panose="02070309020205020404" pitchFamily="49" charset="0"/>
            </a:endParaRPr>
          </a:p>
          <a:p>
            <a:pPr marL="0" indent="0">
              <a:buNone/>
            </a:pPr>
            <a:r>
              <a:rPr lang="en-US" sz="7400" b="0" i="0" u="none" strike="noStrike" baseline="0" dirty="0">
                <a:solidFill>
                  <a:srgbClr val="000000"/>
                </a:solidFill>
                <a:latin typeface="Courier New" panose="02070309020205020404" pitchFamily="49" charset="0"/>
              </a:rPr>
              <a:t>o </a:t>
            </a:r>
            <a:r>
              <a:rPr lang="en-US" sz="7400" b="1" i="0" u="none" strike="noStrike" baseline="0" dirty="0">
                <a:solidFill>
                  <a:srgbClr val="000000"/>
                </a:solidFill>
                <a:latin typeface="Times New Roman" panose="02020603050405020304" pitchFamily="18" charset="0"/>
              </a:rPr>
              <a:t>Data preprocessing: </a:t>
            </a:r>
            <a:r>
              <a:rPr lang="en-US" sz="7400" b="0" i="0" u="none" strike="noStrike" baseline="0" dirty="0">
                <a:solidFill>
                  <a:srgbClr val="000000"/>
                </a:solidFill>
                <a:latin typeface="Times New Roman" panose="02020603050405020304" pitchFamily="18" charset="0"/>
              </a:rPr>
              <a:t>search about similar data and give explanation in details. </a:t>
            </a:r>
            <a:endParaRPr lang="en-US" sz="7400" b="0" i="0" u="none" strike="noStrike" baseline="0" dirty="0">
              <a:solidFill>
                <a:srgbClr val="000000"/>
              </a:solidFill>
              <a:latin typeface="Courier New" panose="02070309020205020404" pitchFamily="49" charset="0"/>
            </a:endParaRPr>
          </a:p>
          <a:p>
            <a:pPr marL="0" indent="0">
              <a:buNone/>
            </a:pPr>
            <a:r>
              <a:rPr lang="en-US" sz="7400" b="0" i="0" u="none" strike="noStrike" baseline="0" dirty="0">
                <a:solidFill>
                  <a:srgbClr val="000000"/>
                </a:solidFill>
                <a:latin typeface="Times New Roman" panose="02020603050405020304" pitchFamily="18" charset="0"/>
              </a:rPr>
              <a:t>    Tools: internet browser and Microsoft word.</a:t>
            </a:r>
            <a:endParaRPr lang="en-US" sz="7400" dirty="0"/>
          </a:p>
        </p:txBody>
      </p:sp>
      <p:pic>
        <p:nvPicPr>
          <p:cNvPr id="5" name="Picture 4" descr="A black background with a black square&#10;&#10;AI-generated content may be incorrect.">
            <a:extLst>
              <a:ext uri="{FF2B5EF4-FFF2-40B4-BE49-F238E27FC236}">
                <a16:creationId xmlns:a16="http://schemas.microsoft.com/office/drawing/2014/main" id="{D312FA04-23C0-708B-2BC6-C5C06E33B9E6}"/>
              </a:ext>
            </a:extLst>
          </p:cNvPr>
          <p:cNvPicPr>
            <a:picLocks noChangeAspect="1"/>
          </p:cNvPicPr>
          <p:nvPr/>
        </p:nvPicPr>
        <p:blipFill>
          <a:blip r:embed="rId2">
            <a:duotone>
              <a:schemeClr val="accent6">
                <a:shade val="45000"/>
                <a:satMod val="135000"/>
              </a:schemeClr>
              <a:prstClr val="white"/>
            </a:duotone>
            <a:alphaModFix/>
          </a:blip>
          <a:stretch>
            <a:fillRect/>
          </a:stretch>
        </p:blipFill>
        <p:spPr>
          <a:xfrm>
            <a:off x="10293730" y="805822"/>
            <a:ext cx="943020" cy="943020"/>
          </a:xfrm>
          <a:prstGeom prst="rect">
            <a:avLst/>
          </a:prstGeom>
        </p:spPr>
      </p:pic>
    </p:spTree>
    <p:extLst>
      <p:ext uri="{BB962C8B-B14F-4D97-AF65-F5344CB8AC3E}">
        <p14:creationId xmlns:p14="http://schemas.microsoft.com/office/powerpoint/2010/main" val="2085347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A1DA0A-9172-DC17-8B08-8F0D87A153AC}"/>
              </a:ext>
            </a:extLst>
          </p:cNvPr>
          <p:cNvSpPr>
            <a:spLocks noGrp="1"/>
          </p:cNvSpPr>
          <p:nvPr>
            <p:ph idx="1"/>
          </p:nvPr>
        </p:nvSpPr>
        <p:spPr>
          <a:xfrm>
            <a:off x="1141412" y="728663"/>
            <a:ext cx="9905999" cy="5062538"/>
          </a:xfrm>
        </p:spPr>
        <p:txBody>
          <a:bodyPr>
            <a:normAutofit fontScale="92500"/>
          </a:bodyPr>
          <a:lstStyle/>
          <a:p>
            <a:pPr marL="0" indent="0">
              <a:lnSpc>
                <a:spcPct val="100000"/>
              </a:lnSpc>
              <a:buNone/>
            </a:pPr>
            <a:r>
              <a:rPr lang="en-US" sz="3000" b="1" u="sng" dirty="0">
                <a:solidFill>
                  <a:srgbClr val="000000"/>
                </a:solidFill>
                <a:latin typeface="Times New Roman" panose="02020603050405020304" pitchFamily="18" charset="0"/>
              </a:rPr>
              <a:t>2-Model &amp; Analysis Questions Phase </a:t>
            </a:r>
          </a:p>
          <a:p>
            <a:pPr marL="0" indent="0">
              <a:buNone/>
            </a:pPr>
            <a:r>
              <a:rPr lang="en-US" sz="3600" b="1" i="0" u="none" strike="noStrike" baseline="0" dirty="0">
                <a:solidFill>
                  <a:schemeClr val="bg1"/>
                </a:solidFill>
                <a:latin typeface="Times New Roman" panose="02020603050405020304" pitchFamily="18" charset="0"/>
              </a:rPr>
              <a:t>Tasks: </a:t>
            </a:r>
          </a:p>
          <a:p>
            <a:pPr marL="0" indent="0">
              <a:buNone/>
            </a:pPr>
            <a:r>
              <a:rPr lang="en-US" b="0" i="0" u="none" strike="noStrike" baseline="0" dirty="0">
                <a:solidFill>
                  <a:srgbClr val="000000"/>
                </a:solidFill>
                <a:latin typeface="Courier New" panose="02070309020205020404" pitchFamily="49" charset="0"/>
              </a:rPr>
              <a:t>o </a:t>
            </a:r>
            <a:r>
              <a:rPr lang="en-US" b="1" i="0" u="none" strike="noStrike" baseline="0" dirty="0">
                <a:solidFill>
                  <a:srgbClr val="000000"/>
                </a:solidFill>
                <a:latin typeface="Times New Roman" panose="02020603050405020304" pitchFamily="18" charset="0"/>
              </a:rPr>
              <a:t>Data Modeling: </a:t>
            </a:r>
            <a:r>
              <a:rPr lang="en-US" b="0" i="0" u="none" strike="noStrike" baseline="0" dirty="0">
                <a:solidFill>
                  <a:srgbClr val="000000"/>
                </a:solidFill>
                <a:latin typeface="Times New Roman" panose="02020603050405020304" pitchFamily="18" charset="0"/>
              </a:rPr>
              <a:t>Build the relationships between tables in the data using Power BI. </a:t>
            </a:r>
          </a:p>
          <a:p>
            <a:pPr marL="0" indent="0">
              <a:buNone/>
            </a:pPr>
            <a:r>
              <a:rPr lang="en-US" b="0" i="0" u="none" strike="noStrike" baseline="0" dirty="0">
                <a:solidFill>
                  <a:srgbClr val="000000"/>
                </a:solidFill>
                <a:latin typeface="Times New Roman" panose="02020603050405020304" pitchFamily="18" charset="0"/>
              </a:rPr>
              <a:t>  Tools: Power BI. </a:t>
            </a:r>
          </a:p>
          <a:p>
            <a:pPr marL="0" indent="0">
              <a:buNone/>
            </a:pPr>
            <a:r>
              <a:rPr lang="en-US" b="0" i="0" u="none" strike="noStrike" baseline="0" dirty="0">
                <a:solidFill>
                  <a:srgbClr val="000000"/>
                </a:solidFill>
                <a:latin typeface="Courier New" panose="02070309020205020404" pitchFamily="49" charset="0"/>
              </a:rPr>
              <a:t>o </a:t>
            </a:r>
            <a:r>
              <a:rPr lang="en-US" b="1" i="0" u="none" strike="noStrike" baseline="0" dirty="0">
                <a:solidFill>
                  <a:srgbClr val="000000"/>
                </a:solidFill>
                <a:latin typeface="Times New Roman" panose="02020603050405020304" pitchFamily="18" charset="0"/>
              </a:rPr>
              <a:t>Determine Data Analysis Questions: </a:t>
            </a:r>
          </a:p>
          <a:p>
            <a:pPr marL="457200" lvl="1" indent="0" algn="just">
              <a:buNone/>
            </a:pPr>
            <a:r>
              <a:rPr lang="en-US" sz="2400" b="0" i="0" u="none" strike="noStrike" baseline="0" dirty="0">
                <a:solidFill>
                  <a:srgbClr val="000000"/>
                </a:solidFill>
                <a:latin typeface="Times New Roman" panose="02020603050405020304" pitchFamily="18" charset="0"/>
              </a:rPr>
              <a:t>Determine all possible analysis questions that can be deducted from the given dataset and would be of interest to the organization’s decision makers, e.g., what is the impact on products category and regions on sales performance? </a:t>
            </a:r>
          </a:p>
          <a:p>
            <a:pPr marL="0" indent="0">
              <a:buNone/>
            </a:pPr>
            <a:r>
              <a:rPr lang="en-US" b="0" i="0" u="none" strike="noStrike" baseline="0" dirty="0">
                <a:solidFill>
                  <a:srgbClr val="000000"/>
                </a:solidFill>
                <a:latin typeface="Times New Roman" panose="02020603050405020304" pitchFamily="18" charset="0"/>
              </a:rPr>
              <a:t>    Tools: Power BI.</a:t>
            </a:r>
            <a:endParaRPr lang="en-US" sz="3200" dirty="0">
              <a:solidFill>
                <a:schemeClr val="bg1"/>
              </a:solidFill>
            </a:endParaRPr>
          </a:p>
        </p:txBody>
      </p:sp>
    </p:spTree>
    <p:extLst>
      <p:ext uri="{BB962C8B-B14F-4D97-AF65-F5344CB8AC3E}">
        <p14:creationId xmlns:p14="http://schemas.microsoft.com/office/powerpoint/2010/main" val="2981491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60D6B-1A63-0973-BF85-8F9B218AEBE8}"/>
              </a:ext>
            </a:extLst>
          </p:cNvPr>
          <p:cNvSpPr>
            <a:spLocks noGrp="1"/>
          </p:cNvSpPr>
          <p:nvPr>
            <p:ph type="title"/>
          </p:nvPr>
        </p:nvSpPr>
        <p:spPr>
          <a:xfrm>
            <a:off x="912856" y="514349"/>
            <a:ext cx="9905955" cy="3943350"/>
          </a:xfrm>
        </p:spPr>
        <p:txBody>
          <a:bodyPr>
            <a:normAutofit/>
          </a:bodyPr>
          <a:lstStyle/>
          <a:p>
            <a:r>
              <a:rPr lang="en-US" sz="2800" b="1" u="sng" dirty="0">
                <a:solidFill>
                  <a:srgbClr val="000000"/>
                </a:solidFill>
                <a:latin typeface="Times New Roman" panose="02020603050405020304" pitchFamily="18" charset="0"/>
              </a:rPr>
              <a:t>3-D</a:t>
            </a:r>
            <a:r>
              <a:rPr lang="en-US" sz="2800" b="1" i="0" u="sng" strike="noStrike" baseline="0" dirty="0">
                <a:solidFill>
                  <a:srgbClr val="000000"/>
                </a:solidFill>
                <a:latin typeface="Times New Roman" panose="02020603050405020304" pitchFamily="18" charset="0"/>
              </a:rPr>
              <a:t>AX Modeling &amp; Dashboard Phase </a:t>
            </a:r>
            <a:br>
              <a:rPr lang="en-US" sz="2000" b="1" i="0" u="sng" strike="noStrike" baseline="0" dirty="0">
                <a:solidFill>
                  <a:srgbClr val="000000"/>
                </a:solidFill>
                <a:latin typeface="Times New Roman" panose="02020603050405020304" pitchFamily="18" charset="0"/>
              </a:rPr>
            </a:br>
            <a:br>
              <a:rPr lang="en-US" sz="2000" b="1" i="0" u="sng" strike="noStrike" baseline="0" dirty="0">
                <a:solidFill>
                  <a:srgbClr val="000000"/>
                </a:solidFill>
                <a:latin typeface="Times New Roman" panose="02020603050405020304" pitchFamily="18" charset="0"/>
              </a:rPr>
            </a:br>
            <a:br>
              <a:rPr lang="en-US" sz="1200" b="0" i="0" u="none" strike="noStrike" baseline="0" dirty="0">
                <a:solidFill>
                  <a:srgbClr val="000000"/>
                </a:solidFill>
                <a:latin typeface="Times New Roman" panose="02020603050405020304" pitchFamily="18" charset="0"/>
              </a:rPr>
            </a:br>
            <a:r>
              <a:rPr lang="en-US" sz="2000" b="1" i="0" u="sng" strike="noStrike" baseline="0" dirty="0">
                <a:solidFill>
                  <a:srgbClr val="000000"/>
                </a:solidFill>
                <a:latin typeface="Times New Roman" panose="02020603050405020304" pitchFamily="18" charset="0"/>
              </a:rPr>
              <a:t>Tasks</a:t>
            </a:r>
            <a:r>
              <a:rPr lang="en-US" sz="1200" b="0" i="0" u="none" strike="noStrike" baseline="0" dirty="0">
                <a:solidFill>
                  <a:srgbClr val="000000"/>
                </a:solidFill>
                <a:latin typeface="Times New Roman" panose="02020603050405020304" pitchFamily="18" charset="0"/>
              </a:rPr>
              <a:t>: </a:t>
            </a:r>
            <a:br>
              <a:rPr lang="en-US" sz="1200" b="0" i="0" u="none" strike="noStrike" baseline="0" dirty="0">
                <a:solidFill>
                  <a:srgbClr val="000000"/>
                </a:solidFill>
                <a:latin typeface="Times New Roman" panose="02020603050405020304" pitchFamily="18" charset="0"/>
              </a:rPr>
            </a:br>
            <a:br>
              <a:rPr lang="en-US" sz="1200" b="0" i="0" u="none" strike="noStrike" baseline="0" dirty="0">
                <a:solidFill>
                  <a:srgbClr val="000000"/>
                </a:solidFill>
                <a:latin typeface="Times New Roman" panose="02020603050405020304" pitchFamily="18" charset="0"/>
              </a:rPr>
            </a:br>
            <a:r>
              <a:rPr lang="en-US" sz="1800" b="0" i="0" u="none" strike="noStrike" baseline="0" dirty="0">
                <a:solidFill>
                  <a:srgbClr val="000000"/>
                </a:solidFill>
                <a:latin typeface="Courier New" panose="02070309020205020404" pitchFamily="49" charset="0"/>
              </a:rPr>
              <a:t>o </a:t>
            </a:r>
            <a:r>
              <a:rPr lang="en-US" sz="1800" b="1" i="0" u="none" strike="noStrike" baseline="0" dirty="0">
                <a:solidFill>
                  <a:srgbClr val="000000"/>
                </a:solidFill>
                <a:latin typeface="Times New Roman" panose="02020603050405020304" pitchFamily="18" charset="0"/>
              </a:rPr>
              <a:t>Build Dashboard: </a:t>
            </a:r>
            <a:br>
              <a:rPr lang="en-US" sz="1800" b="1" i="0" u="none" strike="noStrike" baseline="0" dirty="0">
                <a:solidFill>
                  <a:srgbClr val="000000"/>
                </a:solidFill>
                <a:latin typeface="Times New Roman" panose="02020603050405020304" pitchFamily="18" charset="0"/>
              </a:rPr>
            </a:br>
            <a:br>
              <a:rPr lang="en-US" sz="2000" dirty="0">
                <a:solidFill>
                  <a:srgbClr val="000000"/>
                </a:solidFill>
                <a:latin typeface="Times New Roman" panose="02020603050405020304" pitchFamily="18" charset="0"/>
                <a:ea typeface="+mn-ea"/>
                <a:cs typeface="+mn-cs"/>
              </a:rPr>
            </a:br>
            <a:r>
              <a:rPr lang="en-US" sz="2000" dirty="0">
                <a:solidFill>
                  <a:srgbClr val="000000"/>
                </a:solidFill>
                <a:latin typeface="Times New Roman" panose="02020603050405020304" pitchFamily="18" charset="0"/>
                <a:ea typeface="+mn-ea"/>
                <a:cs typeface="+mn-cs"/>
              </a:rPr>
              <a:t>Build a Power BI dashboard that visualize the answers to the asked questions. </a:t>
            </a:r>
            <a:br>
              <a:rPr lang="en-US" sz="2000" dirty="0">
                <a:solidFill>
                  <a:srgbClr val="000000"/>
                </a:solidFill>
                <a:latin typeface="Times New Roman" panose="02020603050405020304" pitchFamily="18" charset="0"/>
                <a:ea typeface="+mn-ea"/>
                <a:cs typeface="+mn-cs"/>
              </a:rPr>
            </a:br>
            <a:br>
              <a:rPr lang="en-US" sz="2000" dirty="0">
                <a:solidFill>
                  <a:srgbClr val="000000"/>
                </a:solidFill>
                <a:latin typeface="Times New Roman" panose="02020603050405020304" pitchFamily="18" charset="0"/>
                <a:ea typeface="+mn-ea"/>
                <a:cs typeface="+mn-cs"/>
              </a:rPr>
            </a:br>
            <a:r>
              <a:rPr lang="en-US" sz="2000" dirty="0">
                <a:solidFill>
                  <a:srgbClr val="000000"/>
                </a:solidFill>
                <a:latin typeface="Times New Roman" panose="02020603050405020304" pitchFamily="18" charset="0"/>
                <a:ea typeface="+mn-ea"/>
                <a:cs typeface="+mn-cs"/>
              </a:rPr>
              <a:t>  Tools: Power BI.</a:t>
            </a:r>
            <a:endParaRPr lang="en-US" sz="1600" dirty="0">
              <a:solidFill>
                <a:srgbClr val="000000"/>
              </a:solidFill>
              <a:latin typeface="Times New Roman" panose="02020603050405020304" pitchFamily="18" charset="0"/>
              <a:ea typeface="+mn-ea"/>
              <a:cs typeface="+mn-cs"/>
            </a:endParaRPr>
          </a:p>
        </p:txBody>
      </p:sp>
    </p:spTree>
    <p:extLst>
      <p:ext uri="{BB962C8B-B14F-4D97-AF65-F5344CB8AC3E}">
        <p14:creationId xmlns:p14="http://schemas.microsoft.com/office/powerpoint/2010/main" val="4135457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586</TotalTime>
  <Words>923</Words>
  <Application>Microsoft Office PowerPoint</Application>
  <PresentationFormat>Widescreen</PresentationFormat>
  <Paragraphs>107</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Aptos Display</vt:lpstr>
      <vt:lpstr>Arial</vt:lpstr>
      <vt:lpstr>Calibri</vt:lpstr>
      <vt:lpstr>Cambria</vt:lpstr>
      <vt:lpstr>Courier New</vt:lpstr>
      <vt:lpstr>Times New Roman</vt:lpstr>
      <vt:lpstr>Tw Cen MT</vt:lpstr>
      <vt:lpstr>Circuit</vt:lpstr>
      <vt:lpstr>Marketing | Leads Conversion</vt:lpstr>
      <vt:lpstr>  Group: ALX2_DAT2_G2  </vt:lpstr>
      <vt:lpstr>Our Roles: </vt:lpstr>
      <vt:lpstr>Objective of this Project:  </vt:lpstr>
      <vt:lpstr>Domain Specific Knowledge:  .</vt:lpstr>
      <vt:lpstr>PowerPoint Presentation</vt:lpstr>
      <vt:lpstr>Steps: </vt:lpstr>
      <vt:lpstr>PowerPoint Presentation</vt:lpstr>
      <vt:lpstr>3-DAX Modeling &amp; Dashboard Phase    Tasks:   o Build Dashboard:   Build a Power BI dashboard that visualize the answers to the asked questions.     Tools: Power BI.</vt:lpstr>
      <vt:lpstr>The dataset explanation:     It Contains More than 30,000 Records  The dataset contains the following columns: </vt:lpstr>
      <vt:lpstr>PowerPoint Presentation</vt:lpstr>
      <vt:lpstr>PowerPoint Presentation</vt:lpstr>
      <vt:lpstr>PowerPoint Presentation</vt:lpstr>
      <vt:lpstr>PowerPoint Presentation</vt:lpstr>
      <vt:lpstr>Data cleaning : </vt:lpstr>
      <vt:lpstr>Our Key Performance Indicators (KPIs): </vt:lpstr>
      <vt:lpstr>Important Calculated Measures: </vt:lpstr>
      <vt:lpstr>3- Debt to income ratio measure(DTI)   </vt:lpstr>
      <vt:lpstr>PowerPoint Presentation</vt:lpstr>
      <vt:lpstr>PowerPoint Presentation</vt:lpstr>
      <vt:lpstr>PowerPoint Presentation</vt:lpstr>
      <vt:lpstr>Questions for our Project:</vt:lpstr>
      <vt:lpstr>PowerPoint Presentation</vt:lpstr>
      <vt:lpstr>PowerPoint Presentation</vt:lpstr>
      <vt:lpstr>3. City Analysis   - Create a measure to compare loan approval rates across different city categories (A, B, C).     - Are applicants from metropolitan areas (Category A) more likely to get approved?    </vt:lpstr>
      <vt:lpstr>4. Loan Repayment &amp; Risk Analysis</vt:lpstr>
      <vt:lpstr>PowerPoint Presentation</vt:lpstr>
      <vt:lpstr>7. Customers Trends:   - Segment Applicants by Income Group: Classify applicants into Low, Medium, and High-income groups.   - Identify Frequent Loan Applicants: Find individuals who have applied multiple times. </vt:lpstr>
      <vt:lpstr>PowerPoint Presentation</vt:lpstr>
      <vt:lpstr>Insights &amp; Recommendations: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 Leads Conversion</dc:title>
  <dc:creator>rehab hassen</dc:creator>
  <cp:lastModifiedBy>Maryem Hamdy</cp:lastModifiedBy>
  <cp:revision>8</cp:revision>
  <dcterms:created xsi:type="dcterms:W3CDTF">2025-04-07T10:42:38Z</dcterms:created>
  <dcterms:modified xsi:type="dcterms:W3CDTF">2025-04-15T13:55:44Z</dcterms:modified>
</cp:coreProperties>
</file>