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60"/>
  </p:normalViewPr>
  <p:slideViewPr>
    <p:cSldViewPr>
      <p:cViewPr varScale="1">
        <p:scale>
          <a:sx n="100" d="100"/>
          <a:sy n="100" d="100"/>
        </p:scale>
        <p:origin x="165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F8130-6069-46D3-9C56-88B5448097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12273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altLang="pt-B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altLang="pt-B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altLang="pt-B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DB3D4C7-61D4-41B7-AAAD-D9798BA922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14261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D4C7-61D4-41B7-AAAD-D9798BA92254}" type="slidenum">
              <a:rPr lang="pt-BR" altLang="pt-BR" smtClean="0"/>
              <a:pPr/>
              <a:t>1</a:t>
            </a:fld>
            <a:endParaRPr lang="pt-BR" alt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307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3B609-55AD-0E83-E067-7C790CF53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326CDD-AC91-6092-43A1-F06BA8D9A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1B11FE-FB70-D364-E445-A29CDF1B2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15B479-6535-E735-3A5F-93F10CEAA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3D4C7-61D4-41B7-AAAD-D9798BA92254}" type="slidenum">
              <a:rPr lang="pt-BR" altLang="pt-BR" smtClean="0"/>
              <a:pPr/>
              <a:t>17</a:t>
            </a:fld>
            <a:endParaRPr lang="pt-BR" alt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28084-855C-BADB-74F4-B8F2C2AF6929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605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 anchor="t"/>
          <a:lstStyle>
            <a:lvl1pPr marL="0" indent="0" algn="ctr">
              <a:buFontTx/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924800" cy="2286000"/>
          </a:xfrm>
        </p:spPr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altLang="pt-BR" noProof="0"/>
              <a:t>Clique para editar o título Mestre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altLang="pt-BR" dirty="0"/>
              <a:t>Fundamentos de Desenvolvimento de Software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257800" y="6477000"/>
            <a:ext cx="365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Marcelo H. Yamaguti (</a:t>
            </a:r>
            <a:fld id="{E90D4CA6-246D-4D22-8059-4189A11D14BE}" type="slidenum"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r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9563" y="762000"/>
            <a:ext cx="80648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Pontifícia Universidade Católica do Rio Grande do Sul</a:t>
            </a:r>
          </a:p>
          <a:p>
            <a:pPr algn="ctr"/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Escola Politécnica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152400" y="304800"/>
            <a:ext cx="8763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28600" y="381000"/>
            <a:ext cx="87630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28600" y="152400"/>
            <a:ext cx="0" cy="609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04800" y="228600"/>
            <a:ext cx="0" cy="609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8839200" y="5943600"/>
            <a:ext cx="0" cy="609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915400" y="6019800"/>
            <a:ext cx="0" cy="6096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26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51625" y="152400"/>
            <a:ext cx="2133600" cy="61880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0825" y="152400"/>
            <a:ext cx="6248400" cy="61880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3458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Fundamentos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67229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Fundamentos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5523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91000" cy="579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94225" y="549275"/>
            <a:ext cx="4191000" cy="5791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Fundamentos de Desenvolvimento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1657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17002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1222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10390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88203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16722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152400" y="304800"/>
            <a:ext cx="8763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228600" y="381000"/>
            <a:ext cx="87630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549275"/>
            <a:ext cx="8534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Clique para editar os estilos do texto mestre</a:t>
            </a:r>
          </a:p>
          <a:p>
            <a:pPr lvl="1"/>
            <a:r>
              <a:rPr lang="pt-BR" altLang="pt-BR" dirty="0"/>
              <a:t>Segundo nível</a:t>
            </a:r>
          </a:p>
          <a:p>
            <a:pPr lvl="2"/>
            <a:r>
              <a:rPr lang="pt-BR" altLang="pt-BR" dirty="0"/>
              <a:t>Terceiro nível</a:t>
            </a:r>
          </a:p>
          <a:p>
            <a:pPr lvl="3"/>
            <a:r>
              <a:rPr lang="pt-BR" altLang="pt-BR" dirty="0"/>
              <a:t>Quarto nível</a:t>
            </a:r>
          </a:p>
          <a:p>
            <a:pPr lvl="4"/>
            <a:r>
              <a:rPr lang="pt-BR" altLang="pt-BR" dirty="0"/>
              <a:t>Quinto nível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4347592" cy="2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altLang="pt-BR" dirty="0"/>
              <a:t>Fundamentos de Desenvolvimento de Software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1958752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pt-BR" sz="14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PUCRS - Politécnica</a:t>
            </a:r>
            <a:endParaRPr lang="pt-BR" altLang="pt-BR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562600" y="184150"/>
            <a:ext cx="320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/>
              <a:t>&lt;Tópico - assunto&gt;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257800" y="6477000"/>
            <a:ext cx="3657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Marcelo H. Yamaguti (</a:t>
            </a:r>
            <a:fld id="{92FB50E2-6138-4EB7-861B-612ADEE1A693}" type="slidenum"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‹nº›</a:t>
            </a:fld>
            <a:r>
              <a:rPr lang="pt-BR" altLang="pt-BR"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95263" indent="-195263" algn="l" rtl="0" eaLnBrk="1" fontAlgn="base" hangingPunct="1">
        <a:spcBef>
          <a:spcPct val="20000"/>
        </a:spcBef>
        <a:spcAft>
          <a:spcPct val="0"/>
        </a:spcAft>
        <a:buChar char="•"/>
        <a:tabLst>
          <a:tab pos="1435100" algn="l"/>
        </a:tabLst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65163" indent="-279400" algn="l" rtl="0" eaLnBrk="1" fontAlgn="base" hangingPunct="1">
        <a:spcBef>
          <a:spcPct val="20000"/>
        </a:spcBef>
        <a:spcAft>
          <a:spcPct val="0"/>
        </a:spcAft>
        <a:buChar char="–"/>
        <a:tabLst>
          <a:tab pos="1435100" algn="l"/>
        </a:tabLst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42988" indent="-187325" algn="l" rtl="0" eaLnBrk="1" fontAlgn="base" hangingPunct="1">
        <a:spcBef>
          <a:spcPct val="20000"/>
        </a:spcBef>
        <a:spcAft>
          <a:spcPct val="0"/>
        </a:spcAft>
        <a:buChar char="•"/>
        <a:tabLst>
          <a:tab pos="1435100" algn="l"/>
        </a:tabLst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35100" indent="-201613" algn="l" rtl="0" eaLnBrk="1" fontAlgn="base" hangingPunct="1">
        <a:spcBef>
          <a:spcPct val="20000"/>
        </a:spcBef>
        <a:spcAft>
          <a:spcPct val="0"/>
        </a:spcAft>
        <a:buChar char="–"/>
        <a:tabLst>
          <a:tab pos="14351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12925" indent="-187325" algn="l" rtl="0" eaLnBrk="1" fontAlgn="base" hangingPunct="1">
        <a:spcBef>
          <a:spcPct val="20000"/>
        </a:spcBef>
        <a:spcAft>
          <a:spcPct val="0"/>
        </a:spcAft>
        <a:buChar char="»"/>
        <a:tabLst>
          <a:tab pos="14351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61248"/>
            <a:ext cx="6400800" cy="576064"/>
          </a:xfrm>
        </p:spPr>
        <p:txBody>
          <a:bodyPr/>
          <a:lstStyle/>
          <a:p>
            <a:r>
              <a:rPr lang="pt-BR" altLang="pt-BR" dirty="0"/>
              <a:t>Prof. Marcelo H. Yamaguti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56C6EC-DB6C-7FD7-8054-C6A456FE272C}"/>
              </a:ext>
            </a:extLst>
          </p:cNvPr>
          <p:cNvSpPr txBox="1"/>
          <p:nvPr/>
        </p:nvSpPr>
        <p:spPr>
          <a:xfrm>
            <a:off x="4139952" y="5122803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</a:rPr>
              <a:t>Baseado no material do prof. Bernardo </a:t>
            </a:r>
            <a:r>
              <a:rPr lang="pt-BR" sz="1600" dirty="0" err="1">
                <a:latin typeface="Arial" panose="020B0604020202020204" pitchFamily="34" charset="0"/>
              </a:rPr>
              <a:t>Copstein</a:t>
            </a:r>
            <a:endParaRPr lang="pt-BR" sz="16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0D8C4-D623-55E9-B96D-EE7E0A80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26268"/>
            <a:ext cx="7924800" cy="1440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chemeClr val="tx1"/>
                </a:solidFill>
              </a:rPr>
              <a:t>Projeto e Arquitetura de Software</a:t>
            </a:r>
            <a:endParaRPr lang="pt-BR" altLang="pt-BR" sz="3600" dirty="0">
              <a:solidFill>
                <a:srgbClr val="0000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C72595-0823-7368-5337-74EA8CB1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2412"/>
            <a:ext cx="7924800" cy="1728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4000" dirty="0">
                <a:solidFill>
                  <a:srgbClr val="0000FF"/>
                </a:solidFill>
              </a:rPr>
              <a:t>Entendendo </a:t>
            </a:r>
            <a:r>
              <a:rPr lang="pt-BR" altLang="pt-BR" sz="4000" dirty="0" err="1">
                <a:solidFill>
                  <a:srgbClr val="0000FF"/>
                </a:solidFill>
              </a:rPr>
              <a:t>Codespaces</a:t>
            </a:r>
            <a:endParaRPr lang="pt-BR" altLang="pt-BR" sz="4000" dirty="0">
              <a:solidFill>
                <a:srgbClr val="0000FF"/>
              </a:solidFill>
            </a:endParaRPr>
          </a:p>
          <a:p>
            <a:r>
              <a:rPr lang="pt-BR" altLang="pt-BR" sz="4000" dirty="0">
                <a:solidFill>
                  <a:srgbClr val="0000FF"/>
                </a:solidFill>
              </a:rPr>
              <a:t>no GitHub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31399-48D9-37F0-A72F-BC2DCAFC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06" y="709771"/>
            <a:ext cx="8182230" cy="937046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Executando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projeto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E6498-0C7A-22CB-12B5-BDD55AE36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843436"/>
            <a:ext cx="8182232" cy="1564352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sz="1600" dirty="0"/>
              <a:t>Clique na pasta “</a:t>
            </a:r>
            <a:r>
              <a:rPr lang="pt-BR" sz="1600" dirty="0" err="1"/>
              <a:t>src</a:t>
            </a:r>
            <a:r>
              <a:rPr lang="pt-BR" sz="1600" dirty="0"/>
              <a:t>” e selecione o arquivo App.java que já vem pronto.</a:t>
            </a:r>
          </a:p>
          <a:p>
            <a:r>
              <a:rPr lang="pt-BR" sz="1600" dirty="0"/>
              <a:t>Clique no botão “play” no lado superior direito da janela de edição</a:t>
            </a:r>
          </a:p>
          <a:p>
            <a:r>
              <a:rPr lang="pt-BR" sz="1600" dirty="0"/>
              <a:t>O </a:t>
            </a:r>
            <a:r>
              <a:rPr lang="pt-BR" sz="1600" dirty="0" err="1"/>
              <a:t>VSCode</a:t>
            </a:r>
            <a:r>
              <a:rPr lang="pt-BR" sz="1600" dirty="0"/>
              <a:t> irá perguntar se você quer usar o “standard </a:t>
            </a:r>
            <a:r>
              <a:rPr lang="pt-BR" sz="1600" dirty="0" err="1"/>
              <a:t>mode</a:t>
            </a:r>
            <a:r>
              <a:rPr lang="pt-BR" sz="1600" dirty="0"/>
              <a:t>”. Responda sim.</a:t>
            </a:r>
          </a:p>
          <a:p>
            <a:r>
              <a:rPr lang="pt-BR" sz="1600" dirty="0"/>
              <a:t>A partir de então a opção “</a:t>
            </a:r>
            <a:r>
              <a:rPr lang="pt-BR" sz="1600" dirty="0" err="1"/>
              <a:t>run</a:t>
            </a:r>
            <a:r>
              <a:rPr lang="pt-BR" sz="1600" dirty="0"/>
              <a:t>” sempre irá aparecer junto do método “</a:t>
            </a:r>
            <a:r>
              <a:rPr lang="pt-BR" sz="1600" dirty="0" err="1"/>
              <a:t>main</a:t>
            </a:r>
            <a:r>
              <a:rPr lang="pt-BR" sz="1600" dirty="0"/>
              <a:t>”</a:t>
            </a:r>
          </a:p>
          <a:p>
            <a:r>
              <a:rPr lang="pt-BR" sz="1600" dirty="0"/>
              <a:t>Todos os arquivos que irão conter classes Java devem ser criados na pasta “</a:t>
            </a:r>
            <a:r>
              <a:rPr lang="pt-BR" sz="1600" dirty="0" err="1"/>
              <a:t>src</a:t>
            </a:r>
            <a:r>
              <a:rPr lang="pt-BR" sz="1600" dirty="0"/>
              <a:t>”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5B725A3-BB74-CD27-5582-0F98740245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9449" y="3976891"/>
            <a:ext cx="8661654" cy="1710677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D622F9C-1825-E748-BEB8-9F4FC0F54B49}"/>
              </a:ext>
            </a:extLst>
          </p:cNvPr>
          <p:cNvCxnSpPr>
            <a:cxnSpLocks/>
          </p:cNvCxnSpPr>
          <p:nvPr/>
        </p:nvCxnSpPr>
        <p:spPr>
          <a:xfrm>
            <a:off x="2555776" y="2420888"/>
            <a:ext cx="6105615" cy="1700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A0D20B5F-446E-4B6B-68B3-C7E28CA07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52273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5E6F6-91FB-45C7-031A-A527B2EF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Salvando uma versão do seu trabalho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887542-9431-B576-4961-E5413A552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Para salvar uma versão do seu trabalho no GitHub selecione o ícone de controle de código.</a:t>
            </a:r>
          </a:p>
          <a:p>
            <a:r>
              <a:rPr lang="pt-BR" sz="1800" dirty="0"/>
              <a:t>Digite um comentário sobre a versão a ser criada na caixa de diálogo.</a:t>
            </a:r>
          </a:p>
          <a:p>
            <a:r>
              <a:rPr lang="pt-BR" sz="1800" dirty="0"/>
              <a:t>Clique no botão “</a:t>
            </a:r>
            <a:r>
              <a:rPr lang="pt-BR" sz="1800" dirty="0" err="1"/>
              <a:t>commit</a:t>
            </a:r>
            <a:r>
              <a:rPr lang="pt-BR" sz="1800" dirty="0"/>
              <a:t>”. O </a:t>
            </a:r>
            <a:r>
              <a:rPr lang="pt-BR" sz="1800" dirty="0" err="1"/>
              <a:t>VSCode</a:t>
            </a:r>
            <a:r>
              <a:rPr lang="pt-BR" sz="1800" dirty="0"/>
              <a:t> irá perguntar se deve preservar todas as alterações. Responda: </a:t>
            </a:r>
            <a:r>
              <a:rPr lang="pt-BR" sz="1800" dirty="0" err="1"/>
              <a:t>yes</a:t>
            </a:r>
            <a:endParaRPr lang="pt-BR" sz="1800" dirty="0"/>
          </a:p>
          <a:p>
            <a:r>
              <a:rPr lang="pt-BR" sz="1800" dirty="0"/>
              <a:t>O “</a:t>
            </a:r>
            <a:r>
              <a:rPr lang="pt-BR" sz="1800" dirty="0" err="1"/>
              <a:t>commit</a:t>
            </a:r>
            <a:r>
              <a:rPr lang="pt-BR" sz="1800" dirty="0"/>
              <a:t>” apenas cria uma versão dentro do próprio </a:t>
            </a:r>
            <a:r>
              <a:rPr lang="pt-BR" sz="1800" dirty="0" err="1"/>
              <a:t>Codespaces</a:t>
            </a:r>
            <a:r>
              <a:rPr lang="pt-BR" sz="1800" dirty="0"/>
              <a:t>. Para enviar a versão para o GitHub clique no botão “Sync </a:t>
            </a:r>
            <a:r>
              <a:rPr lang="pt-BR" sz="1800" dirty="0" err="1"/>
              <a:t>changes</a:t>
            </a:r>
            <a:r>
              <a:rPr lang="pt-BR" sz="1800" dirty="0"/>
              <a:t>” que irá aparecer em seguida e responda Yes para a pergunta.</a:t>
            </a:r>
          </a:p>
          <a:p>
            <a:endParaRPr lang="pt-BR" sz="18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ADA8779-22B8-3D96-70CA-8303B642C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2600" y="2311342"/>
            <a:ext cx="3348209" cy="2267066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568AF02-67D0-21E5-776D-04D897B9901D}"/>
              </a:ext>
            </a:extLst>
          </p:cNvPr>
          <p:cNvCxnSpPr>
            <a:cxnSpLocks/>
          </p:cNvCxnSpPr>
          <p:nvPr/>
        </p:nvCxnSpPr>
        <p:spPr>
          <a:xfrm>
            <a:off x="3923928" y="1412776"/>
            <a:ext cx="1591110" cy="20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43D32D0-3015-109D-5893-9943D5FD3979}"/>
              </a:ext>
            </a:extLst>
          </p:cNvPr>
          <p:cNvCxnSpPr>
            <a:cxnSpLocks/>
          </p:cNvCxnSpPr>
          <p:nvPr/>
        </p:nvCxnSpPr>
        <p:spPr>
          <a:xfrm>
            <a:off x="1691680" y="2420888"/>
            <a:ext cx="4248472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6DACF2-2B6B-1C81-0C3A-F74119221720}"/>
              </a:ext>
            </a:extLst>
          </p:cNvPr>
          <p:cNvCxnSpPr>
            <a:cxnSpLocks/>
          </p:cNvCxnSpPr>
          <p:nvPr/>
        </p:nvCxnSpPr>
        <p:spPr>
          <a:xfrm flipV="1">
            <a:off x="3815916" y="2960948"/>
            <a:ext cx="2124236" cy="252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42B5995-1D21-1578-59C7-ED508AAC0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57706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FB7FD-D910-C2CE-2132-73F96E81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858774"/>
            <a:ext cx="3863940" cy="1110996"/>
          </a:xfr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Encerrando uma seção de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91407-7A84-59AA-3F1A-65513CD28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52928"/>
            <a:ext cx="3614166" cy="2660904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1650" dirty="0"/>
              <a:t>Clique no botão azul no canto inferior esquerdo</a:t>
            </a:r>
          </a:p>
          <a:p>
            <a:r>
              <a:rPr lang="pt-BR" sz="1650" dirty="0"/>
              <a:t>Selecione a opção “Stop </a:t>
            </a:r>
            <a:r>
              <a:rPr lang="pt-BR" sz="1650" dirty="0" err="1"/>
              <a:t>Current</a:t>
            </a:r>
            <a:r>
              <a:rPr lang="pt-BR" sz="1650" dirty="0"/>
              <a:t> </a:t>
            </a:r>
            <a:r>
              <a:rPr lang="pt-BR" sz="1650" dirty="0" err="1"/>
              <a:t>Workspace</a:t>
            </a:r>
            <a:r>
              <a:rPr lang="pt-BR" sz="1650" dirty="0"/>
              <a:t>” na lista que irá se abrir</a:t>
            </a:r>
          </a:p>
          <a:p>
            <a:r>
              <a:rPr lang="pt-BR" sz="1650" dirty="0"/>
              <a:t>Você pode fechar a tela do navegador depois que o </a:t>
            </a:r>
            <a:r>
              <a:rPr lang="pt-BR" sz="1650" dirty="0" err="1"/>
              <a:t>workspace</a:t>
            </a:r>
            <a:r>
              <a:rPr lang="pt-BR" sz="1650" dirty="0"/>
              <a:t> for fechado</a:t>
            </a:r>
          </a:p>
        </p:txBody>
      </p: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E202A948-7730-E452-4B27-A0B570E2D8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6859" y="1337310"/>
            <a:ext cx="3629081" cy="418338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728F87D-0C53-4888-CCFA-114F707F242B}"/>
              </a:ext>
            </a:extLst>
          </p:cNvPr>
          <p:cNvCxnSpPr/>
          <p:nvPr/>
        </p:nvCxnSpPr>
        <p:spPr>
          <a:xfrm>
            <a:off x="3063240" y="3173730"/>
            <a:ext cx="1743619" cy="2225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A30C229-BA6F-A1F9-4DFF-C201C3735654}"/>
              </a:ext>
            </a:extLst>
          </p:cNvPr>
          <p:cNvCxnSpPr/>
          <p:nvPr/>
        </p:nvCxnSpPr>
        <p:spPr>
          <a:xfrm flipV="1">
            <a:off x="3799332" y="2091690"/>
            <a:ext cx="3140964" cy="1522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3CF97A2-F3C9-35FB-8C90-F55126952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04964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2146-C09C-F6F5-3AAD-88066A78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reiniciar um </a:t>
            </a:r>
            <a:r>
              <a:rPr lang="pt-BR" dirty="0" err="1"/>
              <a:t>workspace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57916-360F-3973-AA8B-B6973C0712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000" dirty="0"/>
              <a:t>Abra o GitHub</a:t>
            </a:r>
          </a:p>
          <a:p>
            <a:r>
              <a:rPr lang="pt-BR" sz="2000" dirty="0"/>
              <a:t>Abra o menu principal</a:t>
            </a:r>
          </a:p>
          <a:p>
            <a:r>
              <a:rPr lang="pt-BR" sz="2000" dirty="0"/>
              <a:t>Selecione </a:t>
            </a:r>
            <a:r>
              <a:rPr lang="pt-BR" sz="2000" dirty="0" err="1"/>
              <a:t>Codespaces</a:t>
            </a:r>
            <a:endParaRPr lang="pt-BR" sz="2000" dirty="0"/>
          </a:p>
          <a:p>
            <a:r>
              <a:rPr lang="pt-BR" sz="2000" dirty="0"/>
              <a:t>Selecione o </a:t>
            </a:r>
            <a:r>
              <a:rPr lang="pt-BR" sz="2000" dirty="0" err="1"/>
              <a:t>Codespace</a:t>
            </a:r>
            <a:r>
              <a:rPr lang="pt-BR" sz="2000" dirty="0"/>
              <a:t> desejado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743C1D-99F5-86F4-CC18-E5F4466B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25" y="2013531"/>
            <a:ext cx="2690951" cy="2114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BECC346-440B-800E-F578-C501EFC0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554" y="3347975"/>
            <a:ext cx="2657612" cy="24480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2A9BAC1-8262-9C76-A99D-042EB451AEA5}"/>
              </a:ext>
            </a:extLst>
          </p:cNvPr>
          <p:cNvCxnSpPr>
            <a:cxnSpLocks/>
          </p:cNvCxnSpPr>
          <p:nvPr/>
        </p:nvCxnSpPr>
        <p:spPr>
          <a:xfrm flipV="1">
            <a:off x="3347864" y="2226469"/>
            <a:ext cx="2044716" cy="842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8D3AD84-34B5-737A-96A1-88DC6A8FF304}"/>
              </a:ext>
            </a:extLst>
          </p:cNvPr>
          <p:cNvCxnSpPr>
            <a:cxnSpLocks/>
          </p:cNvCxnSpPr>
          <p:nvPr/>
        </p:nvCxnSpPr>
        <p:spPr>
          <a:xfrm>
            <a:off x="3347864" y="3501008"/>
            <a:ext cx="2892916" cy="150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93394863-A70D-4B0F-0940-311A8CF57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30517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558A9-184F-D38A-266B-D8B2EE88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1119897"/>
            <a:ext cx="3485178" cy="1218390"/>
          </a:xfrm>
        </p:spPr>
        <p:txBody>
          <a:bodyPr anchor="ctr">
            <a:noAutofit/>
          </a:bodyPr>
          <a:lstStyle/>
          <a:p>
            <a:r>
              <a:rPr lang="pt-BR" sz="2400" dirty="0"/>
              <a:t>Como criar um novo projeto no mesmo </a:t>
            </a:r>
            <a:r>
              <a:rPr lang="pt-BR" sz="2400" dirty="0" err="1"/>
              <a:t>Workspace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04E2099-CED7-3094-7D8E-3B781D7D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17" y="2924944"/>
            <a:ext cx="4032448" cy="2709862"/>
          </a:xfrm>
        </p:spPr>
        <p:txBody>
          <a:bodyPr anchor="ctr">
            <a:noAutofit/>
          </a:bodyPr>
          <a:lstStyle/>
          <a:p>
            <a:r>
              <a:rPr lang="pt-BR" sz="1600" dirty="0"/>
              <a:t>Para criar um novo projeto no </a:t>
            </a:r>
            <a:r>
              <a:rPr lang="pt-BR" sz="1600" dirty="0" err="1"/>
              <a:t>VSCode</a:t>
            </a:r>
            <a:r>
              <a:rPr lang="pt-BR" sz="1600" dirty="0"/>
              <a:t> proceda exatamente da mesma forma que para criar o primeiro projeto.</a:t>
            </a:r>
          </a:p>
          <a:p>
            <a:r>
              <a:rPr lang="pt-BR" sz="1600" dirty="0">
                <a:solidFill>
                  <a:srgbClr val="FF0000"/>
                </a:solidFill>
              </a:rPr>
              <a:t>Observação</a:t>
            </a:r>
            <a:r>
              <a:rPr lang="pt-BR" sz="1600" dirty="0"/>
              <a:t>: o único cuidado é que o </a:t>
            </a:r>
            <a:r>
              <a:rPr lang="pt-BR" sz="1600" dirty="0" err="1"/>
              <a:t>VSCode</a:t>
            </a:r>
            <a:r>
              <a:rPr lang="pt-BR" sz="1600" dirty="0"/>
              <a:t> irá indicar como pasta de criação a pasta do projeto atual. Então clique nos “..” para subir um nível a pasta corrente e confirme; nomeie o novo projeto que será criado “ao lado” do atual e não dentro dele.</a:t>
            </a:r>
          </a:p>
          <a:p>
            <a:r>
              <a:rPr lang="pt-BR" sz="1600" dirty="0"/>
              <a:t>Ao criar um novo projeto o </a:t>
            </a:r>
            <a:r>
              <a:rPr lang="pt-BR" sz="1600" dirty="0" err="1"/>
              <a:t>VSCode</a:t>
            </a:r>
            <a:r>
              <a:rPr lang="pt-BR" sz="1600" dirty="0"/>
              <a:t> irá passar a trabalhar automaticamente no novo projeto.</a:t>
            </a:r>
          </a:p>
        </p:txBody>
      </p:sp>
      <p:pic>
        <p:nvPicPr>
          <p:cNvPr id="7" name="Picture 6" descr="Pilha de arquivos">
            <a:extLst>
              <a:ext uri="{FF2B5EF4-FFF2-40B4-BE49-F238E27FC236}">
                <a16:creationId xmlns:a16="http://schemas.microsoft.com/office/drawing/2014/main" id="{90BA881A-E71A-B1EF-B8E9-CB190DE06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5" r="18765" b="-2"/>
          <a:stretch/>
        </p:blipFill>
        <p:spPr>
          <a:xfrm>
            <a:off x="4572000" y="857251"/>
            <a:ext cx="4577119" cy="5143500"/>
          </a:xfrm>
          <a:prstGeom prst="rect">
            <a:avLst/>
          </a:prstGeom>
        </p:spPr>
      </p:pic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267EF7D9-53A8-FD01-E7C5-A8621896E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85880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02293-0791-12D4-59C1-9E9F719B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1337310"/>
            <a:ext cx="3614166" cy="1110996"/>
          </a:xfr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Como </a:t>
            </a:r>
            <a:r>
              <a:rPr lang="en-US" sz="2400" dirty="0" err="1">
                <a:solidFill>
                  <a:schemeClr val="tx1"/>
                </a:solidFill>
              </a:rPr>
              <a:t>alternar</a:t>
            </a:r>
            <a:r>
              <a:rPr lang="en-US" sz="2400" dirty="0">
                <a:solidFill>
                  <a:schemeClr val="tx1"/>
                </a:solidFill>
              </a:rPr>
              <a:t> entre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diferentes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projetos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056B6A-D147-8532-00EE-E65A3329D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202" y="2852928"/>
            <a:ext cx="3614166" cy="2660904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sz="1650" dirty="0"/>
              <a:t>Selecione a opção “Arquivo” do menu principal.</a:t>
            </a:r>
          </a:p>
          <a:p>
            <a:r>
              <a:rPr lang="pt-BR" sz="1650" dirty="0"/>
              <a:t>Selecione a opção “Abrir pasta” (todo projeto Java resume-se a uma pasta com vários arquivos).</a:t>
            </a:r>
          </a:p>
          <a:p>
            <a:r>
              <a:rPr lang="pt-BR" sz="1650" dirty="0"/>
              <a:t>Será apresentada a lista das pastas (projetos) existentes no </a:t>
            </a:r>
            <a:r>
              <a:rPr lang="pt-BR" sz="1650" dirty="0" err="1"/>
              <a:t>workspace</a:t>
            </a:r>
            <a:r>
              <a:rPr lang="pt-BR" sz="1650" dirty="0"/>
              <a:t>. Selecione o que desejar.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5E068F0-46A5-53AA-1354-F33A7D1C4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4286" y="2236557"/>
            <a:ext cx="4094226" cy="2384886"/>
          </a:xfrm>
          <a:prstGeom prst="rect">
            <a:avLst/>
          </a:prstGeom>
        </p:spPr>
      </p:pic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D30247CC-B9A8-A789-1145-44E7D21311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54475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CC73FC9-6955-2724-1BB9-010B53E0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 final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119D06-A896-1D40-1408-132CAAAF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Lembre-se de sempre subir suas alterações para o GitHub.</a:t>
            </a:r>
          </a:p>
          <a:p>
            <a:r>
              <a:rPr lang="pt-BR" sz="2400" dirty="0"/>
              <a:t>Estando em qualquer projeto, sempre que você fizer um “</a:t>
            </a:r>
            <a:r>
              <a:rPr lang="pt-BR" sz="2400" dirty="0" err="1"/>
              <a:t>commit</a:t>
            </a:r>
            <a:r>
              <a:rPr lang="pt-BR" sz="2400" dirty="0"/>
              <a:t>” seguido de um “Sync” todos os projetos terão uma nova versão.</a:t>
            </a:r>
          </a:p>
          <a:p>
            <a:r>
              <a:rPr lang="pt-BR" sz="2400" dirty="0"/>
              <a:t>Isso ocorre porque estamos criando vários projetos dentro do mesmo repositório. </a:t>
            </a:r>
          </a:p>
          <a:p>
            <a:r>
              <a:rPr lang="pt-BR" sz="2400" dirty="0"/>
              <a:t>Mas isso não é um problema. Garante que todos os seus projetos sempre terão uma cópia no GitHub.</a:t>
            </a:r>
          </a:p>
        </p:txBody>
      </p:sp>
      <p:sp>
        <p:nvSpPr>
          <p:cNvPr id="2" name="Espaço Reservado para Rodapé 4">
            <a:extLst>
              <a:ext uri="{FF2B5EF4-FFF2-40B4-BE49-F238E27FC236}">
                <a16:creationId xmlns:a16="http://schemas.microsoft.com/office/drawing/2014/main" id="{3D2E6997-A545-948D-AAAB-E96526F63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32332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BB765-9D86-B4F6-5C51-1B943670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05209A90-0325-F4D8-4FFC-E4FCA9BC97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61248"/>
            <a:ext cx="6400800" cy="576064"/>
          </a:xfrm>
        </p:spPr>
        <p:txBody>
          <a:bodyPr/>
          <a:lstStyle/>
          <a:p>
            <a:r>
              <a:rPr lang="pt-BR" altLang="pt-BR" dirty="0"/>
              <a:t>Prof. Marcelo H. Yamaguti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0142B9-28BE-9B29-131E-070298D47395}"/>
              </a:ext>
            </a:extLst>
          </p:cNvPr>
          <p:cNvSpPr txBox="1"/>
          <p:nvPr/>
        </p:nvSpPr>
        <p:spPr>
          <a:xfrm>
            <a:off x="4139952" y="5122803"/>
            <a:ext cx="458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</a:rPr>
              <a:t>Baseado no material do prof. Bernardo </a:t>
            </a:r>
            <a:r>
              <a:rPr lang="pt-BR" sz="1600" dirty="0" err="1">
                <a:latin typeface="Arial" panose="020B0604020202020204" pitchFamily="34" charset="0"/>
              </a:rPr>
              <a:t>Copstein</a:t>
            </a:r>
            <a:endParaRPr lang="pt-BR" sz="1600" dirty="0"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FAF716-CB3B-F0C8-E426-9676C664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26268"/>
            <a:ext cx="7924800" cy="1440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>
                <a:solidFill>
                  <a:schemeClr val="tx1"/>
                </a:solidFill>
              </a:rPr>
              <a:t>Projeto e Arquitetura de Software</a:t>
            </a:r>
            <a:endParaRPr lang="pt-BR" altLang="pt-BR" sz="3600" dirty="0">
              <a:solidFill>
                <a:srgbClr val="0000F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E26A5A-CE8F-FFF1-757A-5C76D4E2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2412"/>
            <a:ext cx="7924800" cy="1728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4000" dirty="0">
                <a:solidFill>
                  <a:srgbClr val="0000FF"/>
                </a:solidFill>
              </a:rPr>
              <a:t>Entendendo </a:t>
            </a:r>
            <a:r>
              <a:rPr lang="pt-BR" altLang="pt-BR" sz="4000" dirty="0" err="1">
                <a:solidFill>
                  <a:srgbClr val="0000FF"/>
                </a:solidFill>
              </a:rPr>
              <a:t>Codespaces</a:t>
            </a:r>
            <a:endParaRPr lang="pt-BR" altLang="pt-BR" sz="4000" dirty="0">
              <a:solidFill>
                <a:srgbClr val="0000FF"/>
              </a:solidFill>
            </a:endParaRPr>
          </a:p>
          <a:p>
            <a:r>
              <a:rPr lang="pt-BR" altLang="pt-BR" sz="4000" dirty="0">
                <a:solidFill>
                  <a:srgbClr val="0000FF"/>
                </a:solidFill>
              </a:rPr>
              <a:t>no GitHub</a:t>
            </a:r>
          </a:p>
        </p:txBody>
      </p:sp>
    </p:spTree>
    <p:extLst>
      <p:ext uri="{BB962C8B-B14F-4D97-AF65-F5344CB8AC3E}">
        <p14:creationId xmlns:p14="http://schemas.microsoft.com/office/powerpoint/2010/main" val="98340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EBB52-9433-610E-ED0A-88AAB7BB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101277"/>
            <a:ext cx="3276452" cy="1467631"/>
          </a:xfrm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 err="1"/>
              <a:t>Criando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conta</a:t>
            </a:r>
            <a:r>
              <a:rPr lang="en-US" sz="2400" dirty="0"/>
              <a:t> </a:t>
            </a:r>
            <a:r>
              <a:rPr lang="en-US" sz="2400" dirty="0" err="1"/>
              <a:t>acadêmica</a:t>
            </a:r>
            <a:r>
              <a:rPr lang="en-US" sz="2400" dirty="0"/>
              <a:t> no GitHub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F08A0C-8B03-902D-E449-CEC5E4778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3011924"/>
            <a:ext cx="3555248" cy="24905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85763"/>
            <a:r>
              <a:rPr lang="pt-BR" sz="1600" dirty="0"/>
              <a:t>Acesse o site do </a:t>
            </a:r>
            <a:r>
              <a:rPr lang="pt-BR" sz="1600" dirty="0">
                <a:hlinkClick r:id="rId2"/>
              </a:rPr>
              <a:t>GitHub</a:t>
            </a:r>
            <a:r>
              <a:rPr lang="pt-BR" sz="1600" dirty="0"/>
              <a:t>.</a:t>
            </a:r>
          </a:p>
          <a:p>
            <a:pPr marL="385763"/>
            <a:r>
              <a:rPr lang="pt-BR" sz="1600" dirty="0"/>
              <a:t>Selecione a opção para registrar uma conta nova.</a:t>
            </a:r>
          </a:p>
          <a:p>
            <a:pPr marL="385763"/>
            <a:r>
              <a:rPr lang="pt-BR" sz="1600" dirty="0"/>
              <a:t>Informe seu email acadêmico da PUCRS como nome de usuário para poder dispor dos benefícios da conta gratuita de estudante.</a:t>
            </a:r>
          </a:p>
          <a:p>
            <a:pPr marL="385763"/>
            <a:r>
              <a:rPr lang="pt-BR" sz="1600" dirty="0"/>
              <a:t>Siga as instruções sobre como validar sua conta de estudante. </a:t>
            </a:r>
          </a:p>
        </p:txBody>
      </p:sp>
      <p:pic>
        <p:nvPicPr>
          <p:cNvPr id="1026" name="Picture 2" descr="GitHub – Apps no Google Play">
            <a:extLst>
              <a:ext uri="{FF2B5EF4-FFF2-40B4-BE49-F238E27FC236}">
                <a16:creationId xmlns:a16="http://schemas.microsoft.com/office/drawing/2014/main" id="{955B1C06-3291-446C-3DBA-9C53092347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3983777" y="857257"/>
            <a:ext cx="5159081" cy="51434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BC9EC425-D3BF-249B-37FF-B5A2B6193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37673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53B7A-B56E-4A0F-E825-A122BD7D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>
            <a:normAutofit/>
          </a:bodyPr>
          <a:lstStyle/>
          <a:p>
            <a:r>
              <a:rPr lang="pt-BR" sz="2400" dirty="0"/>
              <a:t>Como usar o GitHub durante o 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2B019-3116-A0E0-765A-DFADFC54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04288"/>
            <a:ext cx="7886700" cy="3188970"/>
          </a:xfrm>
        </p:spPr>
        <p:txBody>
          <a:bodyPr>
            <a:normAutofit/>
          </a:bodyPr>
          <a:lstStyle/>
          <a:p>
            <a:r>
              <a:rPr lang="pt-BR" sz="1600" dirty="0"/>
              <a:t>Normalmente se usa um “repositório” do GitHub para cada projeto no qual estiver trabalhando.</a:t>
            </a:r>
          </a:p>
          <a:p>
            <a:r>
              <a:rPr lang="pt-BR" sz="1600" dirty="0"/>
              <a:t>Para o desenvolvimento dos exercícios de aula, entretanto, sugere-se que seja criado um único repositório privado onde serão hospedados todos os exercícios desenvolvidos durante o semestre.</a:t>
            </a:r>
          </a:p>
          <a:p>
            <a:r>
              <a:rPr lang="pt-BR" sz="1600" dirty="0"/>
              <a:t>Os trabalhos e exercícios para entregar serão desenvolvidos em repositórios específicos criados pelo professor por meio do </a:t>
            </a:r>
            <a:r>
              <a:rPr lang="pt-BR" sz="1600" dirty="0" err="1"/>
              <a:t>Git-Classroom</a:t>
            </a:r>
            <a:r>
              <a:rPr lang="pt-BR" sz="1600" dirty="0"/>
              <a:t>.</a:t>
            </a:r>
          </a:p>
          <a:p>
            <a:r>
              <a:rPr lang="pt-BR" sz="1600" dirty="0"/>
              <a:t>Para criar o repositório base para os exercícios do semestre siga os passos indicados no próximo slide.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A224D85-A008-F3F7-53C9-3011952A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41295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35835-9BEF-60FA-3164-E41BE27F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60" y="302404"/>
            <a:ext cx="6120680" cy="1662385"/>
          </a:xfrm>
          <a:noFill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kern="1200" dirty="0" err="1">
                <a:solidFill>
                  <a:schemeClr val="tx1"/>
                </a:solidFill>
              </a:rPr>
              <a:t>Criando</a:t>
            </a:r>
            <a:r>
              <a:rPr lang="en-US" sz="2400" kern="1200" dirty="0">
                <a:solidFill>
                  <a:schemeClr val="tx1"/>
                </a:solidFill>
              </a:rPr>
              <a:t> o </a:t>
            </a:r>
            <a:r>
              <a:rPr lang="en-US" sz="2400" kern="1200" dirty="0" err="1">
                <a:solidFill>
                  <a:schemeClr val="tx1"/>
                </a:solidFill>
              </a:rPr>
              <a:t>repositório</a:t>
            </a:r>
            <a:r>
              <a:rPr lang="en-US" sz="2400" kern="1200" dirty="0">
                <a:solidFill>
                  <a:schemeClr val="tx1"/>
                </a:solidFill>
              </a:rPr>
              <a:t> do </a:t>
            </a:r>
            <a:r>
              <a:rPr lang="en-US" sz="2400" kern="1200" dirty="0" err="1">
                <a:solidFill>
                  <a:schemeClr val="tx1"/>
                </a:solidFill>
              </a:rPr>
              <a:t>semestre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746124C-EB77-E887-C657-40DA5B349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936" y="1638498"/>
            <a:ext cx="8154129" cy="171236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FF75D06A-FABD-F893-0C4A-14A57C1D8094}"/>
              </a:ext>
            </a:extLst>
          </p:cNvPr>
          <p:cNvSpPr txBox="1">
            <a:spLocks/>
          </p:cNvSpPr>
          <p:nvPr/>
        </p:nvSpPr>
        <p:spPr>
          <a:xfrm>
            <a:off x="1185344" y="4221088"/>
            <a:ext cx="6773311" cy="166238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criar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repositório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semestre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acesse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 GitHub e use 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botão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“New repository”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figura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acima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C2D8CA5-2960-E985-EC30-6BC62DF75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33514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29126-0B42-1E1D-7EF4-0E58BF3C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15474"/>
            <a:ext cx="4218614" cy="616096"/>
          </a:xfrm>
          <a:noFill/>
        </p:spPr>
        <p:txBody>
          <a:bodyPr/>
          <a:lstStyle/>
          <a:p>
            <a:r>
              <a:rPr lang="pt-BR" sz="2400" dirty="0"/>
              <a:t>Configurando 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04323-E4FF-2FA7-D3F6-FB35743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317" y="2246899"/>
            <a:ext cx="3691890" cy="3263504"/>
          </a:xfrm>
        </p:spPr>
        <p:txBody>
          <a:bodyPr/>
          <a:lstStyle/>
          <a:p>
            <a:r>
              <a:rPr lang="pt-BR" sz="2400" dirty="0"/>
              <a:t>Configure o repositório como na figura ao lado:</a:t>
            </a:r>
          </a:p>
          <a:p>
            <a:pPr lvl="1"/>
            <a:r>
              <a:rPr lang="pt-BR" sz="2000" dirty="0"/>
              <a:t>Indique o nome que mais lhe agradar</a:t>
            </a:r>
          </a:p>
          <a:p>
            <a:pPr lvl="1"/>
            <a:r>
              <a:rPr lang="pt-BR" sz="2000" dirty="0"/>
              <a:t>Marque como privado</a:t>
            </a:r>
          </a:p>
          <a:p>
            <a:pPr lvl="1"/>
            <a:r>
              <a:rPr lang="pt-BR" sz="2000" dirty="0"/>
              <a:t>Acrescente um arquivo “</a:t>
            </a:r>
            <a:r>
              <a:rPr lang="pt-BR" sz="2000" dirty="0" err="1"/>
              <a:t>readme</a:t>
            </a:r>
            <a:r>
              <a:rPr lang="pt-BR" sz="2000" dirty="0"/>
              <a:t>”</a:t>
            </a:r>
          </a:p>
          <a:p>
            <a:pPr lvl="1"/>
            <a:r>
              <a:rPr lang="pt-BR" sz="2000" dirty="0"/>
              <a:t>Acrescente um arquivo “.</a:t>
            </a:r>
            <a:r>
              <a:rPr lang="pt-BR" sz="2000" dirty="0" err="1"/>
              <a:t>gitignore</a:t>
            </a:r>
            <a:r>
              <a:rPr lang="pt-BR" sz="2000" dirty="0"/>
              <a:t>” com o template “Java”</a:t>
            </a:r>
          </a:p>
          <a:p>
            <a:pPr lvl="1"/>
            <a:r>
              <a:rPr lang="pt-BR" sz="2000" dirty="0"/>
              <a:t>Efetive a criação do repositório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EEB017C-9A63-9A40-4EBA-DDE3A2E27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857250"/>
            <a:ext cx="4218614" cy="5143500"/>
          </a:xfr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694EDDE-0A80-115E-E6DA-F7DE9B7F72AF}"/>
              </a:ext>
            </a:extLst>
          </p:cNvPr>
          <p:cNvCxnSpPr>
            <a:cxnSpLocks/>
          </p:cNvCxnSpPr>
          <p:nvPr/>
        </p:nvCxnSpPr>
        <p:spPr>
          <a:xfrm flipV="1">
            <a:off x="3404997" y="2468880"/>
            <a:ext cx="2232279" cy="6172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BC421F1-8DBC-48CA-0DC0-E808E281174A}"/>
              </a:ext>
            </a:extLst>
          </p:cNvPr>
          <p:cNvCxnSpPr>
            <a:cxnSpLocks/>
          </p:cNvCxnSpPr>
          <p:nvPr/>
        </p:nvCxnSpPr>
        <p:spPr>
          <a:xfrm flipV="1">
            <a:off x="3518154" y="3607308"/>
            <a:ext cx="1165860" cy="4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7E775C0-10C1-E864-67F7-6F9C8826328C}"/>
              </a:ext>
            </a:extLst>
          </p:cNvPr>
          <p:cNvCxnSpPr>
            <a:cxnSpLocks/>
          </p:cNvCxnSpPr>
          <p:nvPr/>
        </p:nvCxnSpPr>
        <p:spPr>
          <a:xfrm flipV="1">
            <a:off x="2339752" y="3991356"/>
            <a:ext cx="2344262" cy="377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F84ECCB-6DF0-A1F5-19C9-08B16E2598F7}"/>
              </a:ext>
            </a:extLst>
          </p:cNvPr>
          <p:cNvCxnSpPr>
            <a:cxnSpLocks/>
          </p:cNvCxnSpPr>
          <p:nvPr/>
        </p:nvCxnSpPr>
        <p:spPr>
          <a:xfrm flipV="1">
            <a:off x="3404997" y="4450842"/>
            <a:ext cx="1279017" cy="457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711F190-31CE-CFE0-3CDF-3ABB66B85591}"/>
              </a:ext>
            </a:extLst>
          </p:cNvPr>
          <p:cNvCxnSpPr>
            <a:cxnSpLocks/>
          </p:cNvCxnSpPr>
          <p:nvPr/>
        </p:nvCxnSpPr>
        <p:spPr>
          <a:xfrm>
            <a:off x="3404997" y="5822442"/>
            <a:ext cx="4214241" cy="34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95015DB-7167-7251-57D3-FA3E688A1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1589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FC9ED-D753-ABB7-3915-E3130F17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04664"/>
            <a:ext cx="3943350" cy="994172"/>
          </a:xfrm>
          <a:noFill/>
        </p:spPr>
        <p:txBody>
          <a:bodyPr/>
          <a:lstStyle/>
          <a:p>
            <a:r>
              <a:rPr lang="pt-BR" sz="2400" dirty="0"/>
              <a:t>Criando o </a:t>
            </a:r>
            <a:r>
              <a:rPr lang="pt-BR" sz="2400" dirty="0" err="1"/>
              <a:t>Codespace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84E0C-D51C-D546-460C-B7F47D9F2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80728"/>
            <a:ext cx="4191000" cy="5047530"/>
          </a:xfrm>
        </p:spPr>
        <p:txBody>
          <a:bodyPr>
            <a:normAutofit/>
          </a:bodyPr>
          <a:lstStyle/>
          <a:p>
            <a:r>
              <a:rPr lang="pt-BR" sz="2000" dirty="0"/>
              <a:t>Para criar um </a:t>
            </a:r>
            <a:r>
              <a:rPr lang="pt-BR" sz="2000" dirty="0" err="1"/>
              <a:t>Codespace</a:t>
            </a:r>
            <a:r>
              <a:rPr lang="pt-BR" sz="2000" dirty="0"/>
              <a:t> vinculado ao seu repositório clique na “seta” do botão “&lt;&gt; </a:t>
            </a:r>
            <a:r>
              <a:rPr lang="pt-BR" sz="2000" dirty="0" err="1"/>
              <a:t>code</a:t>
            </a:r>
            <a:r>
              <a:rPr lang="pt-BR" sz="2000" dirty="0"/>
              <a:t>” e selecione a aba “</a:t>
            </a:r>
            <a:r>
              <a:rPr lang="pt-BR" sz="2000" dirty="0" err="1"/>
              <a:t>Codespaces</a:t>
            </a:r>
            <a:r>
              <a:rPr lang="pt-BR" sz="2000" dirty="0"/>
              <a:t>”.</a:t>
            </a:r>
          </a:p>
          <a:p>
            <a:r>
              <a:rPr lang="pt-BR" sz="2000" dirty="0"/>
              <a:t>Ao confirmar a criação isso um container será criado na nuvem e o </a:t>
            </a:r>
            <a:r>
              <a:rPr lang="pt-BR" sz="2000" dirty="0" err="1"/>
              <a:t>VSCode</a:t>
            </a:r>
            <a:r>
              <a:rPr lang="pt-BR" sz="2000" dirty="0"/>
              <a:t> será aberto no browser.</a:t>
            </a:r>
          </a:p>
          <a:p>
            <a:r>
              <a:rPr lang="pt-BR" sz="2000" dirty="0"/>
              <a:t>O container padrão já vem com Java 21 instalado. Não é necessário fazer nenhuma alteração.</a:t>
            </a:r>
          </a:p>
          <a:p>
            <a:endParaRPr lang="pt-BR" sz="2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3BFAFC8-21A7-301D-9775-5AE9BD7F78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2065996"/>
            <a:ext cx="4375226" cy="2275118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5FF68D0-E8AD-E740-FC64-DDF7A920C126}"/>
              </a:ext>
            </a:extLst>
          </p:cNvPr>
          <p:cNvCxnSpPr>
            <a:cxnSpLocks/>
          </p:cNvCxnSpPr>
          <p:nvPr/>
        </p:nvCxnSpPr>
        <p:spPr>
          <a:xfrm>
            <a:off x="2627784" y="2708920"/>
            <a:ext cx="5505804" cy="54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815A6B5-1E77-6F76-B1D7-6F9A4F7537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9729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D8CA-925E-4EAF-A34F-964C42EC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os plug-ins de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7814F-236C-B7EB-D75E-BE00C58BD7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Antes de começar a trabalhar é necessário instalar os plugins de Java no seu </a:t>
            </a:r>
            <a:r>
              <a:rPr lang="pt-BR" sz="1800" dirty="0" err="1"/>
              <a:t>VSCode</a:t>
            </a:r>
            <a:r>
              <a:rPr lang="pt-BR" sz="1800" dirty="0"/>
              <a:t>.</a:t>
            </a:r>
          </a:p>
          <a:p>
            <a:r>
              <a:rPr lang="pt-BR" sz="1800" dirty="0"/>
              <a:t>Selecione o ícone dos plug-ins/extensões.</a:t>
            </a:r>
          </a:p>
          <a:p>
            <a:r>
              <a:rPr lang="pt-BR" sz="1800" dirty="0"/>
              <a:t>Escreva “</a:t>
            </a:r>
            <a:r>
              <a:rPr lang="pt-BR" sz="1800" dirty="0" err="1"/>
              <a:t>java</a:t>
            </a:r>
            <a:r>
              <a:rPr lang="pt-BR" sz="1800" dirty="0"/>
              <a:t>” no campo de pesquisa.</a:t>
            </a:r>
          </a:p>
          <a:p>
            <a:r>
              <a:rPr lang="pt-BR" sz="1800" dirty="0"/>
              <a:t>Instale o “</a:t>
            </a:r>
            <a:r>
              <a:rPr lang="pt-BR" sz="1800" dirty="0" err="1"/>
              <a:t>Extension</a:t>
            </a:r>
            <a:r>
              <a:rPr lang="pt-BR" sz="1800" dirty="0"/>
              <a:t> Pack for Java”</a:t>
            </a:r>
          </a:p>
          <a:p>
            <a:r>
              <a:rPr lang="pt-BR" sz="1800" dirty="0"/>
              <a:t>Instale outros plug-ins de sua preferência (ex.: o “</a:t>
            </a:r>
            <a:r>
              <a:rPr lang="pt-BR" sz="1800" dirty="0" err="1"/>
              <a:t>Code</a:t>
            </a:r>
            <a:r>
              <a:rPr lang="pt-BR" sz="1800" dirty="0"/>
              <a:t> </a:t>
            </a:r>
            <a:r>
              <a:rPr lang="pt-BR" sz="1800" dirty="0" err="1"/>
              <a:t>Generator</a:t>
            </a:r>
            <a:r>
              <a:rPr lang="pt-BR" sz="1800" dirty="0"/>
              <a:t> for Java”)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C8A755-A2B8-0E5A-B0F6-62E268E5E5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2" y="2226469"/>
            <a:ext cx="4271010" cy="3312055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7808BD-0C4B-7CFF-AC24-1B1356D29763}"/>
              </a:ext>
            </a:extLst>
          </p:cNvPr>
          <p:cNvCxnSpPr>
            <a:cxnSpLocks/>
          </p:cNvCxnSpPr>
          <p:nvPr/>
        </p:nvCxnSpPr>
        <p:spPr>
          <a:xfrm>
            <a:off x="4016503" y="2996952"/>
            <a:ext cx="701801" cy="63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0A8E756-5B8B-3D9B-20EA-5F65E2315601}"/>
              </a:ext>
            </a:extLst>
          </p:cNvPr>
          <p:cNvCxnSpPr>
            <a:cxnSpLocks/>
          </p:cNvCxnSpPr>
          <p:nvPr/>
        </p:nvCxnSpPr>
        <p:spPr>
          <a:xfrm flipV="1">
            <a:off x="3779912" y="2551176"/>
            <a:ext cx="1247002" cy="949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702BE2-A1F8-5599-9830-A0A3E039D804}"/>
              </a:ext>
            </a:extLst>
          </p:cNvPr>
          <p:cNvCxnSpPr>
            <a:cxnSpLocks/>
          </p:cNvCxnSpPr>
          <p:nvPr/>
        </p:nvCxnSpPr>
        <p:spPr>
          <a:xfrm flipV="1">
            <a:off x="4355976" y="2887218"/>
            <a:ext cx="938400" cy="1045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49A0CDB-B853-F039-A575-5DAA5881A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362216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72D79-A69F-1AE6-DFE8-3C1ACCB7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primeiro projeto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373BF-EE5A-2E2A-6E9C-8C9CCE98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484783"/>
            <a:ext cx="4191000" cy="4855691"/>
          </a:xfrm>
        </p:spPr>
        <p:txBody>
          <a:bodyPr>
            <a:normAutofit/>
          </a:bodyPr>
          <a:lstStyle/>
          <a:p>
            <a:r>
              <a:rPr lang="pt-BR" sz="1800" dirty="0"/>
              <a:t>Retorne para o modo explorador de arquivos.</a:t>
            </a:r>
          </a:p>
          <a:p>
            <a:r>
              <a:rPr lang="pt-BR" sz="1800" dirty="0"/>
              <a:t>Abra o menu principal.</a:t>
            </a:r>
          </a:p>
          <a:p>
            <a:r>
              <a:rPr lang="pt-BR" sz="1800" dirty="0"/>
              <a:t>Escolha a opção </a:t>
            </a:r>
            <a:r>
              <a:rPr lang="pt-BR" sz="1800" dirty="0" err="1"/>
              <a:t>Ver|Paleta</a:t>
            </a:r>
            <a:r>
              <a:rPr lang="pt-BR" sz="1800" dirty="0"/>
              <a:t> de comandos.</a:t>
            </a:r>
          </a:p>
          <a:p>
            <a:r>
              <a:rPr lang="pt-BR" sz="1800" dirty="0"/>
              <a:t>Quando a caixa de diálogo abrir escreva Java e selecione a opção “</a:t>
            </a:r>
            <a:r>
              <a:rPr lang="pt-BR" sz="1800" dirty="0" err="1"/>
              <a:t>Create</a:t>
            </a:r>
            <a:r>
              <a:rPr lang="pt-BR" sz="1800" dirty="0"/>
              <a:t> Java Project”</a:t>
            </a:r>
          </a:p>
          <a:p>
            <a:r>
              <a:rPr lang="pt-BR" sz="1800" dirty="0"/>
              <a:t>Escolha a opção “No build tools” e siga as instruções para criar seu primeiro projeto (ver próximo slide)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AF353B3-0C52-BE10-BF85-5ABE8CFA1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901851"/>
            <a:ext cx="4453830" cy="2192119"/>
          </a:xfr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D81EB5D-E7A9-48ED-54EE-ECA5F6E8F6F5}"/>
              </a:ext>
            </a:extLst>
          </p:cNvPr>
          <p:cNvCxnSpPr>
            <a:cxnSpLocks/>
          </p:cNvCxnSpPr>
          <p:nvPr/>
        </p:nvCxnSpPr>
        <p:spPr>
          <a:xfrm>
            <a:off x="3419872" y="2492896"/>
            <a:ext cx="1152128" cy="840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7CFA3FB-21E5-9CB3-229B-2DEA63C1A236}"/>
              </a:ext>
            </a:extLst>
          </p:cNvPr>
          <p:cNvCxnSpPr>
            <a:cxnSpLocks/>
          </p:cNvCxnSpPr>
          <p:nvPr/>
        </p:nvCxnSpPr>
        <p:spPr>
          <a:xfrm>
            <a:off x="3131840" y="2901851"/>
            <a:ext cx="1497310" cy="129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3DBD140-8EF7-3506-AC31-26C61096BCE1}"/>
              </a:ext>
            </a:extLst>
          </p:cNvPr>
          <p:cNvCxnSpPr>
            <a:cxnSpLocks/>
          </p:cNvCxnSpPr>
          <p:nvPr/>
        </p:nvCxnSpPr>
        <p:spPr>
          <a:xfrm>
            <a:off x="2105406" y="3525013"/>
            <a:ext cx="2962656" cy="61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4E61E2A-0884-D305-F3D9-DDC108F1C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38536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EA436-170A-392E-EDEC-2BCD608C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722430"/>
            <a:ext cx="2807922" cy="3345872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Configurando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A551D-6855-EA64-C22C-BD9C4236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2" y="1300759"/>
            <a:ext cx="5179868" cy="4189214"/>
          </a:xfrm>
        </p:spPr>
        <p:txBody>
          <a:bodyPr anchor="ctr">
            <a:normAutofit/>
          </a:bodyPr>
          <a:lstStyle/>
          <a:p>
            <a:r>
              <a:rPr lang="pt-BR" sz="1600" dirty="0"/>
              <a:t>Inicialmente indique a pasta onde o projeto será criado (o repositório que você criou no GitHub)</a:t>
            </a:r>
          </a:p>
          <a:p>
            <a:r>
              <a:rPr lang="pt-BR" sz="1600" dirty="0"/>
              <a:t>Depois indique o nome do projeto</a:t>
            </a:r>
          </a:p>
          <a:p>
            <a:r>
              <a:rPr lang="pt-BR" sz="1600" dirty="0"/>
              <a:t>O </a:t>
            </a:r>
            <a:r>
              <a:rPr lang="pt-BR" sz="1600" dirty="0" err="1"/>
              <a:t>VSCode</a:t>
            </a:r>
            <a:r>
              <a:rPr lang="pt-BR" sz="1600" dirty="0"/>
              <a:t> vai reabrir com a estrutura de pastas do seu projeto criada.</a:t>
            </a:r>
          </a:p>
          <a:p>
            <a:r>
              <a:rPr lang="pt-BR" sz="1600" dirty="0"/>
              <a:t>Na sequência ele irá perguntar se quer associar este projeto com o repositório Git que ele encontrou na raiz do </a:t>
            </a:r>
            <a:r>
              <a:rPr lang="pt-BR" sz="1600" dirty="0" err="1"/>
              <a:t>Workspace</a:t>
            </a:r>
            <a:r>
              <a:rPr lang="pt-BR" sz="1600" dirty="0"/>
              <a:t>. Responda que sim e indique o repositório na lista que abre no alto da tela.</a:t>
            </a:r>
          </a:p>
          <a:p>
            <a:r>
              <a:rPr lang="pt-BR" sz="1600" dirty="0"/>
              <a:t>Para executar o projeto veja o próximo slide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015A631-2F71-D53F-B3C4-76517D3A5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4347592" cy="228583"/>
          </a:xfrm>
        </p:spPr>
        <p:txBody>
          <a:bodyPr/>
          <a:lstStyle/>
          <a:p>
            <a:r>
              <a:rPr lang="pt-BR" altLang="pt-BR" dirty="0"/>
              <a:t>Projeto 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046161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">
  <a:themeElements>
    <a:clrScheme name="Template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plat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presentação5" id="{6CDCF655-673C-B841-8058-93D46CAF3FF5}" vid="{254567D4-C4A3-8B4E-86A0-E501C409153D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Template1</Template>
  <TotalTime>224</TotalTime>
  <Words>1079</Words>
  <Application>Microsoft Macintosh PowerPoint</Application>
  <PresentationFormat>Apresentação na tela (4:3)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Template1</vt:lpstr>
      <vt:lpstr>Apresentação do PowerPoint</vt:lpstr>
      <vt:lpstr>Criando uma conta acadêmica no GitHub</vt:lpstr>
      <vt:lpstr>Como usar o GitHub durante o semestre</vt:lpstr>
      <vt:lpstr>Criando o repositório do semestre</vt:lpstr>
      <vt:lpstr>Configurando o repositório</vt:lpstr>
      <vt:lpstr>Criando o Codespace</vt:lpstr>
      <vt:lpstr>Instalando os plug-ins de Java</vt:lpstr>
      <vt:lpstr>Criando o primeiro projeto Java</vt:lpstr>
      <vt:lpstr>Configurando o projeto</vt:lpstr>
      <vt:lpstr>Executando seu projeto</vt:lpstr>
      <vt:lpstr>Salvando uma versão do seu trabalho no Github</vt:lpstr>
      <vt:lpstr>Encerrando uma seção de trabalho</vt:lpstr>
      <vt:lpstr>Como reiniciar um workspace</vt:lpstr>
      <vt:lpstr>Como criar um novo projeto no mesmo Workspace</vt:lpstr>
      <vt:lpstr>Como alternar entre os diferentes projetos</vt:lpstr>
      <vt:lpstr>Observação final</vt:lpstr>
      <vt:lpstr>Apresentação do PowerPoint</vt:lpstr>
    </vt:vector>
  </TitlesOfParts>
  <Manager/>
  <Company>PUCRS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Desenvolvimento de Software   Usando o GitHub e o Codespaces  </dc:title>
  <dc:subject/>
  <dc:creator>Marcelo Yamaguti</dc:creator>
  <cp:keywords/>
  <dc:description/>
  <cp:lastModifiedBy>Marcelo Yamaguti</cp:lastModifiedBy>
  <cp:revision>9</cp:revision>
  <cp:lastPrinted>2024-03-05T17:26:28Z</cp:lastPrinted>
  <dcterms:created xsi:type="dcterms:W3CDTF">2024-03-05T16:08:02Z</dcterms:created>
  <dcterms:modified xsi:type="dcterms:W3CDTF">2025-03-05T01:24:00Z</dcterms:modified>
  <cp:category/>
</cp:coreProperties>
</file>