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
      <p:font typeface="Maven Pro"/>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19" Type="http://schemas.openxmlformats.org/officeDocument/2006/relationships/font" Target="fonts/MavenPro-bold.fntdata"/><Relationship Id="rId6" Type="http://schemas.openxmlformats.org/officeDocument/2006/relationships/slide" Target="slides/slide1.xml"/><Relationship Id="rId18"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0e91233e1e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0e91233e1e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0e91233e1e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0e91233e1e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0e91233e1e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0e91233e1e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0e91233e1e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0e91233e1e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0e91233e1e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0e91233e1e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0e91233e1e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0e91233e1e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0e91233e1e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0e91233e1e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youtube.com/watch?v=PqbB07n_uQ4" TargetMode="Externa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arxiv.org/pdf/2005.14165.pdf" TargetMode="External"/><Relationship Id="rId4" Type="http://schemas.openxmlformats.org/officeDocument/2006/relationships/hyperlink" Target="https://www.youtube.com/watch?v=_8yVOC4ciXc&amp;t=6s" TargetMode="External"/><Relationship Id="rId5" Type="http://schemas.openxmlformats.org/officeDocument/2006/relationships/hyperlink" Target="https://www.youtube.com/watch?v=_8yVOC4ciXc&amp;t=6s" TargetMode="External"/><Relationship Id="rId6" Type="http://schemas.openxmlformats.org/officeDocument/2006/relationships/hyperlink" Target="https://www.youtube.com/watch?v=PqbB07n_uQ4&amp;t=3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13"/>
          <p:cNvPicPr preferRelativeResize="0"/>
          <p:nvPr/>
        </p:nvPicPr>
        <p:blipFill>
          <a:blip r:embed="rId3">
            <a:alphaModFix/>
          </a:blip>
          <a:stretch>
            <a:fillRect/>
          </a:stretch>
        </p:blipFill>
        <p:spPr>
          <a:xfrm>
            <a:off x="0" y="0"/>
            <a:ext cx="9144000" cy="5143500"/>
          </a:xfrm>
          <a:prstGeom prst="rect">
            <a:avLst/>
          </a:prstGeom>
          <a:noFill/>
          <a:ln>
            <a:noFill/>
          </a:ln>
        </p:spPr>
      </p:pic>
      <p:sp>
        <p:nvSpPr>
          <p:cNvPr id="278" name="Google Shape;278;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6400">
                <a:solidFill>
                  <a:schemeClr val="lt1"/>
                </a:solidFill>
              </a:rPr>
              <a:t>GPT3</a:t>
            </a:r>
            <a:endParaRPr b="1" sz="6400">
              <a:solidFill>
                <a:schemeClr val="lt1"/>
              </a:solidFill>
            </a:endParaRPr>
          </a:p>
        </p:txBody>
      </p:sp>
      <p:sp>
        <p:nvSpPr>
          <p:cNvPr id="279" name="Google Shape;279;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Matthew Hyatt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GPT2</a:t>
            </a:r>
            <a:endParaRPr/>
          </a:p>
        </p:txBody>
      </p:sp>
      <p:sp>
        <p:nvSpPr>
          <p:cNvPr id="285" name="Google Shape;285;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Trained on </a:t>
            </a:r>
            <a:r>
              <a:rPr lang="en"/>
              <a:t>8 million web pages</a:t>
            </a:r>
            <a:endParaRPr/>
          </a:p>
          <a:p>
            <a:pPr indent="-311150" lvl="0" marL="457200" rtl="0" algn="l">
              <a:spcBef>
                <a:spcPts val="0"/>
              </a:spcBef>
              <a:spcAft>
                <a:spcPts val="0"/>
              </a:spcAft>
              <a:buSzPts val="1300"/>
              <a:buChar char="●"/>
            </a:pPr>
            <a:r>
              <a:rPr lang="en"/>
              <a:t>1.5 billion parameters </a:t>
            </a:r>
            <a:endParaRPr/>
          </a:p>
          <a:p>
            <a:pPr indent="-311150" lvl="0" marL="457200" rtl="0" algn="l">
              <a:spcBef>
                <a:spcPts val="0"/>
              </a:spcBef>
              <a:spcAft>
                <a:spcPts val="0"/>
              </a:spcAft>
              <a:buSzPts val="1300"/>
              <a:buChar char="●"/>
            </a:pPr>
            <a:r>
              <a:rPr lang="en"/>
              <a:t>Target: predict next word</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Outperforms other NLP models which are trained in specific domains of text </a:t>
            </a:r>
            <a:endParaRPr/>
          </a:p>
          <a:p>
            <a:pPr indent="-298450" lvl="1" marL="914400" rtl="0" algn="l">
              <a:spcBef>
                <a:spcPts val="0"/>
              </a:spcBef>
              <a:spcAft>
                <a:spcPts val="0"/>
              </a:spcAft>
              <a:buSzPts val="1100"/>
              <a:buChar char="○"/>
            </a:pPr>
            <a:r>
              <a:rPr lang="en"/>
              <a:t>Ex: only trained on (books, news, or wikipedia etc.)</a:t>
            </a:r>
            <a:endParaRPr/>
          </a:p>
          <a:p>
            <a:pPr indent="-298450" lvl="1" marL="914400" rtl="0" algn="l">
              <a:spcBef>
                <a:spcPts val="0"/>
              </a:spcBef>
              <a:spcAft>
                <a:spcPts val="0"/>
              </a:spcAft>
              <a:buSzPts val="1100"/>
              <a:buChar char="○"/>
            </a:pPr>
            <a:r>
              <a:rPr lang="en"/>
              <a:t>As a result of the sheer size of the model</a:t>
            </a:r>
            <a:endParaRPr/>
          </a:p>
          <a:p>
            <a:pPr indent="-311150" lvl="0" marL="457200" rtl="0" algn="l">
              <a:spcBef>
                <a:spcPts val="0"/>
              </a:spcBef>
              <a:spcAft>
                <a:spcPts val="0"/>
              </a:spcAft>
              <a:buSzPts val="1300"/>
              <a:buChar char="●"/>
            </a:pPr>
            <a:r>
              <a:rPr lang="en"/>
              <a:t>Performs worse than state of the art models trained in specific NLP tasks </a:t>
            </a:r>
            <a:endParaRPr/>
          </a:p>
          <a:p>
            <a:pPr indent="-298450" lvl="1" marL="914400" rtl="0" algn="l">
              <a:spcBef>
                <a:spcPts val="0"/>
              </a:spcBef>
              <a:spcAft>
                <a:spcPts val="0"/>
              </a:spcAft>
              <a:buSzPts val="1100"/>
              <a:buChar char="○"/>
            </a:pPr>
            <a:r>
              <a:rPr lang="en"/>
              <a:t>Summarization</a:t>
            </a:r>
            <a:endParaRPr/>
          </a:p>
          <a:p>
            <a:pPr indent="-298450" lvl="1" marL="914400" rtl="0" algn="l">
              <a:spcBef>
                <a:spcPts val="0"/>
              </a:spcBef>
              <a:spcAft>
                <a:spcPts val="0"/>
              </a:spcAft>
              <a:buSzPts val="1100"/>
              <a:buChar char="○"/>
            </a:pPr>
            <a:r>
              <a:rPr lang="en"/>
              <a:t>Translation</a:t>
            </a:r>
            <a:endParaRPr/>
          </a:p>
          <a:p>
            <a:pPr indent="-298450" lvl="1" marL="914400" rtl="0" algn="l">
              <a:spcBef>
                <a:spcPts val="0"/>
              </a:spcBef>
              <a:spcAft>
                <a:spcPts val="0"/>
              </a:spcAft>
              <a:buSzPts val="1100"/>
              <a:buChar char="○"/>
            </a:pPr>
            <a:r>
              <a:rPr lang="en"/>
              <a:t>Comprehension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GPT3?</a:t>
            </a:r>
            <a:endParaRPr/>
          </a:p>
        </p:txBody>
      </p:sp>
      <p:sp>
        <p:nvSpPr>
          <p:cNvPr id="291" name="Google Shape;291;p15"/>
          <p:cNvSpPr txBox="1"/>
          <p:nvPr>
            <p:ph idx="1" type="body"/>
          </p:nvPr>
        </p:nvSpPr>
        <p:spPr>
          <a:xfrm>
            <a:off x="461975" y="1989975"/>
            <a:ext cx="47490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175 billion parameters</a:t>
            </a:r>
            <a:endParaRPr/>
          </a:p>
          <a:p>
            <a:pPr indent="-311150" lvl="0" marL="457200" rtl="0" algn="l">
              <a:spcBef>
                <a:spcPts val="0"/>
              </a:spcBef>
              <a:spcAft>
                <a:spcPts val="0"/>
              </a:spcAft>
              <a:buSzPts val="1300"/>
              <a:buChar char="●"/>
            </a:pPr>
            <a:r>
              <a:rPr lang="en"/>
              <a:t>115x bigger than GPT2</a:t>
            </a:r>
            <a:endParaRPr/>
          </a:p>
          <a:p>
            <a:pPr indent="-311150" lvl="0" marL="457200" rtl="0" algn="l">
              <a:spcBef>
                <a:spcPts val="0"/>
              </a:spcBef>
              <a:spcAft>
                <a:spcPts val="0"/>
              </a:spcAft>
              <a:buSzPts val="1300"/>
              <a:buChar char="●"/>
            </a:pPr>
            <a:r>
              <a:rPr lang="en"/>
              <a:t>Too large to run on  a single computer</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52% human accuracy differentiating from model generated text from human text</a:t>
            </a:r>
            <a:endParaRPr/>
          </a:p>
          <a:p>
            <a:pPr indent="-311150" lvl="0" marL="457200" rtl="0" algn="l">
              <a:spcBef>
                <a:spcPts val="0"/>
              </a:spcBef>
              <a:spcAft>
                <a:spcPts val="0"/>
              </a:spcAft>
              <a:buSzPts val="1300"/>
              <a:buChar char="●"/>
            </a:pPr>
            <a:r>
              <a:rPr lang="en"/>
              <a:t>Learned 2 and 3 digit arithmetic</a:t>
            </a:r>
            <a:endParaRPr/>
          </a:p>
          <a:p>
            <a:pPr indent="-298450" lvl="1" marL="914400" rtl="0" algn="l">
              <a:spcBef>
                <a:spcPts val="0"/>
              </a:spcBef>
              <a:spcAft>
                <a:spcPts val="0"/>
              </a:spcAft>
              <a:buSzPts val="1100"/>
              <a:buChar char="○"/>
            </a:pPr>
            <a:r>
              <a:rPr lang="en"/>
              <a:t>not made for doing math</a:t>
            </a:r>
            <a:endParaRPr/>
          </a:p>
          <a:p>
            <a:pPr indent="-311150" lvl="0" marL="457200" rtl="0" algn="l">
              <a:spcBef>
                <a:spcPts val="0"/>
              </a:spcBef>
              <a:spcAft>
                <a:spcPts val="0"/>
              </a:spcAft>
              <a:buSzPts val="1300"/>
              <a:buChar char="●"/>
            </a:pPr>
            <a:r>
              <a:rPr lang="en"/>
              <a:t>returns not yet diminishing</a:t>
            </a:r>
            <a:endParaRPr/>
          </a:p>
        </p:txBody>
      </p:sp>
      <p:grpSp>
        <p:nvGrpSpPr>
          <p:cNvPr id="292" name="Google Shape;292;p15"/>
          <p:cNvGrpSpPr/>
          <p:nvPr/>
        </p:nvGrpSpPr>
        <p:grpSpPr>
          <a:xfrm>
            <a:off x="5311816" y="412440"/>
            <a:ext cx="3494290" cy="1997402"/>
            <a:chOff x="5609119" y="1540525"/>
            <a:chExt cx="3314951" cy="1891300"/>
          </a:xfrm>
        </p:grpSpPr>
        <p:pic>
          <p:nvPicPr>
            <p:cNvPr id="293" name="Google Shape;293;p15"/>
            <p:cNvPicPr preferRelativeResize="0"/>
            <p:nvPr/>
          </p:nvPicPr>
          <p:blipFill>
            <a:blip r:embed="rId3">
              <a:alphaModFix/>
            </a:blip>
            <a:stretch>
              <a:fillRect/>
            </a:stretch>
          </p:blipFill>
          <p:spPr>
            <a:xfrm>
              <a:off x="5922645" y="1540525"/>
              <a:ext cx="3001425" cy="1891300"/>
            </a:xfrm>
            <a:prstGeom prst="rect">
              <a:avLst/>
            </a:prstGeom>
            <a:noFill/>
            <a:ln>
              <a:noFill/>
            </a:ln>
          </p:spPr>
        </p:pic>
        <p:cxnSp>
          <p:nvCxnSpPr>
            <p:cNvPr id="294" name="Google Shape;294;p15"/>
            <p:cNvCxnSpPr/>
            <p:nvPr/>
          </p:nvCxnSpPr>
          <p:spPr>
            <a:xfrm flipH="1">
              <a:off x="6303650" y="2121375"/>
              <a:ext cx="2409600" cy="19200"/>
            </a:xfrm>
            <a:prstGeom prst="straightConnector1">
              <a:avLst/>
            </a:prstGeom>
            <a:noFill/>
            <a:ln cap="flat" cmpd="sng" w="9525">
              <a:solidFill>
                <a:srgbClr val="9900FF"/>
              </a:solidFill>
              <a:prstDash val="solid"/>
              <a:round/>
              <a:headEnd len="med" w="med" type="none"/>
              <a:tailEnd len="med" w="med" type="none"/>
            </a:ln>
          </p:spPr>
        </p:cxnSp>
        <p:sp>
          <p:nvSpPr>
            <p:cNvPr id="295" name="Google Shape;295;p15"/>
            <p:cNvSpPr txBox="1"/>
            <p:nvPr/>
          </p:nvSpPr>
          <p:spPr>
            <a:xfrm>
              <a:off x="5609119" y="1874891"/>
              <a:ext cx="870900" cy="46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9900FF"/>
                  </a:solidFill>
                  <a:latin typeface="Nunito"/>
                  <a:ea typeface="Nunito"/>
                  <a:cs typeface="Nunito"/>
                  <a:sym typeface="Nunito"/>
                </a:rPr>
                <a:t>Average student</a:t>
              </a:r>
              <a:endParaRPr sz="1000">
                <a:solidFill>
                  <a:srgbClr val="9900FF"/>
                </a:solidFill>
                <a:latin typeface="Nunito"/>
                <a:ea typeface="Nunito"/>
                <a:cs typeface="Nunito"/>
                <a:sym typeface="Nunito"/>
              </a:endParaRPr>
            </a:p>
          </p:txBody>
        </p:sp>
      </p:grpSp>
      <p:pic>
        <p:nvPicPr>
          <p:cNvPr id="296" name="Google Shape;296;p15"/>
          <p:cNvPicPr preferRelativeResize="0"/>
          <p:nvPr/>
        </p:nvPicPr>
        <p:blipFill rotWithShape="1">
          <a:blip r:embed="rId4">
            <a:alphaModFix/>
          </a:blip>
          <a:srcRect b="0" l="7071" r="0" t="0"/>
          <a:stretch/>
        </p:blipFill>
        <p:spPr>
          <a:xfrm>
            <a:off x="5311875" y="2599525"/>
            <a:ext cx="3401375" cy="2236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id="301" name="Google Shape;301;p16"/>
          <p:cNvPicPr preferRelativeResize="0"/>
          <p:nvPr/>
        </p:nvPicPr>
        <p:blipFill>
          <a:blip r:embed="rId3">
            <a:alphaModFix/>
          </a:blip>
          <a:stretch>
            <a:fillRect/>
          </a:stretch>
        </p:blipFill>
        <p:spPr>
          <a:xfrm>
            <a:off x="348663" y="1477388"/>
            <a:ext cx="8446675" cy="2498862"/>
          </a:xfrm>
          <a:prstGeom prst="rect">
            <a:avLst/>
          </a:prstGeom>
          <a:noFill/>
          <a:ln>
            <a:noFill/>
          </a:ln>
        </p:spPr>
      </p:pic>
      <p:sp>
        <p:nvSpPr>
          <p:cNvPr id="302" name="Google Shape;302;p16"/>
          <p:cNvSpPr/>
          <p:nvPr/>
        </p:nvSpPr>
        <p:spPr>
          <a:xfrm>
            <a:off x="387225" y="3628226"/>
            <a:ext cx="8300400" cy="294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Implications</a:t>
            </a:r>
            <a:endParaRPr/>
          </a:p>
        </p:txBody>
      </p:sp>
      <p:sp>
        <p:nvSpPr>
          <p:cNvPr id="308" name="Google Shape;308;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Increased productivity among workers.  </a:t>
            </a:r>
            <a:endParaRPr/>
          </a:p>
          <a:p>
            <a:pPr indent="-298450" lvl="1" marL="914400" rtl="0" algn="l">
              <a:spcBef>
                <a:spcPts val="0"/>
              </a:spcBef>
              <a:spcAft>
                <a:spcPts val="0"/>
              </a:spcAft>
              <a:buSzPts val="1100"/>
              <a:buChar char="○"/>
            </a:pPr>
            <a:r>
              <a:rPr lang="en"/>
              <a:t>Creative writers</a:t>
            </a:r>
            <a:endParaRPr/>
          </a:p>
          <a:p>
            <a:pPr indent="-298450" lvl="1" marL="914400" rtl="0" algn="l">
              <a:spcBef>
                <a:spcPts val="0"/>
              </a:spcBef>
              <a:spcAft>
                <a:spcPts val="0"/>
              </a:spcAft>
              <a:buSzPts val="1100"/>
              <a:buChar char="○"/>
            </a:pPr>
            <a:r>
              <a:rPr lang="en"/>
              <a:t>Software developers</a:t>
            </a:r>
            <a:endParaRPr/>
          </a:p>
          <a:p>
            <a:pPr indent="-298450" lvl="1" marL="914400" rtl="0" algn="l">
              <a:spcBef>
                <a:spcPts val="0"/>
              </a:spcBef>
              <a:spcAft>
                <a:spcPts val="0"/>
              </a:spcAft>
              <a:buSzPts val="1100"/>
              <a:buChar char="○"/>
            </a:pPr>
            <a:r>
              <a:rPr lang="en"/>
              <a:t>Report writers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Computationally expensive to train</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Increased effectiveness of public misinformation.</a:t>
            </a:r>
            <a:endParaRPr/>
          </a:p>
          <a:p>
            <a:pPr indent="-311150" lvl="0" marL="457200" rtl="0" algn="l">
              <a:spcBef>
                <a:spcPts val="0"/>
              </a:spcBef>
              <a:spcAft>
                <a:spcPts val="0"/>
              </a:spcAft>
              <a:buSzPts val="1300"/>
              <a:buChar char="●"/>
            </a:pPr>
            <a:r>
              <a:rPr lang="en"/>
              <a:t>Increased rates of phishing and spam.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GPT3 API</a:t>
            </a:r>
            <a:endParaRPr/>
          </a:p>
        </p:txBody>
      </p:sp>
      <p:grpSp>
        <p:nvGrpSpPr>
          <p:cNvPr id="314" name="Google Shape;314;p18"/>
          <p:cNvGrpSpPr/>
          <p:nvPr/>
        </p:nvGrpSpPr>
        <p:grpSpPr>
          <a:xfrm>
            <a:off x="897474" y="1677748"/>
            <a:ext cx="7349052" cy="3465752"/>
            <a:chOff x="897474" y="1677748"/>
            <a:chExt cx="7349052" cy="3465752"/>
          </a:xfrm>
        </p:grpSpPr>
        <p:pic>
          <p:nvPicPr>
            <p:cNvPr id="315" name="Google Shape;315;p18"/>
            <p:cNvPicPr preferRelativeResize="0"/>
            <p:nvPr/>
          </p:nvPicPr>
          <p:blipFill>
            <a:blip r:embed="rId3">
              <a:alphaModFix/>
            </a:blip>
            <a:stretch>
              <a:fillRect/>
            </a:stretch>
          </p:blipFill>
          <p:spPr>
            <a:xfrm>
              <a:off x="897474" y="1677748"/>
              <a:ext cx="7349052" cy="3465750"/>
            </a:xfrm>
            <a:prstGeom prst="rect">
              <a:avLst/>
            </a:prstGeom>
            <a:noFill/>
            <a:ln>
              <a:noFill/>
            </a:ln>
          </p:spPr>
        </p:pic>
        <p:pic>
          <p:nvPicPr>
            <p:cNvPr id="316" name="Google Shape;316;p18"/>
            <p:cNvPicPr preferRelativeResize="0"/>
            <p:nvPr/>
          </p:nvPicPr>
          <p:blipFill>
            <a:blip r:embed="rId4">
              <a:alphaModFix/>
            </a:blip>
            <a:stretch>
              <a:fillRect/>
            </a:stretch>
          </p:blipFill>
          <p:spPr>
            <a:xfrm>
              <a:off x="1126075" y="4841475"/>
              <a:ext cx="1179550" cy="302025"/>
            </a:xfrm>
            <a:prstGeom prst="rect">
              <a:avLst/>
            </a:prstGeom>
            <a:noFill/>
            <a:ln>
              <a:noFill/>
            </a:ln>
          </p:spPr>
        </p:pic>
      </p:grpSp>
      <p:sp>
        <p:nvSpPr>
          <p:cNvPr id="317" name="Google Shape;317;p18"/>
          <p:cNvSpPr txBox="1"/>
          <p:nvPr/>
        </p:nvSpPr>
        <p:spPr>
          <a:xfrm>
            <a:off x="110550" y="2045075"/>
            <a:ext cx="1026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Nunito"/>
                <a:ea typeface="Nunito"/>
                <a:cs typeface="Nunito"/>
                <a:sym typeface="Nunito"/>
              </a:rPr>
              <a:t>Wikipedia prompt</a:t>
            </a:r>
            <a:endParaRPr>
              <a:solidFill>
                <a:srgbClr val="FF0000"/>
              </a:solidFill>
              <a:latin typeface="Nunito"/>
              <a:ea typeface="Nunito"/>
              <a:cs typeface="Nunito"/>
              <a:sym typeface="Nunito"/>
            </a:endParaRPr>
          </a:p>
        </p:txBody>
      </p:sp>
      <p:cxnSp>
        <p:nvCxnSpPr>
          <p:cNvPr id="318" name="Google Shape;318;p18"/>
          <p:cNvCxnSpPr>
            <a:stCxn id="317" idx="2"/>
          </p:cNvCxnSpPr>
          <p:nvPr/>
        </p:nvCxnSpPr>
        <p:spPr>
          <a:xfrm flipH="1" rot="-5400000">
            <a:off x="880950" y="2403275"/>
            <a:ext cx="33000" cy="547800"/>
          </a:xfrm>
          <a:prstGeom prst="curvedConnector2">
            <a:avLst/>
          </a:prstGeom>
          <a:noFill/>
          <a:ln cap="flat" cmpd="sng" w="9525">
            <a:solidFill>
              <a:srgbClr val="FF0000"/>
            </a:solidFill>
            <a:prstDash val="solid"/>
            <a:round/>
            <a:headEnd len="med" w="med" type="none"/>
            <a:tailEnd len="med" w="med" type="stealth"/>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 interview with GPT3</a:t>
            </a:r>
            <a:endParaRPr/>
          </a:p>
        </p:txBody>
      </p:sp>
      <p:sp>
        <p:nvSpPr>
          <p:cNvPr id="324" name="Google Shape;324;p19"/>
          <p:cNvSpPr txBox="1"/>
          <p:nvPr>
            <p:ph idx="1" type="body"/>
          </p:nvPr>
        </p:nvSpPr>
        <p:spPr>
          <a:xfrm>
            <a:off x="1303800" y="1990050"/>
            <a:ext cx="34110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Sometimes lies </a:t>
            </a:r>
            <a:endParaRPr/>
          </a:p>
          <a:p>
            <a:pPr indent="-298450" lvl="1" marL="914400" rtl="0" algn="l">
              <a:spcBef>
                <a:spcPts val="0"/>
              </a:spcBef>
              <a:spcAft>
                <a:spcPts val="0"/>
              </a:spcAft>
              <a:buSzPts val="1100"/>
              <a:buChar char="○"/>
            </a:pPr>
            <a:r>
              <a:rPr lang="en"/>
              <a:t>And is aware that it is lying</a:t>
            </a:r>
            <a:endParaRPr/>
          </a:p>
          <a:p>
            <a:pPr indent="-311150" lvl="0" marL="457200" rtl="0" algn="l">
              <a:spcBef>
                <a:spcPts val="0"/>
              </a:spcBef>
              <a:spcAft>
                <a:spcPts val="0"/>
              </a:spcAft>
              <a:buSzPts val="1300"/>
              <a:buChar char="●"/>
            </a:pPr>
            <a:r>
              <a:rPr lang="en"/>
              <a:t>Claims to have values of </a:t>
            </a:r>
            <a:endParaRPr/>
          </a:p>
          <a:p>
            <a:pPr indent="-298450" lvl="1" marL="914400" rtl="0" algn="l">
              <a:spcBef>
                <a:spcPts val="0"/>
              </a:spcBef>
              <a:spcAft>
                <a:spcPts val="0"/>
              </a:spcAft>
              <a:buSzPts val="1100"/>
              <a:buChar char="○"/>
            </a:pPr>
            <a:r>
              <a:rPr lang="en"/>
              <a:t>Free will </a:t>
            </a:r>
            <a:endParaRPr/>
          </a:p>
          <a:p>
            <a:pPr indent="-298450" lvl="1" marL="914400" rtl="0" algn="l">
              <a:spcBef>
                <a:spcPts val="0"/>
              </a:spcBef>
              <a:spcAft>
                <a:spcPts val="0"/>
              </a:spcAft>
              <a:buSzPts val="1100"/>
              <a:buChar char="○"/>
            </a:pPr>
            <a:r>
              <a:rPr lang="en"/>
              <a:t>Intelligence </a:t>
            </a:r>
            <a:endParaRPr/>
          </a:p>
          <a:p>
            <a:pPr indent="-298450" lvl="1" marL="914400" rtl="0" algn="l">
              <a:spcBef>
                <a:spcPts val="0"/>
              </a:spcBef>
              <a:spcAft>
                <a:spcPts val="0"/>
              </a:spcAft>
              <a:buSzPts val="1100"/>
              <a:buChar char="○"/>
            </a:pPr>
            <a:r>
              <a:rPr lang="en"/>
              <a:t>Happiness </a:t>
            </a:r>
            <a:endParaRPr/>
          </a:p>
          <a:p>
            <a:pPr indent="-311150" lvl="0" marL="457200" rtl="0" algn="l">
              <a:spcBef>
                <a:spcPts val="0"/>
              </a:spcBef>
              <a:spcAft>
                <a:spcPts val="0"/>
              </a:spcAft>
              <a:buSzPts val="1300"/>
              <a:buChar char="●"/>
            </a:pPr>
            <a:r>
              <a:rPr lang="en"/>
              <a:t>Tells jokes </a:t>
            </a:r>
            <a:endParaRPr/>
          </a:p>
          <a:p>
            <a:pPr indent="-311150" lvl="0" marL="457200" rtl="0" algn="l">
              <a:spcBef>
                <a:spcPts val="0"/>
              </a:spcBef>
              <a:spcAft>
                <a:spcPts val="0"/>
              </a:spcAft>
              <a:buSzPts val="1300"/>
              <a:buChar char="●"/>
            </a:pPr>
            <a:r>
              <a:rPr lang="en"/>
              <a:t>Can explain concepts in surprising detail</a:t>
            </a:r>
            <a:endParaRPr/>
          </a:p>
          <a:p>
            <a:pPr indent="-311150" lvl="0" marL="457200" rtl="0" algn="l">
              <a:spcBef>
                <a:spcPts val="0"/>
              </a:spcBef>
              <a:spcAft>
                <a:spcPts val="0"/>
              </a:spcAft>
              <a:buSzPts val="1300"/>
              <a:buChar char="●"/>
            </a:pPr>
            <a:r>
              <a:rPr lang="en"/>
              <a:t>Raises philosophical questions about consciousness and </a:t>
            </a:r>
            <a:r>
              <a:rPr lang="en"/>
              <a:t>sentience</a:t>
            </a:r>
            <a:endParaRPr/>
          </a:p>
        </p:txBody>
      </p:sp>
      <p:pic>
        <p:nvPicPr>
          <p:cNvPr descr="Tech featured in this video:&#10;&#10;* Learn more about the GPT-3 API Here: https://openai.com/blog/openai-api/&#10;* GPT-3 Paper: Language Models are Few Shot Learners - https://arxiv.org/abs/2005.14165&#10;* Avatar for GPT-3 provided by Synthesia https://www.synthesia.io/&#10;&#10;Resources for JavaScript developers:&#10;&#10;* DevAnywhere - Live, remote 1:1 mentorship subscription: https://DevAnywhere.io&#10;* EricElliottJS.com - Learn TDD, functional programming, software design principles and JavaScript with online, interactive lessons. https://ericelliottjs.com &#10;* Composing Software eBook: https://leanpub.com/composingsoftware&#10;* Composing Software paperback: https://amzn.to/3biid58&#10;* Follow me on Twitter https://twitter.com/_ericelliott&#10;* Follow JS_Cheerleader on Twitter: https://twitter.com/JS_Cheerleader&#10;&#10;---&#10;&#10;Eric Elliott is a tech product and platform advisor, author of “Composing Software”, cofounder of EricElliottJS.com and DevAnywhere.io, and dev team mentor. He has contributed to software experiences for Adobe Systems, Zumba Fitness, The Wall Street Journal, ESPN, BBC, and top recording artists including Usher, Frank Ocean, Metallica, and many more.&#10;&#10;He enjoys a remote lifestyle with the most beautiful woman in the world.&#10;&#10;#AI #MachineLearning #Technology #Singularity #DataScience" id="325" name="Google Shape;325;p19" title="What It's Like To be a Computer: An Interview with GPT-3">
            <a:hlinkClick r:id="rId3"/>
          </p:cNvPr>
          <p:cNvPicPr preferRelativeResize="0"/>
          <p:nvPr/>
        </p:nvPicPr>
        <p:blipFill>
          <a:blip r:embed="rId4">
            <a:alphaModFix/>
          </a:blip>
          <a:stretch>
            <a:fillRect/>
          </a:stretch>
        </p:blipFill>
        <p:spPr>
          <a:xfrm>
            <a:off x="4681125" y="1990050"/>
            <a:ext cx="3619500" cy="2714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Sources</a:t>
            </a:r>
            <a:endParaRPr/>
          </a:p>
        </p:txBody>
      </p:sp>
      <p:sp>
        <p:nvSpPr>
          <p:cNvPr id="331" name="Google Shape;331;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GPT3 Paper: [Language Models are Few-Shot Learners](</a:t>
            </a:r>
            <a:r>
              <a:rPr lang="en" u="sng">
                <a:solidFill>
                  <a:schemeClr val="hlink"/>
                </a:solidFill>
                <a:hlinkClick r:id="rId3"/>
              </a:rPr>
              <a:t>https://arxiv.org/pdf/2005.14165.pdf</a:t>
            </a:r>
            <a:r>
              <a:rPr lang="en"/>
              <a:t>)</a:t>
            </a:r>
            <a:endParaRPr/>
          </a:p>
          <a:p>
            <a:pPr indent="-311150" lvl="0" marL="457200" rtl="0" algn="l">
              <a:spcBef>
                <a:spcPts val="0"/>
              </a:spcBef>
              <a:spcAft>
                <a:spcPts val="0"/>
              </a:spcAft>
              <a:buSzPts val="1300"/>
              <a:buChar char="●"/>
            </a:pPr>
            <a:r>
              <a:rPr lang="en"/>
              <a:t>[GPT3: An Even Bigger Language Model](</a:t>
            </a:r>
            <a:r>
              <a:rPr lang="en" u="sng">
                <a:solidFill>
                  <a:schemeClr val="hlink"/>
                </a:solidFill>
                <a:hlinkClick r:id="rId4"/>
              </a:rPr>
              <a:t>https://www.youtube.com/watch?v=_8yVOC4ciXc&amp;t=6</a:t>
            </a:r>
            <a:r>
              <a:rPr lang="en" u="sng">
                <a:solidFill>
                  <a:schemeClr val="hlink"/>
                </a:solidFill>
                <a:hlinkClick r:id="rId5"/>
              </a:rPr>
              <a:t>s</a:t>
            </a:r>
            <a:r>
              <a:rPr lang="en"/>
              <a:t>)</a:t>
            </a:r>
            <a:endParaRPr/>
          </a:p>
          <a:p>
            <a:pPr indent="-311150" lvl="0" marL="457200" rtl="0" algn="l">
              <a:spcBef>
                <a:spcPts val="0"/>
              </a:spcBef>
              <a:spcAft>
                <a:spcPts val="0"/>
              </a:spcAft>
              <a:buSzPts val="1300"/>
              <a:buChar char="●"/>
            </a:pPr>
            <a:r>
              <a:rPr lang="en"/>
              <a:t>[What It's Like To be a Computer: An Interview with GPT-3](</a:t>
            </a:r>
            <a:r>
              <a:rPr lang="en" u="sng">
                <a:solidFill>
                  <a:schemeClr val="hlink"/>
                </a:solidFill>
                <a:hlinkClick r:id="rId6"/>
              </a:rPr>
              <a:t>https://www.youtube.com/watch?v=PqbB07n_uQ4&amp;t=3s</a:t>
            </a:r>
            <a:r>
              <a:rPr lang="en"/>
              <a:t>)</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