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6858000" cy="9144000"/>
  <p:embeddedFontLst>
    <p:embeddedFont>
      <p:font typeface="Times New Roman Bold" panose="02030802070405020303"/>
      <p:bold r:id="rId17"/>
    </p:embeddedFont>
    <p:embeddedFont>
      <p:font typeface="Montserrat Semi-Bold" panose="00000700000000000000"/>
      <p:bold r:id="rId18"/>
    </p:embeddedFont>
    <p:embeddedFont>
      <p:font typeface="Times New Roman Semi-Bold" panose="02030702070405020303"/>
      <p:bold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6.sv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docs.google.com/document/d/1DY6QHtBeFq3poFlkaLD0COLZnsQ10NzZ/edit?usp=drive_link&amp;ouid=106196319865343538588&amp;rtpof=true&amp;sd=true" TargetMode="External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drive.google.com/file/d/1ln1VsKHUhSktwvxa68BN_PfxffcgEv3S/view?usp=drive_link" TargetMode="External"/><Relationship Id="rId4" Type="http://schemas.openxmlformats.org/officeDocument/2006/relationships/image" Target="../media/image2.png"/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001619" y="6685712"/>
            <a:ext cx="3286381" cy="3866910"/>
          </a:xfrm>
          <a:custGeom>
            <a:avLst/>
            <a:gdLst/>
            <a:ahLst/>
            <a:cxnLst/>
            <a:rect l="l" t="t" r="r" b="b"/>
            <a:pathLst>
              <a:path w="3286381" h="3866910">
                <a:moveTo>
                  <a:pt x="0" y="0"/>
                </a:moveTo>
                <a:lnTo>
                  <a:pt x="3286381" y="0"/>
                </a:lnTo>
                <a:lnTo>
                  <a:pt x="3286381" y="3866910"/>
                </a:lnTo>
                <a:lnTo>
                  <a:pt x="0" y="3866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2318060" y="806041"/>
            <a:ext cx="2180810" cy="3939526"/>
            <a:chOff x="0" y="0"/>
            <a:chExt cx="2907746" cy="5252701"/>
          </a:xfrm>
        </p:grpSpPr>
        <p:sp>
          <p:nvSpPr>
            <p:cNvPr id="5" name="Freeform 5"/>
            <p:cNvSpPr/>
            <p:nvPr/>
          </p:nvSpPr>
          <p:spPr>
            <a:xfrm>
              <a:off x="80663" y="1976728"/>
              <a:ext cx="2669919" cy="3275974"/>
            </a:xfrm>
            <a:custGeom>
              <a:avLst/>
              <a:gdLst/>
              <a:ahLst/>
              <a:cxnLst/>
              <a:rect l="l" t="t" r="r" b="b"/>
              <a:pathLst>
                <a:path w="2669919" h="3275974">
                  <a:moveTo>
                    <a:pt x="0" y="0"/>
                  </a:moveTo>
                  <a:lnTo>
                    <a:pt x="2669918" y="0"/>
                  </a:lnTo>
                  <a:lnTo>
                    <a:pt x="2669918" y="3275973"/>
                  </a:lnTo>
                  <a:lnTo>
                    <a:pt x="0" y="32759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2907746" cy="4052608"/>
            </a:xfrm>
            <a:custGeom>
              <a:avLst/>
              <a:gdLst/>
              <a:ahLst/>
              <a:cxnLst/>
              <a:rect l="l" t="t" r="r" b="b"/>
              <a:pathLst>
                <a:path w="2907746" h="4052608">
                  <a:moveTo>
                    <a:pt x="0" y="0"/>
                  </a:moveTo>
                  <a:lnTo>
                    <a:pt x="2907746" y="0"/>
                  </a:lnTo>
                  <a:lnTo>
                    <a:pt x="2907746" y="4052608"/>
                  </a:lnTo>
                  <a:lnTo>
                    <a:pt x="0" y="40526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-2091385" y="3046697"/>
            <a:ext cx="4182770" cy="4114800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853296" y="914828"/>
            <a:ext cx="10891725" cy="3588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70"/>
              </a:lnSpc>
            </a:pPr>
            <a:r>
              <a:rPr lang="en-US" sz="6835">
                <a:solidFill>
                  <a:srgbClr val="92DCEF"/>
                </a:solidFill>
                <a:latin typeface="Mokoto"/>
              </a:rPr>
              <a:t>ASSIGNMENT ON A* SEARCH</a:t>
            </a:r>
            <a:endParaRPr lang="en-US" sz="6835">
              <a:solidFill>
                <a:srgbClr val="92DCEF"/>
              </a:solidFill>
              <a:latin typeface="Mokoto"/>
            </a:endParaRPr>
          </a:p>
          <a:p>
            <a:pPr algn="ctr">
              <a:lnSpc>
                <a:spcPts val="957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3570425" y="5367581"/>
            <a:ext cx="4256776" cy="523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92DCEF"/>
                </a:solidFill>
                <a:latin typeface="Mokoto"/>
              </a:rPr>
              <a:t>Submitted By:</a:t>
            </a:r>
            <a:endParaRPr lang="en-US" sz="3000">
              <a:solidFill>
                <a:srgbClr val="92DCEF"/>
              </a:solidFill>
              <a:latin typeface="Mokot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498369" y="5367581"/>
            <a:ext cx="4503249" cy="523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92DCEF"/>
                </a:solidFill>
                <a:latin typeface="Mokoto"/>
              </a:rPr>
              <a:t>Submitted To:</a:t>
            </a:r>
            <a:endParaRPr lang="en-US" sz="3000">
              <a:solidFill>
                <a:srgbClr val="92DCEF"/>
              </a:solidFill>
              <a:latin typeface="Mokoto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5001619" y="-711833"/>
            <a:ext cx="3286381" cy="3866910"/>
          </a:xfrm>
          <a:custGeom>
            <a:avLst/>
            <a:gdLst/>
            <a:ahLst/>
            <a:cxnLst/>
            <a:rect l="l" t="t" r="r" b="b"/>
            <a:pathLst>
              <a:path w="3286381" h="3866910">
                <a:moveTo>
                  <a:pt x="0" y="0"/>
                </a:moveTo>
                <a:lnTo>
                  <a:pt x="3286381" y="0"/>
                </a:lnTo>
                <a:lnTo>
                  <a:pt x="3286381" y="3866909"/>
                </a:lnTo>
                <a:lnTo>
                  <a:pt x="0" y="3866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621889" y="6291439"/>
            <a:ext cx="4205313" cy="2833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55"/>
              </a:lnSpc>
            </a:pPr>
            <a:r>
              <a:rPr lang="en-US" sz="1750">
                <a:solidFill>
                  <a:srgbClr val="92DCEF"/>
                </a:solidFill>
                <a:latin typeface="Times New Roman" panose="02020603050405020304"/>
                <a:sym typeface="+mn-ea"/>
              </a:rPr>
              <a:t> 1.MD. Meherub Hossain Yemon</a:t>
            </a:r>
            <a:endParaRPr lang="en-US" sz="1750">
              <a:solidFill>
                <a:srgbClr val="92DCEF"/>
              </a:solidFill>
              <a:latin typeface="Times New Roman" panose="02020603050405020304"/>
              <a:sym typeface="+mn-ea"/>
            </a:endParaRPr>
          </a:p>
          <a:p>
            <a:pPr>
              <a:lnSpc>
                <a:spcPts val="2455"/>
              </a:lnSpc>
            </a:pPr>
            <a:r>
              <a:rPr lang="en-US" sz="1750">
                <a:solidFill>
                  <a:srgbClr val="92DCEF"/>
                </a:solidFill>
                <a:latin typeface="Times New Roman" panose="02020603050405020304"/>
                <a:sym typeface="+mn-ea"/>
              </a:rPr>
              <a:t>   ID:20201037</a:t>
            </a:r>
            <a:endParaRPr lang="en-US" sz="1750">
              <a:solidFill>
                <a:srgbClr val="92DCEF"/>
              </a:solidFill>
              <a:latin typeface="Times New Roman" panose="02020603050405020304"/>
              <a:sym typeface="+mn-ea"/>
            </a:endParaRPr>
          </a:p>
          <a:p>
            <a:pPr>
              <a:lnSpc>
                <a:spcPts val="2455"/>
              </a:lnSpc>
            </a:pPr>
          </a:p>
          <a:p>
            <a:pPr>
              <a:lnSpc>
                <a:spcPts val="2455"/>
              </a:lnSpc>
            </a:pPr>
            <a:r>
              <a:rPr lang="en-US" sz="1750">
                <a:solidFill>
                  <a:srgbClr val="92DCEF"/>
                </a:solidFill>
                <a:latin typeface="Times New Roman" panose="02020603050405020304"/>
              </a:rPr>
              <a:t>   2.</a:t>
            </a:r>
            <a:r>
              <a:rPr lang="en-US" sz="1750">
                <a:solidFill>
                  <a:srgbClr val="92DCEF"/>
                </a:solidFill>
                <a:latin typeface="Times New Roman" panose="02020603050405020304"/>
              </a:rPr>
              <a:t>Raihan Kabir</a:t>
            </a:r>
            <a:endParaRPr lang="en-US" sz="1750">
              <a:solidFill>
                <a:srgbClr val="92DCEF"/>
              </a:solidFill>
              <a:latin typeface="Times New Roman" panose="02020603050405020304"/>
            </a:endParaRPr>
          </a:p>
          <a:p>
            <a:pPr>
              <a:lnSpc>
                <a:spcPts val="2455"/>
              </a:lnSpc>
            </a:pPr>
            <a:r>
              <a:rPr lang="en-US" sz="1750">
                <a:solidFill>
                  <a:srgbClr val="92DCEF"/>
                </a:solidFill>
                <a:latin typeface="Times New Roman" panose="02020603050405020304"/>
              </a:rPr>
              <a:t>   ID:</a:t>
            </a:r>
            <a:r>
              <a:rPr lang="en-US" sz="1750">
                <a:solidFill>
                  <a:srgbClr val="92DCEF"/>
                </a:solidFill>
                <a:latin typeface="Times New Roman" panose="02020603050405020304"/>
              </a:rPr>
              <a:t>20201048</a:t>
            </a:r>
            <a:endParaRPr lang="en-US" sz="1750">
              <a:solidFill>
                <a:srgbClr val="92DCEF"/>
              </a:solidFill>
              <a:latin typeface="Times New Roman" panose="02020603050405020304"/>
            </a:endParaRPr>
          </a:p>
          <a:p>
            <a:pPr>
              <a:lnSpc>
                <a:spcPts val="2455"/>
              </a:lnSpc>
            </a:pPr>
          </a:p>
          <a:p>
            <a:pPr>
              <a:lnSpc>
                <a:spcPts val="2455"/>
              </a:lnSpc>
            </a:pPr>
            <a:r>
              <a:rPr lang="en-US" sz="1750">
                <a:solidFill>
                  <a:srgbClr val="92DCEF"/>
                </a:solidFill>
                <a:latin typeface="Times New Roman" panose="02020603050405020304"/>
              </a:rPr>
              <a:t>   3.</a:t>
            </a:r>
            <a:r>
              <a:rPr lang="en-US" sz="1750">
                <a:solidFill>
                  <a:srgbClr val="92DCEF"/>
                </a:solidFill>
                <a:latin typeface="Times New Roman" panose="02020603050405020304"/>
              </a:rPr>
              <a:t>Md. Sohel Rahman</a:t>
            </a:r>
            <a:endParaRPr lang="en-US" sz="1750">
              <a:solidFill>
                <a:srgbClr val="92DCEF"/>
              </a:solidFill>
              <a:latin typeface="Times New Roman" panose="02020603050405020304"/>
            </a:endParaRPr>
          </a:p>
          <a:p>
            <a:pPr algn="l">
              <a:lnSpc>
                <a:spcPts val="2455"/>
              </a:lnSpc>
            </a:pPr>
            <a:r>
              <a:rPr lang="en-US" sz="1750">
                <a:solidFill>
                  <a:srgbClr val="92DCEF"/>
                </a:solidFill>
                <a:latin typeface="Times New Roman" panose="02020603050405020304"/>
              </a:rPr>
              <a:t>   ID:</a:t>
            </a:r>
            <a:r>
              <a:rPr lang="en-US" sz="1750">
                <a:solidFill>
                  <a:srgbClr val="92DCEF"/>
                </a:solidFill>
                <a:latin typeface="Times New Roman" panose="02020603050405020304"/>
              </a:rPr>
              <a:t>20201054</a:t>
            </a:r>
            <a:endParaRPr lang="en-US" sz="1750">
              <a:solidFill>
                <a:srgbClr val="92DCEF"/>
              </a:solidFill>
              <a:latin typeface="Times New Roman" panose="02020603050405020304"/>
            </a:endParaRPr>
          </a:p>
          <a:p>
            <a:pPr algn="ctr">
              <a:lnSpc>
                <a:spcPts val="2455"/>
              </a:lnSpc>
              <a:spcBef>
                <a:spcPct val="0"/>
              </a:spcBef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10690716" y="6619037"/>
            <a:ext cx="4310903" cy="1592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90"/>
              </a:lnSpc>
            </a:pPr>
            <a:r>
              <a:rPr lang="en-US" sz="1775">
                <a:solidFill>
                  <a:srgbClr val="92DCEF"/>
                </a:solidFill>
                <a:latin typeface="Times New Roman" panose="02020603050405020304"/>
              </a:rPr>
              <a:t>DR. NASIMA BEGUM </a:t>
            </a:r>
            <a:endParaRPr lang="en-US" sz="1775">
              <a:solidFill>
                <a:srgbClr val="92DCEF"/>
              </a:solidFill>
              <a:latin typeface="Times New Roman" panose="02020603050405020304"/>
            </a:endParaRPr>
          </a:p>
          <a:p>
            <a:pPr algn="just">
              <a:lnSpc>
                <a:spcPts val="2490"/>
              </a:lnSpc>
            </a:pPr>
            <a:r>
              <a:rPr lang="en-US" sz="1775">
                <a:solidFill>
                  <a:srgbClr val="92DCEF"/>
                </a:solidFill>
                <a:latin typeface="Times New Roman" panose="02020603050405020304"/>
              </a:rPr>
              <a:t>Associate Professor </a:t>
            </a:r>
            <a:endParaRPr lang="en-US" sz="1775">
              <a:solidFill>
                <a:srgbClr val="92DCEF"/>
              </a:solidFill>
              <a:latin typeface="Times New Roman" panose="02020603050405020304"/>
            </a:endParaRPr>
          </a:p>
          <a:p>
            <a:pPr algn="just">
              <a:lnSpc>
                <a:spcPts val="2490"/>
              </a:lnSpc>
            </a:pPr>
            <a:r>
              <a:rPr lang="en-US" sz="1775">
                <a:solidFill>
                  <a:srgbClr val="92DCEF"/>
                </a:solidFill>
                <a:latin typeface="Times New Roman" panose="02020603050405020304"/>
              </a:rPr>
              <a:t>University of Asia Pacific(UAP) </a:t>
            </a:r>
            <a:endParaRPr lang="en-US" sz="1775">
              <a:solidFill>
                <a:srgbClr val="92DCEF"/>
              </a:solidFill>
              <a:latin typeface="Times New Roman" panose="02020603050405020304"/>
            </a:endParaRPr>
          </a:p>
          <a:p>
            <a:pPr algn="just">
              <a:lnSpc>
                <a:spcPts val="2490"/>
              </a:lnSpc>
            </a:pPr>
            <a:r>
              <a:rPr lang="en-US" sz="1775">
                <a:solidFill>
                  <a:srgbClr val="92DCEF"/>
                </a:solidFill>
                <a:latin typeface="Times New Roman" panose="02020603050405020304"/>
              </a:rPr>
              <a:t>Department of CSE</a:t>
            </a:r>
            <a:endParaRPr lang="en-US" sz="1775">
              <a:solidFill>
                <a:srgbClr val="92DCEF"/>
              </a:solidFill>
              <a:latin typeface="Times New Roman" panose="02020603050405020304"/>
            </a:endParaRPr>
          </a:p>
          <a:p>
            <a:pPr algn="just">
              <a:lnSpc>
                <a:spcPts val="249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94156" y="-1238000"/>
            <a:ext cx="4130289" cy="4114800"/>
          </a:xfrm>
          <a:custGeom>
            <a:avLst/>
            <a:gdLst/>
            <a:ahLst/>
            <a:cxnLst/>
            <a:rect l="l" t="t" r="r" b="b"/>
            <a:pathLst>
              <a:path w="4130289" h="4114800">
                <a:moveTo>
                  <a:pt x="0" y="0"/>
                </a:moveTo>
                <a:lnTo>
                  <a:pt x="4130288" y="0"/>
                </a:lnTo>
                <a:lnTo>
                  <a:pt x="41302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257144" y="895350"/>
            <a:ext cx="7655501" cy="1030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5935">
                <a:solidFill>
                  <a:srgbClr val="92DCEF"/>
                </a:solidFill>
                <a:latin typeface="Mokoto"/>
              </a:rPr>
              <a:t>OUTPUT</a:t>
            </a:r>
            <a:endParaRPr lang="en-US" sz="5935">
              <a:solidFill>
                <a:srgbClr val="92DCEF"/>
              </a:solidFill>
              <a:latin typeface="Mokoto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-1461454" y="7592952"/>
            <a:ext cx="4130289" cy="4114800"/>
          </a:xfrm>
          <a:custGeom>
            <a:avLst/>
            <a:gdLst/>
            <a:ahLst/>
            <a:cxnLst/>
            <a:rect l="l" t="t" r="r" b="b"/>
            <a:pathLst>
              <a:path w="4130289" h="4114800">
                <a:moveTo>
                  <a:pt x="0" y="0"/>
                </a:moveTo>
                <a:lnTo>
                  <a:pt x="4130289" y="0"/>
                </a:lnTo>
                <a:lnTo>
                  <a:pt x="41302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40886" y="3542409"/>
            <a:ext cx="17547114" cy="324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92DCEF"/>
                </a:solidFill>
                <a:latin typeface="Times New Roman" panose="02020603050405020304"/>
              </a:rPr>
              <a:t>THE OPTIMAL PATH FROM STARTING TO DESTINATION.</a:t>
            </a:r>
            <a:endParaRPr lang="en-US" sz="3600">
              <a:solidFill>
                <a:srgbClr val="92DCEF"/>
              </a:solidFill>
              <a:latin typeface="Times New Roman" panose="02020603050405020304"/>
            </a:endParaRP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92DCEF"/>
                </a:solidFill>
                <a:latin typeface="Times New Roman" panose="02020603050405020304"/>
              </a:rPr>
              <a:t>Feel free to provide additional details or ask any questions, and we’ll proceed with the implementation!</a:t>
            </a:r>
            <a:endParaRPr lang="en-US" sz="3600">
              <a:solidFill>
                <a:srgbClr val="92DCEF"/>
              </a:solidFill>
              <a:latin typeface="Times New Roman" panose="02020603050405020304"/>
            </a:endParaRPr>
          </a:p>
          <a:p>
            <a:pPr algn="ctr">
              <a:lnSpc>
                <a:spcPts val="5040"/>
              </a:lnSpc>
            </a:pP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4565" b="-654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001619" y="6685712"/>
            <a:ext cx="3286381" cy="3866910"/>
          </a:xfrm>
          <a:custGeom>
            <a:avLst/>
            <a:gdLst/>
            <a:ahLst/>
            <a:cxnLst/>
            <a:rect l="l" t="t" r="r" b="b"/>
            <a:pathLst>
              <a:path w="3286381" h="3866910">
                <a:moveTo>
                  <a:pt x="0" y="0"/>
                </a:moveTo>
                <a:lnTo>
                  <a:pt x="3286381" y="0"/>
                </a:lnTo>
                <a:lnTo>
                  <a:pt x="3286381" y="3866910"/>
                </a:lnTo>
                <a:lnTo>
                  <a:pt x="0" y="3866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10805" y="4016039"/>
            <a:ext cx="4272443" cy="5242261"/>
          </a:xfrm>
          <a:custGeom>
            <a:avLst/>
            <a:gdLst/>
            <a:ahLst/>
            <a:cxnLst/>
            <a:rect l="l" t="t" r="r" b="b"/>
            <a:pathLst>
              <a:path w="4272443" h="5242261">
                <a:moveTo>
                  <a:pt x="0" y="0"/>
                </a:moveTo>
                <a:lnTo>
                  <a:pt x="4272443" y="0"/>
                </a:lnTo>
                <a:lnTo>
                  <a:pt x="4272443" y="5242261"/>
                </a:lnTo>
                <a:lnTo>
                  <a:pt x="0" y="52422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088903" y="1028700"/>
            <a:ext cx="4394345" cy="6124523"/>
          </a:xfrm>
          <a:custGeom>
            <a:avLst/>
            <a:gdLst/>
            <a:ahLst/>
            <a:cxnLst/>
            <a:rect l="l" t="t" r="r" b="b"/>
            <a:pathLst>
              <a:path w="4394345" h="6124523">
                <a:moveTo>
                  <a:pt x="0" y="0"/>
                </a:moveTo>
                <a:lnTo>
                  <a:pt x="4394345" y="0"/>
                </a:lnTo>
                <a:lnTo>
                  <a:pt x="4394345" y="6124523"/>
                </a:lnTo>
                <a:lnTo>
                  <a:pt x="0" y="61245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091385" y="3046697"/>
            <a:ext cx="4182770" cy="4114800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001619" y="-711833"/>
            <a:ext cx="3286381" cy="3866910"/>
          </a:xfrm>
          <a:custGeom>
            <a:avLst/>
            <a:gdLst/>
            <a:ahLst/>
            <a:cxnLst/>
            <a:rect l="l" t="t" r="r" b="b"/>
            <a:pathLst>
              <a:path w="3286381" h="3866910">
                <a:moveTo>
                  <a:pt x="0" y="0"/>
                </a:moveTo>
                <a:lnTo>
                  <a:pt x="3286381" y="0"/>
                </a:lnTo>
                <a:lnTo>
                  <a:pt x="3286381" y="3866909"/>
                </a:lnTo>
                <a:lnTo>
                  <a:pt x="0" y="3866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918965" y="3613384"/>
            <a:ext cx="3291840" cy="4114800"/>
          </a:xfrm>
          <a:custGeom>
            <a:avLst/>
            <a:gdLst/>
            <a:ahLst/>
            <a:cxnLst/>
            <a:rect l="l" t="t" r="r" b="b"/>
            <a:pathLst>
              <a:path w="3291840" h="4114800">
                <a:moveTo>
                  <a:pt x="0" y="0"/>
                </a:moveTo>
                <a:lnTo>
                  <a:pt x="3291840" y="0"/>
                </a:lnTo>
                <a:lnTo>
                  <a:pt x="32918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189033" y="2516651"/>
            <a:ext cx="7924124" cy="1670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620"/>
              </a:lnSpc>
            </a:pPr>
            <a:r>
              <a:rPr lang="en-US" sz="9730">
                <a:solidFill>
                  <a:srgbClr val="92DCEF"/>
                </a:solidFill>
                <a:latin typeface="Mokoto"/>
              </a:rPr>
              <a:t>Thanks!</a:t>
            </a:r>
            <a:endParaRPr lang="en-US" sz="9730">
              <a:solidFill>
                <a:srgbClr val="92DCEF"/>
              </a:solidFill>
              <a:latin typeface="Mokot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376947" y="5342943"/>
            <a:ext cx="6187938" cy="589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05"/>
              </a:lnSpc>
              <a:spcBef>
                <a:spcPct val="0"/>
              </a:spcBef>
            </a:pPr>
            <a:r>
              <a:rPr lang="en-US" sz="3435">
                <a:solidFill>
                  <a:srgbClr val="A2E3F9"/>
                </a:solidFill>
                <a:latin typeface="Montserrat Semi-Bold" panose="00000700000000000000"/>
              </a:rPr>
              <a:t>Do you have questions</a:t>
            </a:r>
            <a:endParaRPr lang="en-US" sz="3435">
              <a:solidFill>
                <a:srgbClr val="A2E3F9"/>
              </a:solidFill>
              <a:latin typeface="Montserrat Semi-Bold" panose="000007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47265" y="2166071"/>
            <a:ext cx="7315200" cy="1316736"/>
          </a:xfrm>
          <a:custGeom>
            <a:avLst/>
            <a:gdLst/>
            <a:ahLst/>
            <a:cxnLst/>
            <a:rect l="l" t="t" r="r" b="b"/>
            <a:pathLst>
              <a:path w="7315200" h="1316736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2961129" y="8599932"/>
            <a:ext cx="7315200" cy="1316736"/>
          </a:xfrm>
          <a:custGeom>
            <a:avLst/>
            <a:gdLst/>
            <a:ahLst/>
            <a:cxnLst/>
            <a:rect l="l" t="t" r="r" b="b"/>
            <a:pathLst>
              <a:path w="7315200" h="1316736">
                <a:moveTo>
                  <a:pt x="0" y="1316736"/>
                </a:moveTo>
                <a:lnTo>
                  <a:pt x="7315200" y="1316736"/>
                </a:lnTo>
                <a:lnTo>
                  <a:pt x="7315200" y="0"/>
                </a:lnTo>
                <a:lnTo>
                  <a:pt x="0" y="0"/>
                </a:lnTo>
                <a:lnTo>
                  <a:pt x="0" y="131673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0">
            <a:off x="2524062" y="2824439"/>
            <a:ext cx="14402184" cy="5533366"/>
            <a:chOff x="0" y="0"/>
            <a:chExt cx="3793168" cy="14573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793168" cy="1457348"/>
            </a:xfrm>
            <a:custGeom>
              <a:avLst/>
              <a:gdLst/>
              <a:ahLst/>
              <a:cxnLst/>
              <a:rect l="l" t="t" r="r" b="b"/>
              <a:pathLst>
                <a:path w="3793168" h="1457348">
                  <a:moveTo>
                    <a:pt x="10751" y="0"/>
                  </a:moveTo>
                  <a:lnTo>
                    <a:pt x="3782417" y="0"/>
                  </a:lnTo>
                  <a:cubicBezTo>
                    <a:pt x="3788354" y="0"/>
                    <a:pt x="3793168" y="4813"/>
                    <a:pt x="3793168" y="10751"/>
                  </a:cubicBezTo>
                  <a:lnTo>
                    <a:pt x="3793168" y="1446597"/>
                  </a:lnTo>
                  <a:cubicBezTo>
                    <a:pt x="3793168" y="1452534"/>
                    <a:pt x="3788354" y="1457348"/>
                    <a:pt x="3782417" y="1457348"/>
                  </a:cubicBezTo>
                  <a:lnTo>
                    <a:pt x="10751" y="1457348"/>
                  </a:lnTo>
                  <a:cubicBezTo>
                    <a:pt x="4813" y="1457348"/>
                    <a:pt x="0" y="1452534"/>
                    <a:pt x="0" y="1446597"/>
                  </a:cubicBezTo>
                  <a:lnTo>
                    <a:pt x="0" y="10751"/>
                  </a:lnTo>
                  <a:cubicBezTo>
                    <a:pt x="0" y="4813"/>
                    <a:pt x="4813" y="0"/>
                    <a:pt x="10751" y="0"/>
                  </a:cubicBezTo>
                  <a:close/>
                </a:path>
              </a:pathLst>
            </a:custGeom>
            <a:solidFill>
              <a:srgbClr val="00D0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95250"/>
              <a:ext cx="3793168" cy="1552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</a:p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Times New Roman Bold" panose="02030802070405020303"/>
                </a:rPr>
                <a:t>We want to find the shortest path from the Start node to the destination Node using the A* search algorithm.</a:t>
              </a:r>
              <a:endParaRPr lang="en-US" sz="2500">
                <a:solidFill>
                  <a:srgbClr val="000000"/>
                </a:solidFill>
                <a:latin typeface="Times New Roman Bold" panose="02030802070405020303"/>
              </a:endParaRPr>
            </a:p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Times New Roman Bold" panose="02030802070405020303"/>
                </a:rPr>
                <a:t> The figure of the 10x10 grid with unique obstacle sequences</a:t>
              </a:r>
              <a:endParaRPr lang="en-US" sz="2500">
                <a:solidFill>
                  <a:srgbClr val="000000"/>
                </a:solidFill>
                <a:latin typeface="Times New Roman Bold" panose="02030802070405020303"/>
              </a:endParaRPr>
            </a:p>
            <a:p>
              <a:pPr algn="ctr">
                <a:lnSpc>
                  <a:spcPts val="3500"/>
                </a:lnSpc>
              </a:pPr>
            </a:p>
            <a:p>
              <a:pPr algn="ctr">
                <a:lnSpc>
                  <a:spcPts val="3500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10335" y="216547"/>
            <a:ext cx="12970542" cy="2077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5935">
                <a:solidFill>
                  <a:srgbClr val="92DCEF"/>
                </a:solidFill>
                <a:latin typeface="Mokoto"/>
              </a:rPr>
              <a:t>PROBLEM DEFINITION:</a:t>
            </a:r>
            <a:endParaRPr lang="en-US" sz="5935">
              <a:solidFill>
                <a:srgbClr val="92DCEF"/>
              </a:solidFill>
              <a:latin typeface="Mokoto"/>
            </a:endParaRPr>
          </a:p>
          <a:p>
            <a:pPr algn="ctr">
              <a:lnSpc>
                <a:spcPts val="831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20440" y="-551066"/>
            <a:ext cx="18708440" cy="10757353"/>
          </a:xfrm>
          <a:custGeom>
            <a:avLst/>
            <a:gdLst/>
            <a:ahLst/>
            <a:cxnLst/>
            <a:rect l="l" t="t" r="r" b="b"/>
            <a:pathLst>
              <a:path w="18708440" h="10757353">
                <a:moveTo>
                  <a:pt x="0" y="0"/>
                </a:moveTo>
                <a:lnTo>
                  <a:pt x="18708440" y="0"/>
                </a:lnTo>
                <a:lnTo>
                  <a:pt x="18708440" y="10757353"/>
                </a:lnTo>
                <a:lnTo>
                  <a:pt x="0" y="107573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72276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352338" y="1170200"/>
            <a:ext cx="12350175" cy="2032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70"/>
              </a:lnSpc>
            </a:pPr>
            <a:r>
              <a:rPr lang="en-US" sz="5835">
                <a:solidFill>
                  <a:srgbClr val="92DCEF"/>
                </a:solidFill>
                <a:latin typeface="Mokoto"/>
              </a:rPr>
              <a:t>A* SEARCH ALGORITHM:</a:t>
            </a:r>
            <a:endParaRPr lang="en-US" sz="5835">
              <a:solidFill>
                <a:srgbClr val="92DCEF"/>
              </a:solidFill>
              <a:latin typeface="Mokoto"/>
            </a:endParaRPr>
          </a:p>
          <a:p>
            <a:pPr>
              <a:lnSpc>
                <a:spcPts val="817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1785124" y="2969607"/>
            <a:ext cx="14516950" cy="2584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A2E3F9"/>
                </a:solidFill>
                <a:latin typeface="Montserrat Semi-Bold" panose="00000700000000000000"/>
              </a:rPr>
              <a:t>The A* algorithm is a heuristic-based search technique that aims to find the optimal path by considering both the cost to reach a cell (“g” value) and the estimated cost to the destination (“h” value).</a:t>
            </a:r>
            <a:endParaRPr lang="en-US" sz="2100">
              <a:solidFill>
                <a:srgbClr val="A2E3F9"/>
              </a:solidFill>
              <a:latin typeface="Montserrat Semi-Bold" panose="00000700000000000000"/>
            </a:endParaRP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A2E3F9"/>
                </a:solidFill>
                <a:latin typeface="Montserrat Semi-Bold" panose="00000700000000000000"/>
              </a:rPr>
              <a:t>We’ll use heuristics like Manhattan distance, diagonal distance, or Euclidean distance to guide our search.</a:t>
            </a:r>
            <a:endParaRPr lang="en-US" sz="2100">
              <a:solidFill>
                <a:srgbClr val="A2E3F9"/>
              </a:solidFill>
              <a:latin typeface="Montserrat Semi-Bold" panose="00000700000000000000"/>
            </a:endParaRP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</a:p>
        </p:txBody>
      </p:sp>
      <p:sp>
        <p:nvSpPr>
          <p:cNvPr id="7" name="Freeform 7"/>
          <p:cNvSpPr/>
          <p:nvPr/>
        </p:nvSpPr>
        <p:spPr>
          <a:xfrm flipH="1" flipV="1">
            <a:off x="14173200" y="-3900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alphaModFix amt="1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9604" y="7056948"/>
            <a:ext cx="4320000" cy="4114800"/>
          </a:xfrm>
          <a:custGeom>
            <a:avLst/>
            <a:gdLst/>
            <a:ahLst/>
            <a:cxnLst/>
            <a:rect l="l" t="t" r="r" b="b"/>
            <a:pathLst>
              <a:path w="4320000" h="4114800">
                <a:moveTo>
                  <a:pt x="0" y="0"/>
                </a:moveTo>
                <a:lnTo>
                  <a:pt x="4320000" y="0"/>
                </a:lnTo>
                <a:lnTo>
                  <a:pt x="432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816989" y="2748713"/>
            <a:ext cx="4075814" cy="3130887"/>
          </a:xfrm>
          <a:custGeom>
            <a:avLst/>
            <a:gdLst/>
            <a:ahLst/>
            <a:cxnLst/>
            <a:rect l="l" t="t" r="r" b="b"/>
            <a:pathLst>
              <a:path w="4075814" h="3130887">
                <a:moveTo>
                  <a:pt x="0" y="0"/>
                </a:moveTo>
                <a:lnTo>
                  <a:pt x="4075814" y="0"/>
                </a:lnTo>
                <a:lnTo>
                  <a:pt x="4075814" y="3130887"/>
                </a:lnTo>
                <a:lnTo>
                  <a:pt x="0" y="31308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410396" y="556585"/>
            <a:ext cx="10987597" cy="1439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70"/>
              </a:lnSpc>
            </a:pPr>
            <a:r>
              <a:rPr lang="en-US" sz="4835">
                <a:solidFill>
                  <a:srgbClr val="92DCEF"/>
                </a:solidFill>
                <a:latin typeface="Mokoto"/>
              </a:rPr>
              <a:t>IMPLEMENTATION STEPS:</a:t>
            </a:r>
            <a:endParaRPr lang="en-US" sz="4835">
              <a:solidFill>
                <a:srgbClr val="92DCEF"/>
              </a:solidFill>
              <a:latin typeface="Mokoto"/>
            </a:endParaRPr>
          </a:p>
          <a:p>
            <a:pPr>
              <a:lnSpc>
                <a:spcPts val="467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1929575" y="2144016"/>
            <a:ext cx="11604814" cy="4373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35"/>
              </a:lnSpc>
            </a:pPr>
            <a:r>
              <a:rPr lang="en-US" sz="3025">
                <a:solidFill>
                  <a:srgbClr val="A2E3F9"/>
                </a:solidFill>
                <a:latin typeface="Times New Roman Semi-Bold" panose="02030702070405020303"/>
              </a:rPr>
              <a:t>Define the grid/map with cells representing locations.</a:t>
            </a:r>
            <a:endParaRPr lang="en-US" sz="3025">
              <a:solidFill>
                <a:srgbClr val="A2E3F9"/>
              </a:solidFill>
              <a:latin typeface="Times New Roman Semi-Bold" panose="02030702070405020303"/>
            </a:endParaRPr>
          </a:p>
          <a:p>
            <a:pPr algn="just">
              <a:lnSpc>
                <a:spcPts val="4235"/>
              </a:lnSpc>
            </a:pPr>
            <a:r>
              <a:rPr lang="en-US" sz="3025">
                <a:solidFill>
                  <a:srgbClr val="A2E3F9"/>
                </a:solidFill>
                <a:latin typeface="Times New Roman Semi-Bold" panose="02030702070405020303"/>
              </a:rPr>
              <a:t>Specify the starting cell and the destination cell .</a:t>
            </a:r>
            <a:endParaRPr lang="en-US" sz="3025">
              <a:solidFill>
                <a:srgbClr val="A2E3F9"/>
              </a:solidFill>
              <a:latin typeface="Times New Roman Semi-Bold" panose="02030702070405020303"/>
            </a:endParaRPr>
          </a:p>
          <a:p>
            <a:pPr algn="just">
              <a:lnSpc>
                <a:spcPts val="4235"/>
              </a:lnSpc>
            </a:pPr>
            <a:r>
              <a:rPr lang="en-US" sz="3025">
                <a:solidFill>
                  <a:srgbClr val="A2E3F9"/>
                </a:solidFill>
                <a:latin typeface="Times New Roman Semi-Bold" panose="02030702070405020303"/>
              </a:rPr>
              <a:t>Implement the A* algorithm to find the optimal path.</a:t>
            </a:r>
            <a:endParaRPr lang="en-US" sz="3025">
              <a:solidFill>
                <a:srgbClr val="A2E3F9"/>
              </a:solidFill>
              <a:latin typeface="Times New Roman Semi-Bold" panose="02030702070405020303"/>
            </a:endParaRPr>
          </a:p>
          <a:p>
            <a:pPr algn="just">
              <a:lnSpc>
                <a:spcPts val="4235"/>
              </a:lnSpc>
            </a:pPr>
            <a:r>
              <a:rPr lang="en-US" sz="3025">
                <a:solidFill>
                  <a:srgbClr val="A2E3F9"/>
                </a:solidFill>
                <a:latin typeface="Times New Roman Semi-Bold" panose="02030702070405020303"/>
              </a:rPr>
              <a:t>Consider obstacles (if any) and calculate the heuristic values.</a:t>
            </a:r>
            <a:endParaRPr lang="en-US" sz="3025">
              <a:solidFill>
                <a:srgbClr val="A2E3F9"/>
              </a:solidFill>
              <a:latin typeface="Times New Roman Semi-Bold" panose="02030702070405020303"/>
            </a:endParaRPr>
          </a:p>
          <a:p>
            <a:pPr algn="just">
              <a:lnSpc>
                <a:spcPts val="4235"/>
              </a:lnSpc>
            </a:pPr>
            <a:r>
              <a:rPr lang="en-US" sz="3025">
                <a:solidFill>
                  <a:srgbClr val="A2E3F9"/>
                </a:solidFill>
                <a:latin typeface="Times New Roman Semi-Bold" panose="02030702070405020303"/>
              </a:rPr>
              <a:t>Use a priority queue (open list) to explore cells efficiently.</a:t>
            </a:r>
            <a:endParaRPr lang="en-US" sz="3025">
              <a:solidFill>
                <a:srgbClr val="A2E3F9"/>
              </a:solidFill>
              <a:latin typeface="Times New Roman Semi-Bold" panose="02030702070405020303"/>
            </a:endParaRPr>
          </a:p>
          <a:p>
            <a:pPr algn="just">
              <a:lnSpc>
                <a:spcPts val="4235"/>
              </a:lnSpc>
            </a:pPr>
            <a:r>
              <a:rPr lang="en-US" sz="3025">
                <a:solidFill>
                  <a:srgbClr val="A2E3F9"/>
                </a:solidFill>
                <a:latin typeface="Times New Roman Semi-Bold" panose="02030702070405020303"/>
              </a:rPr>
              <a:t>Keep track of visited cells (closed list) and their parent pointers.</a:t>
            </a:r>
            <a:endParaRPr lang="en-US" sz="3025">
              <a:solidFill>
                <a:srgbClr val="A2E3F9"/>
              </a:solidFill>
              <a:latin typeface="Times New Roman Semi-Bold" panose="02030702070405020303"/>
            </a:endParaRPr>
          </a:p>
          <a:p>
            <a:pPr algn="just">
              <a:lnSpc>
                <a:spcPts val="4235"/>
              </a:lnSpc>
            </a:pPr>
          </a:p>
          <a:p>
            <a:pPr algn="just">
              <a:lnSpc>
                <a:spcPts val="423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9604" y="7056948"/>
            <a:ext cx="4320000" cy="4114800"/>
          </a:xfrm>
          <a:custGeom>
            <a:avLst/>
            <a:gdLst/>
            <a:ahLst/>
            <a:cxnLst/>
            <a:rect l="l" t="t" r="r" b="b"/>
            <a:pathLst>
              <a:path w="4320000" h="4114800">
                <a:moveTo>
                  <a:pt x="0" y="0"/>
                </a:moveTo>
                <a:lnTo>
                  <a:pt x="4320000" y="0"/>
                </a:lnTo>
                <a:lnTo>
                  <a:pt x="432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007846" y="-702922"/>
            <a:ext cx="2877925" cy="2823964"/>
          </a:xfrm>
          <a:custGeom>
            <a:avLst/>
            <a:gdLst/>
            <a:ahLst/>
            <a:cxnLst/>
            <a:rect l="l" t="t" r="r" b="b"/>
            <a:pathLst>
              <a:path w="2877925" h="2823964">
                <a:moveTo>
                  <a:pt x="0" y="0"/>
                </a:moveTo>
                <a:lnTo>
                  <a:pt x="2877925" y="0"/>
                </a:lnTo>
                <a:lnTo>
                  <a:pt x="2877925" y="2823964"/>
                </a:lnTo>
                <a:lnTo>
                  <a:pt x="0" y="28239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49129" y="1665464"/>
            <a:ext cx="6251494" cy="1030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310"/>
              </a:lnSpc>
            </a:pPr>
            <a:r>
              <a:rPr lang="en-US" sz="5935">
                <a:solidFill>
                  <a:srgbClr val="92DCEF"/>
                </a:solidFill>
                <a:latin typeface="Mokoto"/>
              </a:rPr>
              <a:t>HEURISTICS</a:t>
            </a:r>
            <a:endParaRPr lang="en-US" sz="5935">
              <a:solidFill>
                <a:srgbClr val="92DCEF"/>
              </a:solidFill>
              <a:latin typeface="Mokot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85421" y="3624654"/>
            <a:ext cx="14757450" cy="3453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A2E3F9"/>
                </a:solidFill>
                <a:latin typeface="Times New Roman Semi-Bold" panose="02030702070405020303"/>
              </a:rPr>
              <a:t>We can choose Manhattan distance, diagonal distance, or Euclidean distance as our heuristic function.</a:t>
            </a:r>
            <a:endParaRPr lang="en-US" sz="3200">
              <a:solidFill>
                <a:srgbClr val="A2E3F9"/>
              </a:solidFill>
              <a:latin typeface="Times New Roman Semi-Bold" panose="02030702070405020303"/>
            </a:endParaRP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A2E3F9"/>
                </a:solidFill>
                <a:latin typeface="Times New Roman Semi-Bold" panose="02030702070405020303"/>
              </a:rPr>
              <a:t>For example, Manhattan distance:</a:t>
            </a:r>
            <a:endParaRPr lang="en-US" sz="3200">
              <a:solidFill>
                <a:srgbClr val="A2E3F9"/>
              </a:solidFill>
              <a:latin typeface="Times New Roman Semi-Bold" panose="02030702070405020303"/>
            </a:endParaRP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A2E3F9"/>
                </a:solidFill>
                <a:latin typeface="Times New Roman Semi-Bold" panose="02030702070405020303"/>
              </a:rPr>
              <a:t>=&gt; </a:t>
            </a:r>
            <a:r>
              <a:rPr lang="en-US" sz="3200">
                <a:solidFill>
                  <a:srgbClr val="A2E3F9"/>
                </a:solidFill>
                <a:latin typeface="Times New Roman Semi-Bold" panose="02030702070405020303"/>
              </a:rPr>
              <a:t>Manhattan Distance = |Goal_x - Current_x| + |Goal_y - Current_y|</a:t>
            </a:r>
            <a:endParaRPr lang="en-US" sz="3200">
              <a:solidFill>
                <a:srgbClr val="A2E3F9"/>
              </a:solidFill>
              <a:latin typeface="Times New Roman Semi-Bold" panose="02030702070405020303"/>
            </a:endParaRPr>
          </a:p>
          <a:p>
            <a:pPr algn="just">
              <a:lnSpc>
                <a:spcPts val="4480"/>
              </a:lnSpc>
            </a:pPr>
          </a:p>
          <a:p>
            <a:pPr algn="just">
              <a:lnSpc>
                <a:spcPts val="4480"/>
              </a:lnSpc>
            </a:pPr>
          </a:p>
        </p:txBody>
      </p:sp>
      <p:sp>
        <p:nvSpPr>
          <p:cNvPr id="6" name="Freeform 6"/>
          <p:cNvSpPr/>
          <p:nvPr/>
        </p:nvSpPr>
        <p:spPr>
          <a:xfrm>
            <a:off x="1250396" y="1466390"/>
            <a:ext cx="1591477" cy="1561637"/>
          </a:xfrm>
          <a:custGeom>
            <a:avLst/>
            <a:gdLst/>
            <a:ahLst/>
            <a:cxnLst/>
            <a:rect l="l" t="t" r="r" b="b"/>
            <a:pathLst>
              <a:path w="1591477" h="1561637">
                <a:moveTo>
                  <a:pt x="0" y="0"/>
                </a:moveTo>
                <a:lnTo>
                  <a:pt x="1591477" y="0"/>
                </a:lnTo>
                <a:lnTo>
                  <a:pt x="1591477" y="1561636"/>
                </a:lnTo>
                <a:lnTo>
                  <a:pt x="0" y="15616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06847" y="1665371"/>
            <a:ext cx="678574" cy="103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5935">
                <a:solidFill>
                  <a:srgbClr val="92DCEF"/>
                </a:solidFill>
                <a:latin typeface="Mokoto"/>
              </a:rPr>
              <a:t>1</a:t>
            </a:r>
            <a:endParaRPr lang="en-US" sz="5935">
              <a:solidFill>
                <a:srgbClr val="92DCEF"/>
              </a:solidFill>
              <a:latin typeface="Mok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9604" y="7056948"/>
            <a:ext cx="4320000" cy="4114800"/>
          </a:xfrm>
          <a:custGeom>
            <a:avLst/>
            <a:gdLst/>
            <a:ahLst/>
            <a:cxnLst/>
            <a:rect l="l" t="t" r="r" b="b"/>
            <a:pathLst>
              <a:path w="4320000" h="4114800">
                <a:moveTo>
                  <a:pt x="0" y="0"/>
                </a:moveTo>
                <a:lnTo>
                  <a:pt x="4320000" y="0"/>
                </a:lnTo>
                <a:lnTo>
                  <a:pt x="432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007846" y="-702922"/>
            <a:ext cx="2877925" cy="2823964"/>
          </a:xfrm>
          <a:custGeom>
            <a:avLst/>
            <a:gdLst/>
            <a:ahLst/>
            <a:cxnLst/>
            <a:rect l="l" t="t" r="r" b="b"/>
            <a:pathLst>
              <a:path w="2877925" h="2823964">
                <a:moveTo>
                  <a:pt x="0" y="0"/>
                </a:moveTo>
                <a:lnTo>
                  <a:pt x="2877925" y="0"/>
                </a:lnTo>
                <a:lnTo>
                  <a:pt x="2877925" y="2823964"/>
                </a:lnTo>
                <a:lnTo>
                  <a:pt x="0" y="28239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235661" y="1863815"/>
            <a:ext cx="8697129" cy="770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50"/>
              </a:lnSpc>
            </a:pPr>
            <a:r>
              <a:rPr lang="en-US" sz="4535">
                <a:solidFill>
                  <a:srgbClr val="92DCEF"/>
                </a:solidFill>
                <a:latin typeface="Mokoto"/>
              </a:rPr>
              <a:t>EUCLIDEAN DISTANCE </a:t>
            </a:r>
            <a:endParaRPr lang="en-US" sz="4535">
              <a:solidFill>
                <a:srgbClr val="92DCEF"/>
              </a:solidFill>
              <a:latin typeface="Mokot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85421" y="3615129"/>
            <a:ext cx="15197580" cy="241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55"/>
              </a:lnSpc>
            </a:pPr>
            <a:r>
              <a:rPr lang="en-US" sz="3325">
                <a:solidFill>
                  <a:srgbClr val="A2E3F9"/>
                </a:solidFill>
                <a:latin typeface="Times New Roman Semi-Bold" panose="02030702070405020303"/>
              </a:rPr>
              <a:t>Euclidean Distance is the straight-line distance between two points in a space. Mathematically,</a:t>
            </a:r>
            <a:endParaRPr lang="en-US" sz="3325">
              <a:solidFill>
                <a:srgbClr val="A2E3F9"/>
              </a:solidFill>
              <a:latin typeface="Times New Roman Semi-Bold" panose="02030702070405020303"/>
            </a:endParaRPr>
          </a:p>
          <a:p>
            <a:pPr algn="just">
              <a:lnSpc>
                <a:spcPts val="4655"/>
              </a:lnSpc>
            </a:pPr>
            <a:r>
              <a:rPr lang="en-US" sz="3325">
                <a:solidFill>
                  <a:srgbClr val="A2E3F9"/>
                </a:solidFill>
                <a:latin typeface="Times New Roman" panose="02020603050405020304"/>
              </a:rPr>
              <a:t>=&gt; </a:t>
            </a:r>
            <a:r>
              <a:rPr lang="en-US" sz="3325">
                <a:solidFill>
                  <a:srgbClr val="A2E3F9"/>
                </a:solidFill>
                <a:latin typeface="Times New Roman Semi-Bold" panose="02030702070405020303"/>
              </a:rPr>
              <a:t>Euclidean Distance =  root ((Goal_x - Current_x)^2 + (Goal_y - Current_y)^2)</a:t>
            </a:r>
            <a:endParaRPr lang="en-US" sz="3325">
              <a:solidFill>
                <a:srgbClr val="A2E3F9"/>
              </a:solidFill>
              <a:latin typeface="Times New Roman Semi-Bold" panose="02030702070405020303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50396" y="1466390"/>
            <a:ext cx="1591477" cy="1561637"/>
          </a:xfrm>
          <a:custGeom>
            <a:avLst/>
            <a:gdLst/>
            <a:ahLst/>
            <a:cxnLst/>
            <a:rect l="l" t="t" r="r" b="b"/>
            <a:pathLst>
              <a:path w="1591477" h="1561637">
                <a:moveTo>
                  <a:pt x="0" y="0"/>
                </a:moveTo>
                <a:lnTo>
                  <a:pt x="1591477" y="0"/>
                </a:lnTo>
                <a:lnTo>
                  <a:pt x="1591477" y="1561636"/>
                </a:lnTo>
                <a:lnTo>
                  <a:pt x="0" y="15616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06847" y="1665371"/>
            <a:ext cx="678574" cy="1030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5935">
                <a:solidFill>
                  <a:srgbClr val="92DCEF"/>
                </a:solidFill>
                <a:latin typeface="Mokoto"/>
              </a:rPr>
              <a:t>2</a:t>
            </a:r>
            <a:endParaRPr lang="en-US" sz="5935">
              <a:solidFill>
                <a:srgbClr val="92DCEF"/>
              </a:solidFill>
              <a:latin typeface="Mok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9604" y="7056948"/>
            <a:ext cx="4320000" cy="4114800"/>
          </a:xfrm>
          <a:custGeom>
            <a:avLst/>
            <a:gdLst/>
            <a:ahLst/>
            <a:cxnLst/>
            <a:rect l="l" t="t" r="r" b="b"/>
            <a:pathLst>
              <a:path w="4320000" h="4114800">
                <a:moveTo>
                  <a:pt x="0" y="0"/>
                </a:moveTo>
                <a:lnTo>
                  <a:pt x="4320000" y="0"/>
                </a:lnTo>
                <a:lnTo>
                  <a:pt x="432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007846" y="-702922"/>
            <a:ext cx="2877925" cy="2823964"/>
          </a:xfrm>
          <a:custGeom>
            <a:avLst/>
            <a:gdLst/>
            <a:ahLst/>
            <a:cxnLst/>
            <a:rect l="l" t="t" r="r" b="b"/>
            <a:pathLst>
              <a:path w="2877925" h="2823964">
                <a:moveTo>
                  <a:pt x="0" y="0"/>
                </a:moveTo>
                <a:lnTo>
                  <a:pt x="2877925" y="0"/>
                </a:lnTo>
                <a:lnTo>
                  <a:pt x="2877925" y="2823964"/>
                </a:lnTo>
                <a:lnTo>
                  <a:pt x="0" y="28239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235661" y="1863815"/>
            <a:ext cx="8697129" cy="770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50"/>
              </a:lnSpc>
            </a:pPr>
            <a:r>
              <a:rPr lang="en-US" sz="4535">
                <a:solidFill>
                  <a:srgbClr val="92DCEF"/>
                </a:solidFill>
                <a:latin typeface="Mokoto"/>
              </a:rPr>
              <a:t>DIAGONAL DISTANCE</a:t>
            </a:r>
            <a:endParaRPr lang="en-US" sz="4535">
              <a:solidFill>
                <a:srgbClr val="92DCEF"/>
              </a:solidFill>
              <a:latin typeface="Mokot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85421" y="3615129"/>
            <a:ext cx="15197580" cy="241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55"/>
              </a:lnSpc>
            </a:pPr>
            <a:r>
              <a:rPr lang="en-US" sz="3325">
                <a:solidFill>
                  <a:srgbClr val="A2E3F9"/>
                </a:solidFill>
                <a:latin typeface="Times New Roman Semi-Bold" panose="02030702070405020303"/>
              </a:rPr>
              <a:t>The Diagonal Distance is determined by taking the larger of the absolute</a:t>
            </a:r>
            <a:endParaRPr lang="en-US" sz="3325">
              <a:solidFill>
                <a:srgbClr val="A2E3F9"/>
              </a:solidFill>
              <a:latin typeface="Times New Roman Semi-Bold" panose="02030702070405020303"/>
            </a:endParaRPr>
          </a:p>
          <a:p>
            <a:pPr algn="just">
              <a:lnSpc>
                <a:spcPts val="4655"/>
              </a:lnSpc>
            </a:pPr>
            <a:r>
              <a:rPr lang="en-US" sz="3325">
                <a:solidFill>
                  <a:srgbClr val="A2E3F9"/>
                </a:solidFill>
                <a:latin typeface="Times New Roman Semi-Bold" panose="02030702070405020303"/>
              </a:rPr>
              <a:t>differences between the x and y coordinates of the goal cell and the current cell.</a:t>
            </a:r>
            <a:endParaRPr lang="en-US" sz="3325">
              <a:solidFill>
                <a:srgbClr val="A2E3F9"/>
              </a:solidFill>
              <a:latin typeface="Times New Roman Semi-Bold" panose="02030702070405020303"/>
            </a:endParaRPr>
          </a:p>
          <a:p>
            <a:pPr algn="just">
              <a:lnSpc>
                <a:spcPts val="4655"/>
              </a:lnSpc>
            </a:pPr>
            <a:r>
              <a:rPr lang="en-US" sz="3325">
                <a:solidFill>
                  <a:srgbClr val="A2E3F9"/>
                </a:solidFill>
                <a:latin typeface="Times New Roman Semi-Bold" panose="02030702070405020303"/>
              </a:rPr>
              <a:t>Mathematically,</a:t>
            </a:r>
            <a:endParaRPr lang="en-US" sz="3325">
              <a:solidFill>
                <a:srgbClr val="A2E3F9"/>
              </a:solidFill>
              <a:latin typeface="Times New Roman Semi-Bold" panose="02030702070405020303"/>
            </a:endParaRPr>
          </a:p>
          <a:p>
            <a:pPr algn="just">
              <a:lnSpc>
                <a:spcPts val="4655"/>
              </a:lnSpc>
            </a:pPr>
            <a:r>
              <a:rPr lang="en-US" sz="3325">
                <a:solidFill>
                  <a:srgbClr val="A2E3F9"/>
                </a:solidFill>
                <a:latin typeface="Times New Roman Semi-Bold" panose="02030702070405020303"/>
              </a:rPr>
              <a:t>Diagonal Distance = max (|Goal_x - Current_x| , |Goal_y - Current_y|)</a:t>
            </a:r>
            <a:endParaRPr lang="en-US" sz="3325">
              <a:solidFill>
                <a:srgbClr val="A2E3F9"/>
              </a:solidFill>
              <a:latin typeface="Times New Roman Semi-Bold" panose="02030702070405020303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50396" y="1466390"/>
            <a:ext cx="1591477" cy="1561637"/>
          </a:xfrm>
          <a:custGeom>
            <a:avLst/>
            <a:gdLst/>
            <a:ahLst/>
            <a:cxnLst/>
            <a:rect l="l" t="t" r="r" b="b"/>
            <a:pathLst>
              <a:path w="1591477" h="1561637">
                <a:moveTo>
                  <a:pt x="0" y="0"/>
                </a:moveTo>
                <a:lnTo>
                  <a:pt x="1591477" y="0"/>
                </a:lnTo>
                <a:lnTo>
                  <a:pt x="1591477" y="1561636"/>
                </a:lnTo>
                <a:lnTo>
                  <a:pt x="0" y="15616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06847" y="1665371"/>
            <a:ext cx="678574" cy="1030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5935">
                <a:solidFill>
                  <a:srgbClr val="92DCEF"/>
                </a:solidFill>
                <a:latin typeface="Mokoto"/>
              </a:rPr>
              <a:t>3</a:t>
            </a:r>
            <a:endParaRPr lang="en-US" sz="5935">
              <a:solidFill>
                <a:srgbClr val="92DCEF"/>
              </a:solidFill>
              <a:latin typeface="Mok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9604" y="7056948"/>
            <a:ext cx="4320000" cy="4114800"/>
          </a:xfrm>
          <a:custGeom>
            <a:avLst/>
            <a:gdLst/>
            <a:ahLst/>
            <a:cxnLst/>
            <a:rect l="l" t="t" r="r" b="b"/>
            <a:pathLst>
              <a:path w="4320000" h="4114800">
                <a:moveTo>
                  <a:pt x="0" y="0"/>
                </a:moveTo>
                <a:lnTo>
                  <a:pt x="4320000" y="0"/>
                </a:lnTo>
                <a:lnTo>
                  <a:pt x="432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007846" y="-702922"/>
            <a:ext cx="2877925" cy="2823964"/>
          </a:xfrm>
          <a:custGeom>
            <a:avLst/>
            <a:gdLst/>
            <a:ahLst/>
            <a:cxnLst/>
            <a:rect l="l" t="t" r="r" b="b"/>
            <a:pathLst>
              <a:path w="2877925" h="2823964">
                <a:moveTo>
                  <a:pt x="0" y="0"/>
                </a:moveTo>
                <a:lnTo>
                  <a:pt x="2877925" y="0"/>
                </a:lnTo>
                <a:lnTo>
                  <a:pt x="2877925" y="2823964"/>
                </a:lnTo>
                <a:lnTo>
                  <a:pt x="0" y="28239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477000" y="2571750"/>
            <a:ext cx="5528310" cy="123507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8310"/>
              </a:lnSpc>
              <a:spcBef>
                <a:spcPct val="0"/>
              </a:spcBef>
            </a:pPr>
            <a:r>
              <a:rPr lang="en-US" sz="5935">
                <a:solidFill>
                  <a:srgbClr val="FFFFFF"/>
                </a:solidFill>
                <a:latin typeface="Mokoto"/>
              </a:rPr>
              <a:t>REPORT</a:t>
            </a:r>
            <a:endParaRPr lang="en-US" sz="5935">
              <a:solidFill>
                <a:srgbClr val="FFFFFF"/>
              </a:solidFill>
              <a:latin typeface="Mokot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10595" y="4844210"/>
            <a:ext cx="14234845" cy="1030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0"/>
              </a:lnSpc>
              <a:spcBef>
                <a:spcPct val="0"/>
              </a:spcBef>
            </a:pPr>
            <a:r>
              <a:rPr lang="en-US" sz="5935" u="sng">
                <a:solidFill>
                  <a:srgbClr val="FFFFFF"/>
                </a:solidFill>
                <a:latin typeface="Mokoto"/>
                <a:hlinkClick r:id="rId5" tooltip="https://docs.google.com/document/d/1DY6QHtBeFq3poFlkaLD0COLZnsQ10NzZ/edit?usp=drive_link&amp;ouid=106196319865343538588&amp;rtpof=true&amp;sd=true"/>
              </a:rPr>
              <a:t>TO VIEW THE REPORT LINK</a:t>
            </a:r>
            <a:endParaRPr lang="en-US" sz="5935" u="sng">
              <a:solidFill>
                <a:srgbClr val="FFFFFF"/>
              </a:solidFill>
              <a:latin typeface="Mokoto"/>
              <a:hlinkClick r:id="rId5" tooltip="https://docs.google.com/document/d/1DY6QHtBeFq3poFlkaLD0COLZnsQ10NzZ/edit?usp=drive_link&amp;ouid=106196319865343538588&amp;rtpof=true&amp;sd=tr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67828" y="-640152"/>
            <a:ext cx="3927377" cy="2149346"/>
          </a:xfrm>
          <a:custGeom>
            <a:avLst/>
            <a:gdLst/>
            <a:ahLst/>
            <a:cxnLst/>
            <a:rect l="l" t="t" r="r" b="b"/>
            <a:pathLst>
              <a:path w="3927377" h="2149346">
                <a:moveTo>
                  <a:pt x="0" y="0"/>
                </a:moveTo>
                <a:lnTo>
                  <a:pt x="3927377" y="0"/>
                </a:lnTo>
                <a:lnTo>
                  <a:pt x="3927377" y="2149347"/>
                </a:lnTo>
                <a:lnTo>
                  <a:pt x="0" y="2149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156197" y="8895357"/>
            <a:ext cx="3927377" cy="2149346"/>
          </a:xfrm>
          <a:custGeom>
            <a:avLst/>
            <a:gdLst/>
            <a:ahLst/>
            <a:cxnLst/>
            <a:rect l="l" t="t" r="r" b="b"/>
            <a:pathLst>
              <a:path w="3927377" h="2149346">
                <a:moveTo>
                  <a:pt x="0" y="0"/>
                </a:moveTo>
                <a:lnTo>
                  <a:pt x="3927377" y="0"/>
                </a:lnTo>
                <a:lnTo>
                  <a:pt x="3927377" y="2149346"/>
                </a:lnTo>
                <a:lnTo>
                  <a:pt x="0" y="2149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001619" y="8895357"/>
            <a:ext cx="3286381" cy="3866910"/>
          </a:xfrm>
          <a:custGeom>
            <a:avLst/>
            <a:gdLst/>
            <a:ahLst/>
            <a:cxnLst/>
            <a:rect l="l" t="t" r="r" b="b"/>
            <a:pathLst>
              <a:path w="3286381" h="3866910">
                <a:moveTo>
                  <a:pt x="0" y="0"/>
                </a:moveTo>
                <a:lnTo>
                  <a:pt x="3286381" y="0"/>
                </a:lnTo>
                <a:lnTo>
                  <a:pt x="3286381" y="3866910"/>
                </a:lnTo>
                <a:lnTo>
                  <a:pt x="0" y="3866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452025" y="1995355"/>
            <a:ext cx="5581737" cy="1394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20"/>
              </a:lnSpc>
            </a:pPr>
            <a:r>
              <a:rPr lang="en-US" sz="4515">
                <a:solidFill>
                  <a:srgbClr val="92DCEF"/>
                </a:solidFill>
                <a:latin typeface="Mokoto"/>
              </a:rPr>
              <a:t>CODING PART</a:t>
            </a:r>
            <a:endParaRPr lang="en-US" sz="4515">
              <a:solidFill>
                <a:srgbClr val="92DCEF"/>
              </a:solidFill>
              <a:latin typeface="Mokoto"/>
            </a:endParaRPr>
          </a:p>
          <a:p>
            <a:pPr algn="ctr">
              <a:lnSpc>
                <a:spcPts val="478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2740875" y="3837534"/>
            <a:ext cx="12806250" cy="1030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0"/>
              </a:lnSpc>
              <a:spcBef>
                <a:spcPct val="0"/>
              </a:spcBef>
            </a:pPr>
            <a:r>
              <a:rPr lang="en-US" sz="5935" u="sng">
                <a:solidFill>
                  <a:srgbClr val="92DCEF"/>
                </a:solidFill>
                <a:latin typeface="Mokoto"/>
                <a:hlinkClick r:id="rId5" tooltip="https://drive.google.com/file/d/1ln1VsKHUhSktwvxa68BN_PfxffcgEv3S/view?usp=drive_link"/>
              </a:rPr>
              <a:t>TO VIEW THE CODE LINK</a:t>
            </a:r>
            <a:endParaRPr lang="en-US" sz="5935" u="sng">
              <a:solidFill>
                <a:srgbClr val="92DCEF"/>
              </a:solidFill>
              <a:latin typeface="Mokoto"/>
              <a:hlinkClick r:id="rId5" tooltip="https://drive.google.com/file/d/1ln1VsKHUhSktwvxa68BN_PfxffcgEv3S/view?usp=drive_lin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2038</Words>
  <Application>WPS Presentation</Application>
  <PresentationFormat>On-screen Show (4:3)</PresentationFormat>
  <Paragraphs>97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Mokoto</vt:lpstr>
      <vt:lpstr>Arial</vt:lpstr>
      <vt:lpstr>Times New Roman</vt:lpstr>
      <vt:lpstr>Times New Roman Bold</vt:lpstr>
      <vt:lpstr>Montserrat Semi-Bold</vt:lpstr>
      <vt:lpstr>Times New Roman Semi-Bold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on A* Search</dc:title>
  <dc:creator/>
  <cp:lastModifiedBy>meher</cp:lastModifiedBy>
  <cp:revision>3</cp:revision>
  <dcterms:created xsi:type="dcterms:W3CDTF">2006-08-16T00:00:00Z</dcterms:created>
  <dcterms:modified xsi:type="dcterms:W3CDTF">2024-03-17T10:04:17Z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027C63D14D504A858EB91A0AE53E4455_12</vt:lpwstr>
  </property>
  <property fmtid="{D5CDD505-2E9C-101B-9397-08002B2CF9AE}" pid="3" name="KSOProductBuildVer">
    <vt:lpwstr>1033-12.2.0.13489</vt:lpwstr>
  </property>
</Properties>
</file>