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413" r:id="rId6"/>
    <p:sldId id="258" r:id="rId7"/>
    <p:sldId id="381" r:id="rId8"/>
    <p:sldId id="382" r:id="rId9"/>
    <p:sldId id="303" r:id="rId10"/>
    <p:sldId id="415" r:id="rId11"/>
    <p:sldId id="295" r:id="rId12"/>
    <p:sldId id="257" r:id="rId13"/>
    <p:sldId id="262" r:id="rId14"/>
    <p:sldId id="263" r:id="rId15"/>
    <p:sldId id="414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60" autoAdjust="0"/>
    <p:restoredTop sz="94660"/>
  </p:normalViewPr>
  <p:slideViewPr>
    <p:cSldViewPr>
      <p:cViewPr varScale="1">
        <p:scale>
          <a:sx n="74" d="100"/>
          <a:sy n="74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E66E-6281-47D1-8885-E217D2778D23}" type="datetimeFigureOut">
              <a:rPr lang="id-ID" smtClean="0"/>
              <a:t>14-08-2020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9995-40B8-45F6-B764-64ED3C2DAE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96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7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85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14-08-2020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9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41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87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31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7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58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60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90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86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Computer</a:t>
            </a:r>
            <a:r>
              <a:rPr lang="id-ID" dirty="0"/>
              <a:t>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L. Budi Handoko, M.Kom. (handoko@dsn.dinus.ac.id)</a:t>
            </a:r>
          </a:p>
          <a:p>
            <a:r>
              <a:rPr lang="id-ID" dirty="0"/>
              <a:t>Dian Nuswantoro University</a:t>
            </a:r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(Terminology </a:t>
            </a:r>
            <a:r>
              <a:rPr lang="id-ID" i="1" dirty="0"/>
              <a:t>Continues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Honey-net / Honey-pot</a:t>
            </a:r>
          </a:p>
          <a:p>
            <a:r>
              <a:rPr lang="en-US" dirty="0"/>
              <a:t>OTT (Over The Top)</a:t>
            </a:r>
          </a:p>
          <a:p>
            <a:r>
              <a:rPr lang="en-US" dirty="0" err="1"/>
              <a:t>IoT</a:t>
            </a:r>
            <a:r>
              <a:rPr lang="en-US" dirty="0"/>
              <a:t> (Internet of Things)</a:t>
            </a:r>
          </a:p>
          <a:p>
            <a:r>
              <a:rPr lang="en-US" dirty="0" err="1"/>
              <a:t>Blockchain</a:t>
            </a:r>
            <a:endParaRPr lang="en-US" dirty="0"/>
          </a:p>
          <a:p>
            <a:r>
              <a:rPr lang="en-US" dirty="0" err="1"/>
              <a:t>CryptoCurrency</a:t>
            </a:r>
            <a:endParaRPr lang="en-US" dirty="0"/>
          </a:p>
          <a:p>
            <a:r>
              <a:rPr lang="en-US" dirty="0" err="1"/>
              <a:t>DarkNet</a:t>
            </a:r>
            <a:endParaRPr lang="en-US" dirty="0"/>
          </a:p>
          <a:p>
            <a:r>
              <a:rPr lang="en-US" dirty="0"/>
              <a:t>Cloud Computing</a:t>
            </a:r>
          </a:p>
          <a:p>
            <a:r>
              <a:rPr lang="en-US" dirty="0"/>
              <a:t>Fog Computing</a:t>
            </a:r>
          </a:p>
          <a:p>
            <a:r>
              <a:rPr lang="en-US" dirty="0"/>
              <a:t>Edge Computing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Containerization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Bond / Bonding</a:t>
            </a:r>
          </a:p>
          <a:p>
            <a:r>
              <a:rPr lang="en-US" dirty="0"/>
              <a:t>Load Balance</a:t>
            </a:r>
          </a:p>
          <a:p>
            <a:r>
              <a:rPr lang="en-US" dirty="0"/>
              <a:t>Redundancy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Scalability</a:t>
            </a:r>
          </a:p>
          <a:p>
            <a:r>
              <a:rPr lang="en-US" dirty="0"/>
              <a:t>NMS (Network Management System)</a:t>
            </a:r>
          </a:p>
          <a:p>
            <a:r>
              <a:rPr lang="en-US" dirty="0"/>
              <a:t>SDN (Software Defined Network)</a:t>
            </a:r>
          </a:p>
          <a:p>
            <a:r>
              <a:rPr lang="en-US" dirty="0"/>
              <a:t>HCI (Hyper-Convergence Infrastructure)</a:t>
            </a:r>
          </a:p>
          <a:p>
            <a:r>
              <a:rPr lang="en-US" dirty="0"/>
              <a:t>ML-Networking (Machine Learning)</a:t>
            </a:r>
          </a:p>
          <a:p>
            <a:r>
              <a:rPr lang="en-US" dirty="0"/>
              <a:t>IDS (Intrusion Detection System)</a:t>
            </a:r>
          </a:p>
          <a:p>
            <a:r>
              <a:rPr lang="en-US" dirty="0"/>
              <a:t>Cluster Computing</a:t>
            </a:r>
          </a:p>
          <a:p>
            <a:r>
              <a:rPr lang="en-US" dirty="0"/>
              <a:t>GRID Computing</a:t>
            </a:r>
          </a:p>
          <a:p>
            <a:r>
              <a:rPr lang="en-US" dirty="0"/>
              <a:t>VoIP</a:t>
            </a:r>
          </a:p>
          <a:p>
            <a:r>
              <a:rPr lang="en-US" dirty="0" err="1"/>
              <a:t>VoD</a:t>
            </a:r>
            <a:endParaRPr lang="en-US" dirty="0"/>
          </a:p>
          <a:p>
            <a:r>
              <a:rPr lang="en-US" dirty="0"/>
              <a:t>CDN (Content Delivery Network)</a:t>
            </a:r>
          </a:p>
          <a:p>
            <a:endParaRPr lang="en-US" dirty="0"/>
          </a:p>
          <a:p>
            <a:r>
              <a:rPr lang="id-ID" dirty="0"/>
              <a:t>Anything else ???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920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254" y="2276873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3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(Advantages)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In General</a:t>
            </a:r>
          </a:p>
          <a:p>
            <a:pPr lvl="1"/>
            <a:r>
              <a:rPr lang="id-ID" dirty="0"/>
              <a:t>Easiness (bussines, education, personal, social life, informations, communications, entertaintment)</a:t>
            </a:r>
          </a:p>
          <a:p>
            <a:pPr lvl="1"/>
            <a:r>
              <a:rPr lang="id-ID" dirty="0"/>
              <a:t>Mobility (anywhere, anytime, high reliability)</a:t>
            </a:r>
          </a:p>
          <a:p>
            <a:pPr lvl="1"/>
            <a:r>
              <a:rPr lang="id-ID" dirty="0"/>
              <a:t>Efficiency (time, money, resources sharing)</a:t>
            </a:r>
          </a:p>
          <a:p>
            <a:endParaRPr lang="id-ID" dirty="0"/>
          </a:p>
          <a:p>
            <a:r>
              <a:rPr lang="id-ID" dirty="0"/>
              <a:t>Network Administrator</a:t>
            </a:r>
          </a:p>
          <a:p>
            <a:pPr lvl="1"/>
            <a:r>
              <a:rPr lang="id-ID" dirty="0"/>
              <a:t>Good salary (really ???)</a:t>
            </a:r>
          </a:p>
          <a:p>
            <a:pPr lvl="1"/>
            <a:r>
              <a:rPr lang="id-ID" dirty="0"/>
              <a:t>Control other peoples (annoyed ??? just kick off...)</a:t>
            </a:r>
          </a:p>
          <a:p>
            <a:pPr lvl="1"/>
            <a:r>
              <a:rPr lang="id-ID" dirty="0"/>
              <a:t>Faster than others (conventional)</a:t>
            </a:r>
          </a:p>
          <a:p>
            <a:pPr lvl="1"/>
            <a:r>
              <a:rPr lang="id-ID" dirty="0"/>
              <a:t>Relax (enjoy your life, seriously ???)</a:t>
            </a:r>
          </a:p>
        </p:txBody>
      </p:sp>
    </p:spTree>
    <p:extLst>
      <p:ext uri="{BB962C8B-B14F-4D97-AF65-F5344CB8AC3E}">
        <p14:creationId xmlns:p14="http://schemas.microsoft.com/office/powerpoint/2010/main" val="222231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(Disadvantages)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In General</a:t>
            </a:r>
          </a:p>
          <a:p>
            <a:pPr lvl="1"/>
            <a:r>
              <a:rPr lang="id-ID" dirty="0"/>
              <a:t>Psychology (lack of direct interaction)</a:t>
            </a:r>
          </a:p>
          <a:p>
            <a:pPr lvl="1"/>
            <a:r>
              <a:rPr lang="id-ID" dirty="0"/>
              <a:t>Personal information generally available (no more secret)</a:t>
            </a:r>
          </a:p>
          <a:p>
            <a:pPr lvl="1"/>
            <a:r>
              <a:rPr lang="id-ID" dirty="0"/>
              <a:t>Socially (abuse, pornography, bullying, fraud)</a:t>
            </a:r>
          </a:p>
          <a:p>
            <a:pPr lvl="1"/>
            <a:r>
              <a:rPr lang="id-ID" dirty="0"/>
              <a:t>Cyberterorism, Cyberwar (please watch Die Hard 4 or The Net)</a:t>
            </a:r>
          </a:p>
          <a:p>
            <a:pPr lvl="1"/>
            <a:endParaRPr lang="id-ID" dirty="0"/>
          </a:p>
          <a:p>
            <a:r>
              <a:rPr lang="id-ID" dirty="0"/>
              <a:t>Network Administrator</a:t>
            </a:r>
          </a:p>
          <a:p>
            <a:pPr lvl="1"/>
            <a:r>
              <a:rPr lang="id-ID" dirty="0"/>
              <a:t>ERROR !!! (you’re become a fugitive, a lot of people want to KILL YOU !!!)</a:t>
            </a:r>
          </a:p>
          <a:p>
            <a:pPr lvl="1"/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444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(Applications)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Communication (e-mail, chat, im, voip, vicon)</a:t>
            </a:r>
          </a:p>
          <a:p>
            <a:r>
              <a:rPr lang="id-ID" dirty="0"/>
              <a:t>Resource Sharing (hardware and software)</a:t>
            </a:r>
          </a:p>
          <a:p>
            <a:r>
              <a:rPr lang="id-ID" dirty="0"/>
              <a:t>Information Sharing (files, databases)</a:t>
            </a:r>
          </a:p>
          <a:p>
            <a:r>
              <a:rPr lang="id-ID" dirty="0"/>
              <a:t>Cloud Computing (Offices, Bussiness)</a:t>
            </a:r>
          </a:p>
          <a:p>
            <a:r>
              <a:rPr lang="id-ID" dirty="0"/>
              <a:t>Cluster Computing (Super Computer)</a:t>
            </a:r>
          </a:p>
          <a:p>
            <a:r>
              <a:rPr lang="id-ID" dirty="0"/>
              <a:t>GRID Computing (Distributed processing)</a:t>
            </a:r>
          </a:p>
          <a:p>
            <a:r>
              <a:rPr lang="id-ID" dirty="0"/>
              <a:t>SAN (Storage Management)</a:t>
            </a:r>
            <a:endParaRPr lang="en-US" dirty="0"/>
          </a:p>
          <a:p>
            <a:r>
              <a:rPr lang="id-ID" dirty="0"/>
              <a:t>What do you need ? (Multimedia, Databases, Security, Appliance, etc)</a:t>
            </a:r>
          </a:p>
        </p:txBody>
      </p:sp>
    </p:spTree>
    <p:extLst>
      <p:ext uri="{BB962C8B-B14F-4D97-AF65-F5344CB8AC3E}">
        <p14:creationId xmlns:p14="http://schemas.microsoft.com/office/powerpoint/2010/main" val="38469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(Applications</a:t>
            </a:r>
            <a:r>
              <a:rPr lang="en-US" dirty="0"/>
              <a:t> – Further More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en-US" dirty="0"/>
              <a:t>HCI (Hyper Convergence Infrastructure)</a:t>
            </a:r>
          </a:p>
          <a:p>
            <a:r>
              <a:rPr lang="en-US" dirty="0"/>
              <a:t>SDN (Software Defined Network)</a:t>
            </a:r>
          </a:p>
          <a:p>
            <a:r>
              <a:rPr lang="en-US" dirty="0"/>
              <a:t>ML-Based (Machine Learning)</a:t>
            </a:r>
          </a:p>
          <a:p>
            <a:r>
              <a:rPr lang="en-US" dirty="0" err="1"/>
              <a:t>IoT</a:t>
            </a:r>
            <a:r>
              <a:rPr lang="en-US" dirty="0"/>
              <a:t> (Internet of Thing)</a:t>
            </a:r>
          </a:p>
          <a:p>
            <a:r>
              <a:rPr lang="en-US" dirty="0" err="1"/>
              <a:t>Blockchain</a:t>
            </a:r>
            <a:r>
              <a:rPr lang="en-US" dirty="0"/>
              <a:t> (</a:t>
            </a:r>
            <a:r>
              <a:rPr lang="en-US" dirty="0" err="1"/>
              <a:t>CryptoCurrency</a:t>
            </a:r>
            <a:r>
              <a:rPr lang="en-US" dirty="0"/>
              <a:t>)</a:t>
            </a:r>
          </a:p>
          <a:p>
            <a:r>
              <a:rPr lang="en-US" dirty="0"/>
              <a:t>Security, Network Management, Infrastructure, etc.</a:t>
            </a:r>
          </a:p>
          <a:p>
            <a:r>
              <a:rPr lang="en-US" dirty="0"/>
              <a:t>What do you think ? (Let’s get crazy on everything, </a:t>
            </a:r>
            <a:r>
              <a:rPr lang="en-US" b="1" i="1" dirty="0"/>
              <a:t>Think outside the box</a:t>
            </a:r>
            <a:r>
              <a:rPr lang="en-US" dirty="0"/>
              <a:t>)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42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254" y="2276873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1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Course Content (Syllabus)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basic concept of </a:t>
            </a:r>
            <a:r>
              <a:rPr lang="en-US" dirty="0"/>
              <a:t>(</a:t>
            </a:r>
            <a:r>
              <a:rPr lang="id-ID" dirty="0"/>
              <a:t>computer</a:t>
            </a:r>
            <a:r>
              <a:rPr lang="en-US" dirty="0"/>
              <a:t>)</a:t>
            </a:r>
            <a:r>
              <a:rPr lang="id-ID" dirty="0"/>
              <a:t> networks.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network applications</a:t>
            </a:r>
            <a:r>
              <a:rPr lang="en-US" dirty="0"/>
              <a:t>,</a:t>
            </a:r>
            <a:r>
              <a:rPr lang="id-ID" dirty="0"/>
              <a:t> utilizations</a:t>
            </a:r>
            <a:r>
              <a:rPr lang="en-US" dirty="0"/>
              <a:t> and future plans and technology</a:t>
            </a:r>
            <a:r>
              <a:rPr lang="id-ID" dirty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networks benefits and liability</a:t>
            </a:r>
            <a:r>
              <a:rPr lang="en-US" dirty="0"/>
              <a:t> on all aspect (social, education, economy, security, etc.)</a:t>
            </a:r>
            <a:r>
              <a:rPr lang="id-ID" dirty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networks structure, achitecture, </a:t>
            </a:r>
            <a:r>
              <a:rPr lang="en-US" dirty="0"/>
              <a:t>classification, </a:t>
            </a:r>
            <a:r>
              <a:rPr lang="id-ID" dirty="0"/>
              <a:t>devices and topology.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networks reference or standardization</a:t>
            </a:r>
            <a:r>
              <a:rPr lang="en-US" dirty="0"/>
              <a:t>, now and then</a:t>
            </a:r>
            <a:r>
              <a:rPr lang="id-ID" dirty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Understanding about security</a:t>
            </a:r>
            <a:r>
              <a:rPr lang="en-US" dirty="0"/>
              <a:t>,</a:t>
            </a:r>
            <a:r>
              <a:rPr lang="id-ID" dirty="0"/>
              <a:t> the risk</a:t>
            </a:r>
            <a:r>
              <a:rPr lang="en-US" dirty="0"/>
              <a:t> and anticipation</a:t>
            </a:r>
            <a:r>
              <a:rPr lang="id-ID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73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Andrew S. Tanenbaum, Computer Networks, 4th Edition, Prentice Hall, 2003</a:t>
            </a:r>
          </a:p>
          <a:p>
            <a:endParaRPr lang="id-ID" dirty="0"/>
          </a:p>
          <a:p>
            <a:r>
              <a:rPr lang="id-ID" dirty="0"/>
              <a:t>S.S. Shinde, Computer Network, New Age, 2009</a:t>
            </a:r>
          </a:p>
          <a:p>
            <a:endParaRPr lang="id-ID" dirty="0"/>
          </a:p>
          <a:p>
            <a:r>
              <a:rPr lang="id-ID" dirty="0"/>
              <a:t>Libor Dotálek and Alena Kabelová, Understanding TCP/IP, Packt, 2006</a:t>
            </a:r>
          </a:p>
        </p:txBody>
      </p:sp>
    </p:spTree>
    <p:extLst>
      <p:ext uri="{BB962C8B-B14F-4D97-AF65-F5344CB8AC3E}">
        <p14:creationId xmlns:p14="http://schemas.microsoft.com/office/powerpoint/2010/main" val="163746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Middle Exam (20%)</a:t>
            </a:r>
          </a:p>
          <a:p>
            <a:endParaRPr lang="id-ID" dirty="0"/>
          </a:p>
          <a:p>
            <a:r>
              <a:rPr lang="id-ID" dirty="0"/>
              <a:t>Final Exam (30%)</a:t>
            </a:r>
          </a:p>
          <a:p>
            <a:endParaRPr lang="id-ID" dirty="0"/>
          </a:p>
          <a:p>
            <a:r>
              <a:rPr lang="id-ID" dirty="0"/>
              <a:t>Certification (20%)</a:t>
            </a:r>
          </a:p>
          <a:p>
            <a:endParaRPr lang="id-ID" dirty="0"/>
          </a:p>
          <a:p>
            <a:r>
              <a:rPr lang="id-ID" dirty="0"/>
              <a:t>Assignments (30%), consisting :</a:t>
            </a:r>
          </a:p>
          <a:p>
            <a:pPr lvl="1"/>
            <a:r>
              <a:rPr lang="id-ID" dirty="0"/>
              <a:t>Individual Assignment</a:t>
            </a:r>
          </a:p>
          <a:p>
            <a:pPr lvl="1"/>
            <a:r>
              <a:rPr lang="id-ID" dirty="0"/>
              <a:t>Group Assignment</a:t>
            </a:r>
          </a:p>
          <a:p>
            <a:pPr lvl="1"/>
            <a:r>
              <a:rPr lang="id-ID" dirty="0"/>
              <a:t>Attendance</a:t>
            </a:r>
          </a:p>
          <a:p>
            <a:pPr lvl="1"/>
            <a:r>
              <a:rPr lang="id-ID" dirty="0"/>
              <a:t>Project or Challange (If  Any...)</a:t>
            </a:r>
          </a:p>
        </p:txBody>
      </p:sp>
    </p:spTree>
    <p:extLst>
      <p:ext uri="{BB962C8B-B14F-4D97-AF65-F5344CB8AC3E}">
        <p14:creationId xmlns:p14="http://schemas.microsoft.com/office/powerpoint/2010/main" val="24774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1254" y="2276873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85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(Basic Concept of Computer Networks)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History (just read the books !!! We’re not on history lesson !)</a:t>
            </a:r>
          </a:p>
          <a:p>
            <a:r>
              <a:rPr lang="id-ID" dirty="0"/>
              <a:t>Stand alone (What ???)</a:t>
            </a:r>
          </a:p>
          <a:p>
            <a:r>
              <a:rPr lang="id-ID" dirty="0"/>
              <a:t>Term for Computer (used to be) or Devices (gadget)</a:t>
            </a:r>
          </a:p>
          <a:p>
            <a:r>
              <a:rPr lang="id-ID" b="1" i="1" dirty="0"/>
              <a:t>Connect 2 or more devices or computers</a:t>
            </a:r>
          </a:p>
          <a:p>
            <a:r>
              <a:rPr lang="id-ID" b="1" i="1" dirty="0"/>
              <a:t>Functions ? (communications and using available resources together)</a:t>
            </a:r>
          </a:p>
          <a:p>
            <a:r>
              <a:rPr lang="id-ID" b="1" i="1" dirty="0"/>
              <a:t>Location ? (no problem)</a:t>
            </a:r>
          </a:p>
          <a:p>
            <a:r>
              <a:rPr lang="id-ID" b="1" i="1" dirty="0"/>
              <a:t>Size ? (whatever)</a:t>
            </a:r>
          </a:p>
          <a:p>
            <a:r>
              <a:rPr lang="id-ID" dirty="0"/>
              <a:t>Benefits and liablity ? (hmm... let‘s see and break them down together in the next session)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46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(Terminology)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249426"/>
            <a:ext cx="8219256" cy="1539615"/>
          </a:xfrm>
        </p:spPr>
        <p:txBody>
          <a:bodyPr>
            <a:normAutofit/>
          </a:bodyPr>
          <a:lstStyle/>
          <a:p>
            <a:r>
              <a:rPr lang="id-ID" dirty="0"/>
              <a:t>The Unit used on nework </a:t>
            </a:r>
          </a:p>
          <a:p>
            <a:pPr lvl="1"/>
            <a:r>
              <a:rPr lang="id-ID" dirty="0"/>
              <a:t>bit (b) smallest unit to describe a bit to flow in the network for binary data</a:t>
            </a:r>
          </a:p>
          <a:p>
            <a:pPr lvl="1"/>
            <a:r>
              <a:rPr lang="id-ID" dirty="0"/>
              <a:t>Byte (B) consisting from  8 bit in a byte</a:t>
            </a:r>
          </a:p>
          <a:p>
            <a:pPr lvl="1"/>
            <a:r>
              <a:rPr lang="id-ID" dirty="0"/>
              <a:t>For measurement can be combine with  (from smallest to biggest unit) :</a:t>
            </a:r>
          </a:p>
          <a:p>
            <a:pPr lvl="1"/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524000" y="3717032"/>
            <a:ext cx="2880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Factor	Name 	Symbol</a:t>
            </a:r>
          </a:p>
          <a:p>
            <a:r>
              <a:rPr lang="id-ID" dirty="0"/>
              <a:t>10</a:t>
            </a:r>
            <a:r>
              <a:rPr lang="id-ID" baseline="30000" dirty="0"/>
              <a:t>1</a:t>
            </a:r>
            <a:r>
              <a:rPr lang="id-ID" dirty="0"/>
              <a:t>	deka	da</a:t>
            </a:r>
          </a:p>
          <a:p>
            <a:r>
              <a:rPr lang="id-ID" dirty="0"/>
              <a:t>10</a:t>
            </a:r>
            <a:r>
              <a:rPr lang="id-ID" baseline="30000" dirty="0"/>
              <a:t>2</a:t>
            </a:r>
            <a:r>
              <a:rPr lang="id-ID" dirty="0"/>
              <a:t>	hecto	h</a:t>
            </a:r>
          </a:p>
          <a:p>
            <a:r>
              <a:rPr lang="id-ID" dirty="0"/>
              <a:t>10</a:t>
            </a:r>
            <a:r>
              <a:rPr lang="id-ID" baseline="30000" dirty="0"/>
              <a:t>3</a:t>
            </a:r>
            <a:r>
              <a:rPr lang="id-ID" dirty="0"/>
              <a:t>	kilo	k</a:t>
            </a:r>
          </a:p>
          <a:p>
            <a:r>
              <a:rPr lang="id-ID" dirty="0"/>
              <a:t>10</a:t>
            </a:r>
            <a:r>
              <a:rPr lang="id-ID" baseline="30000" dirty="0"/>
              <a:t>6</a:t>
            </a:r>
            <a:r>
              <a:rPr lang="id-ID" dirty="0"/>
              <a:t>	mega	M</a:t>
            </a:r>
          </a:p>
          <a:p>
            <a:r>
              <a:rPr lang="id-ID" dirty="0"/>
              <a:t>10</a:t>
            </a:r>
            <a:r>
              <a:rPr lang="id-ID" baseline="30000" dirty="0"/>
              <a:t>9</a:t>
            </a:r>
            <a:r>
              <a:rPr lang="id-ID" dirty="0"/>
              <a:t>	giga	G</a:t>
            </a:r>
          </a:p>
          <a:p>
            <a:r>
              <a:rPr lang="id-ID" dirty="0"/>
              <a:t>10</a:t>
            </a:r>
            <a:r>
              <a:rPr lang="id-ID" baseline="30000" dirty="0"/>
              <a:t>12</a:t>
            </a:r>
            <a:r>
              <a:rPr lang="id-ID" dirty="0"/>
              <a:t>	tera	T</a:t>
            </a:r>
          </a:p>
          <a:p>
            <a:r>
              <a:rPr lang="id-ID" dirty="0"/>
              <a:t>10</a:t>
            </a:r>
            <a:r>
              <a:rPr lang="id-ID" baseline="30000" dirty="0"/>
              <a:t>15</a:t>
            </a:r>
            <a:r>
              <a:rPr lang="id-ID" dirty="0"/>
              <a:t>	peta	P</a:t>
            </a:r>
          </a:p>
          <a:p>
            <a:r>
              <a:rPr lang="id-ID" dirty="0"/>
              <a:t>10</a:t>
            </a:r>
            <a:r>
              <a:rPr lang="id-ID" baseline="30000" dirty="0"/>
              <a:t>18</a:t>
            </a:r>
            <a:r>
              <a:rPr lang="id-ID" dirty="0"/>
              <a:t>	exa	E</a:t>
            </a:r>
          </a:p>
          <a:p>
            <a:r>
              <a:rPr lang="id-ID" dirty="0"/>
              <a:t>10</a:t>
            </a:r>
            <a:r>
              <a:rPr lang="id-ID" baseline="30000" dirty="0"/>
              <a:t>21</a:t>
            </a:r>
            <a:r>
              <a:rPr lang="id-ID" dirty="0"/>
              <a:t>	zetta	Z</a:t>
            </a:r>
          </a:p>
          <a:p>
            <a:r>
              <a:rPr lang="id-ID" dirty="0"/>
              <a:t>10</a:t>
            </a:r>
            <a:r>
              <a:rPr lang="id-ID" baseline="30000" dirty="0"/>
              <a:t>24</a:t>
            </a:r>
            <a:r>
              <a:rPr lang="id-ID" dirty="0"/>
              <a:t>	yotta	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4320" y="3717032"/>
            <a:ext cx="2915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Factor	Name 	Symbol</a:t>
            </a:r>
          </a:p>
          <a:p>
            <a:r>
              <a:rPr lang="id-ID" dirty="0"/>
              <a:t>10</a:t>
            </a:r>
            <a:r>
              <a:rPr lang="id-ID" baseline="30000" dirty="0"/>
              <a:t>27</a:t>
            </a:r>
            <a:r>
              <a:rPr lang="id-ID" dirty="0"/>
              <a:t>	xona	X</a:t>
            </a:r>
          </a:p>
          <a:p>
            <a:r>
              <a:rPr lang="id-ID" dirty="0"/>
              <a:t>10</a:t>
            </a:r>
            <a:r>
              <a:rPr lang="id-ID" baseline="30000" dirty="0"/>
              <a:t>30</a:t>
            </a:r>
            <a:r>
              <a:rPr lang="id-ID" dirty="0"/>
              <a:t>	weka	W</a:t>
            </a:r>
          </a:p>
          <a:p>
            <a:r>
              <a:rPr lang="id-ID" dirty="0"/>
              <a:t>10</a:t>
            </a:r>
            <a:r>
              <a:rPr lang="id-ID" baseline="30000" dirty="0"/>
              <a:t>33</a:t>
            </a:r>
            <a:r>
              <a:rPr lang="id-ID" dirty="0"/>
              <a:t>	vunda	V</a:t>
            </a:r>
          </a:p>
          <a:p>
            <a:r>
              <a:rPr lang="id-ID" dirty="0"/>
              <a:t>10</a:t>
            </a:r>
            <a:r>
              <a:rPr lang="id-ID" baseline="30000" dirty="0"/>
              <a:t>36</a:t>
            </a:r>
            <a:r>
              <a:rPr lang="id-ID" dirty="0"/>
              <a:t>	uda	U</a:t>
            </a:r>
          </a:p>
          <a:p>
            <a:r>
              <a:rPr lang="id-ID" dirty="0"/>
              <a:t>10</a:t>
            </a:r>
            <a:r>
              <a:rPr lang="id-ID" baseline="30000" dirty="0"/>
              <a:t>39</a:t>
            </a:r>
            <a:r>
              <a:rPr lang="id-ID" dirty="0"/>
              <a:t>	treda	TD</a:t>
            </a:r>
          </a:p>
          <a:p>
            <a:r>
              <a:rPr lang="id-ID" dirty="0"/>
              <a:t>10</a:t>
            </a:r>
            <a:r>
              <a:rPr lang="id-ID" baseline="30000" dirty="0"/>
              <a:t>42</a:t>
            </a:r>
            <a:r>
              <a:rPr lang="id-ID" dirty="0"/>
              <a:t>	sorta	S</a:t>
            </a:r>
          </a:p>
          <a:p>
            <a:r>
              <a:rPr lang="id-ID" dirty="0"/>
              <a:t>10</a:t>
            </a:r>
            <a:r>
              <a:rPr lang="id-ID" baseline="30000" dirty="0"/>
              <a:t>45</a:t>
            </a:r>
            <a:r>
              <a:rPr lang="id-ID" dirty="0"/>
              <a:t>	rinta	R</a:t>
            </a:r>
          </a:p>
          <a:p>
            <a:r>
              <a:rPr lang="id-ID" dirty="0"/>
              <a:t>10</a:t>
            </a:r>
            <a:r>
              <a:rPr lang="id-ID" baseline="30000" dirty="0"/>
              <a:t>48</a:t>
            </a:r>
            <a:r>
              <a:rPr lang="id-ID" dirty="0"/>
              <a:t>	quexa	Q</a:t>
            </a:r>
          </a:p>
          <a:p>
            <a:r>
              <a:rPr lang="id-ID" dirty="0"/>
              <a:t>10</a:t>
            </a:r>
            <a:r>
              <a:rPr lang="id-ID" baseline="30000" dirty="0"/>
              <a:t>51</a:t>
            </a:r>
            <a:r>
              <a:rPr lang="id-ID" dirty="0"/>
              <a:t>	pepta	PP</a:t>
            </a:r>
          </a:p>
          <a:p>
            <a:r>
              <a:rPr lang="id-ID" dirty="0"/>
              <a:t>10</a:t>
            </a:r>
            <a:r>
              <a:rPr lang="id-ID" baseline="30000" dirty="0"/>
              <a:t>54</a:t>
            </a:r>
            <a:r>
              <a:rPr lang="id-ID" dirty="0"/>
              <a:t>	ocha	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3290" y="3690957"/>
            <a:ext cx="33110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Factor	Name 	Symbol</a:t>
            </a:r>
          </a:p>
          <a:p>
            <a:r>
              <a:rPr lang="id-ID" dirty="0"/>
              <a:t>10</a:t>
            </a:r>
            <a:r>
              <a:rPr lang="id-ID" baseline="30000" dirty="0"/>
              <a:t>57</a:t>
            </a:r>
            <a:r>
              <a:rPr lang="id-ID" dirty="0"/>
              <a:t>	nena	N</a:t>
            </a:r>
          </a:p>
          <a:p>
            <a:r>
              <a:rPr lang="id-ID" dirty="0"/>
              <a:t>10</a:t>
            </a:r>
            <a:r>
              <a:rPr lang="id-ID" baseline="30000" dirty="0"/>
              <a:t>42</a:t>
            </a:r>
            <a:r>
              <a:rPr lang="id-ID" dirty="0"/>
              <a:t>	sorta	S</a:t>
            </a:r>
          </a:p>
          <a:p>
            <a:r>
              <a:rPr lang="id-ID" dirty="0"/>
              <a:t>10</a:t>
            </a:r>
            <a:r>
              <a:rPr lang="id-ID" baseline="30000" dirty="0"/>
              <a:t>45</a:t>
            </a:r>
            <a:r>
              <a:rPr lang="id-ID" dirty="0"/>
              <a:t>	rinta	R</a:t>
            </a:r>
          </a:p>
          <a:p>
            <a:r>
              <a:rPr lang="id-ID" dirty="0"/>
              <a:t>10</a:t>
            </a:r>
            <a:r>
              <a:rPr lang="id-ID" baseline="30000" dirty="0"/>
              <a:t>48</a:t>
            </a:r>
            <a:r>
              <a:rPr lang="id-ID" dirty="0"/>
              <a:t>	quexa	Q</a:t>
            </a:r>
          </a:p>
          <a:p>
            <a:r>
              <a:rPr lang="id-ID" dirty="0"/>
              <a:t>10</a:t>
            </a:r>
            <a:r>
              <a:rPr lang="id-ID" baseline="30000" dirty="0"/>
              <a:t>51</a:t>
            </a:r>
            <a:r>
              <a:rPr lang="id-ID" dirty="0"/>
              <a:t>	pepta	PP</a:t>
            </a:r>
          </a:p>
          <a:p>
            <a:r>
              <a:rPr lang="id-ID" dirty="0"/>
              <a:t>10</a:t>
            </a:r>
            <a:r>
              <a:rPr lang="id-ID" baseline="30000" dirty="0"/>
              <a:t>54</a:t>
            </a:r>
            <a:r>
              <a:rPr lang="id-ID" dirty="0"/>
              <a:t>	ocha	O</a:t>
            </a:r>
          </a:p>
          <a:p>
            <a:r>
              <a:rPr lang="id-ID" dirty="0"/>
              <a:t>10</a:t>
            </a:r>
            <a:r>
              <a:rPr lang="id-ID" baseline="30000" dirty="0"/>
              <a:t>57</a:t>
            </a:r>
            <a:r>
              <a:rPr lang="id-ID" dirty="0"/>
              <a:t>	nena	N</a:t>
            </a:r>
          </a:p>
          <a:p>
            <a:r>
              <a:rPr lang="id-ID" dirty="0"/>
              <a:t>10</a:t>
            </a:r>
            <a:r>
              <a:rPr lang="id-ID" baseline="30000" dirty="0"/>
              <a:t>60</a:t>
            </a:r>
            <a:r>
              <a:rPr lang="id-ID" dirty="0"/>
              <a:t>	minga	MI</a:t>
            </a:r>
          </a:p>
          <a:p>
            <a:r>
              <a:rPr lang="id-ID" dirty="0"/>
              <a:t>10</a:t>
            </a:r>
            <a:r>
              <a:rPr lang="id-ID" baseline="30000" dirty="0"/>
              <a:t>63</a:t>
            </a:r>
            <a:r>
              <a:rPr lang="id-ID" dirty="0"/>
              <a:t>	luma	L</a:t>
            </a:r>
          </a:p>
        </p:txBody>
      </p:sp>
    </p:spTree>
    <p:extLst>
      <p:ext uri="{BB962C8B-B14F-4D97-AF65-F5344CB8AC3E}">
        <p14:creationId xmlns:p14="http://schemas.microsoft.com/office/powerpoint/2010/main" val="330119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(Terminology </a:t>
            </a:r>
            <a:r>
              <a:rPr lang="id-ID" i="1" dirty="0"/>
              <a:t>Continues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249426"/>
            <a:ext cx="8219256" cy="459495"/>
          </a:xfrm>
        </p:spPr>
        <p:txBody>
          <a:bodyPr>
            <a:normAutofit/>
          </a:bodyPr>
          <a:lstStyle/>
          <a:p>
            <a:pPr lvl="1"/>
            <a:r>
              <a:rPr lang="id-ID" dirty="0"/>
              <a:t>smallest  unit :</a:t>
            </a:r>
          </a:p>
          <a:p>
            <a:pPr marL="411480" lvl="1" indent="0">
              <a:buNone/>
            </a:pP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783632" y="2565512"/>
            <a:ext cx="2915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Factor	Name 	Symbol</a:t>
            </a:r>
          </a:p>
          <a:p>
            <a:r>
              <a:rPr lang="id-ID" dirty="0"/>
              <a:t>10</a:t>
            </a:r>
            <a:r>
              <a:rPr lang="id-ID" baseline="30000" dirty="0"/>
              <a:t>-1</a:t>
            </a:r>
            <a:r>
              <a:rPr lang="id-ID" dirty="0"/>
              <a:t>	deci	d</a:t>
            </a:r>
          </a:p>
          <a:p>
            <a:r>
              <a:rPr lang="id-ID" dirty="0"/>
              <a:t>10</a:t>
            </a:r>
            <a:r>
              <a:rPr lang="id-ID" baseline="30000" dirty="0"/>
              <a:t>-2</a:t>
            </a:r>
            <a:r>
              <a:rPr lang="id-ID" dirty="0"/>
              <a:t>	centi	c</a:t>
            </a:r>
          </a:p>
          <a:p>
            <a:r>
              <a:rPr lang="id-ID" dirty="0"/>
              <a:t>10</a:t>
            </a:r>
            <a:r>
              <a:rPr lang="id-ID" baseline="30000" dirty="0"/>
              <a:t>-3</a:t>
            </a:r>
            <a:r>
              <a:rPr lang="id-ID" dirty="0"/>
              <a:t>	milli	m</a:t>
            </a:r>
          </a:p>
          <a:p>
            <a:r>
              <a:rPr lang="id-ID" dirty="0"/>
              <a:t>10</a:t>
            </a:r>
            <a:r>
              <a:rPr lang="id-ID" baseline="30000" dirty="0"/>
              <a:t>-6</a:t>
            </a:r>
            <a:r>
              <a:rPr lang="id-ID" dirty="0"/>
              <a:t>	micro	µ</a:t>
            </a:r>
          </a:p>
          <a:p>
            <a:r>
              <a:rPr lang="id-ID" dirty="0"/>
              <a:t>10</a:t>
            </a:r>
            <a:r>
              <a:rPr lang="id-ID" baseline="30000" dirty="0"/>
              <a:t>-9</a:t>
            </a:r>
            <a:r>
              <a:rPr lang="id-ID" dirty="0"/>
              <a:t>	nano	n</a:t>
            </a:r>
          </a:p>
          <a:p>
            <a:r>
              <a:rPr lang="id-ID" dirty="0"/>
              <a:t>10</a:t>
            </a:r>
            <a:r>
              <a:rPr lang="id-ID" baseline="30000" dirty="0"/>
              <a:t>-12</a:t>
            </a:r>
            <a:r>
              <a:rPr lang="id-ID" dirty="0"/>
              <a:t>	pico	p</a:t>
            </a:r>
          </a:p>
          <a:p>
            <a:r>
              <a:rPr lang="id-ID" dirty="0"/>
              <a:t>10</a:t>
            </a:r>
            <a:r>
              <a:rPr lang="id-ID" baseline="30000" dirty="0"/>
              <a:t>-15</a:t>
            </a:r>
            <a:r>
              <a:rPr lang="id-ID" dirty="0"/>
              <a:t>	femto	f</a:t>
            </a:r>
          </a:p>
          <a:p>
            <a:r>
              <a:rPr lang="id-ID" dirty="0"/>
              <a:t>10</a:t>
            </a:r>
            <a:r>
              <a:rPr lang="id-ID" baseline="30000" dirty="0"/>
              <a:t>-18</a:t>
            </a:r>
            <a:r>
              <a:rPr lang="id-ID" dirty="0"/>
              <a:t>	atto	a</a:t>
            </a:r>
          </a:p>
          <a:p>
            <a:r>
              <a:rPr lang="id-ID" dirty="0"/>
              <a:t>10</a:t>
            </a:r>
            <a:r>
              <a:rPr lang="id-ID" baseline="30000" dirty="0"/>
              <a:t>-21</a:t>
            </a:r>
            <a:r>
              <a:rPr lang="id-ID" dirty="0"/>
              <a:t>	zepto	z</a:t>
            </a:r>
          </a:p>
          <a:p>
            <a:r>
              <a:rPr lang="id-ID" dirty="0"/>
              <a:t>10</a:t>
            </a:r>
            <a:r>
              <a:rPr lang="id-ID" baseline="30000" dirty="0"/>
              <a:t>-24</a:t>
            </a:r>
            <a:r>
              <a:rPr lang="id-ID" dirty="0"/>
              <a:t>	yocto	y</a:t>
            </a:r>
          </a:p>
          <a:p>
            <a:r>
              <a:rPr lang="id-ID" dirty="0"/>
              <a:t>10</a:t>
            </a:r>
            <a:r>
              <a:rPr lang="id-ID" baseline="30000" dirty="0"/>
              <a:t>-27</a:t>
            </a:r>
            <a:r>
              <a:rPr lang="id-ID" dirty="0"/>
              <a:t>	xonto	x</a:t>
            </a:r>
          </a:p>
          <a:p>
            <a:r>
              <a:rPr lang="id-ID" dirty="0"/>
              <a:t>10</a:t>
            </a:r>
            <a:r>
              <a:rPr lang="id-ID" baseline="30000" dirty="0"/>
              <a:t>-30</a:t>
            </a:r>
            <a:r>
              <a:rPr lang="id-ID" dirty="0"/>
              <a:t>	wekto	w</a:t>
            </a:r>
          </a:p>
          <a:p>
            <a:r>
              <a:rPr lang="id-ID" dirty="0"/>
              <a:t>10</a:t>
            </a:r>
            <a:r>
              <a:rPr lang="id-ID" baseline="30000" dirty="0"/>
              <a:t>-33</a:t>
            </a:r>
            <a:r>
              <a:rPr lang="id-ID" dirty="0"/>
              <a:t>	vunkto	v</a:t>
            </a:r>
          </a:p>
          <a:p>
            <a:r>
              <a:rPr lang="id-ID" dirty="0"/>
              <a:t>10</a:t>
            </a:r>
            <a:r>
              <a:rPr lang="id-ID" baseline="30000" dirty="0"/>
              <a:t>-36</a:t>
            </a:r>
            <a:r>
              <a:rPr lang="id-ID" dirty="0"/>
              <a:t>	unto	u</a:t>
            </a:r>
          </a:p>
        </p:txBody>
      </p:sp>
      <p:sp>
        <p:nvSpPr>
          <p:cNvPr id="4" name="Rectangle 3"/>
          <p:cNvSpPr/>
          <p:nvPr/>
        </p:nvSpPr>
        <p:spPr>
          <a:xfrm>
            <a:off x="6312024" y="2610744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Factor	Name 	Symbol</a:t>
            </a:r>
          </a:p>
          <a:p>
            <a:r>
              <a:rPr lang="id-ID" dirty="0"/>
              <a:t>10</a:t>
            </a:r>
            <a:r>
              <a:rPr lang="id-ID" baseline="30000" dirty="0"/>
              <a:t>-39</a:t>
            </a:r>
            <a:r>
              <a:rPr lang="id-ID" dirty="0"/>
              <a:t>	trekto	td</a:t>
            </a:r>
          </a:p>
          <a:p>
            <a:r>
              <a:rPr lang="id-ID" dirty="0"/>
              <a:t>10</a:t>
            </a:r>
            <a:r>
              <a:rPr lang="id-ID" baseline="30000" dirty="0"/>
              <a:t>-42</a:t>
            </a:r>
            <a:r>
              <a:rPr lang="id-ID" dirty="0"/>
              <a:t>	sotro	s</a:t>
            </a:r>
          </a:p>
          <a:p>
            <a:r>
              <a:rPr lang="id-ID" dirty="0"/>
              <a:t>10</a:t>
            </a:r>
            <a:r>
              <a:rPr lang="id-ID" baseline="30000" dirty="0"/>
              <a:t>-45</a:t>
            </a:r>
            <a:r>
              <a:rPr lang="id-ID" dirty="0"/>
              <a:t>	rimto	r</a:t>
            </a:r>
          </a:p>
          <a:p>
            <a:r>
              <a:rPr lang="id-ID" dirty="0"/>
              <a:t>10</a:t>
            </a:r>
            <a:r>
              <a:rPr lang="id-ID" baseline="30000" dirty="0"/>
              <a:t>-48</a:t>
            </a:r>
            <a:r>
              <a:rPr lang="id-ID" dirty="0"/>
              <a:t>	quekto	q</a:t>
            </a:r>
          </a:p>
          <a:p>
            <a:r>
              <a:rPr lang="id-ID" dirty="0"/>
              <a:t>10</a:t>
            </a:r>
            <a:r>
              <a:rPr lang="id-ID" baseline="30000" dirty="0"/>
              <a:t>-51</a:t>
            </a:r>
            <a:r>
              <a:rPr lang="id-ID" dirty="0"/>
              <a:t>	pekro	pk</a:t>
            </a:r>
          </a:p>
          <a:p>
            <a:r>
              <a:rPr lang="id-ID" dirty="0"/>
              <a:t>10</a:t>
            </a:r>
            <a:r>
              <a:rPr lang="id-ID" baseline="30000" dirty="0"/>
              <a:t>-54</a:t>
            </a:r>
            <a:r>
              <a:rPr lang="id-ID" dirty="0"/>
              <a:t>	otro	o</a:t>
            </a:r>
          </a:p>
          <a:p>
            <a:r>
              <a:rPr lang="id-ID" dirty="0"/>
              <a:t>10</a:t>
            </a:r>
            <a:r>
              <a:rPr lang="id-ID" baseline="30000" dirty="0"/>
              <a:t>-57</a:t>
            </a:r>
            <a:r>
              <a:rPr lang="id-ID" dirty="0"/>
              <a:t>	nekto	nk</a:t>
            </a:r>
          </a:p>
          <a:p>
            <a:r>
              <a:rPr lang="id-ID" dirty="0"/>
              <a:t>10</a:t>
            </a:r>
            <a:r>
              <a:rPr lang="id-ID" baseline="30000" dirty="0"/>
              <a:t>-60</a:t>
            </a:r>
            <a:r>
              <a:rPr lang="id-ID" dirty="0"/>
              <a:t>	mikto	mi</a:t>
            </a:r>
          </a:p>
          <a:p>
            <a:r>
              <a:rPr lang="id-ID" dirty="0"/>
              <a:t>10</a:t>
            </a:r>
            <a:r>
              <a:rPr lang="id-ID" baseline="30000" dirty="0"/>
              <a:t>-63</a:t>
            </a:r>
            <a:r>
              <a:rPr lang="id-ID" dirty="0"/>
              <a:t>	lunto	l</a:t>
            </a:r>
          </a:p>
        </p:txBody>
      </p:sp>
    </p:spTree>
    <p:extLst>
      <p:ext uri="{BB962C8B-B14F-4D97-AF65-F5344CB8AC3E}">
        <p14:creationId xmlns:p14="http://schemas.microsoft.com/office/powerpoint/2010/main" val="13280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Introduction to Computer Networks</a:t>
            </a:r>
            <a:br>
              <a:rPr lang="id-ID" dirty="0"/>
            </a:br>
            <a:r>
              <a:rPr lang="id-ID" dirty="0"/>
              <a:t>(Terminology </a:t>
            </a:r>
            <a:r>
              <a:rPr lang="id-ID" i="1" dirty="0"/>
              <a:t>Continues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id-ID" dirty="0"/>
          </a:p>
          <a:p>
            <a:r>
              <a:rPr lang="id-ID" dirty="0"/>
              <a:t>BandWidth</a:t>
            </a:r>
          </a:p>
          <a:p>
            <a:r>
              <a:rPr lang="id-ID" dirty="0"/>
              <a:t>Transfer Rate</a:t>
            </a:r>
          </a:p>
          <a:p>
            <a:r>
              <a:rPr lang="id-ID" dirty="0"/>
              <a:t>Throughput</a:t>
            </a:r>
          </a:p>
          <a:p>
            <a:r>
              <a:rPr lang="id-ID" dirty="0"/>
              <a:t>Wi-Fi</a:t>
            </a:r>
          </a:p>
          <a:p>
            <a:r>
              <a:rPr lang="id-ID" dirty="0"/>
              <a:t>Concentrator (Hub, Switch, Access Point for wireless)</a:t>
            </a:r>
          </a:p>
          <a:p>
            <a:r>
              <a:rPr lang="id-ID" dirty="0"/>
              <a:t>NOS (Network Operating System)</a:t>
            </a:r>
          </a:p>
          <a:p>
            <a:r>
              <a:rPr lang="id-ID" dirty="0"/>
              <a:t>Autonomous System</a:t>
            </a:r>
          </a:p>
          <a:p>
            <a:r>
              <a:rPr lang="id-ID" dirty="0"/>
              <a:t>Hacking is not cracking</a:t>
            </a:r>
          </a:p>
          <a:p>
            <a:r>
              <a:rPr lang="id-ID" dirty="0"/>
              <a:t>Broadband</a:t>
            </a:r>
          </a:p>
          <a:p>
            <a:r>
              <a:rPr lang="id-ID" dirty="0"/>
              <a:t>WiMax (Worldwide Interopeability for Microwave Access)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id-ID" dirty="0"/>
          </a:p>
          <a:p>
            <a:r>
              <a:rPr lang="id-ID" dirty="0"/>
              <a:t>ISP (Internet Service Provider)</a:t>
            </a:r>
          </a:p>
          <a:p>
            <a:r>
              <a:rPr lang="id-ID" dirty="0"/>
              <a:t>NAP (Network Access Provider)</a:t>
            </a:r>
          </a:p>
          <a:p>
            <a:r>
              <a:rPr lang="id-ID" dirty="0"/>
              <a:t>Bit is not a byte</a:t>
            </a:r>
          </a:p>
          <a:p>
            <a:r>
              <a:rPr lang="id-ID" dirty="0"/>
              <a:t>IP Address</a:t>
            </a:r>
            <a:r>
              <a:rPr lang="en-US" dirty="0"/>
              <a:t> (v4 and v6)</a:t>
            </a:r>
            <a:endParaRPr lang="id-ID" dirty="0"/>
          </a:p>
          <a:p>
            <a:r>
              <a:rPr lang="id-ID" dirty="0"/>
              <a:t>Proxy</a:t>
            </a:r>
          </a:p>
          <a:p>
            <a:r>
              <a:rPr lang="id-ID" dirty="0"/>
              <a:t>Anonymous</a:t>
            </a:r>
          </a:p>
          <a:p>
            <a:r>
              <a:rPr lang="en-US" dirty="0"/>
              <a:t>Network Operations Center (</a:t>
            </a:r>
            <a:r>
              <a:rPr lang="id-ID" dirty="0"/>
              <a:t>NOC</a:t>
            </a:r>
            <a:r>
              <a:rPr lang="en-US" dirty="0"/>
              <a:t>)</a:t>
            </a:r>
            <a:endParaRPr lang="id-ID" dirty="0"/>
          </a:p>
          <a:p>
            <a:r>
              <a:rPr lang="id-ID" dirty="0"/>
              <a:t>DataCenter (DC)</a:t>
            </a:r>
          </a:p>
          <a:p>
            <a:r>
              <a:rPr lang="en-US" dirty="0"/>
              <a:t>Disaster Recovery Center (</a:t>
            </a:r>
            <a:r>
              <a:rPr lang="id-ID" dirty="0"/>
              <a:t>DRC</a:t>
            </a:r>
            <a:r>
              <a:rPr lang="en-US" dirty="0"/>
              <a:t>)</a:t>
            </a:r>
            <a:endParaRPr lang="id-ID" dirty="0"/>
          </a:p>
          <a:p>
            <a:r>
              <a:rPr lang="id-ID" dirty="0"/>
              <a:t>E1, D3, STM1, STM2</a:t>
            </a:r>
            <a:endParaRPr lang="en-US" dirty="0"/>
          </a:p>
          <a:p>
            <a:r>
              <a:rPr lang="en-US" dirty="0"/>
              <a:t>CGN / </a:t>
            </a:r>
            <a:r>
              <a:rPr lang="en-US" dirty="0" err="1"/>
              <a:t>CGNat</a:t>
            </a:r>
            <a:r>
              <a:rPr lang="en-US" dirty="0"/>
              <a:t> (Carrier-Grade NAT)</a:t>
            </a:r>
          </a:p>
          <a:p>
            <a:endParaRPr lang="en-US" dirty="0"/>
          </a:p>
          <a:p>
            <a:r>
              <a:rPr lang="en-US" dirty="0"/>
              <a:t>and more to come …..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5697154"/>
      </p:ext>
    </p:extLst>
  </p:cSld>
  <p:clrMapOvr>
    <a:masterClrMapping/>
  </p:clrMapOvr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63999</TotalTime>
  <Words>1127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Signika</vt:lpstr>
      <vt:lpstr>Fakultas Ilmu Komputer</vt:lpstr>
      <vt:lpstr>Computer Networks</vt:lpstr>
      <vt:lpstr>Course Content (Syllabus)</vt:lpstr>
      <vt:lpstr>References</vt:lpstr>
      <vt:lpstr>Grading Guidelines</vt:lpstr>
      <vt:lpstr>PowerPoint Presentation</vt:lpstr>
      <vt:lpstr>Introduction to Computer Networks (Basic Concept of Computer Networks)</vt:lpstr>
      <vt:lpstr>Introduction to Computer Networks (Terminology)</vt:lpstr>
      <vt:lpstr>Introduction to Computer Networks (Terminology Continues)</vt:lpstr>
      <vt:lpstr>Introduction to Computer Networks (Terminology Continues)</vt:lpstr>
      <vt:lpstr>Introduction to Computer Networks (Terminology Continues)</vt:lpstr>
      <vt:lpstr>PowerPoint Presentation</vt:lpstr>
      <vt:lpstr>Introduction to Computer Networks (Advantages)</vt:lpstr>
      <vt:lpstr>Introduction to Computer Networks (Disadvantages)</vt:lpstr>
      <vt:lpstr>Introduction to Computer Networks (Applications)</vt:lpstr>
      <vt:lpstr>Introduction to Computer Networks (Applications – Further More)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327</cp:revision>
  <dcterms:created xsi:type="dcterms:W3CDTF">2011-09-14T06:18:36Z</dcterms:created>
  <dcterms:modified xsi:type="dcterms:W3CDTF">2020-08-16T17:32:37Z</dcterms:modified>
</cp:coreProperties>
</file>