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3"/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Quantico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Denk One"/>
      <p:regular r:id="rId25"/>
    </p:embeddedFont>
    <p:embeddedFont>
      <p:font typeface="PT Sans"/>
      <p:regular r:id="rId26"/>
      <p:bold r:id="rId27"/>
      <p:italic r:id="rId28"/>
      <p:boldItalic r:id="rId29"/>
    </p:embeddedFont>
    <p:embeddedFont>
      <p:font typeface="Fira Sans Extra Condense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ntico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TSans-regular.fntdata"/><Relationship Id="rId25" Type="http://schemas.openxmlformats.org/officeDocument/2006/relationships/font" Target="fonts/DenkOne-regular.fntdata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-bold.fntdata"/><Relationship Id="rId30" Type="http://schemas.openxmlformats.org/officeDocument/2006/relationships/font" Target="fonts/FiraSansExtraCondensed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ntico-regular.fntdata"/><Relationship Id="rId16" Type="http://schemas.openxmlformats.org/officeDocument/2006/relationships/slide" Target="slides/slide11.xml"/><Relationship Id="rId19" Type="http://schemas.openxmlformats.org/officeDocument/2006/relationships/font" Target="fonts/Quantico-italic.fntdata"/><Relationship Id="rId18" Type="http://schemas.openxmlformats.org/officeDocument/2006/relationships/font" Target="fonts/Quantic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0f7af258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0f7af258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3ee78da8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3ee78da8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e43fc3a28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e43fc3a2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a30a77ac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a30a77ac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e43fc3a2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e43fc3a2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e43fc3a28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e43fc3a2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55136743d5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55136743d5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b717bb926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b717bb926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1f30c300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1f30c300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815613520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7815613520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81561352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781561352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hasCustomPrompt="1" type="title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/>
          <p:nvPr>
            <p:ph idx="1" type="subTitle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" name="Google Shape;82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90" name="Google Shape;90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2" type="title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3" type="ctrTitle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4" type="title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5" type="ctrTitle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6" type="title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7" type="title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8" type="ctrTitle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9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3" type="ctrTitle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14" type="title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15" type="title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6" type="ctrTitle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05" name="Google Shape;105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_1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09" name="Google Shape;109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720000" y="1355450"/>
            <a:ext cx="34539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7" name="Google Shape;117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720000" y="1357275"/>
            <a:ext cx="4209600" cy="24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25" name="Google Shape;125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6"/>
          <p:cNvSpPr txBox="1"/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2" type="title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16"/>
          <p:cNvSpPr txBox="1"/>
          <p:nvPr>
            <p:ph idx="3" type="subTitle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4" type="title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16"/>
          <p:cNvSpPr txBox="1"/>
          <p:nvPr>
            <p:ph idx="5" type="subTitle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38" name="Google Shape;138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1" name="Google Shape;141;p17"/>
          <p:cNvSpPr txBox="1"/>
          <p:nvPr>
            <p:ph idx="1" type="subTitle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title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" name="Google Shape;143;p17"/>
          <p:cNvSpPr txBox="1"/>
          <p:nvPr>
            <p:ph idx="3" type="subTitle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4" type="title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5" name="Google Shape;145;p17"/>
          <p:cNvSpPr txBox="1"/>
          <p:nvPr>
            <p:ph idx="5" type="subTitle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6" type="title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7" type="subTitle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8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53" name="Google Shape;153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8"/>
          <p:cNvSpPr txBox="1"/>
          <p:nvPr>
            <p:ph type="title"/>
          </p:nvPr>
        </p:nvSpPr>
        <p:spPr>
          <a:xfrm>
            <a:off x="724350" y="953007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724350" y="1650487"/>
            <a:ext cx="25632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2" type="title"/>
          </p:nvPr>
        </p:nvSpPr>
        <p:spPr>
          <a:xfrm>
            <a:off x="3290800" y="961215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8" name="Google Shape;158;p18"/>
          <p:cNvSpPr txBox="1"/>
          <p:nvPr>
            <p:ph idx="3" type="subTitle"/>
          </p:nvPr>
        </p:nvSpPr>
        <p:spPr>
          <a:xfrm>
            <a:off x="3290800" y="165048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4" type="title"/>
          </p:nvPr>
        </p:nvSpPr>
        <p:spPr>
          <a:xfrm>
            <a:off x="724350" y="2741296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0" name="Google Shape;160;p18"/>
          <p:cNvSpPr txBox="1"/>
          <p:nvPr>
            <p:ph idx="5" type="subTitle"/>
          </p:nvPr>
        </p:nvSpPr>
        <p:spPr>
          <a:xfrm>
            <a:off x="724350" y="3436046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6" type="title"/>
          </p:nvPr>
        </p:nvSpPr>
        <p:spPr>
          <a:xfrm>
            <a:off x="3290793" y="2741302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18"/>
          <p:cNvSpPr txBox="1"/>
          <p:nvPr>
            <p:ph idx="7" type="subTitle"/>
          </p:nvPr>
        </p:nvSpPr>
        <p:spPr>
          <a:xfrm>
            <a:off x="3290793" y="3436048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8" type="title"/>
          </p:nvPr>
        </p:nvSpPr>
        <p:spPr>
          <a:xfrm>
            <a:off x="5852375" y="961215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" name="Google Shape;164;p18"/>
          <p:cNvSpPr txBox="1"/>
          <p:nvPr>
            <p:ph idx="9" type="subTitle"/>
          </p:nvPr>
        </p:nvSpPr>
        <p:spPr>
          <a:xfrm>
            <a:off x="5852377" y="165048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13" type="title"/>
          </p:nvPr>
        </p:nvSpPr>
        <p:spPr>
          <a:xfrm>
            <a:off x="5852375" y="2741298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6" name="Google Shape;166;p18"/>
          <p:cNvSpPr txBox="1"/>
          <p:nvPr>
            <p:ph idx="14" type="subTitle"/>
          </p:nvPr>
        </p:nvSpPr>
        <p:spPr>
          <a:xfrm>
            <a:off x="5852378" y="343604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5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72" name="Google Shape;172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19"/>
          <p:cNvSpPr txBox="1"/>
          <p:nvPr>
            <p:ph hasCustomPrompt="1" type="title"/>
          </p:nvPr>
        </p:nvSpPr>
        <p:spPr>
          <a:xfrm>
            <a:off x="1252403" y="1022536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" name="Google Shape;175;p19"/>
          <p:cNvSpPr txBox="1"/>
          <p:nvPr>
            <p:ph idx="1" type="subTitle"/>
          </p:nvPr>
        </p:nvSpPr>
        <p:spPr>
          <a:xfrm>
            <a:off x="1252403" y="1620161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hasCustomPrompt="1" idx="2" type="title"/>
          </p:nvPr>
        </p:nvSpPr>
        <p:spPr>
          <a:xfrm>
            <a:off x="1252403" y="2080661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7" name="Google Shape;177;p19"/>
          <p:cNvSpPr txBox="1"/>
          <p:nvPr>
            <p:ph idx="3" type="subTitle"/>
          </p:nvPr>
        </p:nvSpPr>
        <p:spPr>
          <a:xfrm>
            <a:off x="1252403" y="2678261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8" name="Google Shape;178;p19"/>
          <p:cNvSpPr txBox="1"/>
          <p:nvPr>
            <p:ph hasCustomPrompt="1" idx="4" type="title"/>
          </p:nvPr>
        </p:nvSpPr>
        <p:spPr>
          <a:xfrm>
            <a:off x="1252404" y="3138786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9" name="Google Shape;179;p19"/>
          <p:cNvSpPr txBox="1"/>
          <p:nvPr>
            <p:ph idx="5" type="subTitle"/>
          </p:nvPr>
        </p:nvSpPr>
        <p:spPr>
          <a:xfrm>
            <a:off x="1252404" y="3736386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0" name="Google Shape;180;p1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84" name="Google Shape;184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0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91" name="Google Shape;19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2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94" name="Google Shape;19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1"/>
          <p:cNvSpPr txBox="1"/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7" name="Google Shape;197;p21"/>
          <p:cNvSpPr txBox="1"/>
          <p:nvPr>
            <p:ph idx="1" type="subTitle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1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000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5" name="Google Shape;205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208" name="Google Shape;208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11" name="Google Shape;211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212" name="Google Shape;212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17" name="Google Shape;217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7" name="Google Shape;227;p25"/>
          <p:cNvSpPr txBox="1"/>
          <p:nvPr>
            <p:ph idx="1" type="subTitle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8" name="Google Shape;228;p2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4" name="Google Shape;234;p26"/>
          <p:cNvSpPr txBox="1"/>
          <p:nvPr>
            <p:ph hasCustomPrompt="1" idx="2" type="title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5" name="Google Shape;235;p2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41" name="Google Shape;241;p2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7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245" name="Google Shape;245;p2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49" name="Google Shape;249;p2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28"/>
          <p:cNvSpPr txBox="1"/>
          <p:nvPr>
            <p:ph idx="1" type="subTitle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2" name="Google Shape;252;p28"/>
          <p:cNvSpPr txBox="1"/>
          <p:nvPr>
            <p:ph idx="2" type="subTitle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3" name="Google Shape;253;p28"/>
          <p:cNvSpPr txBox="1"/>
          <p:nvPr>
            <p:ph idx="3" type="subTitle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subTitle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6" name="Google Shape;256;p2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7" name="Google Shape;25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60" name="Google Shape;260;p2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9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63" name="Google Shape;263;p2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4" name="Google Shape;26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67" name="Google Shape;267;p3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30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/>
        </p:txBody>
      </p:sp>
      <p:sp>
        <p:nvSpPr>
          <p:cNvPr id="271" name="Google Shape;271;p3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2" name="Google Shape;27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1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75" name="Google Shape;275;p31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3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79" name="Google Shape;27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4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29" name="Google Shape;29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32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82" name="Google Shape;282;p32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3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5" name="Google Shape;285;p32"/>
          <p:cNvSpPr txBox="1"/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32"/>
          <p:cNvSpPr txBox="1"/>
          <p:nvPr>
            <p:ph idx="1" type="subTitle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7" name="Google Shape;28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0" name="Google Shape;290;p3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3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hasCustomPrompt="1" type="title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7" name="Google Shape;297;p34"/>
          <p:cNvSpPr txBox="1"/>
          <p:nvPr>
            <p:ph idx="1" type="subTitle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8" name="Google Shape;298;p3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06" name="Google Shape;306;p3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36"/>
          <p:cNvSpPr txBox="1"/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309" name="Google Shape;309;p36"/>
          <p:cNvSpPr txBox="1"/>
          <p:nvPr>
            <p:ph hasCustomPrompt="1" idx="2" type="title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36"/>
          <p:cNvSpPr txBox="1"/>
          <p:nvPr>
            <p:ph idx="3" type="ctrTitle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311" name="Google Shape;311;p36"/>
          <p:cNvSpPr txBox="1"/>
          <p:nvPr>
            <p:ph hasCustomPrompt="1" idx="4" type="title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36"/>
          <p:cNvSpPr txBox="1"/>
          <p:nvPr>
            <p:ph idx="5" type="ctrTitle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313" name="Google Shape;313;p36"/>
          <p:cNvSpPr txBox="1"/>
          <p:nvPr>
            <p:ph hasCustomPrompt="1" idx="6" type="title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36"/>
          <p:cNvSpPr txBox="1"/>
          <p:nvPr>
            <p:ph hasCustomPrompt="1" idx="7" type="title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36"/>
          <p:cNvSpPr txBox="1"/>
          <p:nvPr>
            <p:ph idx="8" type="ctrTitle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316" name="Google Shape;316;p36"/>
          <p:cNvSpPr txBox="1"/>
          <p:nvPr>
            <p:ph idx="9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17" name="Google Shape;317;p36"/>
          <p:cNvSpPr txBox="1"/>
          <p:nvPr>
            <p:ph idx="13" type="ctrTitle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318" name="Google Shape;318;p36"/>
          <p:cNvSpPr txBox="1"/>
          <p:nvPr>
            <p:ph hasCustomPrompt="1" idx="14" type="title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19" name="Google Shape;319;p36"/>
          <p:cNvSpPr txBox="1"/>
          <p:nvPr>
            <p:ph hasCustomPrompt="1" idx="15" type="title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36"/>
          <p:cNvSpPr txBox="1"/>
          <p:nvPr>
            <p:ph idx="16" type="ctrTitle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321" name="Google Shape;321;p3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2" name="Google Shape;32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_1_1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25" name="Google Shape;325;p3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3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8" name="Google Shape;328;p37"/>
          <p:cNvSpPr txBox="1"/>
          <p:nvPr>
            <p:ph idx="1" type="body"/>
          </p:nvPr>
        </p:nvSpPr>
        <p:spPr>
          <a:xfrm>
            <a:off x="720000" y="1355450"/>
            <a:ext cx="34539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30" name="Google Shape;33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33" name="Google Shape;333;p3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6" name="Google Shape;336;p38"/>
          <p:cNvSpPr txBox="1"/>
          <p:nvPr>
            <p:ph idx="1" type="body"/>
          </p:nvPr>
        </p:nvSpPr>
        <p:spPr>
          <a:xfrm>
            <a:off x="720000" y="1357275"/>
            <a:ext cx="4209600" cy="24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337" name="Google Shape;337;p38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38" name="Google Shape;33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41" name="Google Shape;341;p3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9"/>
          <p:cNvSpPr txBox="1"/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4" name="Google Shape;344;p39"/>
          <p:cNvSpPr txBox="1"/>
          <p:nvPr>
            <p:ph idx="1" type="subTitle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5" name="Google Shape;345;p39"/>
          <p:cNvSpPr txBox="1"/>
          <p:nvPr>
            <p:ph idx="2" type="title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6" name="Google Shape;346;p39"/>
          <p:cNvSpPr txBox="1"/>
          <p:nvPr>
            <p:ph idx="3" type="subTitle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7" name="Google Shape;347;p39"/>
          <p:cNvSpPr txBox="1"/>
          <p:nvPr>
            <p:ph idx="4" type="title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8" name="Google Shape;348;p39"/>
          <p:cNvSpPr txBox="1"/>
          <p:nvPr>
            <p:ph idx="5" type="subTitle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9" name="Google Shape;349;p39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1" name="Google Shape;35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4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54" name="Google Shape;354;p4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40"/>
          <p:cNvSpPr txBox="1"/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7" name="Google Shape;357;p40"/>
          <p:cNvSpPr txBox="1"/>
          <p:nvPr>
            <p:ph idx="1" type="subTitle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8" name="Google Shape;358;p40"/>
          <p:cNvSpPr txBox="1"/>
          <p:nvPr>
            <p:ph idx="2" type="title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9" name="Google Shape;359;p40"/>
          <p:cNvSpPr txBox="1"/>
          <p:nvPr>
            <p:ph idx="3" type="subTitle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0" name="Google Shape;360;p40"/>
          <p:cNvSpPr txBox="1"/>
          <p:nvPr>
            <p:ph idx="4" type="title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1" name="Google Shape;361;p40"/>
          <p:cNvSpPr txBox="1"/>
          <p:nvPr>
            <p:ph idx="5" type="subTitle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2" name="Google Shape;362;p40"/>
          <p:cNvSpPr txBox="1"/>
          <p:nvPr>
            <p:ph idx="6" type="title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3" name="Google Shape;363;p40"/>
          <p:cNvSpPr txBox="1"/>
          <p:nvPr>
            <p:ph idx="7" type="subTitle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4" name="Google Shape;364;p40"/>
          <p:cNvSpPr txBox="1"/>
          <p:nvPr>
            <p:ph idx="8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65" name="Google Shape;365;p4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6" name="Google Shape;36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41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69" name="Google Shape;369;p41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41"/>
          <p:cNvSpPr txBox="1"/>
          <p:nvPr>
            <p:ph type="title"/>
          </p:nvPr>
        </p:nvSpPr>
        <p:spPr>
          <a:xfrm>
            <a:off x="724350" y="953007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2" name="Google Shape;372;p41"/>
          <p:cNvSpPr txBox="1"/>
          <p:nvPr>
            <p:ph idx="1" type="subTitle"/>
          </p:nvPr>
        </p:nvSpPr>
        <p:spPr>
          <a:xfrm>
            <a:off x="724350" y="1650487"/>
            <a:ext cx="25632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3" name="Google Shape;373;p41"/>
          <p:cNvSpPr txBox="1"/>
          <p:nvPr>
            <p:ph idx="2" type="title"/>
          </p:nvPr>
        </p:nvSpPr>
        <p:spPr>
          <a:xfrm>
            <a:off x="3290800" y="961215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4" name="Google Shape;374;p41"/>
          <p:cNvSpPr txBox="1"/>
          <p:nvPr>
            <p:ph idx="3" type="subTitle"/>
          </p:nvPr>
        </p:nvSpPr>
        <p:spPr>
          <a:xfrm>
            <a:off x="3290800" y="165048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5" name="Google Shape;375;p41"/>
          <p:cNvSpPr txBox="1"/>
          <p:nvPr>
            <p:ph idx="4" type="title"/>
          </p:nvPr>
        </p:nvSpPr>
        <p:spPr>
          <a:xfrm>
            <a:off x="724350" y="2741296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6" name="Google Shape;376;p41"/>
          <p:cNvSpPr txBox="1"/>
          <p:nvPr>
            <p:ph idx="5" type="subTitle"/>
          </p:nvPr>
        </p:nvSpPr>
        <p:spPr>
          <a:xfrm>
            <a:off x="724350" y="3436046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7" name="Google Shape;377;p41"/>
          <p:cNvSpPr txBox="1"/>
          <p:nvPr>
            <p:ph idx="6" type="title"/>
          </p:nvPr>
        </p:nvSpPr>
        <p:spPr>
          <a:xfrm>
            <a:off x="3290793" y="2741302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8" name="Google Shape;378;p41"/>
          <p:cNvSpPr txBox="1"/>
          <p:nvPr>
            <p:ph idx="7" type="subTitle"/>
          </p:nvPr>
        </p:nvSpPr>
        <p:spPr>
          <a:xfrm>
            <a:off x="3290793" y="3436048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9" name="Google Shape;379;p41"/>
          <p:cNvSpPr txBox="1"/>
          <p:nvPr>
            <p:ph idx="8" type="title"/>
          </p:nvPr>
        </p:nvSpPr>
        <p:spPr>
          <a:xfrm>
            <a:off x="5852375" y="961215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41"/>
          <p:cNvSpPr txBox="1"/>
          <p:nvPr>
            <p:ph idx="9" type="subTitle"/>
          </p:nvPr>
        </p:nvSpPr>
        <p:spPr>
          <a:xfrm>
            <a:off x="5852377" y="165048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1" name="Google Shape;381;p41"/>
          <p:cNvSpPr txBox="1"/>
          <p:nvPr>
            <p:ph idx="13" type="title"/>
          </p:nvPr>
        </p:nvSpPr>
        <p:spPr>
          <a:xfrm>
            <a:off x="5852375" y="2741298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2" name="Google Shape;382;p41"/>
          <p:cNvSpPr txBox="1"/>
          <p:nvPr>
            <p:ph idx="14" type="subTitle"/>
          </p:nvPr>
        </p:nvSpPr>
        <p:spPr>
          <a:xfrm>
            <a:off x="5852378" y="343604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3" name="Google Shape;383;p41"/>
          <p:cNvSpPr txBox="1"/>
          <p:nvPr>
            <p:ph idx="15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84" name="Google Shape;384;p4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5" name="Google Shape;38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3" name="Google Shape;33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42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88" name="Google Shape;388;p42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42"/>
          <p:cNvSpPr txBox="1"/>
          <p:nvPr>
            <p:ph hasCustomPrompt="1" type="title"/>
          </p:nvPr>
        </p:nvSpPr>
        <p:spPr>
          <a:xfrm>
            <a:off x="1252403" y="1022536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1" name="Google Shape;391;p42"/>
          <p:cNvSpPr txBox="1"/>
          <p:nvPr>
            <p:ph idx="1" type="subTitle"/>
          </p:nvPr>
        </p:nvSpPr>
        <p:spPr>
          <a:xfrm>
            <a:off x="1252403" y="1620161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2" name="Google Shape;392;p42"/>
          <p:cNvSpPr txBox="1"/>
          <p:nvPr>
            <p:ph hasCustomPrompt="1" idx="2" type="title"/>
          </p:nvPr>
        </p:nvSpPr>
        <p:spPr>
          <a:xfrm>
            <a:off x="1252403" y="2080661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idx="3" type="subTitle"/>
          </p:nvPr>
        </p:nvSpPr>
        <p:spPr>
          <a:xfrm>
            <a:off x="1252403" y="2678261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4" name="Google Shape;394;p42"/>
          <p:cNvSpPr txBox="1"/>
          <p:nvPr>
            <p:ph hasCustomPrompt="1" idx="4" type="title"/>
          </p:nvPr>
        </p:nvSpPr>
        <p:spPr>
          <a:xfrm>
            <a:off x="1252404" y="3138786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5" name="Google Shape;395;p42"/>
          <p:cNvSpPr txBox="1"/>
          <p:nvPr>
            <p:ph idx="5" type="subTitle"/>
          </p:nvPr>
        </p:nvSpPr>
        <p:spPr>
          <a:xfrm>
            <a:off x="1252404" y="3736386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6" name="Google Shape;396;p4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7" name="Google Shape;39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4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00" name="Google Shape;400;p4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43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03" name="Google Shape;403;p4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4" name="Google Shape;40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44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407" name="Google Shape;407;p44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4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44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410" name="Google Shape;410;p44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4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44"/>
          <p:cNvSpPr txBox="1"/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3" name="Google Shape;413;p44"/>
          <p:cNvSpPr txBox="1"/>
          <p:nvPr>
            <p:ph idx="1" type="subTitle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4" name="Google Shape;414;p44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000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5" name="Google Shape;415;p4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6" name="Google Shape;416;p44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4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45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421" name="Google Shape;421;p4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45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424" name="Google Shape;424;p45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4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27" name="Google Shape;427;p45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428" name="Google Shape;428;p45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4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33" name="Google Shape;433;p4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4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1" name="Google Shape;51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/>
        </p:txBody>
      </p:sp>
      <p:sp>
        <p:nvSpPr>
          <p:cNvPr id="55" name="Google Shape;55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9" name="Google Shape;59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6" name="Google Shape;66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4" name="Google Shape;74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1.xml"/><Relationship Id="rId6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47"/>
          <p:cNvGrpSpPr/>
          <p:nvPr/>
        </p:nvGrpSpPr>
        <p:grpSpPr>
          <a:xfrm>
            <a:off x="402857" y="617720"/>
            <a:ext cx="7658224" cy="4246301"/>
            <a:chOff x="772525" y="726625"/>
            <a:chExt cx="6578100" cy="3438300"/>
          </a:xfrm>
        </p:grpSpPr>
        <p:sp>
          <p:nvSpPr>
            <p:cNvPr id="442" name="Google Shape;442;p4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4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445" name="Google Shape;445;p4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47"/>
          <p:cNvSpPr txBox="1"/>
          <p:nvPr/>
        </p:nvSpPr>
        <p:spPr>
          <a:xfrm>
            <a:off x="625350" y="1068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448" name="Google Shape;448;p47"/>
          <p:cNvSpPr txBox="1"/>
          <p:nvPr/>
        </p:nvSpPr>
        <p:spPr>
          <a:xfrm>
            <a:off x="5078225" y="1873600"/>
            <a:ext cx="7029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49" name="Google Shape;449;p4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450" name="Google Shape;450;p47"/>
          <p:cNvSpPr txBox="1"/>
          <p:nvPr>
            <p:ph type="ctrTitle"/>
          </p:nvPr>
        </p:nvSpPr>
        <p:spPr>
          <a:xfrm>
            <a:off x="1221250" y="885525"/>
            <a:ext cx="41484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Refinement of Banglish Text: NLP-Based Error Detection and Correction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51" name="Google Shape;451;p47"/>
          <p:cNvSpPr txBox="1"/>
          <p:nvPr>
            <p:ph idx="1" type="subTitle"/>
          </p:nvPr>
        </p:nvSpPr>
        <p:spPr>
          <a:xfrm>
            <a:off x="4312875" y="2947025"/>
            <a:ext cx="4406100" cy="21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Rakesh Rakshit 19101588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Md Mohibur Zaman 19101359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Priya Saha 22241185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RA-MD HUMAION KABIR MEHEDI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ST-EHSANUR RAHMAN RHYTHM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D1D2D3"/>
              </a:solidFill>
              <a:highlight>
                <a:srgbClr val="22252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50505"/>
                </a:solidFill>
                <a:highlight>
                  <a:srgbClr val="E4E6EB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52" name="Google Shape;452;p4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3" name="Google Shape;453;p4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4" name="Google Shape;45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6"/>
          <p:cNvSpPr txBox="1"/>
          <p:nvPr/>
        </p:nvSpPr>
        <p:spPr>
          <a:xfrm>
            <a:off x="1307925" y="707025"/>
            <a:ext cx="61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6" name="Google Shape;526;p56"/>
          <p:cNvSpPr txBox="1"/>
          <p:nvPr/>
        </p:nvSpPr>
        <p:spPr>
          <a:xfrm>
            <a:off x="1070275" y="756350"/>
            <a:ext cx="6654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&lt;/ </a:t>
            </a:r>
            <a:r>
              <a:rPr lang="en"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Conclusion</a:t>
            </a:r>
            <a:endParaRPr sz="30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27" name="Google Shape;527;p56"/>
          <p:cNvSpPr txBox="1"/>
          <p:nvPr/>
        </p:nvSpPr>
        <p:spPr>
          <a:xfrm>
            <a:off x="1328125" y="1576525"/>
            <a:ext cx="6138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Developed a spell checker for suggesting spelling mistakes in Banglish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Char char="●"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By using minimum edit distance, it integrated word suggestion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on wrong words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28" name="Google Shape;52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56"/>
          <p:cNvSpPr txBox="1"/>
          <p:nvPr/>
        </p:nvSpPr>
        <p:spPr>
          <a:xfrm>
            <a:off x="1307925" y="2759275"/>
            <a:ext cx="62934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&lt;/ </a:t>
            </a:r>
            <a:r>
              <a:rPr lang="en"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Future Work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0" name="Google Shape;530;p56"/>
          <p:cNvSpPr txBox="1"/>
          <p:nvPr/>
        </p:nvSpPr>
        <p:spPr>
          <a:xfrm>
            <a:off x="1281650" y="3307925"/>
            <a:ext cx="69801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Char char="●"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We will increase the size of the dataset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Char char="●"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We will add more diversity of Banglish words in our dataset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Char char="●"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We plan to use more  complex models to get more accuracy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7"/>
          <p:cNvSpPr txBox="1"/>
          <p:nvPr>
            <p:ph type="title"/>
          </p:nvPr>
        </p:nvSpPr>
        <p:spPr>
          <a:xfrm>
            <a:off x="719988" y="234070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&lt;/ Thank You</a:t>
            </a:r>
            <a:endParaRPr/>
          </a:p>
        </p:txBody>
      </p:sp>
      <p:sp>
        <p:nvSpPr>
          <p:cNvPr id="536" name="Google Shape;536;p57"/>
          <p:cNvSpPr txBox="1"/>
          <p:nvPr/>
        </p:nvSpPr>
        <p:spPr>
          <a:xfrm>
            <a:off x="926750" y="1420025"/>
            <a:ext cx="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7" name="Google Shape;537;p57"/>
          <p:cNvSpPr txBox="1"/>
          <p:nvPr/>
        </p:nvSpPr>
        <p:spPr>
          <a:xfrm>
            <a:off x="1285500" y="1079225"/>
            <a:ext cx="695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38" name="Google Shape;538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 txBox="1"/>
          <p:nvPr/>
        </p:nvSpPr>
        <p:spPr>
          <a:xfrm>
            <a:off x="1307925" y="707025"/>
            <a:ext cx="61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0" name="Google Shape;460;p48"/>
          <p:cNvSpPr txBox="1"/>
          <p:nvPr/>
        </p:nvSpPr>
        <p:spPr>
          <a:xfrm>
            <a:off x="1070275" y="756350"/>
            <a:ext cx="6654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&lt;/ </a:t>
            </a:r>
            <a:r>
              <a:rPr lang="en"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Introduction</a:t>
            </a:r>
            <a:endParaRPr sz="30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61" name="Google Shape;461;p48"/>
          <p:cNvSpPr txBox="1"/>
          <p:nvPr/>
        </p:nvSpPr>
        <p:spPr>
          <a:xfrm>
            <a:off x="1328125" y="1765325"/>
            <a:ext cx="6138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In our country, Banglish, a mix of Bengali and English, is increasingly being used on social media platforms. Understanding the meaning of a sentence largely relies on its structure and the words used. But some words can cause confusion in communication.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In our study, we tried to solve this issue by developing a system that suggests the closest words. This will enhance the efficiency of better texting communication in Banglish in </a:t>
            </a: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any</a:t>
            </a: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type of platform.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9"/>
          <p:cNvSpPr txBox="1"/>
          <p:nvPr>
            <p:ph idx="9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 </a:t>
            </a:r>
            <a:r>
              <a:rPr lang="en" sz="3000"/>
              <a:t>literature Review</a:t>
            </a:r>
            <a:r>
              <a:rPr lang="en"/>
              <a:t> </a:t>
            </a:r>
            <a:endParaRPr/>
          </a:p>
        </p:txBody>
      </p:sp>
      <p:sp>
        <p:nvSpPr>
          <p:cNvPr id="468" name="Google Shape;468;p49"/>
          <p:cNvSpPr txBox="1"/>
          <p:nvPr/>
        </p:nvSpPr>
        <p:spPr>
          <a:xfrm>
            <a:off x="578950" y="1243100"/>
            <a:ext cx="38553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ntico"/>
              <a:buAutoNum type="arabicPeriod"/>
            </a:pP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NLP-based Typo Correction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Model for Croatian Language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ntico"/>
              <a:buChar char="●"/>
            </a:pPr>
            <a:r>
              <a:rPr lang="en" sz="1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Multilingual BERT,</a:t>
            </a: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r>
              <a:rPr lang="en" sz="1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DistilBERT and XLM-RoBERTa.</a:t>
            </a:r>
            <a:endParaRPr sz="1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ntico"/>
              <a:buChar char="●"/>
            </a:pP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r>
              <a:rPr lang="en" sz="1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Worked on two custom datasets.</a:t>
            </a: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2.    Statistical Language Models for Spelling Error Detection with Web Search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New Word Acquisition    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ntico"/>
              <a:buChar char="●"/>
            </a:pPr>
            <a:r>
              <a:rPr lang="en" sz="1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LM, LM+websearch</a:t>
            </a: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  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ntico"/>
              <a:buChar char="●"/>
            </a:pPr>
            <a:r>
              <a:rPr lang="en" sz="1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Used new articles to gather data.</a:t>
            </a: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                 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 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69" name="Google Shape;46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49"/>
          <p:cNvSpPr txBox="1"/>
          <p:nvPr/>
        </p:nvSpPr>
        <p:spPr>
          <a:xfrm>
            <a:off x="4983375" y="1243100"/>
            <a:ext cx="3736200" cy="3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3.  </a:t>
            </a: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Bangla Real-Word Error Detection and Correction Using Bidirectional LSTM and Bigram Hybrid Model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ntico"/>
              <a:buChar char="●"/>
            </a:pPr>
            <a:r>
              <a:rPr lang="en" sz="1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Effective use of bigram and bidirectional long short-term memory (LSTM)</a:t>
            </a:r>
            <a:endParaRPr sz="1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ntico"/>
              <a:buChar char="●"/>
            </a:pPr>
            <a:r>
              <a:rPr lang="en" sz="1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82.86% accuracy</a:t>
            </a:r>
            <a:endParaRPr sz="1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4. JODANI-a spell checking and suggesting tool for Gujrati language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ntico"/>
              <a:buChar char="●"/>
            </a:pPr>
            <a:r>
              <a:rPr lang="en" sz="1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Comparison between two spell checker -Jodani and Saras </a:t>
            </a:r>
            <a:endParaRPr sz="1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ntico"/>
              <a:buChar char="●"/>
            </a:pPr>
            <a:r>
              <a:rPr lang="en" sz="1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Works for inflected words</a:t>
            </a:r>
            <a:endParaRPr sz="1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0"/>
          <p:cNvSpPr txBox="1"/>
          <p:nvPr>
            <p:ph idx="9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 </a:t>
            </a:r>
            <a:r>
              <a:rPr lang="en" sz="3000"/>
              <a:t>literature Review</a:t>
            </a:r>
            <a:r>
              <a:rPr lang="en"/>
              <a:t> </a:t>
            </a:r>
            <a:endParaRPr/>
          </a:p>
        </p:txBody>
      </p:sp>
      <p:sp>
        <p:nvSpPr>
          <p:cNvPr id="476" name="Google Shape;476;p50"/>
          <p:cNvSpPr txBox="1"/>
          <p:nvPr/>
        </p:nvSpPr>
        <p:spPr>
          <a:xfrm>
            <a:off x="559650" y="1068075"/>
            <a:ext cx="39288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5.   Design and implementation of NLP based Spell Checker for the Tamil Language</a:t>
            </a:r>
            <a:endParaRPr sz="15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ntico"/>
              <a:buChar char="●"/>
            </a:pPr>
            <a:r>
              <a:rPr lang="en" sz="1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Identify misspelled terms  in Tamil text and suggest correct words</a:t>
            </a:r>
            <a:endParaRPr sz="1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ntico"/>
              <a:buChar char="●"/>
            </a:pPr>
            <a:r>
              <a:rPr lang="en" sz="1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Minimum edit distance algorithm is used</a:t>
            </a:r>
            <a:endParaRPr sz="1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6.    </a:t>
            </a:r>
            <a:r>
              <a:rPr lang="en" sz="15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Language Model for Spell Checking of Educational texts in English</a:t>
            </a:r>
            <a:endParaRPr sz="15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ntico"/>
              <a:buChar char="●"/>
            </a:pPr>
            <a:r>
              <a:rPr lang="en" sz="1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Developed a Kurdish language model with backoff smoothing</a:t>
            </a:r>
            <a:endParaRPr sz="1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ntico"/>
              <a:buChar char="●"/>
            </a:pPr>
            <a:r>
              <a:rPr lang="en" sz="1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85% likelihood of correct suggestions appearing in top three suggestions</a:t>
            </a:r>
            <a:endParaRPr sz="1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77" name="Google Shape;477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50"/>
          <p:cNvSpPr txBox="1"/>
          <p:nvPr/>
        </p:nvSpPr>
        <p:spPr>
          <a:xfrm>
            <a:off x="4488450" y="1068075"/>
            <a:ext cx="39972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 </a:t>
            </a:r>
            <a:r>
              <a:rPr lang="en" sz="15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7.   Adv-Bert:Bert is not robust on                          misspellings</a:t>
            </a:r>
            <a:endParaRPr sz="15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ntico"/>
              <a:buChar char="●"/>
            </a:pPr>
            <a:r>
              <a:rPr lang="en" sz="1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An advanced transformer style NLP model to handle noisy inputs and keyboard errors.</a:t>
            </a:r>
            <a:endParaRPr sz="1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8</a:t>
            </a:r>
            <a:r>
              <a:rPr lang="en" sz="15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.    Cipher: A Prototype Game with a Purpose for Detecting Errors in Text</a:t>
            </a:r>
            <a:endParaRPr sz="15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ntico"/>
              <a:buChar char="●"/>
            </a:pPr>
            <a:r>
              <a:rPr lang="en" sz="1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Developed a game where users will annotate textual flaws</a:t>
            </a:r>
            <a:endParaRPr sz="1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ntico"/>
              <a:buChar char="●"/>
            </a:pPr>
            <a:r>
              <a:rPr lang="en" sz="1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35 players tested the prototype and produced 4764 annotations.</a:t>
            </a:r>
            <a:endParaRPr sz="1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1"/>
          <p:cNvSpPr txBox="1"/>
          <p:nvPr>
            <p:ph idx="9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&lt;/ </a:t>
            </a:r>
            <a:r>
              <a:rPr lang="en" sz="3000"/>
              <a:t>Methodology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84" name="Google Shape;484;p51"/>
          <p:cNvSpPr txBox="1"/>
          <p:nvPr/>
        </p:nvSpPr>
        <p:spPr>
          <a:xfrm>
            <a:off x="380225" y="1088025"/>
            <a:ext cx="79359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AutoNum type="arabicPeriod"/>
            </a:pPr>
            <a:r>
              <a:rPr lang="en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Dataset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ntico"/>
              <a:buChar char="●"/>
            </a:pP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Used </a:t>
            </a: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custom dataset created by manual inputs.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ntico"/>
              <a:buChar char="●"/>
            </a:pP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Contains both correct and incorrect spelled data.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ntico"/>
              <a:buChar char="●"/>
            </a:pP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Correctly spelled data labeled as 1 and misspelled data labeled as 0.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ntico"/>
              <a:buChar char="●"/>
            </a:pP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Overall 1505 entries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5" name="Google Shape;485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2"/>
          <p:cNvSpPr txBox="1"/>
          <p:nvPr>
            <p:ph type="title"/>
          </p:nvPr>
        </p:nvSpPr>
        <p:spPr>
          <a:xfrm>
            <a:off x="636025" y="444550"/>
            <a:ext cx="77040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&lt;/ </a:t>
            </a:r>
            <a:r>
              <a:rPr lang="en" sz="3000"/>
              <a:t>Methodology</a:t>
            </a:r>
            <a:endParaRPr sz="3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AutoNum type="arabicPeriod"/>
            </a:pPr>
            <a:r>
              <a:rPr lang="en" sz="2200"/>
              <a:t>Dataset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2" name="Google Shape;4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525" y="1997775"/>
            <a:ext cx="2659925" cy="20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075" y="1968888"/>
            <a:ext cx="2760500" cy="20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2"/>
          <p:cNvSpPr txBox="1"/>
          <p:nvPr/>
        </p:nvSpPr>
        <p:spPr>
          <a:xfrm>
            <a:off x="977138" y="1530800"/>
            <a:ext cx="255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Correctly spelled word sample</a:t>
            </a:r>
            <a:endParaRPr sz="13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5" name="Google Shape;495;p52"/>
          <p:cNvSpPr txBox="1"/>
          <p:nvPr/>
        </p:nvSpPr>
        <p:spPr>
          <a:xfrm>
            <a:off x="5405275" y="1535150"/>
            <a:ext cx="207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misspelled word sample</a:t>
            </a:r>
            <a:endParaRPr sz="13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3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&lt;/</a:t>
            </a:r>
            <a:r>
              <a:rPr lang="en" sz="3000">
                <a:solidFill>
                  <a:schemeClr val="lt2"/>
                </a:solidFill>
              </a:rPr>
              <a:t> </a:t>
            </a:r>
            <a:r>
              <a:rPr lang="en" sz="3000"/>
              <a:t>Methodology</a:t>
            </a:r>
            <a:endParaRPr sz="3000"/>
          </a:p>
        </p:txBody>
      </p:sp>
      <p:sp>
        <p:nvSpPr>
          <p:cNvPr id="501" name="Google Shape;501;p53"/>
          <p:cNvSpPr txBox="1"/>
          <p:nvPr/>
        </p:nvSpPr>
        <p:spPr>
          <a:xfrm>
            <a:off x="926750" y="1420025"/>
            <a:ext cx="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2" name="Google Shape;502;p53"/>
          <p:cNvSpPr txBox="1"/>
          <p:nvPr/>
        </p:nvSpPr>
        <p:spPr>
          <a:xfrm>
            <a:off x="400350" y="1118199"/>
            <a:ext cx="641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2. Architecture</a:t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3" name="Google Shape;50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4" name="Google Shape;5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138" y="3199650"/>
            <a:ext cx="7231724" cy="14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3"/>
          <p:cNvSpPr txBox="1"/>
          <p:nvPr/>
        </p:nvSpPr>
        <p:spPr>
          <a:xfrm>
            <a:off x="411600" y="1506438"/>
            <a:ext cx="8320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Char char="●"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Multinomial Naive Bayes (MultinomialNB), Support Vector Machine (SVM), RandomForestClassifier, DecisionTreeClassifier, and Word2Vec-based classification models being used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ntico"/>
              <a:buChar char="●"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Classification</a:t>
            </a: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models classified correct and misspelled words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Char char="●"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Minimum </a:t>
            </a: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edit</a:t>
            </a: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distance( Levenshtein distance) used for word suggestion </a:t>
            </a: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based</a:t>
            </a: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on user input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4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Spell Checking</a:t>
            </a:r>
            <a:endParaRPr/>
          </a:p>
        </p:txBody>
      </p:sp>
      <p:sp>
        <p:nvSpPr>
          <p:cNvPr id="511" name="Google Shape;51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54"/>
          <p:cNvSpPr txBox="1"/>
          <p:nvPr/>
        </p:nvSpPr>
        <p:spPr>
          <a:xfrm>
            <a:off x="686325" y="1310925"/>
            <a:ext cx="73644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1. Takes input; the inputted word is going to check with words available in the word dictionary 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Step2. If matched, the result is true.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Step3. If not matched, it prepares a list of words where each word is compared with the word dictionary using the Levenshtein edit distance algorithm.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Step4. If similarity with any of the word dictionaries is 1.0 then the word will be marked as correct and it will return the word.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Step5. If its similarity less than 1.0 then the word is added to the suggestion list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Step6. Step3 will be proceed after words preparation where the list of suggestions will be returned based on maximum similarity value.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and Analysis:</a:t>
            </a:r>
            <a:endParaRPr/>
          </a:p>
        </p:txBody>
      </p:sp>
      <p:sp>
        <p:nvSpPr>
          <p:cNvPr id="518" name="Google Shape;51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55"/>
          <p:cNvSpPr txBox="1"/>
          <p:nvPr/>
        </p:nvSpPr>
        <p:spPr>
          <a:xfrm>
            <a:off x="758875" y="1082063"/>
            <a:ext cx="7844700" cy="27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ntico"/>
              <a:buChar char="●"/>
            </a:pP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Because of the size of dataset there is very little difference between the models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ntico"/>
              <a:buChar char="●"/>
            </a:pP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Multinomial Naive Bayes performed a bit better than the other models,with a precision rate of 77% and F1 score of 87%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ntico"/>
              <a:buChar char="●"/>
            </a:pP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Better </a:t>
            </a: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performance</a:t>
            </a: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in accuracy which is 77% for </a:t>
            </a:r>
            <a:r>
              <a:rPr lang="en" sz="1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Multinomial Naive Bayes</a:t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520" name="Google Shape;52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275" y="2662750"/>
            <a:ext cx="7075551" cy="19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