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4" r:id="rId5"/>
    <p:sldId id="275" r:id="rId6"/>
    <p:sldId id="276" r:id="rId7"/>
    <p:sldId id="277" r:id="rId8"/>
    <p:sldId id="279" r:id="rId9"/>
    <p:sldId id="265" r:id="rId10"/>
    <p:sldId id="266" r:id="rId11"/>
    <p:sldId id="259" r:id="rId12"/>
    <p:sldId id="281" r:id="rId13"/>
    <p:sldId id="282" r:id="rId14"/>
    <p:sldId id="261" r:id="rId15"/>
    <p:sldId id="267" r:id="rId16"/>
    <p:sldId id="268" r:id="rId17"/>
    <p:sldId id="269" r:id="rId18"/>
    <p:sldId id="270" r:id="rId19"/>
    <p:sldId id="271" r:id="rId20"/>
    <p:sldId id="273" r:id="rId21"/>
    <p:sldId id="263" r:id="rId22"/>
    <p:sldId id="27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6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/>
              <a:t>Two-Sample t-Test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Audity Ghosh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Understanding and Applying Hypothesis </a:t>
            </a:r>
            <a:r>
              <a:rPr dirty="0" smtClean="0"/>
              <a:t>Testing</a:t>
            </a:r>
            <a:r>
              <a:rPr lang="en-US" dirty="0" smtClean="0"/>
              <a:t> on Two Datasets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samples are independent.</a:t>
            </a:r>
          </a:p>
          <a:p>
            <a:r>
              <a:rPr lang="en-US" dirty="0"/>
              <a:t>The data in each group are normally distributed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variances of the two groups are equal (for the standard t-test) or unequal (for the Welch's t-test).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431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Hypothesis Testing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Null Hypothesis (H0): The means of the two samples are equal (μ1 = μ2)</a:t>
            </a:r>
          </a:p>
          <a:p>
            <a:r>
              <a:t>Alternative Hypothesis (H1): The means are not equal (μ1 ≠ μ2)</a:t>
            </a:r>
          </a:p>
          <a:p>
            <a:r>
              <a:t>Significance Level (α): Commonly set to 0.05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Degrees of Freedom (</a:t>
            </a:r>
            <a:r>
              <a:rPr lang="en-US" b="1" dirty="0" err="1"/>
              <a:t>df</a:t>
            </a:r>
            <a:r>
              <a:rPr lang="en-US" b="1" dirty="0"/>
              <a:t>) in the Two-Sample t-Test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Degrees </a:t>
            </a:r>
            <a:r>
              <a:rPr lang="en-US" dirty="0"/>
              <a:t>of freedom (</a:t>
            </a:r>
            <a:r>
              <a:rPr lang="en-US" dirty="0" err="1"/>
              <a:t>df</a:t>
            </a:r>
            <a:r>
              <a:rPr lang="en-US" dirty="0"/>
              <a:t>) represent the number of independent values that can vary in a statistical calculation. In the context of the </a:t>
            </a:r>
            <a:r>
              <a:rPr lang="en-US" b="1" dirty="0"/>
              <a:t>two-sample t-test</a:t>
            </a:r>
            <a:r>
              <a:rPr lang="en-US" dirty="0"/>
              <a:t>, </a:t>
            </a:r>
            <a:r>
              <a:rPr lang="en-US" b="1" dirty="0" err="1"/>
              <a:t>df</a:t>
            </a:r>
            <a:r>
              <a:rPr lang="en-US" b="1" dirty="0"/>
              <a:t> helps determine the shape of the t-distribution</a:t>
            </a:r>
            <a:r>
              <a:rPr lang="en-US" dirty="0"/>
              <a:t> used to calculate the p-value.</a:t>
            </a:r>
          </a:p>
          <a:p>
            <a:r>
              <a:rPr lang="en-US" dirty="0"/>
              <a:t>The calculation of degrees of freedom </a:t>
            </a:r>
            <a:r>
              <a:rPr lang="en-US" b="1" dirty="0"/>
              <a:t>differs</a:t>
            </a:r>
            <a:r>
              <a:rPr lang="en-US" dirty="0"/>
              <a:t> between the </a:t>
            </a:r>
            <a:r>
              <a:rPr lang="en-US" b="1" dirty="0"/>
              <a:t>Equal Variance (Pooled t-test)</a:t>
            </a:r>
            <a:r>
              <a:rPr lang="en-US" dirty="0"/>
              <a:t> and </a:t>
            </a:r>
            <a:r>
              <a:rPr lang="en-US" b="1" dirty="0"/>
              <a:t>Unequal Variance (Welch’s t-test)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14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Degrees of Freedom (</a:t>
            </a:r>
            <a:r>
              <a:rPr lang="en-US" b="1" dirty="0" err="1"/>
              <a:t>df</a:t>
            </a:r>
            <a:r>
              <a:rPr lang="en-US" b="1" dirty="0"/>
              <a:t>) in the Two-Sample t-Test</a:t>
            </a:r>
            <a:br>
              <a:rPr lang="en-US" b="1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76" y="1417637"/>
            <a:ext cx="8910824" cy="435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92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Define H0 and H1</a:t>
            </a:r>
          </a:p>
          <a:p>
            <a:r>
              <a:t>2. Collect and define two independent datasets</a:t>
            </a:r>
          </a:p>
          <a:p>
            <a:r>
              <a:t>3. Specify variance assumption (equal/unequal)</a:t>
            </a:r>
          </a:p>
          <a:p>
            <a:r>
              <a:t>4. Perform the t-test using Python</a:t>
            </a:r>
          </a:p>
          <a:p>
            <a:r>
              <a:t>5. Interpret results (t-statistic, p-value, confidence interval)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Testing the Effectiveness of a New Drug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Scenario:</a:t>
            </a:r>
          </a:p>
          <a:p>
            <a:pPr marL="0" indent="0">
              <a:buNone/>
            </a:pPr>
            <a:r>
              <a:rPr lang="en-US" dirty="0"/>
              <a:t>A pharmaceutical company wants to test whether a new drug (</a:t>
            </a:r>
            <a:r>
              <a:rPr lang="en-US" b="1" dirty="0"/>
              <a:t>Drug A</a:t>
            </a:r>
            <a:r>
              <a:rPr lang="en-US" dirty="0"/>
              <a:t>) is more effective in reducing blood pressure compared to a </a:t>
            </a:r>
            <a:r>
              <a:rPr lang="en-US" dirty="0" smtClean="0"/>
              <a:t>Amdocol Plus 50 </a:t>
            </a:r>
            <a:r>
              <a:rPr lang="en-US" dirty="0"/>
              <a:t>(</a:t>
            </a:r>
            <a:r>
              <a:rPr lang="en-US" b="1" dirty="0"/>
              <a:t>Drug B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dirty="0"/>
              <a:t>Group 1 (Drug A group)</a:t>
            </a:r>
            <a:r>
              <a:rPr lang="en-US" dirty="0"/>
              <a:t>: 10 patients took Drug A, and their blood pressure was measured.</a:t>
            </a:r>
          </a:p>
          <a:p>
            <a:pPr lvl="1"/>
            <a:r>
              <a:rPr lang="en-US" b="1" dirty="0"/>
              <a:t>Group 2 (Amdocol Plus 50 </a:t>
            </a:r>
            <a:r>
              <a:rPr lang="en-US" b="1" dirty="0" smtClean="0"/>
              <a:t>group</a:t>
            </a:r>
            <a:r>
              <a:rPr lang="en-US" b="1" dirty="0"/>
              <a:t>)</a:t>
            </a:r>
            <a:r>
              <a:rPr lang="en-US" dirty="0"/>
              <a:t>: 10 different patients took </a:t>
            </a:r>
            <a:r>
              <a:rPr lang="en-US" dirty="0" smtClean="0"/>
              <a:t>Amdocol plus 50, </a:t>
            </a:r>
            <a:r>
              <a:rPr lang="en-US" dirty="0"/>
              <a:t>and their blood pressure was also measured.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927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Testing the Effectiveness of a New Drug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Collected Data (Systolic Blood Pressure after Treatment):</a:t>
            </a:r>
          </a:p>
          <a:p>
            <a:pPr lvl="1"/>
            <a:r>
              <a:rPr lang="en-US" b="1" dirty="0"/>
              <a:t>Drug A group:</a:t>
            </a:r>
            <a:r>
              <a:rPr lang="en-US" dirty="0"/>
              <a:t> [120, 115, 118, 122, 119, 117, 116, 121, 120, 118]</a:t>
            </a:r>
          </a:p>
          <a:p>
            <a:pPr lvl="1"/>
            <a:r>
              <a:rPr lang="en-US" b="1" dirty="0" smtClean="0"/>
              <a:t>Amdocol </a:t>
            </a:r>
            <a:r>
              <a:rPr lang="en-US" b="1" dirty="0"/>
              <a:t>group:</a:t>
            </a:r>
            <a:r>
              <a:rPr lang="en-US" dirty="0"/>
              <a:t> [130, 128, 132, 135, 129, 127, 126, 134, 133, 131]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57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Testing the Effectiveness of a New Drug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1: State the Hypotheses</a:t>
            </a:r>
          </a:p>
          <a:p>
            <a:pPr lvl="1"/>
            <a:r>
              <a:rPr lang="en-US" b="1" dirty="0"/>
              <a:t>Null Hypothesis (H₀):</a:t>
            </a:r>
            <a:r>
              <a:rPr lang="en-US" dirty="0"/>
              <a:t> There is no difference in the mean blood pressure reduction between the two groups. (μ₁ = μ₂)</a:t>
            </a:r>
          </a:p>
          <a:p>
            <a:pPr lvl="1"/>
            <a:r>
              <a:rPr lang="en-US" b="1" dirty="0"/>
              <a:t>Alternative Hypothesis (H₁):</a:t>
            </a:r>
            <a:r>
              <a:rPr lang="en-US" dirty="0"/>
              <a:t> There is a significant difference in the mean blood pressure reduction between the two groups. (μ₁ ≠ μ₂)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77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Testing the Effectiveness of a New Drug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600200"/>
            <a:ext cx="8540687" cy="4525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3600" y="4641273"/>
            <a:ext cx="9005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60472" y="446116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Amdocol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74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Testing the Effectiveness of a New Drug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Step 3: Interpret the Results</a:t>
            </a:r>
          </a:p>
          <a:p>
            <a:r>
              <a:rPr lang="en-US" dirty="0"/>
              <a:t>If the </a:t>
            </a:r>
            <a:r>
              <a:rPr lang="en-US" b="1" dirty="0"/>
              <a:t>p-value</a:t>
            </a:r>
            <a:r>
              <a:rPr lang="en-US" dirty="0"/>
              <a:t> from the test is </a:t>
            </a:r>
            <a:r>
              <a:rPr lang="en-US" b="1" dirty="0"/>
              <a:t>less than</a:t>
            </a:r>
            <a:r>
              <a:rPr lang="en-US" dirty="0"/>
              <a:t> the significance level (usually 0.05), we </a:t>
            </a:r>
            <a:r>
              <a:rPr lang="en-US" b="1" dirty="0"/>
              <a:t>reject the null hypothesis</a:t>
            </a:r>
            <a:r>
              <a:rPr lang="en-US" dirty="0"/>
              <a:t>, meaning there is a significant difference in mean blood pressure reduction between Drug A and the placebo.</a:t>
            </a:r>
          </a:p>
          <a:p>
            <a:r>
              <a:rPr lang="en-US" dirty="0"/>
              <a:t>If the </a:t>
            </a:r>
            <a:r>
              <a:rPr lang="en-US" b="1" dirty="0"/>
              <a:t>p-value</a:t>
            </a:r>
            <a:r>
              <a:rPr lang="en-US" dirty="0"/>
              <a:t> is </a:t>
            </a:r>
            <a:r>
              <a:rPr lang="en-US" b="1" dirty="0"/>
              <a:t>greater than</a:t>
            </a:r>
            <a:r>
              <a:rPr lang="en-US" dirty="0"/>
              <a:t> 0.05, we </a:t>
            </a:r>
            <a:r>
              <a:rPr lang="en-US" b="1" dirty="0"/>
              <a:t>fail to reject the null hypothesis</a:t>
            </a:r>
            <a:r>
              <a:rPr lang="en-US" dirty="0"/>
              <a:t>, meaning there is no significant difference between the two groups.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81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Understand the concept of hypothesis testing using a two-sample t-test</a:t>
            </a:r>
          </a:p>
          <a:p>
            <a:r>
              <a:t>- Apply the test to compare means of two independent samples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Results </a:t>
            </a:r>
            <a:r>
              <a:rPr lang="en-US" b="1" dirty="0"/>
              <a:t>of the Two-Sample </a:t>
            </a:r>
            <a:r>
              <a:rPr lang="en-US" b="1" dirty="0" smtClean="0"/>
              <a:t>t-Test</a:t>
            </a:r>
            <a:endParaRPr lang="en-US" b="1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-statistic= </a:t>
            </a:r>
            <a:r>
              <a:rPr lang="en-US" dirty="0"/>
              <a:t>-10.02</a:t>
            </a:r>
          </a:p>
          <a:p>
            <a:pPr lvl="1"/>
            <a:r>
              <a:rPr lang="en-US" dirty="0" smtClean="0"/>
              <a:t>p-value </a:t>
            </a:r>
            <a:r>
              <a:rPr lang="en-US" dirty="0"/>
              <a:t>= 8.64 × 10⁻⁹ (very small)</a:t>
            </a:r>
          </a:p>
          <a:p>
            <a:endParaRPr lang="en-US" dirty="0"/>
          </a:p>
          <a:p>
            <a:r>
              <a:rPr lang="en-US" b="1" dirty="0" smtClean="0"/>
              <a:t>Interpretation</a:t>
            </a:r>
            <a:endParaRPr lang="en-US" b="1" dirty="0"/>
          </a:p>
          <a:p>
            <a:r>
              <a:rPr lang="en-US" dirty="0"/>
              <a:t>Since the p-value is much smaller than the common significance level (0.05), we </a:t>
            </a:r>
            <a:r>
              <a:rPr lang="en-US" dirty="0" smtClean="0"/>
              <a:t>reject </a:t>
            </a:r>
            <a:r>
              <a:rPr lang="en-US" dirty="0"/>
              <a:t>the null hypothesis (H₀</a:t>
            </a:r>
            <a:r>
              <a:rPr lang="en-US" dirty="0" smtClean="0"/>
              <a:t>). </a:t>
            </a:r>
            <a:r>
              <a:rPr lang="en-US" dirty="0"/>
              <a:t>This means there is a </a:t>
            </a:r>
            <a:r>
              <a:rPr lang="en-US" dirty="0" smtClean="0"/>
              <a:t>statistically </a:t>
            </a:r>
            <a:r>
              <a:rPr lang="en-US" dirty="0"/>
              <a:t>significant </a:t>
            </a:r>
            <a:r>
              <a:rPr lang="en-US" dirty="0" smtClean="0"/>
              <a:t>difference </a:t>
            </a:r>
            <a:r>
              <a:rPr lang="en-US" dirty="0"/>
              <a:t>between the mean blood pressure levels of the Drug A group and the </a:t>
            </a:r>
            <a:r>
              <a:rPr lang="en-US" dirty="0" smtClean="0"/>
              <a:t>Amdocol </a:t>
            </a:r>
            <a:r>
              <a:rPr lang="en-US" dirty="0"/>
              <a:t>group. </a:t>
            </a:r>
          </a:p>
          <a:p>
            <a:endParaRPr lang="en-US" dirty="0"/>
          </a:p>
          <a:p>
            <a:r>
              <a:rPr lang="en-US" dirty="0"/>
              <a:t>In simpler terms, **Drug A has a significant effect in lowering blood pressure compared to the </a:t>
            </a:r>
            <a:r>
              <a:rPr lang="en-US" dirty="0" smtClean="0"/>
              <a:t>Amdocol**.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24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Interpretation of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p-Value &lt; 0.05 → Reject H0 (Significant difference in means)</a:t>
            </a:r>
          </a:p>
          <a:p>
            <a:r>
              <a:t>- p-Value ≥ 0.05 → Fail to reject H0 (No significant difference)</a:t>
            </a:r>
          </a:p>
          <a:p>
            <a:r>
              <a:t>- Confidence interval helps assess the mean difference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of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test results show a significant difference, the company can conclude that Drug A is effective in reducing blood pressure compared to the </a:t>
            </a:r>
            <a:r>
              <a:rPr lang="en-US" dirty="0" smtClean="0"/>
              <a:t>Amdocol. </a:t>
            </a:r>
          </a:p>
          <a:p>
            <a:r>
              <a:rPr lang="en-US" dirty="0" smtClean="0"/>
              <a:t>If </a:t>
            </a:r>
            <a:r>
              <a:rPr lang="en-US" dirty="0"/>
              <a:t>not, there is no strong statistical evidence to support the claim that Drug A is better.</a:t>
            </a:r>
          </a:p>
        </p:txBody>
      </p:sp>
    </p:spTree>
    <p:extLst>
      <p:ext uri="{BB962C8B-B14F-4D97-AF65-F5344CB8AC3E}">
        <p14:creationId xmlns:p14="http://schemas.microsoft.com/office/powerpoint/2010/main" val="3258817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Two-Sample t-Test: Comparing Two Independent 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two-sample t-test</a:t>
            </a:r>
            <a:r>
              <a:rPr lang="en-US" dirty="0"/>
              <a:t> is a statistical method used to compare the means (averages) of </a:t>
            </a:r>
            <a:r>
              <a:rPr lang="en-US" b="1" dirty="0"/>
              <a:t>two independent groups</a:t>
            </a:r>
            <a:r>
              <a:rPr lang="en-US" dirty="0"/>
              <a:t> and determine whether the difference between them is </a:t>
            </a:r>
            <a:r>
              <a:rPr lang="en-US" b="1" dirty="0"/>
              <a:t>statistically significant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🔹 </a:t>
            </a:r>
            <a:r>
              <a:rPr lang="en-US" b="1" dirty="0"/>
              <a:t>Independent samples</a:t>
            </a:r>
            <a:r>
              <a:rPr lang="en-US" dirty="0"/>
              <a:t> mean that the groups do not affect each other.</a:t>
            </a:r>
            <a:br>
              <a:rPr lang="en-US" dirty="0"/>
            </a:br>
            <a:r>
              <a:rPr lang="en-US" dirty="0"/>
              <a:t>🔹 This test helps answer the question: </a:t>
            </a:r>
            <a:r>
              <a:rPr lang="en-US" b="1" dirty="0"/>
              <a:t>"Is there a real difference between the two groups, or is it just due to random chance?"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694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Two-Sample t-Test: Comparing Two Independent 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Example</a:t>
            </a:r>
            <a:r>
              <a:rPr lang="en-US" b="1" dirty="0"/>
              <a:t>:</a:t>
            </a:r>
          </a:p>
          <a:p>
            <a:r>
              <a:rPr lang="en-US" dirty="0"/>
              <a:t>Suppose we want to check if a new diet plan helps in weight loss. We take </a:t>
            </a:r>
            <a:r>
              <a:rPr lang="en-US" b="1" dirty="0"/>
              <a:t>two groups of people</a:t>
            </a:r>
            <a:r>
              <a:rPr lang="en-US" dirty="0"/>
              <a:t>:</a:t>
            </a:r>
          </a:p>
          <a:p>
            <a:r>
              <a:rPr lang="en-US" dirty="0"/>
              <a:t>Group 1 follows the </a:t>
            </a:r>
            <a:r>
              <a:rPr lang="en-US" b="1" dirty="0"/>
              <a:t>new diet plan</a:t>
            </a:r>
            <a:r>
              <a:rPr lang="en-US" dirty="0"/>
              <a:t>.</a:t>
            </a:r>
          </a:p>
          <a:p>
            <a:r>
              <a:rPr lang="en-US" dirty="0"/>
              <a:t>Group 2 follows their </a:t>
            </a:r>
            <a:r>
              <a:rPr lang="en-US" b="1" dirty="0"/>
              <a:t>regular diet</a:t>
            </a:r>
            <a:r>
              <a:rPr lang="en-US" dirty="0"/>
              <a:t>.</a:t>
            </a:r>
          </a:p>
          <a:p>
            <a:r>
              <a:rPr lang="en-US" dirty="0"/>
              <a:t>We measure their </a:t>
            </a:r>
            <a:r>
              <a:rPr lang="en-US" b="1" dirty="0"/>
              <a:t>average weight loss</a:t>
            </a:r>
            <a:r>
              <a:rPr lang="en-US" dirty="0"/>
              <a:t> after one month and perform a </a:t>
            </a:r>
            <a:r>
              <a:rPr lang="en-US" b="1" dirty="0"/>
              <a:t>two-sample t-test</a:t>
            </a:r>
            <a:r>
              <a:rPr lang="en-US" dirty="0"/>
              <a:t> to check if the difference in average weight loss is significant.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928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p-Value: Understanding Statistical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p-value</a:t>
            </a:r>
            <a:r>
              <a:rPr lang="en-US" dirty="0"/>
              <a:t> tells us how likely we are to get our test results </a:t>
            </a:r>
            <a:r>
              <a:rPr lang="en-US" b="1" dirty="0"/>
              <a:t>if the null hypothesis (H₀) is true</a:t>
            </a:r>
            <a:r>
              <a:rPr lang="en-US" dirty="0"/>
              <a:t>.</a:t>
            </a:r>
          </a:p>
          <a:p>
            <a:r>
              <a:rPr lang="en-US" dirty="0"/>
              <a:t>🔹 </a:t>
            </a:r>
            <a:r>
              <a:rPr lang="en-US" b="1" dirty="0"/>
              <a:t>Null Hypothesis (H₀):</a:t>
            </a:r>
            <a:r>
              <a:rPr lang="en-US" dirty="0"/>
              <a:t> There is </a:t>
            </a:r>
            <a:r>
              <a:rPr lang="en-US" b="1" dirty="0"/>
              <a:t>no real difference</a:t>
            </a:r>
            <a:r>
              <a:rPr lang="en-US" dirty="0"/>
              <a:t> between the means of the two groups.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Alternative Hypothesis (H₁):</a:t>
            </a:r>
            <a:r>
              <a:rPr lang="en-US" dirty="0"/>
              <a:t> There </a:t>
            </a:r>
            <a:r>
              <a:rPr lang="en-US" b="1" dirty="0"/>
              <a:t>is a real difference</a:t>
            </a:r>
            <a:r>
              <a:rPr lang="en-US" dirty="0"/>
              <a:t> between the means.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45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p-Value: Understanding Statistical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Key Interpretation of the p-value:</a:t>
            </a:r>
          </a:p>
          <a:p>
            <a:pPr lvl="1"/>
            <a:r>
              <a:rPr lang="en-US" dirty="0"/>
              <a:t>If </a:t>
            </a:r>
            <a:r>
              <a:rPr lang="en-US" b="1" dirty="0"/>
              <a:t>p &gt; 0.05</a:t>
            </a:r>
            <a:r>
              <a:rPr lang="en-US" dirty="0"/>
              <a:t>, we </a:t>
            </a:r>
            <a:r>
              <a:rPr lang="en-US" b="1" dirty="0"/>
              <a:t>fail to reject</a:t>
            </a:r>
            <a:r>
              <a:rPr lang="en-US" dirty="0"/>
              <a:t> H₀ → </a:t>
            </a:r>
            <a:r>
              <a:rPr lang="en-US" b="1" dirty="0"/>
              <a:t>No significant difference</a:t>
            </a:r>
            <a:r>
              <a:rPr lang="en-US" dirty="0"/>
              <a:t> between the groups.</a:t>
            </a:r>
          </a:p>
          <a:p>
            <a:pPr lvl="1"/>
            <a:r>
              <a:rPr lang="en-US" dirty="0"/>
              <a:t>If </a:t>
            </a:r>
            <a:r>
              <a:rPr lang="en-US" b="1" dirty="0"/>
              <a:t>p &lt; 0.05</a:t>
            </a:r>
            <a:r>
              <a:rPr lang="en-US" dirty="0"/>
              <a:t>, we </a:t>
            </a:r>
            <a:r>
              <a:rPr lang="en-US" b="1" dirty="0"/>
              <a:t>reject</a:t>
            </a:r>
            <a:r>
              <a:rPr lang="en-US" dirty="0"/>
              <a:t> H₀ → </a:t>
            </a:r>
            <a:r>
              <a:rPr lang="en-US" b="1" dirty="0"/>
              <a:t>Significant difference</a:t>
            </a:r>
            <a:r>
              <a:rPr lang="en-US" dirty="0"/>
              <a:t> between the groups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Example:</a:t>
            </a:r>
          </a:p>
          <a:p>
            <a:r>
              <a:rPr lang="en-US" dirty="0"/>
              <a:t>If the p-value is </a:t>
            </a:r>
            <a:r>
              <a:rPr lang="en-US" b="1" dirty="0"/>
              <a:t>0.02</a:t>
            </a:r>
            <a:r>
              <a:rPr lang="en-US" dirty="0"/>
              <a:t>, it means there is a </a:t>
            </a:r>
            <a:r>
              <a:rPr lang="en-US" b="1" dirty="0"/>
              <a:t>2% chance</a:t>
            </a:r>
            <a:r>
              <a:rPr lang="en-US" dirty="0"/>
              <a:t> that the observed difference in weight loss happened by random chance. Since </a:t>
            </a:r>
            <a:r>
              <a:rPr lang="en-US" b="1" dirty="0"/>
              <a:t>0.02 &lt; 0.05</a:t>
            </a:r>
            <a:r>
              <a:rPr lang="en-US" dirty="0"/>
              <a:t>, we </a:t>
            </a:r>
            <a:r>
              <a:rPr lang="en-US" b="1" dirty="0"/>
              <a:t>reject the null hypothesis</a:t>
            </a:r>
            <a:r>
              <a:rPr lang="en-US" dirty="0"/>
              <a:t> and conclude that the diet </a:t>
            </a:r>
            <a:r>
              <a:rPr lang="en-US" b="1" dirty="0"/>
              <a:t>significantly affects weight loss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23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Confidence Interval (CI): Estimating the True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confidence interval (CI)</a:t>
            </a:r>
            <a:r>
              <a:rPr lang="en-US" dirty="0"/>
              <a:t> gives us a range of values where we expect the true difference in means to lie.</a:t>
            </a:r>
          </a:p>
          <a:p>
            <a:r>
              <a:rPr lang="en-US" dirty="0"/>
              <a:t>🔹 </a:t>
            </a:r>
            <a:r>
              <a:rPr lang="en-US" b="1" dirty="0"/>
              <a:t>If the CI includes 0</a:t>
            </a:r>
            <a:r>
              <a:rPr lang="en-US" dirty="0"/>
              <a:t> → The difference is </a:t>
            </a:r>
            <a:r>
              <a:rPr lang="en-US" b="1" dirty="0"/>
              <a:t>not statistically significant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If the CI does not include 0</a:t>
            </a:r>
            <a:r>
              <a:rPr lang="en-US" dirty="0"/>
              <a:t> → The difference </a:t>
            </a:r>
            <a:r>
              <a:rPr lang="en-US" b="1" dirty="0"/>
              <a:t>is statistically significant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320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Confidence Interval (CI): Estimating the True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8981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Example:</a:t>
            </a:r>
          </a:p>
          <a:p>
            <a:r>
              <a:rPr lang="en-US" dirty="0"/>
              <a:t>If the </a:t>
            </a:r>
            <a:r>
              <a:rPr lang="en-US" b="1" dirty="0"/>
              <a:t>95% confidence interval</a:t>
            </a:r>
            <a:r>
              <a:rPr lang="en-US" dirty="0"/>
              <a:t> for weight loss difference is </a:t>
            </a:r>
            <a:r>
              <a:rPr lang="en-US" b="1" dirty="0"/>
              <a:t>(1.5 kg, 4.2 kg)</a:t>
            </a:r>
            <a:r>
              <a:rPr lang="en-US" dirty="0"/>
              <a:t>:</a:t>
            </a:r>
          </a:p>
          <a:p>
            <a:r>
              <a:rPr lang="en-US" dirty="0"/>
              <a:t>Since </a:t>
            </a:r>
            <a:r>
              <a:rPr lang="en-US" b="1" dirty="0"/>
              <a:t>0 is not in this range</a:t>
            </a:r>
            <a:r>
              <a:rPr lang="en-US" dirty="0"/>
              <a:t>, we conclude that the diet </a:t>
            </a:r>
            <a:r>
              <a:rPr lang="en-US" b="1" dirty="0"/>
              <a:t>has a significant effect</a:t>
            </a:r>
            <a:r>
              <a:rPr lang="en-US" dirty="0"/>
              <a:t>.</a:t>
            </a:r>
          </a:p>
          <a:p>
            <a:r>
              <a:rPr lang="en-US" dirty="0"/>
              <a:t>We are </a:t>
            </a:r>
            <a:r>
              <a:rPr lang="en-US" b="1" dirty="0"/>
              <a:t>95% confident</a:t>
            </a:r>
            <a:r>
              <a:rPr lang="en-US" dirty="0"/>
              <a:t> that the true difference in weight loss between the groups is between </a:t>
            </a:r>
            <a:r>
              <a:rPr lang="en-US" b="1" dirty="0"/>
              <a:t>1.5 kg and 4.2 kg</a:t>
            </a:r>
            <a:r>
              <a:rPr lang="en-US" dirty="0"/>
              <a:t>.</a:t>
            </a:r>
          </a:p>
          <a:p>
            <a:r>
              <a:rPr lang="en-US" dirty="0"/>
              <a:t>However, if the CI was </a:t>
            </a:r>
            <a:r>
              <a:rPr lang="en-US" b="1" dirty="0"/>
              <a:t>(-0.5 kg, 2.3 kg)</a:t>
            </a:r>
            <a:r>
              <a:rPr lang="en-US" dirty="0"/>
              <a:t>:</a:t>
            </a:r>
          </a:p>
          <a:p>
            <a:r>
              <a:rPr lang="en-US" dirty="0"/>
              <a:t>Since </a:t>
            </a:r>
            <a:r>
              <a:rPr lang="en-US" b="1" dirty="0"/>
              <a:t>0 is in this range</a:t>
            </a:r>
            <a:r>
              <a:rPr lang="en-US" dirty="0"/>
              <a:t>, we </a:t>
            </a:r>
            <a:r>
              <a:rPr lang="en-US" b="1" dirty="0"/>
              <a:t>cannot confidently say</a:t>
            </a:r>
            <a:r>
              <a:rPr lang="en-US" dirty="0"/>
              <a:t> the diet is effective.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94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Variances: Why We Used the Unequal Variance t-Test (Welch’s t-Test)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🔹 </a:t>
            </a:r>
            <a:r>
              <a:rPr lang="en-US" b="1" dirty="0"/>
              <a:t>Variance</a:t>
            </a:r>
            <a:r>
              <a:rPr lang="en-US" dirty="0"/>
              <a:t> measures how much the data points in each group </a:t>
            </a:r>
            <a:r>
              <a:rPr lang="en-US" b="1" dirty="0"/>
              <a:t>spread out</a:t>
            </a:r>
            <a:r>
              <a:rPr lang="en-US" dirty="0"/>
              <a:t> from the mean.</a:t>
            </a:r>
            <a:br>
              <a:rPr lang="en-US" dirty="0"/>
            </a:br>
            <a:r>
              <a:rPr lang="en-US" dirty="0"/>
              <a:t>🔹 If the two groups have very </a:t>
            </a:r>
            <a:r>
              <a:rPr lang="en-US" b="1" dirty="0"/>
              <a:t>different variances</a:t>
            </a:r>
            <a:r>
              <a:rPr lang="en-US" dirty="0"/>
              <a:t>, the standard t-test may </a:t>
            </a:r>
            <a:r>
              <a:rPr lang="en-US" b="1" dirty="0"/>
              <a:t>not be reliable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Welch’s t-test</a:t>
            </a:r>
            <a:r>
              <a:rPr lang="en-US" dirty="0"/>
              <a:t> is more </a:t>
            </a:r>
            <a:r>
              <a:rPr lang="en-US" b="1" dirty="0"/>
              <a:t>robust</a:t>
            </a:r>
            <a:r>
              <a:rPr lang="en-US" dirty="0"/>
              <a:t> and does </a:t>
            </a:r>
            <a:r>
              <a:rPr lang="en-US" b="1" dirty="0"/>
              <a:t>not assume equal variances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191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two-sample t-test determines whether the means of two independent samples are significantly different.</a:t>
            </a:r>
          </a:p>
          <a:p>
            <a:endParaRPr dirty="0"/>
          </a:p>
          <a:p>
            <a:r>
              <a:rPr dirty="0"/>
              <a:t>Types:</a:t>
            </a:r>
          </a:p>
          <a:p>
            <a:r>
              <a:rPr dirty="0"/>
              <a:t>1. Equal Variance (Pooled t-test)</a:t>
            </a:r>
          </a:p>
          <a:p>
            <a:r>
              <a:rPr dirty="0"/>
              <a:t>2. Unequal Variance (Welch's t-test)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Variances: Why We Used the Unequal Variance t-Test (Welch’s t-Test)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Example:</a:t>
            </a:r>
          </a:p>
          <a:p>
            <a:r>
              <a:rPr lang="en-US" b="1" dirty="0"/>
              <a:t>Group 1 (Diet plan):</a:t>
            </a:r>
            <a:r>
              <a:rPr lang="en-US" dirty="0"/>
              <a:t> Weight loss values vary </a:t>
            </a:r>
            <a:r>
              <a:rPr lang="en-US" b="1" dirty="0"/>
              <a:t>a lot</a:t>
            </a:r>
            <a:r>
              <a:rPr lang="en-US" dirty="0"/>
              <a:t> (some lose 5kg, some lose 0.5kg).</a:t>
            </a:r>
          </a:p>
          <a:p>
            <a:r>
              <a:rPr lang="en-US" b="1" dirty="0"/>
              <a:t>Group 2 (Regular diet):</a:t>
            </a:r>
            <a:r>
              <a:rPr lang="en-US" dirty="0"/>
              <a:t> Weight loss values are more </a:t>
            </a:r>
            <a:r>
              <a:rPr lang="en-US" b="1" dirty="0"/>
              <a:t>consistent</a:t>
            </a:r>
            <a:r>
              <a:rPr lang="en-US" dirty="0"/>
              <a:t>.</a:t>
            </a:r>
          </a:p>
          <a:p>
            <a:r>
              <a:rPr lang="en-US" dirty="0"/>
              <a:t>Since the two groups have </a:t>
            </a:r>
            <a:r>
              <a:rPr lang="en-US" b="1" dirty="0"/>
              <a:t>different variances</a:t>
            </a:r>
            <a:r>
              <a:rPr lang="en-US" dirty="0"/>
              <a:t>, the </a:t>
            </a:r>
            <a:r>
              <a:rPr lang="en-US" b="1" dirty="0"/>
              <a:t>Welch’s t-test</a:t>
            </a:r>
            <a:r>
              <a:rPr lang="en-US" dirty="0"/>
              <a:t> is the better choice.</a:t>
            </a:r>
          </a:p>
        </p:txBody>
      </p:sp>
    </p:spTree>
    <p:extLst>
      <p:ext uri="{BB962C8B-B14F-4D97-AF65-F5344CB8AC3E}">
        <p14:creationId xmlns:p14="http://schemas.microsoft.com/office/powerpoint/2010/main" val="63732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Importance of Choosing the Right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experiment shows that choosing the </a:t>
            </a:r>
            <a:r>
              <a:rPr lang="en-US" b="1" dirty="0"/>
              <a:t>correct version of the t-test</a:t>
            </a:r>
            <a:r>
              <a:rPr lang="en-US" dirty="0"/>
              <a:t> is essential.</a:t>
            </a:r>
          </a:p>
          <a:p>
            <a:r>
              <a:rPr lang="en-US" dirty="0"/>
              <a:t>🔹 If variances are </a:t>
            </a:r>
            <a:r>
              <a:rPr lang="en-US" b="1" dirty="0"/>
              <a:t>equal</a:t>
            </a:r>
            <a:r>
              <a:rPr lang="en-US" dirty="0"/>
              <a:t>, we use the </a:t>
            </a:r>
            <a:r>
              <a:rPr lang="en-US" b="1" dirty="0"/>
              <a:t>pooled t-test</a:t>
            </a:r>
            <a:r>
              <a:rPr lang="en-US" dirty="0"/>
              <a:t> (Student’s t-test).</a:t>
            </a:r>
            <a:br>
              <a:rPr lang="en-US" dirty="0"/>
            </a:br>
            <a:r>
              <a:rPr lang="en-US" dirty="0"/>
              <a:t>🔹 If variances are </a:t>
            </a:r>
            <a:r>
              <a:rPr lang="en-US" b="1" dirty="0"/>
              <a:t>unequal</a:t>
            </a:r>
            <a:r>
              <a:rPr lang="en-US" dirty="0"/>
              <a:t>, we use </a:t>
            </a:r>
            <a:r>
              <a:rPr lang="en-US" b="1" dirty="0"/>
              <a:t>Welch’s t-test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🔹 Interpreting the </a:t>
            </a:r>
            <a:r>
              <a:rPr lang="en-US" b="1" dirty="0"/>
              <a:t>p-value and confidence interval</a:t>
            </a:r>
            <a:r>
              <a:rPr lang="en-US" dirty="0"/>
              <a:t> helps in decision-making.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017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Importance of Choosing the Right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Decision:</a:t>
            </a:r>
          </a:p>
          <a:p>
            <a:r>
              <a:rPr lang="en-US" dirty="0"/>
              <a:t>If our t-test </a:t>
            </a:r>
            <a:r>
              <a:rPr lang="en-US" b="1" dirty="0"/>
              <a:t>proves the diet plan is effective</a:t>
            </a:r>
            <a:r>
              <a:rPr lang="en-US" dirty="0"/>
              <a:t>, the company can confidently promote it.</a:t>
            </a:r>
            <a:br>
              <a:rPr lang="en-US" dirty="0"/>
            </a:br>
            <a:r>
              <a:rPr lang="en-US" dirty="0"/>
              <a:t>If the t-test </a:t>
            </a:r>
            <a:r>
              <a:rPr lang="en-US" b="1" dirty="0"/>
              <a:t>shows no significant difference</a:t>
            </a:r>
            <a:r>
              <a:rPr lang="en-US" dirty="0"/>
              <a:t>, they may need to </a:t>
            </a:r>
            <a:r>
              <a:rPr lang="en-US" b="1" dirty="0"/>
              <a:t>rethink their marketing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18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40" y="1265238"/>
            <a:ext cx="9054660" cy="474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38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two-sample t-test is a powerful method to compare means of two independent samples. Understanding variance assumptions and interpreting results correctly is crucial for data-driven decision-making.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Equal Variance t-test (Pooled t-test)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pooled t-test</a:t>
            </a:r>
            <a:r>
              <a:rPr lang="en-US" dirty="0"/>
              <a:t> assumes that the two groups have the </a:t>
            </a:r>
            <a:r>
              <a:rPr lang="en-US" b="1" dirty="0"/>
              <a:t>same variance</a:t>
            </a:r>
            <a:r>
              <a:rPr lang="en-US" dirty="0"/>
              <a:t> (homogeneity of variance). It pools the variances from both samples to estimate a common variance.</a:t>
            </a:r>
          </a:p>
        </p:txBody>
      </p:sp>
    </p:spTree>
    <p:extLst>
      <p:ext uri="{BB962C8B-B14F-4D97-AF65-F5344CB8AC3E}">
        <p14:creationId xmlns:p14="http://schemas.microsoft.com/office/powerpoint/2010/main" val="123800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Equal Variance t-test (Pooled t-test)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230536"/>
            <a:ext cx="7823481" cy="519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0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Equal Variance t-test (Pooled t-test)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48255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Example: Testing Exam Scores of Two Classes</a:t>
            </a:r>
          </a:p>
          <a:p>
            <a:r>
              <a:rPr lang="en-US" dirty="0"/>
              <a:t>Suppose we compare the exam scores of </a:t>
            </a:r>
            <a:r>
              <a:rPr lang="en-US" b="1" dirty="0"/>
              <a:t>Class A</a:t>
            </a:r>
            <a:r>
              <a:rPr lang="en-US" dirty="0"/>
              <a:t> and </a:t>
            </a:r>
            <a:r>
              <a:rPr lang="en-US" b="1" dirty="0"/>
              <a:t>Class B</a:t>
            </a:r>
            <a:r>
              <a:rPr lang="en-US" dirty="0"/>
              <a:t>, assuming their performance variability is similar.</a:t>
            </a:r>
          </a:p>
          <a:p>
            <a:r>
              <a:rPr lang="en-US" b="1" dirty="0"/>
              <a:t>Class A scores:</a:t>
            </a:r>
            <a:r>
              <a:rPr lang="en-US" dirty="0"/>
              <a:t> [85, 90, 88, 92, 87, 89, 91, 86, 90, 88]</a:t>
            </a:r>
          </a:p>
          <a:p>
            <a:r>
              <a:rPr lang="en-US" b="1" dirty="0"/>
              <a:t>Class B scores:</a:t>
            </a:r>
            <a:r>
              <a:rPr lang="en-US" dirty="0"/>
              <a:t> [78, 82, 80, 79, 81, 83, 77, 82, 80, 79]</a:t>
            </a:r>
          </a:p>
          <a:p>
            <a:r>
              <a:rPr lang="en-US" dirty="0"/>
              <a:t>We assume </a:t>
            </a:r>
            <a:r>
              <a:rPr lang="en-US" b="1" dirty="0"/>
              <a:t>equal variance</a:t>
            </a:r>
            <a:r>
              <a:rPr lang="en-US" dirty="0"/>
              <a:t> and apply the pooled t-test.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3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6691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Unequal Variance t-test (Welch's t-test)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Welch's t-test</a:t>
            </a:r>
            <a:r>
              <a:rPr lang="en-US" dirty="0"/>
              <a:t> is used when the two groups </a:t>
            </a:r>
            <a:r>
              <a:rPr lang="en-US" b="1" dirty="0"/>
              <a:t>do not have the same variance</a:t>
            </a:r>
            <a:r>
              <a:rPr lang="en-US" dirty="0"/>
              <a:t>. It is more flexible and does not assume equal variances</a:t>
            </a:r>
            <a:r>
              <a:rPr lang="en-US" dirty="0" smtClean="0"/>
              <a:t>.</a:t>
            </a:r>
          </a:p>
          <a:p>
            <a:r>
              <a:rPr lang="en-US" dirty="0"/>
              <a:t>More robust for real-world data</a:t>
            </a:r>
          </a:p>
        </p:txBody>
      </p:sp>
    </p:spTree>
    <p:extLst>
      <p:ext uri="{BB962C8B-B14F-4D97-AF65-F5344CB8AC3E}">
        <p14:creationId xmlns:p14="http://schemas.microsoft.com/office/powerpoint/2010/main" val="360679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65127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Unequal Variance t-test (Welch's t-test)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199"/>
            <a:ext cx="8686800" cy="47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74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Sample 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two-sample t-test</a:t>
            </a:r>
            <a:r>
              <a:rPr lang="en-US" dirty="0"/>
              <a:t> (also known as the </a:t>
            </a:r>
            <a:r>
              <a:rPr lang="en-US" b="1" dirty="0"/>
              <a:t>independent t-test</a:t>
            </a:r>
            <a:r>
              <a:rPr lang="en-US" dirty="0"/>
              <a:t>) is a statistical test used to </a:t>
            </a:r>
            <a:r>
              <a:rPr lang="en-US" i="1" dirty="0"/>
              <a:t>compare the means of two independent groups to determine whether they are significantly different from each other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074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1588</Words>
  <Application>Microsoft Office PowerPoint</Application>
  <PresentationFormat>On-screen Show (4:3)</PresentationFormat>
  <Paragraphs>125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Two-Sample t-Test Audity Ghosh</vt:lpstr>
      <vt:lpstr>Objectives</vt:lpstr>
      <vt:lpstr>Theory</vt:lpstr>
      <vt:lpstr>Equal Variance t-test (Pooled t-test)</vt:lpstr>
      <vt:lpstr>Equal Variance t-test (Pooled t-test)</vt:lpstr>
      <vt:lpstr>Equal Variance t-test (Pooled t-test)</vt:lpstr>
      <vt:lpstr>Unequal Variance t-test (Welch's t-test)</vt:lpstr>
      <vt:lpstr>Unequal Variance t-test (Welch's t-test)</vt:lpstr>
      <vt:lpstr>Two Sample T-Test</vt:lpstr>
      <vt:lpstr>Key Assumptions</vt:lpstr>
      <vt:lpstr>Hypothesis Testing Framework</vt:lpstr>
      <vt:lpstr>Degrees of Freedom (df) in the Two-Sample t-Test </vt:lpstr>
      <vt:lpstr>Degrees of Freedom (df) in the Two-Sample t-Test </vt:lpstr>
      <vt:lpstr>Working Procedure</vt:lpstr>
      <vt:lpstr>Example: Testing the Effectiveness of a New Drug</vt:lpstr>
      <vt:lpstr>Example: Testing the Effectiveness of a New Drug</vt:lpstr>
      <vt:lpstr>Example: Testing the Effectiveness of a New Drug</vt:lpstr>
      <vt:lpstr>Example: Testing the Effectiveness of a New Drug</vt:lpstr>
      <vt:lpstr>Example: Testing the Effectiveness of a New Drug</vt:lpstr>
      <vt:lpstr>Results</vt:lpstr>
      <vt:lpstr>Interpretation of Results</vt:lpstr>
      <vt:lpstr>Conclusion of Scenario</vt:lpstr>
      <vt:lpstr>Two-Sample t-Test: Comparing Two Independent Means</vt:lpstr>
      <vt:lpstr>Two-Sample t-Test: Comparing Two Independent Means</vt:lpstr>
      <vt:lpstr>p-Value: Understanding Statistical Significance</vt:lpstr>
      <vt:lpstr>p-Value: Understanding Statistical Significance</vt:lpstr>
      <vt:lpstr>Confidence Interval (CI): Estimating the True Difference</vt:lpstr>
      <vt:lpstr>Confidence Interval (CI): Estimating the True Difference</vt:lpstr>
      <vt:lpstr>Variances: Why We Used the Unequal Variance t-Test (Welch’s t-Test)</vt:lpstr>
      <vt:lpstr>Variances: Why We Used the Unequal Variance t-Test (Welch’s t-Test)</vt:lpstr>
      <vt:lpstr>Importance of Choosing the Right t-Test</vt:lpstr>
      <vt:lpstr>Importance of Choosing the Right t-Test</vt:lpstr>
      <vt:lpstr>Summary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Two-Sample t-Test</dc:title>
  <dc:subject/>
  <dc:creator>CSE_30</dc:creator>
  <cp:keywords/>
  <dc:description>generated using python-pptx</dc:description>
  <cp:lastModifiedBy>CSE_30</cp:lastModifiedBy>
  <cp:revision>42</cp:revision>
  <dcterms:created xsi:type="dcterms:W3CDTF">2013-01-27T09:14:16Z</dcterms:created>
  <dcterms:modified xsi:type="dcterms:W3CDTF">2025-02-27T03:03:42Z</dcterms:modified>
  <cp:category/>
</cp:coreProperties>
</file>