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59" r:id="rId4"/>
    <p:sldId id="262" r:id="rId5"/>
    <p:sldId id="260" r:id="rId6"/>
    <p:sldId id="263" r:id="rId7"/>
    <p:sldId id="264" r:id="rId8"/>
    <p:sldId id="268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6D057-84EE-2A07-43CB-A009C2ECE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046" y="2015226"/>
            <a:ext cx="10423958" cy="2827547"/>
          </a:xfrm>
        </p:spPr>
        <p:txBody>
          <a:bodyPr>
            <a:noAutofit/>
          </a:bodyPr>
          <a:lstStyle/>
          <a:p>
            <a:pPr algn="ctr"/>
            <a:r>
              <a:rPr lang="ru-RU" sz="4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ИСПОЛЬЗОВАНИЕ СВЕРТОЧНЫХ НЕЙРОСЕТЕЙ ДЛЯ АНАЛИЗА ВИЗУАЛЬНОГО КОНТЕНТА ВЕБ-ПЛАТФОРМЫ 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613024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5730334-3F4E-2CF9-F69F-D1BD9924B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2075" y="1054677"/>
            <a:ext cx="9796752" cy="4748645"/>
          </a:xfrm>
        </p:spPr>
        <p:txBody>
          <a:bodyPr/>
          <a:lstStyle/>
          <a:p>
            <a:pPr indent="0" algn="just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разработки проекта </a:t>
            </a:r>
            <a:r>
              <a:rPr lang="ru-RU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Python был выбран в качестве языка программирования, так как он является лидером в области машинного обучения и искусственного интеллекта. </a:t>
            </a:r>
          </a:p>
          <a:p>
            <a:pPr indent="0" algn="just">
              <a:buNone/>
            </a:pPr>
            <a:r>
              <a:rPr lang="ru-RU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</a:t>
            </a:r>
            <a:r>
              <a:rPr lang="ru-RU" sz="2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TensorFlow</a:t>
            </a:r>
            <a:r>
              <a:rPr lang="ru-RU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выбран в качестве основной библиотеки для разработки и обучения нейронных сетей.</a:t>
            </a:r>
          </a:p>
          <a:p>
            <a:pPr indent="0" algn="just">
              <a:buNone/>
            </a:pPr>
            <a:r>
              <a:rPr lang="ru-RU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Для предварительного анализа изображений была выбрана библиотека </a:t>
            </a:r>
            <a:r>
              <a:rPr lang="ru-RU" sz="2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Pillow</a:t>
            </a:r>
            <a:r>
              <a:rPr lang="ru-RU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indent="0" algn="just">
              <a:buNone/>
            </a:pPr>
            <a:r>
              <a:rPr lang="ru-RU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СУБД </a:t>
            </a:r>
            <a:r>
              <a:rPr lang="ru-RU" sz="2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PostgreSQL</a:t>
            </a:r>
            <a:r>
              <a:rPr lang="ru-RU" sz="2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мощная объектно-реляционная система управления базами данных, используется для хранения и управления данными, необходимыми для машинного обучения.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5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3EDF8C-8A20-8A8E-0BAC-BB1915982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461" y="218864"/>
            <a:ext cx="8911687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Перспективы дальнейших исследований и разработок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86CB4A-B466-08F1-0059-DCA85A23A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613" y="1963882"/>
            <a:ext cx="10465521" cy="4165549"/>
          </a:xfrm>
        </p:spPr>
        <p:txBody>
          <a:bodyPr>
            <a:normAutofit/>
          </a:bodyPr>
          <a:lstStyle/>
          <a:p>
            <a:pPr indent="0" algn="just">
              <a:buNone/>
            </a:pPr>
            <a:r>
              <a:rPr lang="ru-RU" sz="2000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</a:t>
            </a:r>
            <a:r>
              <a:rPr lang="ru-RU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лючевые аспекты, которые могут быть реализованы в будущем: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0" algn="just"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Интеграция с NLP для улучшения контекстного анализа.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Сверточные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нейросети могут быть интегрированы с технологиями обработки естественного языка (Natural Language Processing, NLP), что позволит улучшить понимание контекста изображений и видео. </a:t>
            </a:r>
          </a:p>
          <a:p>
            <a:pPr indent="0" algn="just">
              <a:buNone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Улучшение интерактивности в реальном времени. С развитием технологий обработки изображений в реальном времени, можно развивать методы, позволяющие пользователям взаимодействовать с визуальным контентом более активно. </a:t>
            </a:r>
          </a:p>
          <a:p>
            <a:pPr indent="0" algn="just">
              <a:buNone/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Кросс-модальные исследования. Изучение связей между визуальным контентом и другими модальностями, такими как аудио, текст или даже тактильные данные, может привести к созданию более комплексных мультимодальных систем.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76842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848E67-3213-E76D-2F06-30BB488CD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51243"/>
            <a:ext cx="8911687" cy="69553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Постановка проблемы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9CF32A-DE50-2E8D-47E6-2198B6FDB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736" y="1413164"/>
            <a:ext cx="10288876" cy="4498058"/>
          </a:xfrm>
        </p:spPr>
        <p:txBody>
          <a:bodyPr>
            <a:normAutofit/>
          </a:bodyPr>
          <a:lstStyle/>
          <a:p>
            <a:pPr indent="0" algn="just">
              <a:buNone/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В современном мире развитие интернет-технологий и веб-платформ позволяет пользователям не только получать информацию, но и активно участвовать в ее создании, распространении и обмене. Одной из областей, где данные инструменты могут найти применение, является разработка инструментальных площадок для обмена идеями, где взаимодействие пользователей и обмен контентом между ними становится основой для инноваций и совместного развития.</a:t>
            </a:r>
          </a:p>
          <a:p>
            <a:pPr indent="0" algn="just">
              <a:buNone/>
            </a:pPr>
            <a:r>
              <a:rPr lang="ru-RU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На текущий момент подобные веб-платформы используют базовые методы обработки изображений, такие, как ручное аннотирование или простые алгоритмы машинного обучения. Однако данные методы не соответствуют современным требованиям по точности и масштабируемости, что делает исследования в данной области актуальными.</a:t>
            </a:r>
          </a:p>
        </p:txBody>
      </p:sp>
    </p:spTree>
    <p:extLst>
      <p:ext uri="{BB962C8B-B14F-4D97-AF65-F5344CB8AC3E}">
        <p14:creationId xmlns:p14="http://schemas.microsoft.com/office/powerpoint/2010/main" val="2577002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55AAD01-6AC1-E036-F552-213CF04FB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1435" y="1489362"/>
            <a:ext cx="10848109" cy="44530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Компания «Яндекс» продолжает лидировать в применении технологий искусственного интеллекта в своих продуктах. Уже несколько лет она успешно внедряет ИИ в свои поисковые механизмы, что позволяет значительно повысить точность и релевантность результатов поиска, а также обеспечить высокое качество работы других сервисов компании, таких как автотранспортные, рекомендательные и голосовые системы. </a:t>
            </a:r>
          </a:p>
          <a:p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08919F-A31E-4828-E6AD-FC9D64575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826" y="208473"/>
            <a:ext cx="10527867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Обзор существующих разработок по теме исследований</a:t>
            </a:r>
            <a:r>
              <a:rPr lang="ru-RU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3643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E1225D5-0A7C-EA68-5D2F-AAAF1D5EA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010" y="836468"/>
            <a:ext cx="10889672" cy="5185064"/>
          </a:xfrm>
        </p:spPr>
        <p:txBody>
          <a:bodyPr>
            <a:normAutofit fontScale="92500"/>
          </a:bodyPr>
          <a:lstStyle/>
          <a:p>
            <a:pPr indent="0" algn="just">
              <a:buNone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В последние годы значительное внимание уделяется использованию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сверточных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нейросетей (CNN). </a:t>
            </a:r>
          </a:p>
          <a:p>
            <a:pPr indent="0" algn="just">
              <a:buNone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Интеграция CNN в системы рекомендаций может значительно улучшить их способность анализировать и интерпретировать визуальные данные, делая предложения более релевантными и персонализированными.</a:t>
            </a:r>
          </a:p>
          <a:p>
            <a:pPr indent="0" algn="just">
              <a:buNone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Однако, несмотря на потенциальные преимущества, интеграция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сверточных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нейросетей в системы рекомендаций также сталкивается с рядом проблем и вызовов. Одной из главных проблем является сложность обучения и настройки нейросетей на больших объемах данных, а также поддержание  актуальности данных и их эффективности в условиях быстро меняющихся трендов и предпочтений пользователей.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2732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B10AB3-A810-5580-4208-6900EDEDC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312" y="306333"/>
            <a:ext cx="9717376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модели </a:t>
            </a:r>
            <a:r>
              <a:rPr lang="ru-RU" sz="40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сверточной</a:t>
            </a:r>
            <a:r>
              <a:rPr lang="ru-RU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нейросети 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BF367A-50BD-26BA-8226-9A869B14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0818" y="1485900"/>
            <a:ext cx="10153794" cy="4425322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Одним из ключевых аспектов обработки информации в системе анализа визуального контента является сбор данных, связанных с созданием пинов и досок. Эти данные не только представляют визуальный и текстовый контент, созданный пользователями, но и формируют основу для тренировки моделей и дальнейшего функционирования системы рекомендаций на основе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сверточных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нейросетей.</a:t>
            </a:r>
          </a:p>
          <a:p>
            <a:pPr marL="0" indent="0"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Для сбора данных о созданных пинах и досках на веб-платформе используются различные методы, включая мониторинг активности пользователей, анализ визуального и текстового контента, а также сбор метаданных о каждом созданном элементе.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7068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C08A9AC-8118-BAAA-119E-1010D3E83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184564"/>
            <a:ext cx="10920845" cy="5413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Для создания модели анализа изображений построили нейронную сеть, состоящую из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сверточных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слоев (Conv2D), активационной функции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ReLU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пулинговых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слоев (MaxPooling2D) и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полносвязных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слоев (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Dense</a:t>
            </a:r>
            <a:r>
              <a:rPr lang="ru-RU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r>
              <a:rPr lang="ru-RU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ru-RU" sz="2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Сверточные</a:t>
            </a:r>
            <a:r>
              <a:rPr lang="ru-RU" sz="2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слои применяют фильтры к исходному изображению для извлечения различных признаков. Фильтры перемещаются по изображению, вычисляя скалярное произведение между пикселями изображения и весами фильтра. Это позволяет выявить различные характеристики, такие как грани, текстуры и образцы.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0620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6780574-23C3-7B45-76AE-DD1EDB9AA8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30676" y="394855"/>
                <a:ext cx="9235642" cy="5953990"/>
              </a:xfrm>
            </p:spPr>
            <p:txBody>
              <a:bodyPr>
                <a:normAutofit/>
              </a:bodyPr>
              <a:lstStyle/>
              <a:p>
                <a:pPr indent="0" algn="just">
                  <a:buNone/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Математически </a:t>
                </a:r>
                <a:r>
                  <a:rPr lang="ru-RU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сверточный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слой можно выразить следующим образом: </a:t>
                </a:r>
              </a:p>
              <a:p>
                <a:pPr indent="0" algn="just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eqArrPr>
                        <m:e>
                          <m:r>
                            <m:rPr>
                              <m:sty m:val="p"/>
                            </m:rPr>
                            <a:rPr lang="ru-RU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C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𝑜𝑛𝑣</m:t>
                          </m:r>
                          <m:d>
                            <m:d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𝐼</m:t>
                              </m:r>
                            </m:e>
                          </m:d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grow m:val="on"/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18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I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∗</m:t>
                                  </m:r>
                                  <m:sSub>
                                    <m:sSubPr>
                                      <m:ctrlP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</m:t>
                          </m:r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#</m:t>
                          </m:r>
                          <m:d>
                            <m:d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0" algn="just">
                  <a:buNone/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где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- входное изображение,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- веса фильтра,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- смещение, и N - количество фильтров.</a:t>
                </a:r>
              </a:p>
              <a:p>
                <a:pPr indent="0" algn="just">
                  <a:buNone/>
                </a:pPr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0" algn="just">
                  <a:buNone/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Математически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ReLU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выглядит следующим образом:</a:t>
                </a:r>
              </a:p>
              <a:p>
                <a:pPr indent="0" algn="just">
                  <a:buNone/>
                </a:pPr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1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𝑅𝑒𝐿𝑈</m:t>
                          </m:r>
                          <m:d>
                            <m:d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1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𝑚𝑎𝑥</m:t>
                          </m:r>
                          <m:d>
                            <m:d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0,</m:t>
                              </m:r>
                              <m:r>
                                <a:rPr lang="en-US" sz="1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800" i="1" ker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,#</m:t>
                          </m:r>
                          <m:d>
                            <m:dPr>
                              <m:ctrlPr>
                                <a:rPr lang="ru-RU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 ker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0" algn="just">
                  <a:buNone/>
                </a:pP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Формула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MaxPooling2D:</a:t>
                </a:r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0" algn="just">
                  <a:buNone/>
                </a:pPr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0" algn="just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eqArr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𝑀𝑎𝑥𝑃𝑜𝑜𝑙𝑖𝑛𝑔</m:t>
                          </m:r>
                          <m:d>
                            <m:d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𝐼</m:t>
                              </m:r>
                            </m:e>
                          </m:d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𝑚𝑎𝑥</m:t>
                          </m:r>
                          <m:d>
                            <m:d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𝑤𝑖𝑛𝑑𝑜𝑤</m:t>
                              </m:r>
                            </m:e>
                          </m:d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,#</m:t>
                          </m:r>
                          <m:d>
                            <m:d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0" algn="just">
                  <a:buNone/>
                </a:pP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Формула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полносвязного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слоя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:</a:t>
                </a:r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0" algn="just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eqArr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𝐷𝑒𝑛𝑠𝑒</m:t>
                          </m:r>
                          <m:d>
                            <m:d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𝐼</m:t>
                              </m:r>
                            </m:e>
                          </m:d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𝑎𝑐𝑡𝑖𝑣𝑎𝑡𝑖𝑜𝑛</m:t>
                          </m:r>
                          <m:d>
                            <m:d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𝐼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𝑊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,#</m:t>
                          </m:r>
                          <m:d>
                            <m:d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4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0" algn="just">
                  <a:buNone/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где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I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- входной вектор,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W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- матрица весов, b - вектор смещений, и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activation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- активационная функция</a:t>
                </a:r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6780574-23C3-7B45-76AE-DD1EDB9AA8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30676" y="394855"/>
                <a:ext cx="9235642" cy="5953990"/>
              </a:xfrm>
              <a:blipFill>
                <a:blip r:embed="rId2"/>
                <a:stretch>
                  <a:fillRect t="-615" r="-594" b="-12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1635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57A1286-286B-7702-8C91-F88932AC3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0676" y="471055"/>
            <a:ext cx="8915400" cy="59920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Структура </a:t>
            </a:r>
            <a:r>
              <a:rPr lang="ru-RU" dirty="0" err="1"/>
              <a:t>сверточной</a:t>
            </a:r>
            <a:r>
              <a:rPr lang="ru-RU" dirty="0"/>
              <a:t> нейросети выглядит следующим образом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82FAEC67-4CA9-BA3D-022E-404D0656C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651" y="1268692"/>
            <a:ext cx="9282697" cy="5003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714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76492E-2A2B-EC62-D27E-AAABEEDCE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25346"/>
            <a:ext cx="8911687" cy="1280890"/>
          </a:xfrm>
        </p:spPr>
        <p:txBody>
          <a:bodyPr/>
          <a:lstStyle/>
          <a:p>
            <a:pPr algn="ctr"/>
            <a:r>
              <a:rPr lang="ru-RU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проекта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B1A57F-EB1C-F900-F746-51B2A83A8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8103" y="1052945"/>
            <a:ext cx="8915400" cy="931718"/>
          </a:xfrm>
        </p:spPr>
        <p:txBody>
          <a:bodyPr/>
          <a:lstStyle/>
          <a:p>
            <a:pPr marL="0" indent="0">
              <a:buNone/>
            </a:pPr>
            <a:r>
              <a:rPr lang="ru-RU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Укрупненная архитектура разработанной веб-платформы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ru-RU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6935642-EB9C-C167-BD6E-A306A6804F1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157" y="1825208"/>
            <a:ext cx="8911686" cy="4253474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3250188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159</TotalTime>
  <Words>716</Words>
  <Application>Microsoft Office PowerPoint</Application>
  <PresentationFormat>Широкоэкранный</PresentationFormat>
  <Paragraphs>39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Cambria Math</vt:lpstr>
      <vt:lpstr>Century Gothic</vt:lpstr>
      <vt:lpstr>Times New Roman</vt:lpstr>
      <vt:lpstr>Wingdings 3</vt:lpstr>
      <vt:lpstr>Легкий дым</vt:lpstr>
      <vt:lpstr>ИСПОЛЬЗОВАНИЕ СВЕРТОЧНЫХ НЕЙРОСЕТЕЙ ДЛЯ АНАЛИЗА ВИЗУАЛЬНОГО КОНТЕНТА ВЕБ-ПЛАТФОРМЫ </vt:lpstr>
      <vt:lpstr>Постановка проблемы </vt:lpstr>
      <vt:lpstr>Обзор существующих разработок по теме исследований  </vt:lpstr>
      <vt:lpstr>Презентация PowerPoint</vt:lpstr>
      <vt:lpstr>Разработка модели сверточной нейросети  </vt:lpstr>
      <vt:lpstr>Презентация PowerPoint</vt:lpstr>
      <vt:lpstr>Презентация PowerPoint</vt:lpstr>
      <vt:lpstr>Презентация PowerPoint</vt:lpstr>
      <vt:lpstr>Разработка проекта </vt:lpstr>
      <vt:lpstr>Презентация PowerPoint</vt:lpstr>
      <vt:lpstr>Перспективы дальнейших исследований и разработок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Богдан Шныра</dc:creator>
  <cp:lastModifiedBy>Богдан Шныра</cp:lastModifiedBy>
  <cp:revision>9</cp:revision>
  <dcterms:created xsi:type="dcterms:W3CDTF">2024-05-27T10:11:14Z</dcterms:created>
  <dcterms:modified xsi:type="dcterms:W3CDTF">2025-08-02T09:39:33Z</dcterms:modified>
</cp:coreProperties>
</file>