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sldIdLst>
    <p:sldId id="256" r:id="rId5"/>
    <p:sldId id="257" r:id="rId6"/>
    <p:sldId id="262" r:id="rId7"/>
    <p:sldId id="280" r:id="rId8"/>
    <p:sldId id="285" r:id="rId9"/>
    <p:sldId id="281" r:id="rId10"/>
    <p:sldId id="286" r:id="rId11"/>
    <p:sldId id="263" r:id="rId12"/>
    <p:sldId id="264" r:id="rId13"/>
    <p:sldId id="266" r:id="rId14"/>
    <p:sldId id="271" r:id="rId15"/>
    <p:sldId id="288" r:id="rId16"/>
    <p:sldId id="275" r:id="rId17"/>
    <p:sldId id="283" r:id="rId18"/>
    <p:sldId id="272" r:id="rId19"/>
    <p:sldId id="269" r:id="rId20"/>
    <p:sldId id="277" r:id="rId21"/>
    <p:sldId id="279" r:id="rId22"/>
    <p:sldId id="278" r:id="rId23"/>
    <p:sldId id="284" r:id="rId24"/>
    <p:sldId id="276" r:id="rId25"/>
    <p:sldId id="282" r:id="rId26"/>
    <p:sldId id="289" r:id="rId27"/>
    <p:sldId id="290"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576BA2-23F3-400F-896B-0647D5B7E5CD}">
          <p14:sldIdLst>
            <p14:sldId id="256"/>
            <p14:sldId id="257"/>
            <p14:sldId id="262"/>
            <p14:sldId id="280"/>
            <p14:sldId id="285"/>
            <p14:sldId id="281"/>
            <p14:sldId id="286"/>
            <p14:sldId id="263"/>
            <p14:sldId id="264"/>
            <p14:sldId id="266"/>
            <p14:sldId id="271"/>
            <p14:sldId id="288"/>
            <p14:sldId id="275"/>
            <p14:sldId id="283"/>
            <p14:sldId id="272"/>
            <p14:sldId id="269"/>
            <p14:sldId id="277"/>
            <p14:sldId id="279"/>
            <p14:sldId id="278"/>
            <p14:sldId id="284"/>
            <p14:sldId id="276"/>
            <p14:sldId id="282"/>
            <p14:sldId id="289"/>
            <p14:sldId id="290"/>
            <p14:sldId id="267"/>
          </p14:sldIdLst>
        </p14:section>
        <p14:section name="Untitled Section" id="{74344A01-1D36-4378-9900-5F60F26EA51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05033"/>
    <a:srgbClr val="4A31FF"/>
    <a:srgbClr val="BD2C00"/>
    <a:srgbClr val="C95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7B500-C08E-40C6-8275-2235EB79D773}" v="3410" dt="2018-06-12T13:09:38.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5" autoAdjust="0"/>
  </p:normalViewPr>
  <p:slideViewPr>
    <p:cSldViewPr snapToGrid="0">
      <p:cViewPr>
        <p:scale>
          <a:sx n="91" d="100"/>
          <a:sy n="91" d="100"/>
        </p:scale>
        <p:origin x="3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25CD8-716B-41AC-8FB6-4AC366F49B5C}" type="datetimeFigureOut">
              <a:rPr lang="en-US" smtClean="0"/>
              <a:t>12-Jun-18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DF3BF-07E0-4223-A644-019C3B484027}" type="slidenum">
              <a:rPr lang="en-US" smtClean="0"/>
              <a:t>‹#›</a:t>
            </a:fld>
            <a:endParaRPr lang="en-US"/>
          </a:p>
        </p:txBody>
      </p:sp>
    </p:spTree>
    <p:extLst>
      <p:ext uri="{BB962C8B-B14F-4D97-AF65-F5344CB8AC3E}">
        <p14:creationId xmlns:p14="http://schemas.microsoft.com/office/powerpoint/2010/main" val="150846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a:t>
            </a:fld>
            <a:endParaRPr lang="en-US" dirty="0"/>
          </a:p>
        </p:txBody>
      </p:sp>
    </p:spTree>
    <p:extLst>
      <p:ext uri="{BB962C8B-B14F-4D97-AF65-F5344CB8AC3E}">
        <p14:creationId xmlns:p14="http://schemas.microsoft.com/office/powerpoint/2010/main" val="350327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10</a:t>
            </a:fld>
            <a:endParaRPr lang="en-US"/>
          </a:p>
        </p:txBody>
      </p:sp>
    </p:spTree>
    <p:extLst>
      <p:ext uri="{BB962C8B-B14F-4D97-AF65-F5344CB8AC3E}">
        <p14:creationId xmlns:p14="http://schemas.microsoft.com/office/powerpoint/2010/main" val="261815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11</a:t>
            </a:fld>
            <a:endParaRPr lang="en-US"/>
          </a:p>
        </p:txBody>
      </p:sp>
    </p:spTree>
    <p:extLst>
      <p:ext uri="{BB962C8B-B14F-4D97-AF65-F5344CB8AC3E}">
        <p14:creationId xmlns:p14="http://schemas.microsoft.com/office/powerpoint/2010/main" val="350863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12</a:t>
            </a:fld>
            <a:endParaRPr lang="en-US"/>
          </a:p>
        </p:txBody>
      </p:sp>
    </p:spTree>
    <p:extLst>
      <p:ext uri="{BB962C8B-B14F-4D97-AF65-F5344CB8AC3E}">
        <p14:creationId xmlns:p14="http://schemas.microsoft.com/office/powerpoint/2010/main" val="385142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13</a:t>
            </a:fld>
            <a:endParaRPr lang="en-US"/>
          </a:p>
        </p:txBody>
      </p:sp>
    </p:spTree>
    <p:extLst>
      <p:ext uri="{BB962C8B-B14F-4D97-AF65-F5344CB8AC3E}">
        <p14:creationId xmlns:p14="http://schemas.microsoft.com/office/powerpoint/2010/main" val="155332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14</a:t>
            </a:fld>
            <a:endParaRPr lang="en-US"/>
          </a:p>
        </p:txBody>
      </p:sp>
    </p:spTree>
    <p:extLst>
      <p:ext uri="{BB962C8B-B14F-4D97-AF65-F5344CB8AC3E}">
        <p14:creationId xmlns:p14="http://schemas.microsoft.com/office/powerpoint/2010/main" val="248955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15</a:t>
            </a:fld>
            <a:endParaRPr lang="en-US"/>
          </a:p>
        </p:txBody>
      </p:sp>
    </p:spTree>
    <p:extLst>
      <p:ext uri="{BB962C8B-B14F-4D97-AF65-F5344CB8AC3E}">
        <p14:creationId xmlns:p14="http://schemas.microsoft.com/office/powerpoint/2010/main" val="161173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16</a:t>
            </a:fld>
            <a:endParaRPr lang="en-US"/>
          </a:p>
        </p:txBody>
      </p:sp>
    </p:spTree>
    <p:extLst>
      <p:ext uri="{BB962C8B-B14F-4D97-AF65-F5344CB8AC3E}">
        <p14:creationId xmlns:p14="http://schemas.microsoft.com/office/powerpoint/2010/main" val="3260745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17</a:t>
            </a:fld>
            <a:endParaRPr lang="en-US"/>
          </a:p>
        </p:txBody>
      </p:sp>
    </p:spTree>
    <p:extLst>
      <p:ext uri="{BB962C8B-B14F-4D97-AF65-F5344CB8AC3E}">
        <p14:creationId xmlns:p14="http://schemas.microsoft.com/office/powerpoint/2010/main" val="277311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18</a:t>
            </a:fld>
            <a:endParaRPr lang="en-US"/>
          </a:p>
        </p:txBody>
      </p:sp>
    </p:spTree>
    <p:extLst>
      <p:ext uri="{BB962C8B-B14F-4D97-AF65-F5344CB8AC3E}">
        <p14:creationId xmlns:p14="http://schemas.microsoft.com/office/powerpoint/2010/main" val="2940238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19</a:t>
            </a:fld>
            <a:endParaRPr lang="en-US"/>
          </a:p>
        </p:txBody>
      </p:sp>
    </p:spTree>
    <p:extLst>
      <p:ext uri="{BB962C8B-B14F-4D97-AF65-F5344CB8AC3E}">
        <p14:creationId xmlns:p14="http://schemas.microsoft.com/office/powerpoint/2010/main" val="359873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a:t>
            </a:fld>
            <a:endParaRPr lang="en-US" dirty="0"/>
          </a:p>
        </p:txBody>
      </p:sp>
    </p:spTree>
    <p:extLst>
      <p:ext uri="{BB962C8B-B14F-4D97-AF65-F5344CB8AC3E}">
        <p14:creationId xmlns:p14="http://schemas.microsoft.com/office/powerpoint/2010/main" val="3310022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DF3BF-07E0-4223-A644-019C3B484027}" type="slidenum">
              <a:rPr lang="en-US" smtClean="0"/>
              <a:t>20</a:t>
            </a:fld>
            <a:endParaRPr lang="en-US"/>
          </a:p>
        </p:txBody>
      </p:sp>
    </p:spTree>
    <p:extLst>
      <p:ext uri="{BB962C8B-B14F-4D97-AF65-F5344CB8AC3E}">
        <p14:creationId xmlns:p14="http://schemas.microsoft.com/office/powerpoint/2010/main" val="190675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23</a:t>
            </a:fld>
            <a:endParaRPr lang="en-US"/>
          </a:p>
        </p:txBody>
      </p:sp>
    </p:spTree>
    <p:extLst>
      <p:ext uri="{BB962C8B-B14F-4D97-AF65-F5344CB8AC3E}">
        <p14:creationId xmlns:p14="http://schemas.microsoft.com/office/powerpoint/2010/main" val="115842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24</a:t>
            </a:fld>
            <a:endParaRPr lang="en-US"/>
          </a:p>
        </p:txBody>
      </p:sp>
    </p:spTree>
    <p:extLst>
      <p:ext uri="{BB962C8B-B14F-4D97-AF65-F5344CB8AC3E}">
        <p14:creationId xmlns:p14="http://schemas.microsoft.com/office/powerpoint/2010/main" val="38047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25</a:t>
            </a:fld>
            <a:endParaRPr lang="en-US"/>
          </a:p>
        </p:txBody>
      </p:sp>
    </p:spTree>
    <p:extLst>
      <p:ext uri="{BB962C8B-B14F-4D97-AF65-F5344CB8AC3E}">
        <p14:creationId xmlns:p14="http://schemas.microsoft.com/office/powerpoint/2010/main" val="20893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3</a:t>
            </a:fld>
            <a:endParaRPr lang="en-US" dirty="0"/>
          </a:p>
        </p:txBody>
      </p:sp>
    </p:spTree>
    <p:extLst>
      <p:ext uri="{BB962C8B-B14F-4D97-AF65-F5344CB8AC3E}">
        <p14:creationId xmlns:p14="http://schemas.microsoft.com/office/powerpoint/2010/main" val="7275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10"/>
          </p:nvPr>
        </p:nvSpPr>
        <p:spPr/>
        <p:txBody>
          <a:bodyPr/>
          <a:lstStyle/>
          <a:p>
            <a:fld id="{A3CDF3BF-07E0-4223-A644-019C3B484027}" type="slidenum">
              <a:rPr lang="en-US" smtClean="0"/>
              <a:t>4</a:t>
            </a:fld>
            <a:endParaRPr lang="en-US" dirty="0"/>
          </a:p>
        </p:txBody>
      </p:sp>
    </p:spTree>
    <p:extLst>
      <p:ext uri="{BB962C8B-B14F-4D97-AF65-F5344CB8AC3E}">
        <p14:creationId xmlns:p14="http://schemas.microsoft.com/office/powerpoint/2010/main" val="209786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5</a:t>
            </a:fld>
            <a:endParaRPr lang="en-US"/>
          </a:p>
        </p:txBody>
      </p:sp>
    </p:spTree>
    <p:extLst>
      <p:ext uri="{BB962C8B-B14F-4D97-AF65-F5344CB8AC3E}">
        <p14:creationId xmlns:p14="http://schemas.microsoft.com/office/powerpoint/2010/main" val="3409404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6</a:t>
            </a:fld>
            <a:endParaRPr lang="en-US" dirty="0"/>
          </a:p>
        </p:txBody>
      </p:sp>
    </p:spTree>
    <p:extLst>
      <p:ext uri="{BB962C8B-B14F-4D97-AF65-F5344CB8AC3E}">
        <p14:creationId xmlns:p14="http://schemas.microsoft.com/office/powerpoint/2010/main" val="332358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7</a:t>
            </a:fld>
            <a:endParaRPr lang="en-US"/>
          </a:p>
        </p:txBody>
      </p:sp>
    </p:spTree>
    <p:extLst>
      <p:ext uri="{BB962C8B-B14F-4D97-AF65-F5344CB8AC3E}">
        <p14:creationId xmlns:p14="http://schemas.microsoft.com/office/powerpoint/2010/main" val="161865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8</a:t>
            </a:fld>
            <a:endParaRPr lang="en-US"/>
          </a:p>
        </p:txBody>
      </p:sp>
    </p:spTree>
    <p:extLst>
      <p:ext uri="{BB962C8B-B14F-4D97-AF65-F5344CB8AC3E}">
        <p14:creationId xmlns:p14="http://schemas.microsoft.com/office/powerpoint/2010/main" val="123891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DF3BF-07E0-4223-A644-019C3B484027}" type="slidenum">
              <a:rPr lang="en-US" smtClean="0"/>
              <a:t>9</a:t>
            </a:fld>
            <a:endParaRPr lang="en-US"/>
          </a:p>
        </p:txBody>
      </p:sp>
    </p:spTree>
    <p:extLst>
      <p:ext uri="{BB962C8B-B14F-4D97-AF65-F5344CB8AC3E}">
        <p14:creationId xmlns:p14="http://schemas.microsoft.com/office/powerpoint/2010/main" val="4983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AD5B8C8-9E57-43CF-9993-D8F9A3474828}" type="datetime1">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B99F0-647E-4CE4-9787-33627FDDAF11}" type="datetime1">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56489-F1C9-40CA-835E-0AE5B77ECD5E}" type="datetime1">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E2216-DE38-4431-97F7-0D11BB7F8070}" type="datetime1">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19FC2-9493-44E9-9BC4-00D2E835D719}" type="datetime1">
              <a:rPr lang="en-US" smtClean="0"/>
              <a:t>12-Jun-18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87430-A8EF-483A-B193-4F4A9B50727E}" type="datetime1">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A4F5A1-66F9-4EDD-A261-3F670FCD2AE6}" type="datetime1">
              <a:rPr lang="en-US" smtClean="0"/>
              <a:t>12-Jun-18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160B8-0DD3-40B9-AEB8-F2CAF690D477}" type="datetime1">
              <a:rPr lang="en-US" smtClean="0"/>
              <a:t>12-Jun-18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4C88-3486-457D-AEF7-69C41A869AF8}" type="datetime1">
              <a:rPr lang="en-US" smtClean="0"/>
              <a:t>12-Jun-18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30EF8-C55F-4D0E-BBB1-9FF1C38EC80B}" type="datetime1">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64A24-A6C4-4111-88F6-97FE1D92D501}" type="datetime1">
              <a:rPr lang="en-US" smtClean="0"/>
              <a:t>12-Jun-18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F9138-FE3F-4B39-855B-292914FC549C}" type="datetime1">
              <a:rPr lang="en-US" smtClean="0"/>
              <a:t>12-Jun-18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ithub.com/mi-erasmusmc/GitTutoria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5.svg"/><Relationship Id="rId4" Type="http://schemas.openxmlformats.org/officeDocument/2006/relationships/image" Target="../media/image18.svg"/><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5.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i-erasmusmc/GitTutoria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datacamp.com/courses/working-with-the-rstudio-ide-part-2" TargetMode="External"/><Relationship Id="rId3" Type="http://schemas.openxmlformats.org/officeDocument/2006/relationships/hyperlink" Target="https://git-scm.com/downloads" TargetMode="External"/><Relationship Id="rId7" Type="http://schemas.openxmlformats.org/officeDocument/2006/relationships/hyperlink" Target="https://www.datacamp.com/courses/working-with-the-rstudio-ide-part-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youtube.com/watch?v=SWYqp7iY_Tc" TargetMode="External"/><Relationship Id="rId5" Type="http://schemas.openxmlformats.org/officeDocument/2006/relationships/hyperlink" Target="https://www.datacamp.com/courses/introduction-to-git-for-data-science" TargetMode="External"/><Relationship Id="rId4" Type="http://schemas.openxmlformats.org/officeDocument/2006/relationships/hyperlink" Target="https://git-scm.com/document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endParaRPr lang="en-US" dirty="0">
              <a:solidFill>
                <a:srgbClr val="7F7F7F"/>
              </a:solidFill>
            </a:endParaRPr>
          </a:p>
          <a:p>
            <a:r>
              <a:rPr lang="en-US" dirty="0">
                <a:solidFill>
                  <a:srgbClr val="7F7F7F"/>
                </a:solidFill>
              </a:rPr>
              <a:t>A Tutorial</a:t>
            </a:r>
            <a:endParaRPr lang="en-US" b="1" dirty="0">
              <a:solidFill>
                <a:srgbClr val="7F7F7F"/>
              </a:solidFill>
            </a:endParaRPr>
          </a:p>
        </p:txBody>
      </p:sp>
      <p:pic>
        <p:nvPicPr>
          <p:cNvPr id="4" name="Picture 4">
            <a:extLst>
              <a:ext uri="{FF2B5EF4-FFF2-40B4-BE49-F238E27FC236}">
                <a16:creationId xmlns:a16="http://schemas.microsoft.com/office/drawing/2014/main" id="{D860326A-E06E-43D9-A204-88DED0CCA87B}"/>
              </a:ext>
            </a:extLst>
          </p:cNvPr>
          <p:cNvPicPr>
            <a:picLocks noChangeAspect="1"/>
          </p:cNvPicPr>
          <p:nvPr/>
        </p:nvPicPr>
        <p:blipFill>
          <a:blip r:embed="rId3"/>
          <a:stretch>
            <a:fillRect/>
          </a:stretch>
        </p:blipFill>
        <p:spPr>
          <a:xfrm>
            <a:off x="4723959" y="2352675"/>
            <a:ext cx="2744519" cy="1152525"/>
          </a:xfrm>
          <a:prstGeom prst="rect">
            <a:avLst/>
          </a:prstGeom>
        </p:spPr>
      </p:pic>
      <p:pic>
        <p:nvPicPr>
          <p:cNvPr id="5" name="Graphic 4">
            <a:extLst>
              <a:ext uri="{FF2B5EF4-FFF2-40B4-BE49-F238E27FC236}">
                <a16:creationId xmlns:a16="http://schemas.microsoft.com/office/drawing/2014/main" id="{DB752522-0214-48EE-9747-0456A75B1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4920" y="4619382"/>
            <a:ext cx="3009257" cy="300925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File Status Lifecycle</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825625"/>
            <a:ext cx="5257800" cy="408331"/>
          </a:xfrm>
        </p:spPr>
        <p:txBody>
          <a:bodyPr anchor="ctr">
            <a:normAutofit lnSpcReduction="10000"/>
          </a:bodyPr>
          <a:lstStyle/>
          <a:p>
            <a:pPr marL="0" indent="0">
              <a:buNone/>
            </a:pPr>
            <a:r>
              <a:rPr lang="en-US" sz="2400" b="1">
                <a:solidFill>
                  <a:schemeClr val="tx1">
                    <a:lumMod val="75000"/>
                    <a:lumOff val="25000"/>
                  </a:schemeClr>
                </a:solidFill>
              </a:rPr>
              <a:t>Stage </a:t>
            </a:r>
            <a:r>
              <a:rPr lang="en-US" sz="2400">
                <a:solidFill>
                  <a:schemeClr val="tx1">
                    <a:lumMod val="75000"/>
                    <a:lumOff val="25000"/>
                  </a:schemeClr>
                </a:solidFill>
              </a:rPr>
              <a:t>untracked/modified </a:t>
            </a:r>
            <a:r>
              <a:rPr lang="en-US" sz="2400">
                <a:solidFill>
                  <a:schemeClr val="tx1">
                    <a:lumMod val="75000"/>
                    <a:lumOff val="25000"/>
                  </a:schemeClr>
                </a:solidFill>
                <a:cs typeface="Calibri"/>
              </a:rPr>
              <a:t>file</a:t>
            </a:r>
            <a:endParaRPr lang="en-US" sz="2400">
              <a:solidFill>
                <a:schemeClr val="tx1">
                  <a:lumMod val="75000"/>
                  <a:lumOff val="25000"/>
                </a:schemeClr>
              </a:solidFill>
            </a:endParaRP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10</a:t>
            </a:fld>
            <a:r>
              <a:rPr lang="en-US" sz="1800" dirty="0">
                <a:solidFill>
                  <a:schemeClr val="bg1"/>
                </a:solidFill>
              </a:rPr>
              <a:t>/25	</a:t>
            </a:r>
          </a:p>
        </p:txBody>
      </p:sp>
      <p:sp>
        <p:nvSpPr>
          <p:cNvPr id="14" name="Rectangle 13">
            <a:extLst>
              <a:ext uri="{FF2B5EF4-FFF2-40B4-BE49-F238E27FC236}">
                <a16:creationId xmlns:a16="http://schemas.microsoft.com/office/drawing/2014/main" id="{540B84F7-08AC-45DF-9F79-F41600C94E92}"/>
              </a:ext>
            </a:extLst>
          </p:cNvPr>
          <p:cNvSpPr/>
          <p:nvPr/>
        </p:nvSpPr>
        <p:spPr>
          <a:xfrm>
            <a:off x="7617044" y="3862190"/>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modified</a:t>
            </a:r>
          </a:p>
        </p:txBody>
      </p:sp>
      <p:sp>
        <p:nvSpPr>
          <p:cNvPr id="18" name="Rectangle: Top Corners Rounded 17">
            <a:extLst>
              <a:ext uri="{FF2B5EF4-FFF2-40B4-BE49-F238E27FC236}">
                <a16:creationId xmlns:a16="http://schemas.microsoft.com/office/drawing/2014/main" id="{8D419B56-AF8F-49D8-B0F8-148866F74F6D}"/>
              </a:ext>
            </a:extLst>
          </p:cNvPr>
          <p:cNvSpPr/>
          <p:nvPr/>
        </p:nvSpPr>
        <p:spPr>
          <a:xfrm>
            <a:off x="7617044" y="5047845"/>
            <a:ext cx="3213717" cy="1176034"/>
          </a:xfrm>
          <a:prstGeom prst="round2SameRect">
            <a:avLst>
              <a:gd name="adj1" fmla="val 0"/>
              <a:gd name="adj2" fmla="val 1285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untracked</a:t>
            </a:r>
          </a:p>
        </p:txBody>
      </p:sp>
      <p:sp>
        <p:nvSpPr>
          <p:cNvPr id="17" name="Rectangle 16">
            <a:extLst>
              <a:ext uri="{FF2B5EF4-FFF2-40B4-BE49-F238E27FC236}">
                <a16:creationId xmlns:a16="http://schemas.microsoft.com/office/drawing/2014/main" id="{FE64891A-0CE0-43B4-A642-DAB24B9C939E}"/>
              </a:ext>
            </a:extLst>
          </p:cNvPr>
          <p:cNvSpPr/>
          <p:nvPr/>
        </p:nvSpPr>
        <p:spPr>
          <a:xfrm>
            <a:off x="7617044" y="1490272"/>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lumOff val="50000"/>
                  </a:schemeClr>
                </a:solidFill>
              </a:rPr>
              <a:t> committed</a:t>
            </a:r>
          </a:p>
        </p:txBody>
      </p:sp>
      <p:sp>
        <p:nvSpPr>
          <p:cNvPr id="19" name="Content Placeholder 2">
            <a:extLst>
              <a:ext uri="{FF2B5EF4-FFF2-40B4-BE49-F238E27FC236}">
                <a16:creationId xmlns:a16="http://schemas.microsoft.com/office/drawing/2014/main" id="{9607F4D2-F7F7-483D-BE55-0EC1A997EEF0}"/>
              </a:ext>
            </a:extLst>
          </p:cNvPr>
          <p:cNvSpPr txBox="1">
            <a:spLocks/>
          </p:cNvSpPr>
          <p:nvPr/>
        </p:nvSpPr>
        <p:spPr>
          <a:xfrm>
            <a:off x="838200" y="223395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add [file-name]</a:t>
            </a:r>
            <a:endParaRPr lang="en-US" sz="2400">
              <a:solidFill>
                <a:srgbClr val="FFFFFF"/>
              </a:solidFill>
              <a:latin typeface="Courier New"/>
              <a:cs typeface="Courier New"/>
            </a:endParaRPr>
          </a:p>
        </p:txBody>
      </p:sp>
      <p:sp>
        <p:nvSpPr>
          <p:cNvPr id="16" name="Rectangle 15">
            <a:extLst>
              <a:ext uri="{FF2B5EF4-FFF2-40B4-BE49-F238E27FC236}">
                <a16:creationId xmlns:a16="http://schemas.microsoft.com/office/drawing/2014/main" id="{8E75ABFF-7E3A-4E51-9243-77E6842A071C}"/>
              </a:ext>
            </a:extLst>
          </p:cNvPr>
          <p:cNvSpPr/>
          <p:nvPr/>
        </p:nvSpPr>
        <p:spPr>
          <a:xfrm>
            <a:off x="7617044" y="2674267"/>
            <a:ext cx="3213717"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bg2"/>
                </a:solidFill>
              </a:rPr>
              <a:t> </a:t>
            </a:r>
            <a:r>
              <a:rPr lang="en-US">
                <a:solidFill>
                  <a:schemeClr val="tx1">
                    <a:lumMod val="50000"/>
                    <a:lumOff val="50000"/>
                  </a:schemeClr>
                </a:solidFill>
              </a:rPr>
              <a:t>staged</a:t>
            </a:r>
          </a:p>
        </p:txBody>
      </p:sp>
      <p:pic>
        <p:nvPicPr>
          <p:cNvPr id="7" name="Graphic 6" descr="Document">
            <a:extLst>
              <a:ext uri="{FF2B5EF4-FFF2-40B4-BE49-F238E27FC236}">
                <a16:creationId xmlns:a16="http://schemas.microsoft.com/office/drawing/2014/main" id="{33F083BC-C899-4BAB-A35D-9C515402BA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7136" y="5253899"/>
            <a:ext cx="644298" cy="644298"/>
          </a:xfrm>
          <a:prstGeom prst="rect">
            <a:avLst/>
          </a:prstGeom>
        </p:spPr>
      </p:pic>
      <p:sp>
        <p:nvSpPr>
          <p:cNvPr id="8" name="Content Placeholder 2">
            <a:extLst>
              <a:ext uri="{FF2B5EF4-FFF2-40B4-BE49-F238E27FC236}">
                <a16:creationId xmlns:a16="http://schemas.microsoft.com/office/drawing/2014/main" id="{23C97B1B-EFCA-40B6-93C3-ADEC4178DADB}"/>
              </a:ext>
            </a:extLst>
          </p:cNvPr>
          <p:cNvSpPr txBox="1">
            <a:spLocks/>
          </p:cNvSpPr>
          <p:nvPr/>
        </p:nvSpPr>
        <p:spPr>
          <a:xfrm>
            <a:off x="8495184" y="5878190"/>
            <a:ext cx="990079"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a:solidFill>
                  <a:schemeClr val="tx1">
                    <a:lumMod val="75000"/>
                    <a:lumOff val="25000"/>
                  </a:schemeClr>
                </a:solidFill>
              </a:rPr>
              <a:t>readme.txt</a:t>
            </a:r>
          </a:p>
        </p:txBody>
      </p:sp>
      <p:pic>
        <p:nvPicPr>
          <p:cNvPr id="12" name="Graphic 11" descr="Document">
            <a:extLst>
              <a:ext uri="{FF2B5EF4-FFF2-40B4-BE49-F238E27FC236}">
                <a16:creationId xmlns:a16="http://schemas.microsoft.com/office/drawing/2014/main" id="{943E643B-AC87-4BD9-8346-1667D71381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91316" y="5253899"/>
            <a:ext cx="644298" cy="644298"/>
          </a:xfrm>
          <a:prstGeom prst="rect">
            <a:avLst/>
          </a:prstGeom>
        </p:spPr>
      </p:pic>
      <p:sp>
        <p:nvSpPr>
          <p:cNvPr id="13" name="Content Placeholder 2">
            <a:extLst>
              <a:ext uri="{FF2B5EF4-FFF2-40B4-BE49-F238E27FC236}">
                <a16:creationId xmlns:a16="http://schemas.microsoft.com/office/drawing/2014/main" id="{4972A2AE-C942-4978-8AED-EC3944AF1D0B}"/>
              </a:ext>
            </a:extLst>
          </p:cNvPr>
          <p:cNvSpPr txBox="1">
            <a:spLocks/>
          </p:cNvSpPr>
          <p:nvPr/>
        </p:nvSpPr>
        <p:spPr>
          <a:xfrm>
            <a:off x="9804694" y="5878190"/>
            <a:ext cx="990977"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my_code.R</a:t>
            </a:r>
            <a:endParaRPr lang="en-US" sz="1400">
              <a:solidFill>
                <a:schemeClr val="tx1">
                  <a:lumMod val="75000"/>
                  <a:lumOff val="25000"/>
                </a:schemeClr>
              </a:solidFill>
            </a:endParaRPr>
          </a:p>
        </p:txBody>
      </p:sp>
      <p:sp>
        <p:nvSpPr>
          <p:cNvPr id="20" name="Content Placeholder 2">
            <a:extLst>
              <a:ext uri="{FF2B5EF4-FFF2-40B4-BE49-F238E27FC236}">
                <a16:creationId xmlns:a16="http://schemas.microsoft.com/office/drawing/2014/main" id="{E712D3F2-670D-465D-875C-D9F3F598BD75}"/>
              </a:ext>
            </a:extLst>
          </p:cNvPr>
          <p:cNvSpPr txBox="1">
            <a:spLocks/>
          </p:cNvSpPr>
          <p:nvPr/>
        </p:nvSpPr>
        <p:spPr>
          <a:xfrm>
            <a:off x="838200" y="2875417"/>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solidFill>
                  <a:schemeClr val="tx1">
                    <a:lumMod val="75000"/>
                    <a:lumOff val="25000"/>
                  </a:schemeClr>
                </a:solidFill>
              </a:rPr>
              <a:t>Commit</a:t>
            </a:r>
            <a:r>
              <a:rPr lang="en-US" sz="2400">
                <a:solidFill>
                  <a:schemeClr val="tx1">
                    <a:lumMod val="75000"/>
                    <a:lumOff val="25000"/>
                  </a:schemeClr>
                </a:solidFill>
              </a:rPr>
              <a:t> staged files</a:t>
            </a:r>
          </a:p>
        </p:txBody>
      </p:sp>
      <p:sp>
        <p:nvSpPr>
          <p:cNvPr id="21" name="Content Placeholder 2">
            <a:extLst>
              <a:ext uri="{FF2B5EF4-FFF2-40B4-BE49-F238E27FC236}">
                <a16:creationId xmlns:a16="http://schemas.microsoft.com/office/drawing/2014/main" id="{E983BB03-8CFF-4BDC-9FF6-7368629D1C3C}"/>
              </a:ext>
            </a:extLst>
          </p:cNvPr>
          <p:cNvSpPr txBox="1">
            <a:spLocks/>
          </p:cNvSpPr>
          <p:nvPr/>
        </p:nvSpPr>
        <p:spPr>
          <a:xfrm>
            <a:off x="838200" y="328374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commit –m “[message]”</a:t>
            </a:r>
            <a:endParaRPr lang="en-US"/>
          </a:p>
        </p:txBody>
      </p:sp>
      <p:sp>
        <p:nvSpPr>
          <p:cNvPr id="4" name="Content Placeholder 2">
            <a:extLst>
              <a:ext uri="{FF2B5EF4-FFF2-40B4-BE49-F238E27FC236}">
                <a16:creationId xmlns:a16="http://schemas.microsoft.com/office/drawing/2014/main" id="{36BDDFA7-9B05-42E2-AA1F-77B4F25989B9}"/>
              </a:ext>
            </a:extLst>
          </p:cNvPr>
          <p:cNvSpPr txBox="1">
            <a:spLocks/>
          </p:cNvSpPr>
          <p:nvPr/>
        </p:nvSpPr>
        <p:spPr>
          <a:xfrm>
            <a:off x="847798" y="3952875"/>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Show</a:t>
            </a:r>
            <a:r>
              <a:rPr lang="en-US" sz="2400">
                <a:solidFill>
                  <a:srgbClr val="404040"/>
                </a:solidFill>
                <a:cs typeface="Calibri"/>
              </a:rPr>
              <a:t> </a:t>
            </a:r>
            <a:r>
              <a:rPr lang="en-US" sz="2400" b="1">
                <a:solidFill>
                  <a:srgbClr val="404040"/>
                </a:solidFill>
                <a:cs typeface="Calibri"/>
              </a:rPr>
              <a:t>modification</a:t>
            </a:r>
            <a:endParaRPr lang="en-US"/>
          </a:p>
        </p:txBody>
      </p:sp>
      <p:sp>
        <p:nvSpPr>
          <p:cNvPr id="23" name="Content Placeholder 2">
            <a:extLst>
              <a:ext uri="{FF2B5EF4-FFF2-40B4-BE49-F238E27FC236}">
                <a16:creationId xmlns:a16="http://schemas.microsoft.com/office/drawing/2014/main" id="{02E6ABFF-30CC-4D7D-B2D6-B800D5F20814}"/>
              </a:ext>
            </a:extLst>
          </p:cNvPr>
          <p:cNvSpPr txBox="1">
            <a:spLocks/>
          </p:cNvSpPr>
          <p:nvPr/>
        </p:nvSpPr>
        <p:spPr>
          <a:xfrm>
            <a:off x="847798" y="4362450"/>
            <a:ext cx="5257800" cy="407189"/>
          </a:xfrm>
          <a:prstGeom prst="rect">
            <a:avLst/>
          </a:prstGeom>
          <a:solidFill>
            <a:schemeClr val="tx1">
              <a:lumMod val="65000"/>
              <a:lumOff val="35000"/>
            </a:schemeClr>
          </a:solidFill>
          <a:ln>
            <a:no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diff HEAD</a:t>
            </a:r>
            <a:endParaRPr lang="en-US"/>
          </a:p>
        </p:txBody>
      </p:sp>
      <p:sp>
        <p:nvSpPr>
          <p:cNvPr id="29" name="Oval 28">
            <a:extLst>
              <a:ext uri="{FF2B5EF4-FFF2-40B4-BE49-F238E27FC236}">
                <a16:creationId xmlns:a16="http://schemas.microsoft.com/office/drawing/2014/main" id="{9FA91FD6-28E9-4CBA-ADFC-2C3FCB1BC0CB}"/>
              </a:ext>
            </a:extLst>
          </p:cNvPr>
          <p:cNvSpPr/>
          <p:nvPr/>
        </p:nvSpPr>
        <p:spPr>
          <a:xfrm>
            <a:off x="862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C5460C31-1BA7-4407-845B-554704341C5C}"/>
              </a:ext>
            </a:extLst>
          </p:cNvPr>
          <p:cNvCxnSpPr>
            <a:cxnSpLocks/>
            <a:stCxn id="29" idx="6"/>
            <a:endCxn id="33" idx="2"/>
          </p:cNvCxnSpPr>
          <p:nvPr/>
        </p:nvCxnSpPr>
        <p:spPr>
          <a:xfrm>
            <a:off x="8913076" y="106603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55708C1-D0FF-4F73-B2CF-ABF12C3C1029}"/>
              </a:ext>
            </a:extLst>
          </p:cNvPr>
          <p:cNvSpPr/>
          <p:nvPr/>
        </p:nvSpPr>
        <p:spPr>
          <a:xfrm>
            <a:off x="9705076" y="92203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207C5CB-7640-40FC-9AEC-2DD058226F9E}"/>
              </a:ext>
            </a:extLst>
          </p:cNvPr>
          <p:cNvSpPr txBox="1"/>
          <p:nvPr/>
        </p:nvSpPr>
        <p:spPr>
          <a:xfrm>
            <a:off x="8249022" y="537231"/>
            <a:ext cx="1044338"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37" name="TextBox 36">
            <a:extLst>
              <a:ext uri="{FF2B5EF4-FFF2-40B4-BE49-F238E27FC236}">
                <a16:creationId xmlns:a16="http://schemas.microsoft.com/office/drawing/2014/main" id="{AB55AF23-15E1-4AEF-A265-13B8BB9D939C}"/>
              </a:ext>
            </a:extLst>
          </p:cNvPr>
          <p:cNvSpPr txBox="1"/>
          <p:nvPr/>
        </p:nvSpPr>
        <p:spPr>
          <a:xfrm>
            <a:off x="9326906" y="552702"/>
            <a:ext cx="104433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4" name="Content Placeholder 2">
            <a:extLst>
              <a:ext uri="{FF2B5EF4-FFF2-40B4-BE49-F238E27FC236}">
                <a16:creationId xmlns:a16="http://schemas.microsoft.com/office/drawing/2014/main" id="{E90D55F1-13E2-49FF-9118-2080F47E466E}"/>
              </a:ext>
            </a:extLst>
          </p:cNvPr>
          <p:cNvSpPr txBox="1">
            <a:spLocks/>
          </p:cNvSpPr>
          <p:nvPr/>
        </p:nvSpPr>
        <p:spPr>
          <a:xfrm>
            <a:off x="847798" y="5010150"/>
            <a:ext cx="5257800" cy="408331"/>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Stage</a:t>
            </a:r>
            <a:r>
              <a:rPr lang="en-US" sz="2400">
                <a:solidFill>
                  <a:srgbClr val="404040"/>
                </a:solidFill>
                <a:cs typeface="Calibri"/>
              </a:rPr>
              <a:t> all files</a:t>
            </a:r>
            <a:endParaRPr lang="en-US"/>
          </a:p>
        </p:txBody>
      </p:sp>
      <p:sp>
        <p:nvSpPr>
          <p:cNvPr id="25" name="Content Placeholder 2">
            <a:extLst>
              <a:ext uri="{FF2B5EF4-FFF2-40B4-BE49-F238E27FC236}">
                <a16:creationId xmlns:a16="http://schemas.microsoft.com/office/drawing/2014/main" id="{5B66458C-4826-4ACE-98E1-C4BEA9C80473}"/>
              </a:ext>
            </a:extLst>
          </p:cNvPr>
          <p:cNvSpPr txBox="1">
            <a:spLocks/>
          </p:cNvSpPr>
          <p:nvPr/>
        </p:nvSpPr>
        <p:spPr>
          <a:xfrm>
            <a:off x="847798" y="5419725"/>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add -A</a:t>
            </a:r>
            <a:endParaRPr lang="en-US"/>
          </a:p>
        </p:txBody>
      </p:sp>
      <p:sp>
        <p:nvSpPr>
          <p:cNvPr id="6" name="TextBox 5">
            <a:extLst>
              <a:ext uri="{FF2B5EF4-FFF2-40B4-BE49-F238E27FC236}">
                <a16:creationId xmlns:a16="http://schemas.microsoft.com/office/drawing/2014/main" id="{A8FBC397-4EFD-40BE-9E27-E95B9D2A8AC0}"/>
              </a:ext>
            </a:extLst>
          </p:cNvPr>
          <p:cNvSpPr txBox="1"/>
          <p:nvPr/>
        </p:nvSpPr>
        <p:spPr>
          <a:xfrm>
            <a:off x="8401026" y="28106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9" name="TextBox 8">
            <a:extLst>
              <a:ext uri="{FF2B5EF4-FFF2-40B4-BE49-F238E27FC236}">
                <a16:creationId xmlns:a16="http://schemas.microsoft.com/office/drawing/2014/main" id="{D7402997-3A11-4EC1-A933-568B3A15DAE4}"/>
              </a:ext>
            </a:extLst>
          </p:cNvPr>
          <p:cNvSpPr txBox="1">
            <a:spLocks/>
          </p:cNvSpPr>
          <p:nvPr/>
        </p:nvSpPr>
        <p:spPr>
          <a:xfrm>
            <a:off x="7579715" y="88548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pic>
        <p:nvPicPr>
          <p:cNvPr id="11" name="Graphic 10" descr="Shopping cart">
            <a:extLst>
              <a:ext uri="{FF2B5EF4-FFF2-40B4-BE49-F238E27FC236}">
                <a16:creationId xmlns:a16="http://schemas.microsoft.com/office/drawing/2014/main" id="{E539F5D3-F886-47FE-96BB-CA5A5DE552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71993" y="2947484"/>
            <a:ext cx="607722" cy="607722"/>
          </a:xfrm>
          <a:prstGeom prst="rect">
            <a:avLst/>
          </a:prstGeom>
        </p:spPr>
      </p:pic>
    </p:spTree>
    <p:extLst>
      <p:ext uri="{BB962C8B-B14F-4D97-AF65-F5344CB8AC3E}">
        <p14:creationId xmlns:p14="http://schemas.microsoft.com/office/powerpoint/2010/main" val="1934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2.96296E-6 L -0.00013 -0.33703 " pathEditMode="relative" rAng="0" ptsTypes="AA">
                                      <p:cBhvr>
                                        <p:cTn id="6" dur="2000" fill="hold"/>
                                        <p:tgtEl>
                                          <p:spTgt spid="7"/>
                                        </p:tgtEl>
                                        <p:attrNameLst>
                                          <p:attrName>ppt_x</p:attrName>
                                          <p:attrName>ppt_y</p:attrName>
                                        </p:attrNameLst>
                                      </p:cBhvr>
                                      <p:rCtr x="-13" y="-16852"/>
                                    </p:animMotion>
                                  </p:childTnLst>
                                </p:cTn>
                              </p:par>
                              <p:par>
                                <p:cTn id="7" presetID="42" presetClass="path" presetSubtype="0" accel="50000" decel="50000" fill="hold" grpId="0" nodeType="withEffect">
                                  <p:stCondLst>
                                    <p:cond delay="0"/>
                                  </p:stCondLst>
                                  <p:childTnLst>
                                    <p:animMotion origin="layout" path="M 2.08333E-7 7.40741E-7 L 0.00013 -0.34282 " pathEditMode="relative" rAng="0" ptsTypes="AA">
                                      <p:cBhvr>
                                        <p:cTn id="8" dur="2000" fill="hold"/>
                                        <p:tgtEl>
                                          <p:spTgt spid="8"/>
                                        </p:tgtEl>
                                        <p:attrNameLst>
                                          <p:attrName>ppt_x</p:attrName>
                                          <p:attrName>ppt_y</p:attrName>
                                        </p:attrNameLst>
                                      </p:cBhvr>
                                      <p:rCtr x="0" y="-17153"/>
                                    </p:animMotion>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54167E-6 -2.96296E-6 L 0.00026 -0.33217 " pathEditMode="relative" rAng="0" ptsTypes="AA">
                                      <p:cBhvr>
                                        <p:cTn id="14" dur="2000" fill="hold"/>
                                        <p:tgtEl>
                                          <p:spTgt spid="12"/>
                                        </p:tgtEl>
                                        <p:attrNameLst>
                                          <p:attrName>ppt_x</p:attrName>
                                          <p:attrName>ppt_y</p:attrName>
                                        </p:attrNameLst>
                                      </p:cBhvr>
                                      <p:rCtr x="13" y="-16620"/>
                                    </p:animMotion>
                                  </p:childTnLst>
                                </p:cTn>
                              </p:par>
                              <p:par>
                                <p:cTn id="15" presetID="42" presetClass="path" presetSubtype="0" accel="50000" decel="50000" fill="hold" grpId="0" nodeType="withEffect">
                                  <p:stCondLst>
                                    <p:cond delay="0"/>
                                  </p:stCondLst>
                                  <p:childTnLst>
                                    <p:animMotion origin="layout" path="M -1.66667E-6 7.40741E-7 L 0.00169 -0.34329 " pathEditMode="relative" rAng="0" ptsTypes="AA">
                                      <p:cBhvr>
                                        <p:cTn id="16" dur="2000" fill="hold"/>
                                        <p:tgtEl>
                                          <p:spTgt spid="13"/>
                                        </p:tgtEl>
                                        <p:attrNameLst>
                                          <p:attrName>ppt_x</p:attrName>
                                          <p:attrName>ppt_y</p:attrName>
                                        </p:attrNameLst>
                                      </p:cBhvr>
                                      <p:rCtr x="78" y="-1717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00026 -0.33217 L 0.00196 -0.52106 " pathEditMode="relative" rAng="0" ptsTypes="AA">
                                      <p:cBhvr>
                                        <p:cTn id="26" dur="2000" fill="hold"/>
                                        <p:tgtEl>
                                          <p:spTgt spid="12"/>
                                        </p:tgtEl>
                                        <p:attrNameLst>
                                          <p:attrName>ppt_x</p:attrName>
                                          <p:attrName>ppt_y</p:attrName>
                                        </p:attrNameLst>
                                      </p:cBhvr>
                                      <p:rCtr x="78" y="-9444"/>
                                    </p:animMotion>
                                  </p:childTnLst>
                                </p:cTn>
                              </p:par>
                              <p:par>
                                <p:cTn id="27" presetID="42" presetClass="path" presetSubtype="0" accel="50000" decel="50000" fill="hold" grpId="1" nodeType="withEffect">
                                  <p:stCondLst>
                                    <p:cond delay="0"/>
                                  </p:stCondLst>
                                  <p:childTnLst>
                                    <p:animMotion origin="layout" path="M 0.00169 -0.34329 L 0.00117 -0.51945 " pathEditMode="relative" rAng="0" ptsTypes="AA">
                                      <p:cBhvr>
                                        <p:cTn id="28" dur="2000" fill="hold"/>
                                        <p:tgtEl>
                                          <p:spTgt spid="13"/>
                                        </p:tgtEl>
                                        <p:attrNameLst>
                                          <p:attrName>ppt_x</p:attrName>
                                          <p:attrName>ppt_y</p:attrName>
                                        </p:attrNameLst>
                                      </p:cBhvr>
                                      <p:rCtr x="-26" y="-8819"/>
                                    </p:animMotion>
                                  </p:childTnLst>
                                </p:cTn>
                              </p:par>
                              <p:par>
                                <p:cTn id="29" presetID="42" presetClass="path" presetSubtype="0" accel="50000" decel="50000" fill="hold" nodeType="withEffect">
                                  <p:stCondLst>
                                    <p:cond delay="0"/>
                                  </p:stCondLst>
                                  <p:childTnLst>
                                    <p:animMotion origin="layout" path="M -0.00013 -0.33703 L -0.00118 -0.5206 " pathEditMode="relative" rAng="0" ptsTypes="AA">
                                      <p:cBhvr>
                                        <p:cTn id="30" dur="2000" fill="hold"/>
                                        <p:tgtEl>
                                          <p:spTgt spid="7"/>
                                        </p:tgtEl>
                                        <p:attrNameLst>
                                          <p:attrName>ppt_x</p:attrName>
                                          <p:attrName>ppt_y</p:attrName>
                                        </p:attrNameLst>
                                      </p:cBhvr>
                                      <p:rCtr x="-52" y="-9190"/>
                                    </p:animMotion>
                                  </p:childTnLst>
                                </p:cTn>
                              </p:par>
                              <p:par>
                                <p:cTn id="31" presetID="42" presetClass="path" presetSubtype="0" accel="50000" decel="50000" fill="hold" grpId="1" nodeType="withEffect">
                                  <p:stCondLst>
                                    <p:cond delay="0"/>
                                  </p:stCondLst>
                                  <p:childTnLst>
                                    <p:animMotion origin="layout" path="M 0.00013 -0.34282 L -0.00091 -0.51945 " pathEditMode="relative" rAng="0" ptsTypes="AA">
                                      <p:cBhvr>
                                        <p:cTn id="32" dur="2000" fill="hold"/>
                                        <p:tgtEl>
                                          <p:spTgt spid="8"/>
                                        </p:tgtEl>
                                        <p:attrNameLst>
                                          <p:attrName>ppt_x</p:attrName>
                                          <p:attrName>ppt_y</p:attrName>
                                        </p:attrNameLst>
                                      </p:cBhvr>
                                      <p:rCtr x="-52" y="-8843"/>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0196 -0.52107 L 0.00013 -0.14884 " pathEditMode="relative" rAng="0" ptsTypes="AA">
                                      <p:cBhvr>
                                        <p:cTn id="46" dur="2000" fill="hold"/>
                                        <p:tgtEl>
                                          <p:spTgt spid="12"/>
                                        </p:tgtEl>
                                        <p:attrNameLst>
                                          <p:attrName>ppt_x</p:attrName>
                                          <p:attrName>ppt_y</p:attrName>
                                        </p:attrNameLst>
                                      </p:cBhvr>
                                      <p:rCtr x="-78" y="18796"/>
                                    </p:animMotion>
                                  </p:childTnLst>
                                </p:cTn>
                              </p:par>
                              <p:par>
                                <p:cTn id="47" presetID="42" presetClass="path" presetSubtype="0" accel="50000" decel="50000" fill="hold" grpId="2" nodeType="withEffect">
                                  <p:stCondLst>
                                    <p:cond delay="0"/>
                                  </p:stCondLst>
                                  <p:childTnLst>
                                    <p:animMotion origin="layout" path="M 0.00117 -0.51945 L 0.00104 -0.16111 " pathEditMode="relative" rAng="0" ptsTypes="AA">
                                      <p:cBhvr>
                                        <p:cTn id="48" dur="2000" fill="hold"/>
                                        <p:tgtEl>
                                          <p:spTgt spid="13"/>
                                        </p:tgtEl>
                                        <p:attrNameLst>
                                          <p:attrName>ppt_x</p:attrName>
                                          <p:attrName>ppt_y</p:attrName>
                                        </p:attrNameLst>
                                      </p:cBhvr>
                                      <p:rCtr x="-13" y="17917"/>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0013 -0.14884 L 0.00026 -0.33217 " pathEditMode="relative" rAng="0" ptsTypes="AA">
                                      <p:cBhvr>
                                        <p:cTn id="58" dur="2000" fill="hold"/>
                                        <p:tgtEl>
                                          <p:spTgt spid="12"/>
                                        </p:tgtEl>
                                        <p:attrNameLst>
                                          <p:attrName>ppt_x</p:attrName>
                                          <p:attrName>ppt_y</p:attrName>
                                        </p:attrNameLst>
                                      </p:cBhvr>
                                      <p:rCtr x="0" y="-9167"/>
                                    </p:animMotion>
                                  </p:childTnLst>
                                </p:cTn>
                              </p:par>
                              <p:par>
                                <p:cTn id="59" presetID="42" presetClass="path" presetSubtype="0" accel="50000" decel="50000" fill="hold" grpId="3" nodeType="withEffect">
                                  <p:stCondLst>
                                    <p:cond delay="0"/>
                                  </p:stCondLst>
                                  <p:childTnLst>
                                    <p:animMotion origin="layout" path="M 0.00104 -0.16111 L 0.00169 -0.34329 " pathEditMode="relative" rAng="0" ptsTypes="AA">
                                      <p:cBhvr>
                                        <p:cTn id="60" dur="2000" fill="hold"/>
                                        <p:tgtEl>
                                          <p:spTgt spid="13"/>
                                        </p:tgtEl>
                                        <p:attrNameLst>
                                          <p:attrName>ppt_x</p:attrName>
                                          <p:attrName>ppt_y</p:attrName>
                                        </p:attrNameLst>
                                      </p:cBhvr>
                                      <p:rCtr x="26" y="-912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0.00026 -0.33217 L 0.00196 -0.52106 " pathEditMode="relative" rAng="0" ptsTypes="AA">
                                      <p:cBhvr>
                                        <p:cTn id="64" dur="2000" fill="hold"/>
                                        <p:tgtEl>
                                          <p:spTgt spid="12"/>
                                        </p:tgtEl>
                                        <p:attrNameLst>
                                          <p:attrName>ppt_x</p:attrName>
                                          <p:attrName>ppt_y</p:attrName>
                                        </p:attrNameLst>
                                      </p:cBhvr>
                                      <p:rCtr x="78" y="-9444"/>
                                    </p:animMotion>
                                  </p:childTnLst>
                                </p:cTn>
                              </p:par>
                              <p:par>
                                <p:cTn id="65" presetID="42" presetClass="path" presetSubtype="0" accel="50000" decel="50000" fill="hold" grpId="4" nodeType="withEffect">
                                  <p:stCondLst>
                                    <p:cond delay="0"/>
                                  </p:stCondLst>
                                  <p:childTnLst>
                                    <p:animMotion origin="layout" path="M 0.00169 -0.34329 L 0.00117 -0.51945 " pathEditMode="relative" rAng="0" ptsTypes="AA">
                                      <p:cBhvr>
                                        <p:cTn id="66" dur="2000" fill="hold"/>
                                        <p:tgtEl>
                                          <p:spTgt spid="13"/>
                                        </p:tgtEl>
                                        <p:attrNameLst>
                                          <p:attrName>ppt_x</p:attrName>
                                          <p:attrName>ppt_y</p:attrName>
                                        </p:attrNameLst>
                                      </p:cBhvr>
                                      <p:rCtr x="-26" y="-8819"/>
                                    </p:animMotion>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42" presetClass="path" presetSubtype="0" accel="50000" decel="50000" fill="hold" grpId="1" nodeType="withEffect">
                                  <p:stCondLst>
                                    <p:cond delay="0"/>
                                  </p:stCondLst>
                                  <p:childTnLst>
                                    <p:animMotion origin="layout" path="M -8.33333E-7 -4.07407E-6 L 0.08737 -4.07407E-6 " pathEditMode="relative" rAng="0" ptsTypes="AA">
                                      <p:cBhvr>
                                        <p:cTn id="78" dur="2000" fill="hold"/>
                                        <p:tgtEl>
                                          <p:spTgt spid="6"/>
                                        </p:tgtEl>
                                        <p:attrNameLst>
                                          <p:attrName>ppt_x</p:attrName>
                                          <p:attrName>ppt_y</p:attrName>
                                        </p:attrNameLst>
                                      </p:cBhvr>
                                      <p:rCtr x="4362"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3" grpId="0"/>
      <p:bldP spid="13" grpId="1"/>
      <p:bldP spid="13" grpId="2"/>
      <p:bldP spid="13" grpId="3"/>
      <p:bldP spid="13" grpId="4"/>
      <p:bldP spid="20" grpId="0"/>
      <p:bldP spid="21" grpId="0" animBg="1"/>
      <p:bldP spid="4" grpId="0"/>
      <p:bldP spid="23" grpId="0" animBg="1"/>
      <p:bldP spid="29" grpId="0" animBg="1"/>
      <p:bldP spid="33" grpId="0" animBg="1"/>
      <p:bldP spid="35" grpId="0"/>
      <p:bldP spid="37" grpId="0"/>
      <p:bldP spid="24" grpId="0"/>
      <p:bldP spid="25" grpId="0" animBg="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392143"/>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rPr>
              <a:t>Show </a:t>
            </a:r>
            <a:r>
              <a:rPr lang="en-US" sz="2400" b="1">
                <a:solidFill>
                  <a:schemeClr val="tx1">
                    <a:lumMod val="75000"/>
                    <a:lumOff val="25000"/>
                  </a:schemeClr>
                </a:solidFill>
              </a:rPr>
              <a:t>logged </a:t>
            </a:r>
            <a:r>
              <a:rPr lang="en-US" sz="2400">
                <a:solidFill>
                  <a:schemeClr val="tx1">
                    <a:lumMod val="75000"/>
                    <a:lumOff val="25000"/>
                  </a:schemeClr>
                </a:solidFill>
              </a:rPr>
              <a:t>commits</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Log</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11</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7752" y="2812506"/>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a:cs typeface="Courier New"/>
              </a:rPr>
              <a:t>git log</a:t>
            </a:r>
            <a:endParaRPr lang="en-US">
              <a:solidFill>
                <a:schemeClr val="bg1"/>
              </a:solidFill>
            </a:endParaRPr>
          </a:p>
          <a:p>
            <a:pPr marL="0" indent="0" algn="ctr">
              <a:buNone/>
            </a:pPr>
            <a:endParaRPr lang="en-US" sz="2400">
              <a:solidFill>
                <a:schemeClr val="bg1"/>
              </a:solidFill>
              <a:latin typeface="Courier New"/>
              <a:cs typeface="Courier New"/>
            </a:endParaRPr>
          </a:p>
          <a:p>
            <a:pPr marL="0" indent="0" algn="ctr">
              <a:buNone/>
            </a:pPr>
            <a:endParaRPr lang="en-US" sz="2400">
              <a:solidFill>
                <a:schemeClr val="bg1"/>
              </a:solidFill>
              <a:latin typeface="Courier New"/>
              <a:cs typeface="Courier New"/>
            </a:endParaRPr>
          </a:p>
        </p:txBody>
      </p:sp>
      <p:sp>
        <p:nvSpPr>
          <p:cNvPr id="17" name="Oval 16">
            <a:extLst>
              <a:ext uri="{FF2B5EF4-FFF2-40B4-BE49-F238E27FC236}">
                <a16:creationId xmlns:a16="http://schemas.microsoft.com/office/drawing/2014/main" id="{39E1ABDF-2E31-44EF-8915-C3E027D3B7E8}"/>
              </a:ext>
            </a:extLst>
          </p:cNvPr>
          <p:cNvSpPr/>
          <p:nvPr/>
        </p:nvSpPr>
        <p:spPr>
          <a:xfrm>
            <a:off x="540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16BE87F3-D95D-4F56-9643-AA9C00C7D412}"/>
              </a:ext>
            </a:extLst>
          </p:cNvPr>
          <p:cNvCxnSpPr>
            <a:cxnSpLocks/>
            <a:stCxn id="17" idx="6"/>
            <a:endCxn id="19" idx="2"/>
          </p:cNvCxnSpPr>
          <p:nvPr/>
        </p:nvCxnSpPr>
        <p:spPr>
          <a:xfrm>
            <a:off x="5697235" y="2014795"/>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DA6E06-59C0-478F-BD88-F4E94D4B64A0}"/>
              </a:ext>
            </a:extLst>
          </p:cNvPr>
          <p:cNvSpPr/>
          <p:nvPr/>
        </p:nvSpPr>
        <p:spPr>
          <a:xfrm>
            <a:off x="6489235" y="187079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D0E65E7-833C-434F-8688-87E40776C705}"/>
              </a:ext>
            </a:extLst>
          </p:cNvPr>
          <p:cNvSpPr txBox="1"/>
          <p:nvPr/>
        </p:nvSpPr>
        <p:spPr>
          <a:xfrm>
            <a:off x="5038835" y="150708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1" name="TextBox 20">
            <a:extLst>
              <a:ext uri="{FF2B5EF4-FFF2-40B4-BE49-F238E27FC236}">
                <a16:creationId xmlns:a16="http://schemas.microsoft.com/office/drawing/2014/main" id="{0078ECD1-B404-4349-8524-194BF224FEF3}"/>
              </a:ext>
            </a:extLst>
          </p:cNvPr>
          <p:cNvSpPr txBox="1"/>
          <p:nvPr/>
        </p:nvSpPr>
        <p:spPr>
          <a:xfrm>
            <a:off x="6118835" y="1504868"/>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13" name="TextBox 12">
            <a:extLst>
              <a:ext uri="{FF2B5EF4-FFF2-40B4-BE49-F238E27FC236}">
                <a16:creationId xmlns:a16="http://schemas.microsoft.com/office/drawing/2014/main" id="{ACC3B759-6FA8-4A8B-9581-F266EB690E8A}"/>
              </a:ext>
            </a:extLst>
          </p:cNvPr>
          <p:cNvSpPr txBox="1"/>
          <p:nvPr/>
        </p:nvSpPr>
        <p:spPr>
          <a:xfrm>
            <a:off x="6256692" y="1284532"/>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14" name="Content Placeholder 2">
            <a:extLst>
              <a:ext uri="{FF2B5EF4-FFF2-40B4-BE49-F238E27FC236}">
                <a16:creationId xmlns:a16="http://schemas.microsoft.com/office/drawing/2014/main" id="{639A017F-BD1F-4498-9EA3-2B6B4079C27B}"/>
              </a:ext>
            </a:extLst>
          </p:cNvPr>
          <p:cNvSpPr>
            <a:spLocks noGrp="1"/>
          </p:cNvSpPr>
          <p:nvPr>
            <p:ph idx="1"/>
          </p:nvPr>
        </p:nvSpPr>
        <p:spPr>
          <a:xfrm>
            <a:off x="839724" y="3281246"/>
            <a:ext cx="10515600" cy="467122"/>
          </a:xfrm>
        </p:spPr>
        <p:txBody>
          <a:bodyPr vert="horz" lIns="91440" tIns="45720" rIns="91440" bIns="45720" rtlCol="0" anchor="t">
            <a:normAutofit/>
          </a:bodyPr>
          <a:lstStyle/>
          <a:p>
            <a:pPr algn="ctr">
              <a:buNone/>
            </a:pPr>
            <a:r>
              <a:rPr lang="en-US" sz="2400">
                <a:solidFill>
                  <a:srgbClr val="3F3F3F"/>
                </a:solidFill>
              </a:rPr>
              <a:t>Show </a:t>
            </a:r>
            <a:r>
              <a:rPr lang="en-US" sz="2400">
                <a:solidFill>
                  <a:srgbClr val="3F3F3F"/>
                </a:solidFill>
                <a:cs typeface="Calibri"/>
              </a:rPr>
              <a:t>command </a:t>
            </a:r>
            <a:r>
              <a:rPr lang="en-US" sz="2400" b="1">
                <a:solidFill>
                  <a:srgbClr val="3F3F3F"/>
                </a:solidFill>
                <a:cs typeface="Calibri"/>
              </a:rPr>
              <a:t>options</a:t>
            </a:r>
          </a:p>
        </p:txBody>
      </p:sp>
      <p:sp>
        <p:nvSpPr>
          <p:cNvPr id="15" name="Content Placeholder 2">
            <a:extLst>
              <a:ext uri="{FF2B5EF4-FFF2-40B4-BE49-F238E27FC236}">
                <a16:creationId xmlns:a16="http://schemas.microsoft.com/office/drawing/2014/main" id="{04463FBD-1CE7-44D4-9F73-138C6ABB19AA}"/>
              </a:ext>
            </a:extLst>
          </p:cNvPr>
          <p:cNvSpPr txBox="1">
            <a:spLocks/>
          </p:cNvSpPr>
          <p:nvPr/>
        </p:nvSpPr>
        <p:spPr>
          <a:xfrm>
            <a:off x="2589276" y="3679709"/>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help log</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6" name="Content Placeholder 2">
            <a:extLst>
              <a:ext uri="{FF2B5EF4-FFF2-40B4-BE49-F238E27FC236}">
                <a16:creationId xmlns:a16="http://schemas.microsoft.com/office/drawing/2014/main" id="{748285E4-1AA4-4CBB-977E-89DF7860DBAB}"/>
              </a:ext>
            </a:extLst>
          </p:cNvPr>
          <p:cNvSpPr txBox="1">
            <a:spLocks/>
          </p:cNvSpPr>
          <p:nvPr/>
        </p:nvSpPr>
        <p:spPr>
          <a:xfrm>
            <a:off x="841201" y="4147007"/>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a:solidFill>
                  <a:srgbClr val="3F3F3F"/>
                </a:solidFill>
              </a:rPr>
              <a:t>Show f</a:t>
            </a:r>
            <a:r>
              <a:rPr lang="en-US" sz="2400" b="1">
                <a:solidFill>
                  <a:srgbClr val="3F3F3F"/>
                </a:solidFill>
              </a:rPr>
              <a:t>ormatted</a:t>
            </a:r>
            <a:r>
              <a:rPr lang="en-US" sz="2400">
                <a:solidFill>
                  <a:srgbClr val="3F3F3F"/>
                </a:solidFill>
              </a:rPr>
              <a:t> </a:t>
            </a:r>
            <a:r>
              <a:rPr lang="en-US" sz="2400">
                <a:solidFill>
                  <a:srgbClr val="3F3F3F"/>
                </a:solidFill>
                <a:cs typeface="Calibri"/>
              </a:rPr>
              <a:t>log message and g</a:t>
            </a:r>
            <a:r>
              <a:rPr lang="en-US" sz="2400" b="1">
                <a:solidFill>
                  <a:srgbClr val="3F3F3F"/>
                </a:solidFill>
                <a:cs typeface="Calibri"/>
              </a:rPr>
              <a:t>raph</a:t>
            </a:r>
          </a:p>
        </p:txBody>
      </p:sp>
      <p:sp>
        <p:nvSpPr>
          <p:cNvPr id="22" name="Content Placeholder 2">
            <a:extLst>
              <a:ext uri="{FF2B5EF4-FFF2-40B4-BE49-F238E27FC236}">
                <a16:creationId xmlns:a16="http://schemas.microsoft.com/office/drawing/2014/main" id="{2487D250-DE2C-49B6-B87F-27AD97D3336A}"/>
              </a:ext>
            </a:extLst>
          </p:cNvPr>
          <p:cNvSpPr txBox="1">
            <a:spLocks/>
          </p:cNvSpPr>
          <p:nvPr/>
        </p:nvSpPr>
        <p:spPr>
          <a:xfrm>
            <a:off x="2590753" y="4545470"/>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log –-graph --</a:t>
            </a:r>
            <a:r>
              <a:rPr lang="en-US" sz="2000" err="1">
                <a:solidFill>
                  <a:srgbClr val="FFFFFF"/>
                </a:solidFill>
                <a:latin typeface="Courier New"/>
                <a:cs typeface="Courier New"/>
              </a:rPr>
              <a:t>oneline</a:t>
            </a:r>
            <a:endParaRPr lang="en-US" sz="20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3" name="TextBox 22">
            <a:extLst>
              <a:ext uri="{FF2B5EF4-FFF2-40B4-BE49-F238E27FC236}">
                <a16:creationId xmlns:a16="http://schemas.microsoft.com/office/drawing/2014/main" id="{6441FF41-1A6E-4C5D-92AE-69EB2EF0DF1C}"/>
              </a:ext>
            </a:extLst>
          </p:cNvPr>
          <p:cNvSpPr txBox="1">
            <a:spLocks/>
          </p:cNvSpPr>
          <p:nvPr/>
        </p:nvSpPr>
        <p:spPr>
          <a:xfrm>
            <a:off x="3887660" y="1821587"/>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24" name="Content Placeholder 2">
            <a:extLst>
              <a:ext uri="{FF2B5EF4-FFF2-40B4-BE49-F238E27FC236}">
                <a16:creationId xmlns:a16="http://schemas.microsoft.com/office/drawing/2014/main" id="{EB0B3071-18DB-42CF-9740-7407E6EDBDB2}"/>
              </a:ext>
            </a:extLst>
          </p:cNvPr>
          <p:cNvSpPr txBox="1">
            <a:spLocks/>
          </p:cNvSpPr>
          <p:nvPr/>
        </p:nvSpPr>
        <p:spPr>
          <a:xfrm>
            <a:off x="838200" y="5023080"/>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Restore</a:t>
            </a:r>
            <a:r>
              <a:rPr lang="en-US" sz="2400">
                <a:solidFill>
                  <a:srgbClr val="3F3F3F"/>
                </a:solidFill>
              </a:rPr>
              <a:t> previous version</a:t>
            </a:r>
            <a:endParaRPr lang="en-US" sz="2400" b="1">
              <a:solidFill>
                <a:srgbClr val="3F3F3F"/>
              </a:solidFill>
              <a:cs typeface="Calibri"/>
            </a:endParaRPr>
          </a:p>
        </p:txBody>
      </p:sp>
      <p:sp>
        <p:nvSpPr>
          <p:cNvPr id="25" name="Content Placeholder 2">
            <a:extLst>
              <a:ext uri="{FF2B5EF4-FFF2-40B4-BE49-F238E27FC236}">
                <a16:creationId xmlns:a16="http://schemas.microsoft.com/office/drawing/2014/main" id="{33346415-C11D-4A65-89A8-9933CD4EA9B7}"/>
              </a:ext>
            </a:extLst>
          </p:cNvPr>
          <p:cNvSpPr txBox="1">
            <a:spLocks/>
          </p:cNvSpPr>
          <p:nvPr/>
        </p:nvSpPr>
        <p:spPr>
          <a:xfrm>
            <a:off x="2587752" y="5421543"/>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[commit-hash]</a:t>
            </a: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427250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16" grpId="0" build="p"/>
      <p:bldP spid="22" grpId="0" animBg="1"/>
      <p:bldP spid="24" grpId="0" build="p"/>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Commit message</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12</a:t>
            </a:fld>
            <a:r>
              <a:rPr lang="en-US" sz="1800" dirty="0">
                <a:solidFill>
                  <a:schemeClr val="bg1"/>
                </a:solidFill>
              </a:rPr>
              <a:t>/25	</a:t>
            </a:r>
          </a:p>
        </p:txBody>
      </p:sp>
      <p:sp>
        <p:nvSpPr>
          <p:cNvPr id="4" name="Content Placeholder 3">
            <a:extLst>
              <a:ext uri="{FF2B5EF4-FFF2-40B4-BE49-F238E27FC236}">
                <a16:creationId xmlns:a16="http://schemas.microsoft.com/office/drawing/2014/main" id="{65B9AFE4-39F8-4354-9FA4-FE3A4D451A5C}"/>
              </a:ext>
            </a:extLst>
          </p:cNvPr>
          <p:cNvSpPr>
            <a:spLocks noGrp="1"/>
          </p:cNvSpPr>
          <p:nvPr>
            <p:ph idx="1"/>
          </p:nvPr>
        </p:nvSpPr>
        <p:spPr>
          <a:xfrm>
            <a:off x="838200" y="1825625"/>
            <a:ext cx="5257800" cy="4351338"/>
          </a:xfrm>
        </p:spPr>
        <p:txBody>
          <a:bodyPr vert="horz" lIns="91440" tIns="45720" rIns="91440" bIns="45720" rtlCol="0" anchor="t">
            <a:normAutofit/>
          </a:bodyPr>
          <a:lstStyle/>
          <a:p>
            <a:r>
              <a:rPr lang="en-US" sz="2400">
                <a:solidFill>
                  <a:schemeClr val="tx1">
                    <a:lumMod val="75000"/>
                    <a:lumOff val="25000"/>
                  </a:schemeClr>
                </a:solidFill>
              </a:rPr>
              <a:t>Use imperative mode for summary line. Start with "Fix", "Add", instead of "Fixed", "Added".</a:t>
            </a:r>
            <a:endParaRPr lang="en-US" sz="2400">
              <a:solidFill>
                <a:schemeClr val="tx1">
                  <a:lumMod val="75000"/>
                  <a:lumOff val="25000"/>
                </a:schemeClr>
              </a:solidFill>
              <a:cs typeface="Calibri"/>
            </a:endParaRPr>
          </a:p>
          <a:p>
            <a:r>
              <a:rPr lang="en-US" sz="2400">
                <a:solidFill>
                  <a:schemeClr val="tx1">
                    <a:lumMod val="75000"/>
                    <a:lumOff val="25000"/>
                  </a:schemeClr>
                </a:solidFill>
              </a:rPr>
              <a:t>Leave the second line blank</a:t>
            </a:r>
            <a:endParaRPr lang="en-US" sz="2400">
              <a:solidFill>
                <a:schemeClr val="tx1">
                  <a:lumMod val="75000"/>
                  <a:lumOff val="25000"/>
                </a:schemeClr>
              </a:solidFill>
              <a:cs typeface="Calibri"/>
            </a:endParaRPr>
          </a:p>
          <a:p>
            <a:r>
              <a:rPr lang="en-US" sz="2400">
                <a:solidFill>
                  <a:schemeClr val="tx1">
                    <a:lumMod val="75000"/>
                    <a:lumOff val="25000"/>
                  </a:schemeClr>
                </a:solidFill>
              </a:rPr>
              <a:t>Line break the commit message (at about 72 characters)</a:t>
            </a:r>
            <a:endParaRPr lang="en-US" sz="2400">
              <a:solidFill>
                <a:schemeClr val="tx1">
                  <a:lumMod val="75000"/>
                  <a:lumOff val="25000"/>
                </a:schemeClr>
              </a:solidFill>
              <a:cs typeface="Calibri"/>
            </a:endParaRPr>
          </a:p>
          <a:p>
            <a:r>
              <a:rPr lang="en-US" sz="2400">
                <a:solidFill>
                  <a:schemeClr val="tx1">
                    <a:lumMod val="75000"/>
                    <a:lumOff val="25000"/>
                  </a:schemeClr>
                </a:solidFill>
              </a:rPr>
              <a:t>Don't end the summary line with a period, as it is a title</a:t>
            </a:r>
          </a:p>
        </p:txBody>
      </p:sp>
      <p:sp>
        <p:nvSpPr>
          <p:cNvPr id="26" name="Rectangle 7">
            <a:extLst>
              <a:ext uri="{FF2B5EF4-FFF2-40B4-BE49-F238E27FC236}">
                <a16:creationId xmlns:a16="http://schemas.microsoft.com/office/drawing/2014/main" id="{F47BCADE-13E7-496F-80F9-2E9E985C5AFA}"/>
              </a:ext>
            </a:extLst>
          </p:cNvPr>
          <p:cNvSpPr>
            <a:spLocks noChangeArrowheads="1"/>
          </p:cNvSpPr>
          <p:nvPr/>
        </p:nvSpPr>
        <p:spPr bwMode="auto">
          <a:xfrm>
            <a:off x="6227978" y="1825625"/>
            <a:ext cx="5615710" cy="3481329"/>
          </a:xfrm>
          <a:prstGeom prst="rect">
            <a:avLst/>
          </a:prstGeom>
          <a:solidFill>
            <a:schemeClr val="tx1">
              <a:lumMod val="65000"/>
              <a:lumOff val="35000"/>
            </a:schemeClr>
          </a:solidFill>
          <a:ln>
            <a:noFill/>
          </a:ln>
          <a:effectLst/>
        </p:spPr>
        <p:txBody>
          <a:bodyPr vert="horz" wrap="square" lIns="180000" tIns="180000" rIns="1800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Short (50 chars or less) summary of changes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More detailed explanatory text, if necessary. Wrap it to about 72 characters or so. In some contexts, the first line is treated as the subject of an email and the rest of the text as the body. The blank line separating the summary from the body is critical (unless you omit the body entirely); tools like rebase can get confused if you run the two together.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Further paragraphs come after blank lines.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Bullet points are okay, too</a:t>
            </a:r>
          </a:p>
          <a:p>
            <a:pPr marR="0" lvl="0" algn="l" defTabSz="914400" rtl="0" eaLnBrk="0" fontAlgn="base" latinLnBrk="0" hangingPunct="0">
              <a:lnSpc>
                <a:spcPct val="100000"/>
              </a:lnSpc>
              <a:spcBef>
                <a:spcPct val="0"/>
              </a:spcBef>
              <a:spcAft>
                <a:spcPct val="0"/>
              </a:spcAft>
              <a:buClrTx/>
              <a:buSzTx/>
              <a:tabLst/>
            </a:pPr>
            <a:endParaRPr lang="en-US" altLang="en-US" sz="1200">
              <a:solidFill>
                <a:schemeClr val="bg1"/>
              </a:solidFill>
              <a:latin typeface="Courier New" panose="02070309020205020404" pitchFamily="49"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bg1"/>
                </a:solidFill>
                <a:effectLst/>
                <a:latin typeface="Courier New" panose="02070309020205020404" pitchFamily="49" charset="0"/>
                <a:cs typeface="Courier New" panose="02070309020205020404" pitchFamily="49" charset="0"/>
              </a:rPr>
              <a:t>Typically a hyphen or asterisk is used for the bullet, preceded by a single space, with blank lines in between, but conventions vary here</a:t>
            </a:r>
            <a:endParaRPr kumimoji="0" lang="en-US" altLang="en-US" sz="12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23575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Remote Repositories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156156" y="5734912"/>
            <a:ext cx="5183188" cy="823912"/>
          </a:xfrm>
        </p:spPr>
        <p:txBody>
          <a:bodyPr anchor="t"/>
          <a:lstStyle/>
          <a:p>
            <a:pPr algn="ctr"/>
            <a:r>
              <a:rPr lang="en-US">
                <a:solidFill>
                  <a:schemeClr val="tx1">
                    <a:lumMod val="75000"/>
                    <a:lumOff val="25000"/>
                  </a:schemeClr>
                </a:solidFill>
              </a:rPr>
              <a:t>Distributed</a:t>
            </a:r>
            <a:r>
              <a:rPr lang="en-US" b="0">
                <a:solidFill>
                  <a:schemeClr val="tx1">
                    <a:lumMod val="75000"/>
                    <a:lumOff val="25000"/>
                  </a:schemeClr>
                </a:solidFill>
              </a:rPr>
              <a:t> Version Control System</a:t>
            </a:r>
            <a:endParaRPr lang="en-US">
              <a:solidFill>
                <a:schemeClr val="tx1">
                  <a:lumMod val="75000"/>
                  <a:lumOff val="2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13</a:t>
            </a:fld>
            <a:r>
              <a:rPr lang="en-US" sz="1800" dirty="0">
                <a:solidFill>
                  <a:schemeClr val="bg1"/>
                </a:solidFill>
              </a:rPr>
              <a:t>/25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6609749" y="3564245"/>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6657374" y="4257300"/>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6795802" y="4857365"/>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6795800" y="4565186"/>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6795799" y="5152940"/>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338411" y="4762394"/>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338410" y="5057969"/>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6657373" y="3955529"/>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338412" y="2735326"/>
            <a:ext cx="729094" cy="828919"/>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E871A51D-FF61-4643-9C20-7813B286208D}"/>
              </a:ext>
            </a:extLst>
          </p:cNvPr>
          <p:cNvSpPr/>
          <p:nvPr/>
        </p:nvSpPr>
        <p:spPr>
          <a:xfrm>
            <a:off x="8067506" y="1907093"/>
            <a:ext cx="1457325" cy="1656465"/>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GitHub</a:t>
            </a:r>
          </a:p>
        </p:txBody>
      </p:sp>
      <p:sp>
        <p:nvSpPr>
          <p:cNvPr id="80" name="Rectangle: Top Corners Rounded 79">
            <a:extLst>
              <a:ext uri="{FF2B5EF4-FFF2-40B4-BE49-F238E27FC236}">
                <a16:creationId xmlns:a16="http://schemas.microsoft.com/office/drawing/2014/main" id="{70EE9B5A-16A0-4D11-A959-A70253A96CAC}"/>
              </a:ext>
            </a:extLst>
          </p:cNvPr>
          <p:cNvSpPr/>
          <p:nvPr/>
        </p:nvSpPr>
        <p:spPr>
          <a:xfrm>
            <a:off x="8114699" y="2302325"/>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253127" y="2902390"/>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253125" y="2610211"/>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253124" y="3197965"/>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8795736" y="2807419"/>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8795735" y="3102994"/>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9524399" y="3579752"/>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9572024" y="427280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9710452" y="487287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9710450" y="458069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9710449" y="516844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253061" y="477790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253060" y="507347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9572023" y="3971036"/>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9524831" y="2735326"/>
            <a:ext cx="728231" cy="844426"/>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5E4A637A-B6E9-49CA-8635-0E71D61435A1}"/>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chemeClr val="tx1">
                    <a:lumMod val="75000"/>
                    <a:lumOff val="25000"/>
                  </a:schemeClr>
                </a:solidFill>
              </a:rPr>
              <a:t>Bare repository</a:t>
            </a:r>
            <a:r>
              <a:rPr lang="en-US" b="0">
                <a:solidFill>
                  <a:schemeClr val="tx1">
                    <a:lumMod val="75000"/>
                    <a:lumOff val="25000"/>
                  </a:schemeClr>
                </a:solidFill>
              </a:rPr>
              <a:t> only contains version database</a:t>
            </a:r>
          </a:p>
          <a:p>
            <a:pPr marL="342900" indent="-342900">
              <a:buFont typeface="Arial" panose="020B0604020202020204" pitchFamily="34" charset="0"/>
              <a:buChar char="•"/>
            </a:pPr>
            <a:r>
              <a:rPr lang="en-US">
                <a:solidFill>
                  <a:schemeClr val="tx1">
                    <a:lumMod val="75000"/>
                    <a:lumOff val="25000"/>
                  </a:schemeClr>
                </a:solidFill>
              </a:rPr>
              <a:t>Working repository </a:t>
            </a:r>
            <a:r>
              <a:rPr lang="en-US" b="0">
                <a:solidFill>
                  <a:schemeClr val="tx1">
                    <a:lumMod val="75000"/>
                    <a:lumOff val="25000"/>
                  </a:schemeClr>
                </a:solidFill>
              </a:rPr>
              <a:t>generates working directory from version database</a:t>
            </a:r>
            <a:endParaRPr lang="en-US">
              <a:solidFill>
                <a:schemeClr val="tx1">
                  <a:lumMod val="75000"/>
                  <a:lumOff val="25000"/>
                </a:schemeClr>
              </a:solidFill>
            </a:endParaRPr>
          </a:p>
        </p:txBody>
      </p:sp>
    </p:spTree>
    <p:extLst>
      <p:ext uri="{BB962C8B-B14F-4D97-AF65-F5344CB8AC3E}">
        <p14:creationId xmlns:p14="http://schemas.microsoft.com/office/powerpoint/2010/main" val="175629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CADB-EA4F-475C-A8DA-F4BC90FC977B}"/>
              </a:ext>
            </a:extLst>
          </p:cNvPr>
          <p:cNvSpPr>
            <a:spLocks noGrp="1"/>
          </p:cNvSpPr>
          <p:nvPr>
            <p:ph type="title"/>
          </p:nvPr>
        </p:nvSpPr>
        <p:spPr/>
        <p:txBody>
          <a:bodyPr/>
          <a:lstStyle/>
          <a:p>
            <a:r>
              <a:rPr lang="en-US">
                <a:solidFill>
                  <a:schemeClr val="tx1">
                    <a:lumMod val="65000"/>
                    <a:lumOff val="35000"/>
                  </a:schemeClr>
                </a:solidFill>
              </a:rPr>
              <a:t>GitHub</a:t>
            </a:r>
          </a:p>
        </p:txBody>
      </p:sp>
      <p:sp>
        <p:nvSpPr>
          <p:cNvPr id="3" name="Content Placeholder 2">
            <a:extLst>
              <a:ext uri="{FF2B5EF4-FFF2-40B4-BE49-F238E27FC236}">
                <a16:creationId xmlns:a16="http://schemas.microsoft.com/office/drawing/2014/main" id="{4652B0A1-EB60-4D33-9976-CCE74059E143}"/>
              </a:ext>
            </a:extLst>
          </p:cNvPr>
          <p:cNvSpPr>
            <a:spLocks noGrp="1"/>
          </p:cNvSpPr>
          <p:nvPr>
            <p:ph idx="1"/>
          </p:nvPr>
        </p:nvSpPr>
        <p:spPr>
          <a:xfrm>
            <a:off x="838200" y="1825625"/>
            <a:ext cx="5257800" cy="4351338"/>
          </a:xfrm>
        </p:spPr>
        <p:txBody>
          <a:bodyPr>
            <a:normAutofit/>
          </a:bodyPr>
          <a:lstStyle/>
          <a:p>
            <a:r>
              <a:rPr lang="en-US" sz="2400" b="1">
                <a:solidFill>
                  <a:schemeClr val="tx1">
                    <a:lumMod val="75000"/>
                    <a:lumOff val="25000"/>
                  </a:schemeClr>
                </a:solidFill>
              </a:rPr>
              <a:t>Repositories</a:t>
            </a:r>
            <a:r>
              <a:rPr lang="en-US" sz="2400">
                <a:solidFill>
                  <a:schemeClr val="tx1">
                    <a:lumMod val="75000"/>
                    <a:lumOff val="25000"/>
                  </a:schemeClr>
                </a:solidFill>
              </a:rPr>
              <a:t> store all files of a particular project</a:t>
            </a:r>
          </a:p>
          <a:p>
            <a:r>
              <a:rPr lang="en-US" sz="2400" b="1">
                <a:solidFill>
                  <a:schemeClr val="tx1">
                    <a:lumMod val="75000"/>
                    <a:lumOff val="25000"/>
                  </a:schemeClr>
                </a:solidFill>
              </a:rPr>
              <a:t>Visualize</a:t>
            </a:r>
            <a:r>
              <a:rPr lang="en-US" sz="2400">
                <a:solidFill>
                  <a:schemeClr val="tx1">
                    <a:lumMod val="75000"/>
                    <a:lumOff val="25000"/>
                  </a:schemeClr>
                </a:solidFill>
              </a:rPr>
              <a:t> changelogs</a:t>
            </a:r>
          </a:p>
          <a:p>
            <a:r>
              <a:rPr lang="en-US" sz="2400" b="1">
                <a:solidFill>
                  <a:schemeClr val="tx1">
                    <a:lumMod val="75000"/>
                    <a:lumOff val="25000"/>
                  </a:schemeClr>
                </a:solidFill>
              </a:rPr>
              <a:t>Social</a:t>
            </a:r>
            <a:r>
              <a:rPr lang="en-US" sz="2400">
                <a:solidFill>
                  <a:schemeClr val="tx1">
                    <a:lumMod val="75000"/>
                    <a:lumOff val="25000"/>
                  </a:schemeClr>
                </a:solidFill>
              </a:rPr>
              <a:t> </a:t>
            </a:r>
            <a:r>
              <a:rPr lang="en-US" sz="2400" b="1">
                <a:solidFill>
                  <a:schemeClr val="tx1">
                    <a:lumMod val="75000"/>
                    <a:lumOff val="25000"/>
                  </a:schemeClr>
                </a:solidFill>
              </a:rPr>
              <a:t>network</a:t>
            </a:r>
            <a:r>
              <a:rPr lang="en-US" sz="2400">
                <a:solidFill>
                  <a:schemeClr val="tx1">
                    <a:lumMod val="75000"/>
                    <a:lumOff val="25000"/>
                  </a:schemeClr>
                </a:solidFill>
              </a:rPr>
              <a:t> infrastructure</a:t>
            </a:r>
            <a:endParaRPr lang="en-US" sz="2400" b="1">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773E9550-8C93-4028-AB03-27A7A1900C8A}"/>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5" name="Slide Number Placeholder 9">
            <a:extLst>
              <a:ext uri="{FF2B5EF4-FFF2-40B4-BE49-F238E27FC236}">
                <a16:creationId xmlns:a16="http://schemas.microsoft.com/office/drawing/2014/main" id="{09CDE985-2B55-4478-B2F9-01343502D5FE}"/>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14</a:t>
            </a:fld>
            <a:r>
              <a:rPr lang="en-US" sz="1800" dirty="0">
                <a:solidFill>
                  <a:schemeClr val="bg1"/>
                </a:solidFill>
              </a:rPr>
              <a:t>/25	</a:t>
            </a:r>
          </a:p>
        </p:txBody>
      </p:sp>
      <p:pic>
        <p:nvPicPr>
          <p:cNvPr id="6" name="Picture 5">
            <a:extLst>
              <a:ext uri="{FF2B5EF4-FFF2-40B4-BE49-F238E27FC236}">
                <a16:creationId xmlns:a16="http://schemas.microsoft.com/office/drawing/2014/main" id="{03BE1334-4F16-454D-97F0-7E2D9A4FF106}"/>
              </a:ext>
            </a:extLst>
          </p:cNvPr>
          <p:cNvPicPr>
            <a:picLocks noChangeAspect="1"/>
          </p:cNvPicPr>
          <p:nvPr/>
        </p:nvPicPr>
        <p:blipFill>
          <a:blip r:embed="rId3"/>
          <a:stretch>
            <a:fillRect/>
          </a:stretch>
        </p:blipFill>
        <p:spPr>
          <a:xfrm>
            <a:off x="5883644" y="681038"/>
            <a:ext cx="5833124" cy="5359544"/>
          </a:xfrm>
          <a:prstGeom prst="rect">
            <a:avLst/>
          </a:prstGeom>
        </p:spPr>
      </p:pic>
    </p:spTree>
    <p:extLst>
      <p:ext uri="{BB962C8B-B14F-4D97-AF65-F5344CB8AC3E}">
        <p14:creationId xmlns:p14="http://schemas.microsoft.com/office/powerpoint/2010/main" val="403974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2417196"/>
            <a:ext cx="52578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Clone </a:t>
            </a:r>
            <a:r>
              <a:rPr lang="en-US" sz="2400">
                <a:solidFill>
                  <a:schemeClr val="tx1">
                    <a:lumMod val="75000"/>
                    <a:lumOff val="25000"/>
                  </a:schemeClr>
                </a:solidFill>
              </a:rPr>
              <a:t>a remote repository</a:t>
            </a:r>
            <a:endParaRPr lang="en-US" sz="2400" b="1">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Remote Repositories</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15</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82560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clone [</a:t>
            </a:r>
            <a:r>
              <a:rPr lang="en-US" sz="2000" err="1">
                <a:solidFill>
                  <a:srgbClr val="FFFFFF"/>
                </a:solidFill>
                <a:latin typeface="Courier New"/>
                <a:cs typeface="Courier New"/>
              </a:rPr>
              <a:t>url</a:t>
            </a:r>
            <a:r>
              <a:rPr lang="en-US" sz="2000">
                <a:solidFill>
                  <a:srgbClr val="FFFFFF"/>
                </a:solidFill>
                <a:latin typeface="Courier New"/>
                <a:cs typeface="Courier New"/>
              </a:rPr>
              <a:t>] [where-to-clone]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BC5D2371-B201-4CB7-B961-52B2CE435F1B}"/>
              </a:ext>
            </a:extLst>
          </p:cNvPr>
          <p:cNvSpPr txBox="1">
            <a:spLocks/>
          </p:cNvSpPr>
          <p:nvPr/>
        </p:nvSpPr>
        <p:spPr>
          <a:xfrm>
            <a:off x="857324" y="3421692"/>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Lists remote repository I</a:t>
            </a:r>
            <a:r>
              <a:rPr lang="en-US" sz="2400" b="1">
                <a:solidFill>
                  <a:schemeClr val="tx1">
                    <a:lumMod val="75000"/>
                    <a:lumOff val="25000"/>
                  </a:schemeClr>
                </a:solidFill>
              </a:rPr>
              <a:t>nformation</a:t>
            </a:r>
            <a:endParaRPr lang="en-US" sz="2400" b="1">
              <a:solidFill>
                <a:schemeClr val="tx1">
                  <a:lumMod val="75000"/>
                  <a:lumOff val="25000"/>
                </a:schemeClr>
              </a:solidFill>
              <a:cs typeface="Calibri"/>
            </a:endParaRPr>
          </a:p>
        </p:txBody>
      </p:sp>
      <p:sp>
        <p:nvSpPr>
          <p:cNvPr id="8" name="Content Placeholder 2">
            <a:extLst>
              <a:ext uri="{FF2B5EF4-FFF2-40B4-BE49-F238E27FC236}">
                <a16:creationId xmlns:a16="http://schemas.microsoft.com/office/drawing/2014/main" id="{3C2E5739-D063-49D5-A87F-05291F94FFBE}"/>
              </a:ext>
            </a:extLst>
          </p:cNvPr>
          <p:cNvSpPr txBox="1">
            <a:spLocks/>
          </p:cNvSpPr>
          <p:nvPr/>
        </p:nvSpPr>
        <p:spPr>
          <a:xfrm>
            <a:off x="812728" y="3828881"/>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remote –v</a:t>
            </a:r>
            <a:endParaRPr lang="en-US" sz="2400">
              <a:solidFill>
                <a:srgbClr val="FFFFFF"/>
              </a:solidFill>
              <a:latin typeface="Courier New"/>
              <a:cs typeface="Courier New"/>
            </a:endParaRPr>
          </a:p>
          <a:p>
            <a:pPr marL="0" indent="0">
              <a:buNone/>
            </a:pPr>
            <a:r>
              <a:rPr lang="en-US" sz="2000">
                <a:solidFill>
                  <a:srgbClr val="FFFFFF"/>
                </a:solidFill>
                <a:latin typeface="Courier New"/>
                <a:cs typeface="Courier New"/>
              </a:rPr>
              <a:t>git branch -a</a:t>
            </a:r>
            <a:endParaRPr lang="en-US" sz="2000">
              <a:solidFill>
                <a:srgbClr val="000000"/>
              </a:solidFill>
              <a:cs typeface="Courier New"/>
            </a:endParaRPr>
          </a:p>
          <a:p>
            <a:pPr marL="0" indent="0">
              <a:buNone/>
            </a:pPr>
            <a:endParaRPr lang="en-US" sz="2000">
              <a:solidFill>
                <a:srgbClr val="FFFFFF"/>
              </a:solidFill>
              <a:latin typeface="Courier New"/>
              <a:cs typeface="Courier New"/>
            </a:endParaRPr>
          </a:p>
        </p:txBody>
      </p:sp>
      <p:sp>
        <p:nvSpPr>
          <p:cNvPr id="13" name="Rectangle 12">
            <a:extLst>
              <a:ext uri="{FF2B5EF4-FFF2-40B4-BE49-F238E27FC236}">
                <a16:creationId xmlns:a16="http://schemas.microsoft.com/office/drawing/2014/main" id="{D6B54BC4-FD48-4998-9A07-FEBB19B3E8EE}"/>
              </a:ext>
            </a:extLst>
          </p:cNvPr>
          <p:cNvSpPr/>
          <p:nvPr/>
        </p:nvSpPr>
        <p:spPr>
          <a:xfrm>
            <a:off x="7256952" y="2057196"/>
            <a:ext cx="4373073" cy="1187342"/>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sp>
        <p:nvSpPr>
          <p:cNvPr id="14" name="Oval 13">
            <a:extLst>
              <a:ext uri="{FF2B5EF4-FFF2-40B4-BE49-F238E27FC236}">
                <a16:creationId xmlns:a16="http://schemas.microsoft.com/office/drawing/2014/main" id="{48E29DB3-82E3-47C9-AECC-388B9BF4641E}"/>
              </a:ext>
            </a:extLst>
          </p:cNvPr>
          <p:cNvSpPr/>
          <p:nvPr/>
        </p:nvSpPr>
        <p:spPr>
          <a:xfrm>
            <a:off x="8708624" y="283306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D687066-F675-4785-A1AF-B450F99A9ACD}"/>
              </a:ext>
            </a:extLst>
          </p:cNvPr>
          <p:cNvCxnSpPr>
            <a:cxnSpLocks/>
            <a:stCxn id="14" idx="6"/>
            <a:endCxn id="16" idx="2"/>
          </p:cNvCxnSpPr>
          <p:nvPr/>
        </p:nvCxnSpPr>
        <p:spPr>
          <a:xfrm flipV="1">
            <a:off x="8996624" y="2977006"/>
            <a:ext cx="792000" cy="61"/>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129966E-1883-46BB-9ADC-5F9016E3A892}"/>
              </a:ext>
            </a:extLst>
          </p:cNvPr>
          <p:cNvSpPr/>
          <p:nvPr/>
        </p:nvSpPr>
        <p:spPr>
          <a:xfrm>
            <a:off x="978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EF78ECC-B7C5-474A-8882-75F530B79919}"/>
              </a:ext>
            </a:extLst>
          </p:cNvPr>
          <p:cNvSpPr txBox="1"/>
          <p:nvPr/>
        </p:nvSpPr>
        <p:spPr>
          <a:xfrm>
            <a:off x="8330883" y="2463674"/>
            <a:ext cx="1018237" cy="369888"/>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18" name="TextBox 17">
            <a:extLst>
              <a:ext uri="{FF2B5EF4-FFF2-40B4-BE49-F238E27FC236}">
                <a16:creationId xmlns:a16="http://schemas.microsoft.com/office/drawing/2014/main" id="{AB26BD1C-3FBC-4353-BC3F-67ABD7AB72D2}"/>
              </a:ext>
            </a:extLst>
          </p:cNvPr>
          <p:cNvSpPr txBox="1"/>
          <p:nvPr/>
        </p:nvSpPr>
        <p:spPr>
          <a:xfrm>
            <a:off x="9415013" y="2463674"/>
            <a:ext cx="101823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23" name="Rectangle: Top Corners Rounded 22">
            <a:extLst>
              <a:ext uri="{FF2B5EF4-FFF2-40B4-BE49-F238E27FC236}">
                <a16:creationId xmlns:a16="http://schemas.microsoft.com/office/drawing/2014/main" id="{B98BE0EA-9CF8-445C-BCDD-3B069A72E7D1}"/>
              </a:ext>
            </a:extLst>
          </p:cNvPr>
          <p:cNvSpPr/>
          <p:nvPr/>
        </p:nvSpPr>
        <p:spPr>
          <a:xfrm>
            <a:off x="7258621" y="3244877"/>
            <a:ext cx="4373073" cy="1176034"/>
          </a:xfrm>
          <a:prstGeom prst="round2SameRect">
            <a:avLst>
              <a:gd name="adj1" fmla="val 0"/>
              <a:gd name="adj2" fmla="val 12850"/>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sp>
        <p:nvSpPr>
          <p:cNvPr id="24" name="Oval 23">
            <a:extLst>
              <a:ext uri="{FF2B5EF4-FFF2-40B4-BE49-F238E27FC236}">
                <a16:creationId xmlns:a16="http://schemas.microsoft.com/office/drawing/2014/main" id="{EC13C660-BD94-42A2-B1AC-DAFA5F1F71BC}"/>
              </a:ext>
            </a:extLst>
          </p:cNvPr>
          <p:cNvSpPr/>
          <p:nvPr/>
        </p:nvSpPr>
        <p:spPr>
          <a:xfrm>
            <a:off x="8708624" y="4001911"/>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8AF5CC0-79D4-4C75-9E9D-DA5626D905DF}"/>
              </a:ext>
            </a:extLst>
          </p:cNvPr>
          <p:cNvCxnSpPr>
            <a:cxnSpLocks/>
            <a:stCxn id="24" idx="6"/>
            <a:endCxn id="26" idx="2"/>
          </p:cNvCxnSpPr>
          <p:nvPr/>
        </p:nvCxnSpPr>
        <p:spPr>
          <a:xfrm flipV="1">
            <a:off x="8996624" y="4144105"/>
            <a:ext cx="792000" cy="180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89F6459-6B7D-4046-A498-78717E864DF2}"/>
              </a:ext>
            </a:extLst>
          </p:cNvPr>
          <p:cNvSpPr/>
          <p:nvPr/>
        </p:nvSpPr>
        <p:spPr>
          <a:xfrm>
            <a:off x="9788624"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E6CB5E-883A-486F-B33F-A1E26F52DDF1}"/>
              </a:ext>
            </a:extLst>
          </p:cNvPr>
          <p:cNvSpPr txBox="1"/>
          <p:nvPr/>
        </p:nvSpPr>
        <p:spPr>
          <a:xfrm>
            <a:off x="836979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b3bd9b</a:t>
            </a:r>
          </a:p>
        </p:txBody>
      </p:sp>
      <p:sp>
        <p:nvSpPr>
          <p:cNvPr id="28" name="TextBox 27">
            <a:extLst>
              <a:ext uri="{FF2B5EF4-FFF2-40B4-BE49-F238E27FC236}">
                <a16:creationId xmlns:a16="http://schemas.microsoft.com/office/drawing/2014/main" id="{7D0D3719-22DF-4DE9-B0CB-2B5CC6521A78}"/>
              </a:ext>
            </a:extLst>
          </p:cNvPr>
          <p:cNvSpPr txBox="1"/>
          <p:nvPr/>
        </p:nvSpPr>
        <p:spPr>
          <a:xfrm>
            <a:off x="9455361" y="3619211"/>
            <a:ext cx="102427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29" name="Straight Arrow Connector 28">
            <a:extLst>
              <a:ext uri="{FF2B5EF4-FFF2-40B4-BE49-F238E27FC236}">
                <a16:creationId xmlns:a16="http://schemas.microsoft.com/office/drawing/2014/main" id="{48B7CD59-54AF-43F8-AB43-B6ECB7B54BFD}"/>
              </a:ext>
            </a:extLst>
          </p:cNvPr>
          <p:cNvCxnSpPr>
            <a:cxnSpLocks/>
            <a:stCxn id="26" idx="6"/>
            <a:endCxn id="30" idx="2"/>
          </p:cNvCxnSpPr>
          <p:nvPr/>
        </p:nvCxnSpPr>
        <p:spPr>
          <a:xfrm>
            <a:off x="10076624" y="4144105"/>
            <a:ext cx="792001"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5CEA511-8CCD-45F7-A690-29D48BC9AE9C}"/>
              </a:ext>
            </a:extLst>
          </p:cNvPr>
          <p:cNvSpPr/>
          <p:nvPr/>
        </p:nvSpPr>
        <p:spPr>
          <a:xfrm>
            <a:off x="10868625" y="400010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78297D7-E6C9-4850-B166-0E6A97956537}"/>
              </a:ext>
            </a:extLst>
          </p:cNvPr>
          <p:cNvSpPr txBox="1"/>
          <p:nvPr/>
        </p:nvSpPr>
        <p:spPr>
          <a:xfrm>
            <a:off x="10546890" y="3629826"/>
            <a:ext cx="1024271"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2" name="Content Placeholder 2">
            <a:extLst>
              <a:ext uri="{FF2B5EF4-FFF2-40B4-BE49-F238E27FC236}">
                <a16:creationId xmlns:a16="http://schemas.microsoft.com/office/drawing/2014/main" id="{E97BAC02-6D60-432B-BF90-18FECF7767C4}"/>
              </a:ext>
            </a:extLst>
          </p:cNvPr>
          <p:cNvSpPr txBox="1">
            <a:spLocks/>
          </p:cNvSpPr>
          <p:nvPr/>
        </p:nvSpPr>
        <p:spPr>
          <a:xfrm>
            <a:off x="857324" y="4854156"/>
            <a:ext cx="52386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Push</a:t>
            </a:r>
            <a:r>
              <a:rPr lang="en-US" sz="2400">
                <a:solidFill>
                  <a:schemeClr val="tx1">
                    <a:lumMod val="75000"/>
                    <a:lumOff val="25000"/>
                  </a:schemeClr>
                </a:solidFill>
              </a:rPr>
              <a:t> changes to remote repository</a:t>
            </a:r>
            <a:endParaRPr lang="en-US" sz="2400" b="1">
              <a:solidFill>
                <a:schemeClr val="tx1">
                  <a:lumMod val="75000"/>
                  <a:lumOff val="25000"/>
                </a:schemeClr>
              </a:solidFill>
              <a:cs typeface="Calibri"/>
            </a:endParaRPr>
          </a:p>
        </p:txBody>
      </p:sp>
      <p:sp>
        <p:nvSpPr>
          <p:cNvPr id="33" name="Content Placeholder 2">
            <a:extLst>
              <a:ext uri="{FF2B5EF4-FFF2-40B4-BE49-F238E27FC236}">
                <a16:creationId xmlns:a16="http://schemas.microsoft.com/office/drawing/2014/main" id="{3667B618-87A4-478C-9EED-1B97E051E7F3}"/>
              </a:ext>
            </a:extLst>
          </p:cNvPr>
          <p:cNvSpPr txBox="1">
            <a:spLocks/>
          </p:cNvSpPr>
          <p:nvPr/>
        </p:nvSpPr>
        <p:spPr>
          <a:xfrm>
            <a:off x="812728" y="5261345"/>
            <a:ext cx="5283272"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pull origin master</a:t>
            </a:r>
            <a:endParaRPr lang="en-US" sz="2400">
              <a:solidFill>
                <a:srgbClr val="FFFFFF"/>
              </a:solidFill>
              <a:latin typeface="Courier New"/>
              <a:cs typeface="Courier New"/>
            </a:endParaRPr>
          </a:p>
          <a:p>
            <a:pPr marL="0" indent="0">
              <a:buNone/>
            </a:pPr>
            <a:r>
              <a:rPr lang="en-US" sz="2000">
                <a:solidFill>
                  <a:srgbClr val="FFFFFF"/>
                </a:solidFill>
                <a:latin typeface="Courier New"/>
                <a:cs typeface="Courier New"/>
              </a:rPr>
              <a:t>git push origin master</a:t>
            </a:r>
            <a:endParaRPr lang="en-US" sz="2000">
              <a:solidFill>
                <a:srgbClr val="000000"/>
              </a:solidFill>
              <a:cs typeface="Courier New"/>
            </a:endParaRPr>
          </a:p>
          <a:p>
            <a:pPr marL="0" indent="0">
              <a:buNone/>
            </a:pPr>
            <a:endParaRPr lang="en-US" sz="2000">
              <a:solidFill>
                <a:srgbClr val="FFFFFF"/>
              </a:solidFill>
              <a:latin typeface="Courier New"/>
              <a:cs typeface="Courier New"/>
            </a:endParaRPr>
          </a:p>
        </p:txBody>
      </p:sp>
      <p:cxnSp>
        <p:nvCxnSpPr>
          <p:cNvPr id="34" name="Straight Arrow Connector 33">
            <a:extLst>
              <a:ext uri="{FF2B5EF4-FFF2-40B4-BE49-F238E27FC236}">
                <a16:creationId xmlns:a16="http://schemas.microsoft.com/office/drawing/2014/main" id="{E85A3727-5B48-42AC-896C-CCE101FA0A29}"/>
              </a:ext>
            </a:extLst>
          </p:cNvPr>
          <p:cNvCxnSpPr>
            <a:cxnSpLocks/>
            <a:stCxn id="16" idx="6"/>
            <a:endCxn id="35" idx="2"/>
          </p:cNvCxnSpPr>
          <p:nvPr/>
        </p:nvCxnSpPr>
        <p:spPr>
          <a:xfrm>
            <a:off x="10076624" y="2977006"/>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9943AE7-DC9D-4219-8EB1-9990963AE169}"/>
              </a:ext>
            </a:extLst>
          </p:cNvPr>
          <p:cNvSpPr/>
          <p:nvPr/>
        </p:nvSpPr>
        <p:spPr>
          <a:xfrm>
            <a:off x="10868624" y="2833006"/>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45276E1-D5AD-4131-B129-30C6A5F4AFB7}"/>
              </a:ext>
            </a:extLst>
          </p:cNvPr>
          <p:cNvSpPr txBox="1"/>
          <p:nvPr/>
        </p:nvSpPr>
        <p:spPr>
          <a:xfrm>
            <a:off x="10495012" y="2463674"/>
            <a:ext cx="1018239"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sp>
        <p:nvSpPr>
          <p:cNvPr id="37" name="TextBox 36">
            <a:extLst>
              <a:ext uri="{FF2B5EF4-FFF2-40B4-BE49-F238E27FC236}">
                <a16:creationId xmlns:a16="http://schemas.microsoft.com/office/drawing/2014/main" id="{928CA320-E21F-4908-B06F-E6B7983C1CCA}"/>
              </a:ext>
            </a:extLst>
          </p:cNvPr>
          <p:cNvSpPr txBox="1"/>
          <p:nvPr/>
        </p:nvSpPr>
        <p:spPr>
          <a:xfrm>
            <a:off x="9556957" y="2267446"/>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38" name="TextBox 37">
            <a:extLst>
              <a:ext uri="{FF2B5EF4-FFF2-40B4-BE49-F238E27FC236}">
                <a16:creationId xmlns:a16="http://schemas.microsoft.com/office/drawing/2014/main" id="{4EFFDA65-BED0-48F6-8D33-BBFBC8591199}"/>
              </a:ext>
            </a:extLst>
          </p:cNvPr>
          <p:cNvSpPr txBox="1"/>
          <p:nvPr/>
        </p:nvSpPr>
        <p:spPr>
          <a:xfrm>
            <a:off x="9611660" y="339278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39" name="Content Placeholder 2">
            <a:extLst>
              <a:ext uri="{FF2B5EF4-FFF2-40B4-BE49-F238E27FC236}">
                <a16:creationId xmlns:a16="http://schemas.microsoft.com/office/drawing/2014/main" id="{8F9114AB-6A1A-4FED-AE6D-9A6A5B09CF6D}"/>
              </a:ext>
            </a:extLst>
          </p:cNvPr>
          <p:cNvSpPr txBox="1">
            <a:spLocks/>
          </p:cNvSpPr>
          <p:nvPr/>
        </p:nvSpPr>
        <p:spPr>
          <a:xfrm>
            <a:off x="838200" y="1656443"/>
            <a:ext cx="5257800" cy="654025"/>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3F3F3F"/>
                </a:solidFill>
              </a:rPr>
              <a:t>A project copy, which is hosted on a remote server: </a:t>
            </a:r>
            <a:r>
              <a:rPr lang="en-US" sz="2000" dirty="0">
                <a:solidFill>
                  <a:srgbClr val="3F3F3F"/>
                </a:solidFill>
                <a:cs typeface="Courier New" panose="02070309020205020404" pitchFamily="49" charset="0"/>
                <a:hlinkClick r:id="rId3"/>
              </a:rPr>
              <a:t>github.com/mi-</a:t>
            </a:r>
            <a:r>
              <a:rPr lang="en-US" sz="2000" dirty="0" err="1">
                <a:solidFill>
                  <a:srgbClr val="3F3F3F"/>
                </a:solidFill>
                <a:cs typeface="Courier New" panose="02070309020205020404" pitchFamily="49" charset="0"/>
                <a:hlinkClick r:id="rId3"/>
              </a:rPr>
              <a:t>erasmusmc</a:t>
            </a:r>
            <a:r>
              <a:rPr lang="en-US" sz="2000" dirty="0">
                <a:solidFill>
                  <a:srgbClr val="3F3F3F"/>
                </a:solidFill>
                <a:cs typeface="Courier New" panose="02070309020205020404" pitchFamily="49" charset="0"/>
                <a:hlinkClick r:id="rId3"/>
              </a:rPr>
              <a:t>/</a:t>
            </a:r>
            <a:r>
              <a:rPr lang="en-US" sz="2000" dirty="0" err="1">
                <a:solidFill>
                  <a:srgbClr val="3F3F3F"/>
                </a:solidFill>
                <a:cs typeface="Courier New" panose="02070309020205020404" pitchFamily="49" charset="0"/>
                <a:hlinkClick r:id="rId3"/>
              </a:rPr>
              <a:t>GitTutorial</a:t>
            </a:r>
            <a:endParaRPr lang="en-US" sz="2000" dirty="0">
              <a:solidFill>
                <a:srgbClr val="3F3F3F"/>
              </a:solidFill>
              <a:cs typeface="Courier New" panose="02070309020205020404" pitchFamily="49" charset="0"/>
            </a:endParaRPr>
          </a:p>
        </p:txBody>
      </p:sp>
      <p:sp>
        <p:nvSpPr>
          <p:cNvPr id="40" name="TextBox 39">
            <a:extLst>
              <a:ext uri="{FF2B5EF4-FFF2-40B4-BE49-F238E27FC236}">
                <a16:creationId xmlns:a16="http://schemas.microsoft.com/office/drawing/2014/main" id="{A945B09F-4B52-49B2-B438-C63E2215F125}"/>
              </a:ext>
            </a:extLst>
          </p:cNvPr>
          <p:cNvSpPr txBox="1">
            <a:spLocks/>
          </p:cNvSpPr>
          <p:nvPr/>
        </p:nvSpPr>
        <p:spPr>
          <a:xfrm>
            <a:off x="7281860" y="2760858"/>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41" name="TextBox 40">
            <a:extLst>
              <a:ext uri="{FF2B5EF4-FFF2-40B4-BE49-F238E27FC236}">
                <a16:creationId xmlns:a16="http://schemas.microsoft.com/office/drawing/2014/main" id="{7481317F-4F19-4A14-B175-B2012AE39A24}"/>
              </a:ext>
            </a:extLst>
          </p:cNvPr>
          <p:cNvSpPr txBox="1">
            <a:spLocks/>
          </p:cNvSpPr>
          <p:nvPr/>
        </p:nvSpPr>
        <p:spPr>
          <a:xfrm>
            <a:off x="7281859" y="392782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Tree>
    <p:extLst>
      <p:ext uri="{BB962C8B-B14F-4D97-AF65-F5344CB8AC3E}">
        <p14:creationId xmlns:p14="http://schemas.microsoft.com/office/powerpoint/2010/main" val="195419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42" presetClass="path" presetSubtype="0" accel="50000" decel="50000" fill="hold" grpId="1" nodeType="withEffect">
                                  <p:stCondLst>
                                    <p:cond delay="0"/>
                                  </p:stCondLst>
                                  <p:childTnLst>
                                    <p:animMotion origin="layout" path="M 4.16667E-7 2.22222E-6 L 0.09779 2.22222E-6 " pathEditMode="relative" rAng="0" ptsTypes="AA">
                                      <p:cBhvr>
                                        <p:cTn id="50" dur="2000" fill="hold"/>
                                        <p:tgtEl>
                                          <p:spTgt spid="38"/>
                                        </p:tgtEl>
                                        <p:attrNameLst>
                                          <p:attrName>ppt_x</p:attrName>
                                          <p:attrName>ppt_y</p:attrName>
                                        </p:attrNameLst>
                                      </p:cBhvr>
                                      <p:rCtr x="4883"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42" presetClass="path" presetSubtype="0" accel="50000" decel="50000" fill="hold" grpId="0" nodeType="withEffect">
                                  <p:stCondLst>
                                    <p:cond delay="0"/>
                                  </p:stCondLst>
                                  <p:childTnLst>
                                    <p:animMotion origin="layout" path="M -2.5E-6 2.59259E-6 L 0.0875 2.59259E-6 " pathEditMode="relative" rAng="0" ptsTypes="AA">
                                      <p:cBhvr>
                                        <p:cTn id="69" dur="2000" fill="hold"/>
                                        <p:tgtEl>
                                          <p:spTgt spid="37"/>
                                        </p:tgtEl>
                                        <p:attrNameLst>
                                          <p:attrName>ppt_x</p:attrName>
                                          <p:attrName>ppt_y</p:attrName>
                                        </p:attrNameLst>
                                      </p:cBhvr>
                                      <p:rCtr x="43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6" grpId="0"/>
      <p:bldP spid="8" grpId="0" animBg="1"/>
      <p:bldP spid="24" grpId="0" animBg="1"/>
      <p:bldP spid="26" grpId="0" animBg="1"/>
      <p:bldP spid="27" grpId="0"/>
      <p:bldP spid="28" grpId="0"/>
      <p:bldP spid="30" grpId="0" animBg="1"/>
      <p:bldP spid="31" grpId="0"/>
      <p:bldP spid="32" grpId="0"/>
      <p:bldP spid="33" grpId="0" animBg="1"/>
      <p:bldP spid="35" grpId="0" animBg="1"/>
      <p:bldP spid="36" grpId="0"/>
      <p:bldP spid="37" grpId="0"/>
      <p:bldP spid="38" grpId="0"/>
      <p:bldP spid="38" grpId="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3" y="164793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470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51942" y="327731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28890" y="32956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Branches</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85024"/>
            <a:ext cx="5257800" cy="467122"/>
          </a:xfrm>
        </p:spPr>
        <p:txBody>
          <a:bodyPr vert="horz" lIns="91440" tIns="45720" rIns="91440" bIns="45720" rtlCol="0" anchor="t">
            <a:normAutofit/>
          </a:bodyPr>
          <a:lstStyle/>
          <a:p>
            <a:pPr>
              <a:buNone/>
            </a:pPr>
            <a:r>
              <a:rPr lang="en-US" sz="2400" b="1" dirty="0">
                <a:solidFill>
                  <a:srgbClr val="3F3F3F"/>
                </a:solidFill>
              </a:rPr>
              <a:t>List </a:t>
            </a:r>
            <a:r>
              <a:rPr lang="en-US" sz="2400" dirty="0">
                <a:solidFill>
                  <a:srgbClr val="3F3F3F"/>
                </a:solidFill>
              </a:rPr>
              <a:t>local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16</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8348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23295" y="535686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10417" y="53660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389763"/>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Create</a:t>
            </a:r>
            <a:r>
              <a:rPr lang="en-US" sz="2400">
                <a:solidFill>
                  <a:srgbClr val="3F3F3F"/>
                </a:solidFill>
              </a:rPr>
              <a:t> a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788227"/>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40666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Enter</a:t>
            </a:r>
            <a:r>
              <a:rPr lang="en-US" sz="2400">
                <a:solidFill>
                  <a:srgbClr val="3F3F3F"/>
                </a:solidFill>
              </a:rPr>
              <a:t> a branch</a:t>
            </a:r>
            <a:endParaRPr lang="en-US" sz="2400" b="1">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805126"/>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28245" y="2612880"/>
            <a:ext cx="372755"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5879" y="210824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a:off x="7933797" y="4677900"/>
            <a:ext cx="367203"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967" y="414559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288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a:spLocks/>
          </p:cNvSpPr>
          <p:nvPr/>
        </p:nvSpPr>
        <p:spPr>
          <a:xfrm>
            <a:off x="938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34530" y="210266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40773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dirty="0">
                <a:solidFill>
                  <a:srgbClr val="3F3F3F"/>
                </a:solidFill>
              </a:rPr>
              <a:t>Push</a:t>
            </a:r>
            <a:r>
              <a:rPr lang="en-US" sz="2400" dirty="0">
                <a:solidFill>
                  <a:srgbClr val="3F3F3F"/>
                </a:solidFill>
              </a:rPr>
              <a:t> branch to remote repository</a:t>
            </a:r>
            <a:endParaRPr lang="en-US" sz="2400" b="1" dirty="0">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806201"/>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–u origin [branch-name]</a:t>
            </a:r>
            <a:endParaRPr lang="en-US" sz="2400">
              <a:solidFill>
                <a:srgbClr val="FFFFFF"/>
              </a:solidFill>
              <a:latin typeface="Courier New"/>
              <a:cs typeface="Courier New"/>
            </a:endParaRPr>
          </a:p>
        </p:txBody>
      </p:sp>
      <p:sp>
        <p:nvSpPr>
          <p:cNvPr id="54" name="TextBox 53">
            <a:extLst>
              <a:ext uri="{FF2B5EF4-FFF2-40B4-BE49-F238E27FC236}">
                <a16:creationId xmlns:a16="http://schemas.microsoft.com/office/drawing/2014/main" id="{7C4E778C-BB00-4313-982F-A2E5F5D64E5D}"/>
              </a:ext>
            </a:extLst>
          </p:cNvPr>
          <p:cNvSpPr txBox="1"/>
          <p:nvPr/>
        </p:nvSpPr>
        <p:spPr>
          <a:xfrm>
            <a:off x="8098227" y="1837873"/>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5" name="TextBox 54">
            <a:extLst>
              <a:ext uri="{FF2B5EF4-FFF2-40B4-BE49-F238E27FC236}">
                <a16:creationId xmlns:a16="http://schemas.microsoft.com/office/drawing/2014/main" id="{1B26D13E-C3DD-4A50-A161-7129578031B2}"/>
              </a:ext>
            </a:extLst>
          </p:cNvPr>
          <p:cNvSpPr txBox="1"/>
          <p:nvPr/>
        </p:nvSpPr>
        <p:spPr>
          <a:xfrm>
            <a:off x="9766745" y="353967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0" name="TextBox 49">
            <a:extLst>
              <a:ext uri="{FF2B5EF4-FFF2-40B4-BE49-F238E27FC236}">
                <a16:creationId xmlns:a16="http://schemas.microsoft.com/office/drawing/2014/main" id="{76FC1368-A489-475A-8E00-3AB6F273AE0F}"/>
              </a:ext>
            </a:extLst>
          </p:cNvPr>
          <p:cNvSpPr txBox="1"/>
          <p:nvPr/>
        </p:nvSpPr>
        <p:spPr>
          <a:xfrm>
            <a:off x="8690205" y="5591007"/>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1" name="TextBox 50">
            <a:extLst>
              <a:ext uri="{FF2B5EF4-FFF2-40B4-BE49-F238E27FC236}">
                <a16:creationId xmlns:a16="http://schemas.microsoft.com/office/drawing/2014/main" id="{E1CED4DD-FC10-4074-B813-2922E92005C0}"/>
              </a:ext>
            </a:extLst>
          </p:cNvPr>
          <p:cNvSpPr txBox="1"/>
          <p:nvPr/>
        </p:nvSpPr>
        <p:spPr>
          <a:xfrm>
            <a:off x="8120124" y="3903914"/>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52" name="Content Placeholder 2">
            <a:extLst>
              <a:ext uri="{FF2B5EF4-FFF2-40B4-BE49-F238E27FC236}">
                <a16:creationId xmlns:a16="http://schemas.microsoft.com/office/drawing/2014/main" id="{D559F304-2B88-4469-86CF-7E7F9CD3D091}"/>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Diverge from the main line of development to work independently.</a:t>
            </a:r>
          </a:p>
        </p:txBody>
      </p:sp>
      <p:sp>
        <p:nvSpPr>
          <p:cNvPr id="53" name="TextBox 52">
            <a:extLst>
              <a:ext uri="{FF2B5EF4-FFF2-40B4-BE49-F238E27FC236}">
                <a16:creationId xmlns:a16="http://schemas.microsoft.com/office/drawing/2014/main" id="{ADCEE486-CDC0-4709-9872-5D92D1B00124}"/>
              </a:ext>
            </a:extLst>
          </p:cNvPr>
          <p:cNvSpPr txBox="1">
            <a:spLocks/>
          </p:cNvSpPr>
          <p:nvPr/>
        </p:nvSpPr>
        <p:spPr>
          <a:xfrm>
            <a:off x="6567366" y="2398532"/>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6" name="TextBox 55">
            <a:extLst>
              <a:ext uri="{FF2B5EF4-FFF2-40B4-BE49-F238E27FC236}">
                <a16:creationId xmlns:a16="http://schemas.microsoft.com/office/drawing/2014/main" id="{7D03A7BE-CB07-4123-B686-C6F6C60327A9}"/>
              </a:ext>
            </a:extLst>
          </p:cNvPr>
          <p:cNvSpPr txBox="1">
            <a:spLocks/>
          </p:cNvSpPr>
          <p:nvPr/>
        </p:nvSpPr>
        <p:spPr>
          <a:xfrm>
            <a:off x="6578008" y="4477645"/>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57" name="TextBox 56">
            <a:extLst>
              <a:ext uri="{FF2B5EF4-FFF2-40B4-BE49-F238E27FC236}">
                <a16:creationId xmlns:a16="http://schemas.microsoft.com/office/drawing/2014/main" id="{BDEB871E-C240-4595-8D60-96B5D359B7F8}"/>
              </a:ext>
            </a:extLst>
          </p:cNvPr>
          <p:cNvSpPr txBox="1">
            <a:spLocks/>
          </p:cNvSpPr>
          <p:nvPr/>
        </p:nvSpPr>
        <p:spPr>
          <a:xfrm>
            <a:off x="6578006" y="4996764"/>
            <a:ext cx="1185309"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58" name="TextBox 57">
            <a:extLst>
              <a:ext uri="{FF2B5EF4-FFF2-40B4-BE49-F238E27FC236}">
                <a16:creationId xmlns:a16="http://schemas.microsoft.com/office/drawing/2014/main" id="{AE592792-740E-4D01-8FC4-50C7615B9DC2}"/>
              </a:ext>
            </a:extLst>
          </p:cNvPr>
          <p:cNvSpPr txBox="1">
            <a:spLocks/>
          </p:cNvSpPr>
          <p:nvPr/>
        </p:nvSpPr>
        <p:spPr>
          <a:xfrm>
            <a:off x="6578007" y="2959584"/>
            <a:ext cx="117681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15861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par>
                                <p:cTn id="51" presetID="42" presetClass="path" presetSubtype="0" accel="50000" decel="50000" fill="hold" grpId="0" nodeType="withEffect">
                                  <p:stCondLst>
                                    <p:cond delay="0"/>
                                  </p:stCondLst>
                                  <p:childTnLst>
                                    <p:animMotion origin="layout" path="M 1.25E-6 3.7037E-7 L 0.09739 3.7037E-7 " pathEditMode="relative" rAng="0" ptsTypes="AA">
                                      <p:cBhvr>
                                        <p:cTn id="52" dur="2000" fill="hold"/>
                                        <p:tgtEl>
                                          <p:spTgt spid="50"/>
                                        </p:tgtEl>
                                        <p:attrNameLst>
                                          <p:attrName>ppt_x</p:attrName>
                                          <p:attrName>ppt_y</p:attrName>
                                        </p:attrNameLst>
                                      </p:cBhvr>
                                      <p:rCtr x="4870" y="0"/>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par>
                                <p:cTn id="64" presetID="42" presetClass="path" presetSubtype="0" accel="50000" decel="50000" fill="hold" grpId="0" nodeType="withEffect">
                                  <p:stCondLst>
                                    <p:cond delay="0"/>
                                  </p:stCondLst>
                                  <p:childTnLst>
                                    <p:animMotion origin="layout" path="M -1.04167E-6 2.59259E-6 L 0.0974 2.59259E-6 " pathEditMode="relative" rAng="0" ptsTypes="AA">
                                      <p:cBhvr>
                                        <p:cTn id="65" dur="2000" fill="hold"/>
                                        <p:tgtEl>
                                          <p:spTgt spid="54"/>
                                        </p:tgtEl>
                                        <p:attrNameLst>
                                          <p:attrName>ppt_x</p:attrName>
                                          <p:attrName>ppt_y</p:attrName>
                                        </p:attrNameLst>
                                      </p:cBhvr>
                                      <p:rCtr x="4870" y="0"/>
                                    </p:animMotion>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fade">
                                      <p:cBhvr>
                                        <p:cTn id="94" dur="500"/>
                                        <p:tgtEl>
                                          <p:spTgt spid="55"/>
                                        </p:tgtEl>
                                      </p:cBhvr>
                                    </p:animEffec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3" grpId="0" build="p"/>
      <p:bldP spid="14" grpId="0" animBg="1"/>
      <p:bldP spid="16" grpId="0" animBg="1"/>
      <p:bldP spid="17" grpId="0"/>
      <p:bldP spid="22" grpId="0" animBg="1"/>
      <p:bldP spid="12" grpId="0"/>
      <p:bldP spid="23" grpId="0"/>
      <p:bldP spid="24" grpId="0" animBg="1"/>
      <p:bldP spid="25" grpId="0"/>
      <p:bldP spid="26" grpId="0" animBg="1"/>
      <p:bldP spid="40" grpId="0" animBg="1"/>
      <p:bldP spid="41" grpId="0"/>
      <p:bldP spid="42" grpId="0"/>
      <p:bldP spid="43" grpId="0" animBg="1"/>
      <p:bldP spid="54" grpId="0"/>
      <p:bldP spid="55" grpId="0"/>
      <p:bldP spid="50" grpId="0"/>
      <p:bldP spid="50" grpId="1"/>
      <p:bldP spid="57" grpId="0"/>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666"/>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718305"/>
            <a:ext cx="372354" cy="34139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40848" y="3287025"/>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6152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301752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87169" y="3286487"/>
            <a:ext cx="1140106" cy="3698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79723"/>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Merging</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2304999"/>
            <a:ext cx="5257800" cy="467122"/>
          </a:xfrm>
        </p:spPr>
        <p:txBody>
          <a:bodyPr vert="horz" lIns="91440" tIns="45720" rIns="91440" bIns="45720" rtlCol="0" anchor="t">
            <a:normAutofit/>
          </a:bodyPr>
          <a:lstStyle/>
          <a:p>
            <a:pPr>
              <a:buNone/>
            </a:pPr>
            <a:r>
              <a:rPr lang="en-US" sz="2400">
                <a:solidFill>
                  <a:srgbClr val="3F3F3F"/>
                </a:solidFill>
              </a:rPr>
              <a:t>Pull </a:t>
            </a:r>
            <a:r>
              <a:rPr lang="en-US" sz="2400" b="1">
                <a:solidFill>
                  <a:srgbClr val="3F3F3F"/>
                </a:solidFill>
              </a:rPr>
              <a:t>Master</a:t>
            </a:r>
            <a:r>
              <a:rPr lang="en-US" sz="2400">
                <a:solidFill>
                  <a:srgbClr val="3F3F3F"/>
                </a:solidFill>
              </a:rPr>
              <a:t> branch changes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17</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703462"/>
            <a:ext cx="5257800" cy="82296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master</a:t>
            </a:r>
          </a:p>
          <a:p>
            <a:pPr marL="0" indent="0">
              <a:buNone/>
            </a:pPr>
            <a:r>
              <a:rPr lang="en-US" sz="2000">
                <a:solidFill>
                  <a:srgbClr val="FFFFFF"/>
                </a:solidFill>
                <a:latin typeface="Courier New"/>
                <a:cs typeface="Courier New"/>
              </a:rPr>
              <a:t>git pull origin master</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55476" y="535550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a:off x="9165000" y="5226540"/>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82540"/>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751314" y="535685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3643515"/>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Show </a:t>
            </a:r>
            <a:r>
              <a:rPr lang="en-US" sz="2400" b="1">
                <a:solidFill>
                  <a:srgbClr val="3F3F3F"/>
                </a:solidFill>
              </a:rPr>
              <a:t>Merged </a:t>
            </a:r>
            <a:r>
              <a:rPr lang="en-US" sz="2400">
                <a:solidFill>
                  <a:srgbClr val="3F3F3F"/>
                </a:solidFill>
              </a:rPr>
              <a:t>branches</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4041979"/>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4603244"/>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Merge </a:t>
            </a:r>
            <a:r>
              <a:rPr lang="en-US" sz="2400">
                <a:solidFill>
                  <a:srgbClr val="3F3F3F"/>
                </a:solidFill>
              </a:rPr>
              <a:t>branch into master</a:t>
            </a:r>
            <a:endParaRPr lang="en-US" sz="2400" b="1">
              <a:solidFill>
                <a:srgbClr val="3F3F3F"/>
              </a:solidFill>
            </a:endParaRP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5001708"/>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[branch-name]</a:t>
            </a:r>
            <a:endParaRPr lang="en-US"/>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612880"/>
            <a:ext cx="360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967736"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77900"/>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65879" y="417429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a:off x="8589000" y="2616482"/>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47248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164565" y="211007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525620"/>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Push</a:t>
            </a:r>
            <a:r>
              <a:rPr lang="en-US" sz="2400">
                <a:solidFill>
                  <a:srgbClr val="3F3F3F"/>
                </a:solidFill>
              </a:rPr>
              <a:t> merge to remote repository</a:t>
            </a:r>
            <a:endParaRPr lang="en-US" sz="2400" b="1">
              <a:solidFill>
                <a:srgbClr val="3F3F3F"/>
              </a:solidFill>
            </a:endParaRP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924083"/>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origin master</a:t>
            </a:r>
            <a:endParaRPr lang="en-US" sz="240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a:off x="858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151991" y="417117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77900"/>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3390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321366" y="41744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7972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flipV="1">
            <a:off x="9669000" y="2612880"/>
            <a:ext cx="792000" cy="3602"/>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46888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321367" y="210507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714703"/>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A510DF7-BC36-4227-8C32-F1883F540914}"/>
              </a:ext>
            </a:extLst>
          </p:cNvPr>
          <p:cNvSpPr txBox="1"/>
          <p:nvPr/>
        </p:nvSpPr>
        <p:spPr>
          <a:xfrm>
            <a:off x="9258816" y="1881405"/>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2" name="TextBox 61">
            <a:extLst>
              <a:ext uri="{FF2B5EF4-FFF2-40B4-BE49-F238E27FC236}">
                <a16:creationId xmlns:a16="http://schemas.microsoft.com/office/drawing/2014/main" id="{1F63602D-1653-405A-94F7-6ABF142321A7}"/>
              </a:ext>
            </a:extLst>
          </p:cNvPr>
          <p:cNvSpPr txBox="1"/>
          <p:nvPr/>
        </p:nvSpPr>
        <p:spPr>
          <a:xfrm>
            <a:off x="9882557" y="352952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3" name="TextBox 62">
            <a:extLst>
              <a:ext uri="{FF2B5EF4-FFF2-40B4-BE49-F238E27FC236}">
                <a16:creationId xmlns:a16="http://schemas.microsoft.com/office/drawing/2014/main" id="{2D8F5866-1195-4F33-8C9C-FAFCF2D386AE}"/>
              </a:ext>
            </a:extLst>
          </p:cNvPr>
          <p:cNvSpPr txBox="1"/>
          <p:nvPr/>
        </p:nvSpPr>
        <p:spPr>
          <a:xfrm>
            <a:off x="8147199" y="3957605"/>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4" name="TextBox 63">
            <a:extLst>
              <a:ext uri="{FF2B5EF4-FFF2-40B4-BE49-F238E27FC236}">
                <a16:creationId xmlns:a16="http://schemas.microsoft.com/office/drawing/2014/main" id="{4E734EBB-93DC-4DDD-A722-B437EF6B968E}"/>
              </a:ext>
            </a:extLst>
          </p:cNvPr>
          <p:cNvSpPr txBox="1"/>
          <p:nvPr/>
        </p:nvSpPr>
        <p:spPr>
          <a:xfrm>
            <a:off x="9861854" y="562637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Content Placeholder 2">
            <a:extLst>
              <a:ext uri="{FF2B5EF4-FFF2-40B4-BE49-F238E27FC236}">
                <a16:creationId xmlns:a16="http://schemas.microsoft.com/office/drawing/2014/main" id="{9EDB410D-E6D5-4E47-A9F7-3985F9D283A3}"/>
              </a:ext>
            </a:extLst>
          </p:cNvPr>
          <p:cNvSpPr txBox="1">
            <a:spLocks/>
          </p:cNvSpPr>
          <p:nvPr/>
        </p:nvSpPr>
        <p:spPr>
          <a:xfrm>
            <a:off x="838200" y="1656443"/>
            <a:ext cx="52578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Combine two lines of development after independent work is completed.</a:t>
            </a:r>
          </a:p>
        </p:txBody>
      </p:sp>
      <p:sp>
        <p:nvSpPr>
          <p:cNvPr id="66" name="TextBox 65">
            <a:extLst>
              <a:ext uri="{FF2B5EF4-FFF2-40B4-BE49-F238E27FC236}">
                <a16:creationId xmlns:a16="http://schemas.microsoft.com/office/drawing/2014/main" id="{0A5439EA-6AE6-447E-A37A-BA2C732C24CC}"/>
              </a:ext>
            </a:extLst>
          </p:cNvPr>
          <p:cNvSpPr txBox="1">
            <a:spLocks/>
          </p:cNvSpPr>
          <p:nvPr/>
        </p:nvSpPr>
        <p:spPr>
          <a:xfrm>
            <a:off x="6595296" y="240916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7" name="TextBox 66">
            <a:extLst>
              <a:ext uri="{FF2B5EF4-FFF2-40B4-BE49-F238E27FC236}">
                <a16:creationId xmlns:a16="http://schemas.microsoft.com/office/drawing/2014/main" id="{03B5E070-D2EF-4A64-B6A0-C546893BFD79}"/>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0EC034EB-A496-4B45-AFCB-E9317F2E6877}"/>
              </a:ext>
            </a:extLst>
          </p:cNvPr>
          <p:cNvSpPr txBox="1">
            <a:spLocks/>
          </p:cNvSpPr>
          <p:nvPr/>
        </p:nvSpPr>
        <p:spPr>
          <a:xfrm>
            <a:off x="6578007" y="2959584"/>
            <a:ext cx="114010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5A3C5139-07C5-408D-AA6E-3D9EEBE2146D}"/>
              </a:ext>
            </a:extLst>
          </p:cNvPr>
          <p:cNvSpPr txBox="1">
            <a:spLocks/>
          </p:cNvSpPr>
          <p:nvPr/>
        </p:nvSpPr>
        <p:spPr>
          <a:xfrm>
            <a:off x="6578007" y="4996764"/>
            <a:ext cx="114010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153161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42" presetClass="path" presetSubtype="0" accel="50000" decel="50000" fill="hold" grpId="0" nodeType="withEffect">
                                  <p:stCondLst>
                                    <p:cond delay="0"/>
                                  </p:stCondLst>
                                  <p:childTnLst>
                                    <p:animMotion origin="layout" path="M 2.5E-6 4.81481E-6 L 0.09557 4.81481E-6 " pathEditMode="relative" rAng="0" ptsTypes="AA">
                                      <p:cBhvr>
                                        <p:cTn id="21" dur="2000" fill="hold"/>
                                        <p:tgtEl>
                                          <p:spTgt spid="63"/>
                                        </p:tgtEl>
                                        <p:attrNameLst>
                                          <p:attrName>ppt_x</p:attrName>
                                          <p:attrName>ppt_y</p:attrName>
                                        </p:attrNameLst>
                                      </p:cBhvr>
                                      <p:rCtr x="4779" y="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42" presetClass="path" presetSubtype="0" accel="50000" decel="50000" fill="hold" grpId="1" nodeType="withEffect">
                                  <p:stCondLst>
                                    <p:cond delay="0"/>
                                  </p:stCondLst>
                                  <p:childTnLst>
                                    <p:animMotion origin="layout" path="M 0.09557 4.81481E-6 L 0.18958 0.00138 " pathEditMode="relative" rAng="0" ptsTypes="AA">
                                      <p:cBhvr>
                                        <p:cTn id="49" dur="2000" fill="hold"/>
                                        <p:tgtEl>
                                          <p:spTgt spid="63"/>
                                        </p:tgtEl>
                                        <p:attrNameLst>
                                          <p:attrName>ppt_x</p:attrName>
                                          <p:attrName>ppt_y</p:attrName>
                                        </p:attrNameLst>
                                      </p:cBhvr>
                                      <p:rCtr x="4701" y="69"/>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par>
                                <p:cTn id="67" presetID="10"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42" presetClass="path" presetSubtype="0" accel="50000" decel="50000" fill="hold" grpId="0" nodeType="withEffect">
                                  <p:stCondLst>
                                    <p:cond delay="0"/>
                                  </p:stCondLst>
                                  <p:childTnLst>
                                    <p:animMotion origin="layout" path="M -3.33333E-6 2.59259E-6 L 0.10417 0.00092 " pathEditMode="relative" rAng="0" ptsTypes="AA">
                                      <p:cBhvr>
                                        <p:cTn id="71" dur="2000" fill="hold"/>
                                        <p:tgtEl>
                                          <p:spTgt spid="61"/>
                                        </p:tgtEl>
                                        <p:attrNameLst>
                                          <p:attrName>ppt_x</p:attrName>
                                          <p:attrName>ppt_y</p:attrName>
                                        </p:attrNameLst>
                                      </p:cBhvr>
                                      <p:rCtr x="520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23" grpId="0"/>
      <p:bldP spid="24" grpId="0" animBg="1"/>
      <p:bldP spid="25" grpId="0"/>
      <p:bldP spid="26" grpId="0" animBg="1"/>
      <p:bldP spid="42" grpId="0"/>
      <p:bldP spid="43" grpId="0" animBg="1"/>
      <p:bldP spid="51" grpId="0" animBg="1"/>
      <p:bldP spid="52" grpId="0"/>
      <p:bldP spid="54" grpId="0" animBg="1"/>
      <p:bldP spid="55" grpId="0"/>
      <p:bldP spid="58" grpId="0" animBg="1"/>
      <p:bldP spid="59" grpId="0"/>
      <p:bldP spid="61" grpId="0"/>
      <p:bldP spid="63" grpId="0"/>
      <p:bldP spid="6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Box 114">
            <a:extLst>
              <a:ext uri="{FF2B5EF4-FFF2-40B4-BE49-F238E27FC236}">
                <a16:creationId xmlns:a16="http://schemas.microsoft.com/office/drawing/2014/main" id="{3F9B1C81-22E0-4D1C-9DB5-9B903D68CD03}"/>
              </a:ext>
            </a:extLst>
          </p:cNvPr>
          <p:cNvSpPr txBox="1"/>
          <p:nvPr/>
        </p:nvSpPr>
        <p:spPr>
          <a:xfrm>
            <a:off x="445722" y="1524546"/>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solidFill>
                <a:schemeClr val="accent5"/>
              </a:solidFill>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102" name="TextBox 101">
            <a:extLst>
              <a:ext uri="{FF2B5EF4-FFF2-40B4-BE49-F238E27FC236}">
                <a16:creationId xmlns:a16="http://schemas.microsoft.com/office/drawing/2014/main" id="{BF96B2D3-DDFA-41D0-A990-A346F024964B}"/>
              </a:ext>
            </a:extLst>
          </p:cNvPr>
          <p:cNvSpPr txBox="1"/>
          <p:nvPr/>
        </p:nvSpPr>
        <p:spPr>
          <a:xfrm>
            <a:off x="444178" y="1519289"/>
            <a:ext cx="3173403" cy="3754874"/>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if </a:t>
            </a:r>
            <a:r>
              <a:rPr lang="en-US" sz="1400">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&lt;&lt;&lt;&lt;&lt;&lt;&lt; HEAD</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has NA values"</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stop </a:t>
            </a:r>
            <a:r>
              <a:rPr lang="en-US" sz="1400">
                <a:latin typeface="Courier New" panose="02070309020205020404" pitchFamily="49" charset="0"/>
                <a:cs typeface="Courier New" panose="02070309020205020404" pitchFamily="49" charset="0"/>
              </a:rPr>
              <a:t>(</a:t>
            </a:r>
            <a:r>
              <a:rPr lang="en-US" sz="1400">
                <a:solidFill>
                  <a:schemeClr val="accent6">
                    <a:lumMod val="75000"/>
                  </a:schemeClr>
                </a:solidFill>
                <a:latin typeface="Courier New" panose="02070309020205020404" pitchFamily="49" charset="0"/>
                <a:cs typeface="Courier New" panose="02070309020205020404" pitchFamily="49" charset="0"/>
              </a:rPr>
              <a:t>“x contains NA"</a:t>
            </a:r>
            <a:r>
              <a:rPr lang="en-US" sz="1400">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&gt;&gt;&gt;&gt;&gt;&gt;&gt; </a:t>
            </a:r>
            <a:r>
              <a:rPr lang="en-US" sz="1400" b="1" err="1">
                <a:latin typeface="Courier New" panose="02070309020205020404" pitchFamily="49" charset="0"/>
                <a:cs typeface="Courier New" panose="02070309020205020404" pitchFamily="49" charset="0"/>
              </a:rPr>
              <a:t>sumFun</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solidFill>
                  <a:schemeClr val="accent5"/>
                </a:solidFill>
                <a:latin typeface="Courier New" panose="02070309020205020404" pitchFamily="49" charset="0"/>
                <a:cs typeface="Courier New" panose="02070309020205020404" pitchFamily="49" charset="0"/>
              </a:rPr>
              <a:t>  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4482E55E-E0C2-4DBB-8CA8-B6E2D48FC485}"/>
              </a:ext>
            </a:extLst>
          </p:cNvPr>
          <p:cNvSpPr txBox="1"/>
          <p:nvPr/>
        </p:nvSpPr>
        <p:spPr>
          <a:xfrm>
            <a:off x="442131" y="2380151"/>
            <a:ext cx="3173403"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has NA values"</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Merge Conflicts</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18</a:t>
            </a:fld>
            <a:r>
              <a:rPr lang="en-US" sz="1800" dirty="0">
                <a:solidFill>
                  <a:schemeClr val="bg1"/>
                </a:solidFill>
              </a:rPr>
              <a:t>/25	</a:t>
            </a:r>
          </a:p>
        </p:txBody>
      </p:sp>
      <p:sp>
        <p:nvSpPr>
          <p:cNvPr id="3" name="TextBox 2">
            <a:extLst>
              <a:ext uri="{FF2B5EF4-FFF2-40B4-BE49-F238E27FC236}">
                <a16:creationId xmlns:a16="http://schemas.microsoft.com/office/drawing/2014/main" id="{4F3085B6-5FD7-4D10-8BB5-D91D1CDFF3DA}"/>
              </a:ext>
            </a:extLst>
          </p:cNvPr>
          <p:cNvSpPr txBox="1"/>
          <p:nvPr/>
        </p:nvSpPr>
        <p:spPr>
          <a:xfrm>
            <a:off x="8607748" y="2425953"/>
            <a:ext cx="3297184" cy="2893100"/>
          </a:xfrm>
          <a:prstGeom prst="rect">
            <a:avLst/>
          </a:prstGeom>
          <a:noFill/>
          <a:ln w="19050">
            <a:solidFill>
              <a:schemeClr val="tx1">
                <a:lumMod val="75000"/>
                <a:lumOff val="25000"/>
              </a:schemeClr>
            </a:solidFill>
          </a:ln>
        </p:spPr>
        <p:txBody>
          <a:bodyPr wrap="square" rtlCol="0">
            <a:spAutoFit/>
          </a:bodyPr>
          <a:lstStyle/>
          <a:p>
            <a:r>
              <a:rPr lang="en-US" sz="1400">
                <a:solidFill>
                  <a:schemeClr val="accent6">
                    <a:lumMod val="75000"/>
                  </a:schemeClr>
                </a:solidFill>
                <a:latin typeface="Courier New" panose="02070309020205020404" pitchFamily="49" charset="0"/>
                <a:cs typeface="Courier New" panose="02070309020205020404" pitchFamily="49" charset="0"/>
              </a:rPr>
              <a:t># Take sum of vector</a:t>
            </a:r>
          </a:p>
          <a:p>
            <a:r>
              <a:rPr lang="en-US" sz="1400">
                <a:latin typeface="Courier New" panose="02070309020205020404" pitchFamily="49" charset="0"/>
                <a:cs typeface="Courier New" panose="02070309020205020404" pitchFamily="49" charset="0"/>
              </a:rPr>
              <a:t>sum &lt;- </a:t>
            </a:r>
            <a:r>
              <a:rPr lang="en-US" sz="1400">
                <a:solidFill>
                  <a:schemeClr val="accent5"/>
                </a:solidFill>
                <a:latin typeface="Courier New" panose="02070309020205020404" pitchFamily="49" charset="0"/>
                <a:cs typeface="Courier New" panose="02070309020205020404" pitchFamily="49" charset="0"/>
              </a:rPr>
              <a:t>function</a:t>
            </a:r>
            <a:r>
              <a:rPr lang="en-US" sz="1400">
                <a:latin typeface="Courier New" panose="02070309020205020404" pitchFamily="49" charset="0"/>
                <a:cs typeface="Courier New" panose="02070309020205020404" pitchFamily="49" charset="0"/>
              </a:rPr>
              <a:t>(x){ </a:t>
            </a:r>
          </a:p>
          <a:p>
            <a:r>
              <a:rPr lang="en-US" sz="1400">
                <a:latin typeface="Courier New" panose="02070309020205020404" pitchFamily="49" charset="0"/>
                <a:cs typeface="Courier New" panose="02070309020205020404" pitchFamily="49" charset="0"/>
              </a:rPr>
              <a:t>  sum &lt;- 0</a:t>
            </a:r>
          </a:p>
          <a:p>
            <a:endParaRPr lang="en-US" sz="1400">
              <a:latin typeface="Courier New" panose="02070309020205020404" pitchFamily="49" charset="0"/>
              <a:cs typeface="Courier New" panose="02070309020205020404" pitchFamily="49" charset="0"/>
            </a:endParaRP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if </a:t>
            </a:r>
            <a:r>
              <a:rPr lang="en-US" sz="1400" b="1">
                <a:latin typeface="Courier New" panose="02070309020205020404" pitchFamily="49" charset="0"/>
                <a:cs typeface="Courier New" panose="02070309020205020404" pitchFamily="49" charset="0"/>
              </a:rPr>
              <a:t>(any(is.na(x)) {</a:t>
            </a:r>
          </a:p>
          <a:p>
            <a:r>
              <a:rPr lang="en-US" sz="1400" b="1">
                <a:latin typeface="Courier New" panose="02070309020205020404" pitchFamily="49" charset="0"/>
                <a:cs typeface="Courier New" panose="02070309020205020404" pitchFamily="49" charset="0"/>
              </a:rPr>
              <a:t>    </a:t>
            </a:r>
            <a:r>
              <a:rPr lang="en-US" sz="1400" b="1">
                <a:solidFill>
                  <a:schemeClr val="accent5"/>
                </a:solidFill>
                <a:latin typeface="Courier New" panose="02070309020205020404" pitchFamily="49" charset="0"/>
                <a:cs typeface="Courier New" panose="02070309020205020404" pitchFamily="49" charset="0"/>
              </a:rPr>
              <a:t>stop </a:t>
            </a:r>
            <a:r>
              <a:rPr lang="en-US" sz="1400" b="1">
                <a:latin typeface="Courier New" panose="02070309020205020404" pitchFamily="49" charset="0"/>
                <a:cs typeface="Courier New" panose="02070309020205020404" pitchFamily="49" charset="0"/>
              </a:rPr>
              <a:t>(</a:t>
            </a:r>
            <a:r>
              <a:rPr lang="en-US" sz="1400" b="1">
                <a:solidFill>
                  <a:schemeClr val="accent6">
                    <a:lumMod val="75000"/>
                  </a:schemeClr>
                </a:solidFill>
                <a:latin typeface="Courier New" panose="02070309020205020404" pitchFamily="49" charset="0"/>
                <a:cs typeface="Courier New" panose="02070309020205020404" pitchFamily="49" charset="0"/>
              </a:rPr>
              <a:t>“x contains NA"</a:t>
            </a:r>
            <a:r>
              <a:rPr lang="en-US" sz="1400" b="1">
                <a:latin typeface="Courier New" panose="02070309020205020404" pitchFamily="49" charset="0"/>
                <a:cs typeface="Courier New" panose="02070309020205020404" pitchFamily="49" charset="0"/>
              </a:rPr>
              <a:t>)</a:t>
            </a:r>
          </a:p>
          <a:p>
            <a:r>
              <a:rPr lang="en-US" sz="1400" b="1">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for</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val</a:t>
            </a:r>
            <a:r>
              <a:rPr lang="en-US" sz="1400">
                <a:latin typeface="Courier New" panose="02070309020205020404" pitchFamily="49" charset="0"/>
                <a:cs typeface="Courier New" panose="02070309020205020404" pitchFamily="49" charset="0"/>
              </a:rPr>
              <a:t> </a:t>
            </a:r>
            <a:r>
              <a:rPr lang="en-US" sz="1400">
                <a:solidFill>
                  <a:schemeClr val="accent5"/>
                </a:solidFill>
                <a:latin typeface="Courier New" panose="02070309020205020404" pitchFamily="49" charset="0"/>
                <a:cs typeface="Courier New" panose="02070309020205020404" pitchFamily="49" charset="0"/>
              </a:rPr>
              <a:t>in</a:t>
            </a:r>
            <a:r>
              <a:rPr lang="en-US" sz="1400">
                <a:latin typeface="Courier New" panose="02070309020205020404" pitchFamily="49" charset="0"/>
                <a:cs typeface="Courier New" panose="02070309020205020404" pitchFamily="49" charset="0"/>
              </a:rPr>
              <a:t> x) {</a:t>
            </a:r>
          </a:p>
          <a:p>
            <a:r>
              <a:rPr lang="en-US" sz="1400">
                <a:latin typeface="Courier New" panose="02070309020205020404" pitchFamily="49" charset="0"/>
                <a:cs typeface="Courier New" panose="02070309020205020404" pitchFamily="49" charset="0"/>
              </a:rPr>
              <a:t>    sum &lt;- sum + </a:t>
            </a:r>
            <a:r>
              <a:rPr lang="en-US" sz="1400" err="1">
                <a:latin typeface="Courier New" panose="02070309020205020404" pitchFamily="49" charset="0"/>
                <a:cs typeface="Courier New" panose="02070309020205020404" pitchFamily="49" charset="0"/>
              </a:rPr>
              <a:t>val</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sum</a:t>
            </a:r>
          </a:p>
          <a:p>
            <a:r>
              <a:rPr lang="en-US" sz="1400">
                <a:latin typeface="Courier New" panose="02070309020205020404" pitchFamily="49" charset="0"/>
                <a:cs typeface="Courier New" panose="02070309020205020404" pitchFamily="49" charset="0"/>
              </a:rPr>
              <a:t>}</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5597953" y="2101067"/>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592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5459462" y="267685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11e501</a:t>
            </a:r>
            <a:endParaRPr lang="en-US" dirty="0">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6216130" y="2547884"/>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7008130" y="2403884"/>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6551965" y="267932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0021a9</a:t>
            </a:r>
            <a:endParaRPr lang="en-US" dirty="0">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4992130" y="1999244"/>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535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5017009"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564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643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6068768" y="151328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7" name="Straight Arrow Connector 56">
            <a:extLst>
              <a:ext uri="{FF2B5EF4-FFF2-40B4-BE49-F238E27FC236}">
                <a16:creationId xmlns:a16="http://schemas.microsoft.com/office/drawing/2014/main" id="{8678CC97-C526-45F3-B8F8-CB044EE729B4}"/>
              </a:ext>
            </a:extLst>
          </p:cNvPr>
          <p:cNvCxnSpPr>
            <a:cxnSpLocks/>
            <a:stCxn id="55" idx="6"/>
            <a:endCxn id="58" idx="2"/>
          </p:cNvCxnSpPr>
          <p:nvPr/>
        </p:nvCxnSpPr>
        <p:spPr>
          <a:xfrm>
            <a:off x="6720130" y="1999244"/>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B6F7A0BD-B822-4CF8-8B1B-68AF242F2859}"/>
              </a:ext>
            </a:extLst>
          </p:cNvPr>
          <p:cNvSpPr/>
          <p:nvPr/>
        </p:nvSpPr>
        <p:spPr>
          <a:xfrm>
            <a:off x="7512130" y="1855244"/>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E78B5BB6-3AEC-4B82-83EF-E183FD3ACE28}"/>
              </a:ext>
            </a:extLst>
          </p:cNvPr>
          <p:cNvSpPr txBox="1"/>
          <p:nvPr/>
        </p:nvSpPr>
        <p:spPr>
          <a:xfrm>
            <a:off x="7199657" y="1495636"/>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22659620-189E-4526-B8EA-793C514D4E28}"/>
              </a:ext>
            </a:extLst>
          </p:cNvPr>
          <p:cNvCxnSpPr>
            <a:cxnSpLocks/>
            <a:stCxn id="58" idx="3"/>
            <a:endCxn id="43" idx="7"/>
          </p:cNvCxnSpPr>
          <p:nvPr/>
        </p:nvCxnSpPr>
        <p:spPr>
          <a:xfrm flipH="1">
            <a:off x="7253953" y="2101067"/>
            <a:ext cx="300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B60C8CA-D553-4F40-89B2-D41D6C259307}"/>
              </a:ext>
            </a:extLst>
          </p:cNvPr>
          <p:cNvSpPr txBox="1"/>
          <p:nvPr/>
        </p:nvSpPr>
        <p:spPr>
          <a:xfrm>
            <a:off x="6216680" y="131298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HEAD</a:t>
            </a:r>
          </a:p>
        </p:txBody>
      </p:sp>
      <p:sp>
        <p:nvSpPr>
          <p:cNvPr id="68" name="TextBox 67">
            <a:extLst>
              <a:ext uri="{FF2B5EF4-FFF2-40B4-BE49-F238E27FC236}">
                <a16:creationId xmlns:a16="http://schemas.microsoft.com/office/drawing/2014/main" id="{6046B73A-4A69-416E-AC4E-434A8A2F7EFA}"/>
              </a:ext>
            </a:extLst>
          </p:cNvPr>
          <p:cNvSpPr txBox="1"/>
          <p:nvPr/>
        </p:nvSpPr>
        <p:spPr>
          <a:xfrm>
            <a:off x="6668465" y="2945786"/>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dirty="0">
                <a:solidFill>
                  <a:srgbClr val="444D56"/>
                </a:solidFill>
                <a:latin typeface="Courier New"/>
                <a:cs typeface="Courier New"/>
              </a:rPr>
              <a:t>HEAD</a:t>
            </a:r>
          </a:p>
        </p:txBody>
      </p:sp>
      <p:pic>
        <p:nvPicPr>
          <p:cNvPr id="69" name="Graphic 68" descr="Document">
            <a:extLst>
              <a:ext uri="{FF2B5EF4-FFF2-40B4-BE49-F238E27FC236}">
                <a16:creationId xmlns:a16="http://schemas.microsoft.com/office/drawing/2014/main" id="{AC176E48-99AA-469D-9BDB-68413DB4B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0347" y="5319053"/>
            <a:ext cx="644298" cy="644298"/>
          </a:xfrm>
          <a:prstGeom prst="rect">
            <a:avLst/>
          </a:prstGeom>
        </p:spPr>
      </p:pic>
      <p:sp>
        <p:nvSpPr>
          <p:cNvPr id="70" name="Content Placeholder 2">
            <a:extLst>
              <a:ext uri="{FF2B5EF4-FFF2-40B4-BE49-F238E27FC236}">
                <a16:creationId xmlns:a16="http://schemas.microsoft.com/office/drawing/2014/main" id="{0A863C7B-03AA-4550-8FF9-AB6F505CF787}"/>
              </a:ext>
            </a:extLst>
          </p:cNvPr>
          <p:cNvSpPr txBox="1">
            <a:spLocks/>
          </p:cNvSpPr>
          <p:nvPr/>
        </p:nvSpPr>
        <p:spPr>
          <a:xfrm>
            <a:off x="1517468" y="5931077"/>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pic>
        <p:nvPicPr>
          <p:cNvPr id="71" name="Graphic 70" descr="Document">
            <a:extLst>
              <a:ext uri="{FF2B5EF4-FFF2-40B4-BE49-F238E27FC236}">
                <a16:creationId xmlns:a16="http://schemas.microsoft.com/office/drawing/2014/main" id="{6DA34FBD-01B5-4926-AB14-027853BB2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52304" y="5341698"/>
            <a:ext cx="644298" cy="644298"/>
          </a:xfrm>
          <a:prstGeom prst="rect">
            <a:avLst/>
          </a:prstGeom>
        </p:spPr>
      </p:pic>
      <p:sp>
        <p:nvSpPr>
          <p:cNvPr id="72" name="Content Placeholder 2">
            <a:extLst>
              <a:ext uri="{FF2B5EF4-FFF2-40B4-BE49-F238E27FC236}">
                <a16:creationId xmlns:a16="http://schemas.microsoft.com/office/drawing/2014/main" id="{0BB778BF-288E-42F4-9BD1-CA1E70B1025D}"/>
              </a:ext>
            </a:extLst>
          </p:cNvPr>
          <p:cNvSpPr txBox="1">
            <a:spLocks/>
          </p:cNvSpPr>
          <p:nvPr/>
        </p:nvSpPr>
        <p:spPr>
          <a:xfrm>
            <a:off x="10049425" y="5953722"/>
            <a:ext cx="635110" cy="2862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err="1">
                <a:solidFill>
                  <a:schemeClr val="tx1">
                    <a:lumMod val="75000"/>
                    <a:lumOff val="25000"/>
                  </a:schemeClr>
                </a:solidFill>
              </a:rPr>
              <a:t>sum.R</a:t>
            </a:r>
            <a:endParaRPr lang="en-US" sz="1400">
              <a:solidFill>
                <a:schemeClr val="tx1">
                  <a:lumMod val="75000"/>
                  <a:lumOff val="25000"/>
                </a:schemeClr>
              </a:solidFill>
            </a:endParaRPr>
          </a:p>
        </p:txBody>
      </p:sp>
      <p:cxnSp>
        <p:nvCxnSpPr>
          <p:cNvPr id="8" name="Straight Connector 7">
            <a:extLst>
              <a:ext uri="{FF2B5EF4-FFF2-40B4-BE49-F238E27FC236}">
                <a16:creationId xmlns:a16="http://schemas.microsoft.com/office/drawing/2014/main" id="{FD7D1010-5248-4258-9A1D-01B7C56897C3}"/>
              </a:ext>
            </a:extLst>
          </p:cNvPr>
          <p:cNvCxnSpPr>
            <a:cxnSpLocks/>
            <a:stCxn id="6" idx="3"/>
            <a:endCxn id="73" idx="3"/>
          </p:cNvCxnSpPr>
          <p:nvPr/>
        </p:nvCxnSpPr>
        <p:spPr>
          <a:xfrm flipV="1">
            <a:off x="3615534" y="2050156"/>
            <a:ext cx="2908229" cy="1776545"/>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21BA78E-13A0-41AE-A0D3-5FBF28E62BA6}"/>
              </a:ext>
            </a:extLst>
          </p:cNvPr>
          <p:cNvSpPr/>
          <p:nvPr/>
        </p:nvSpPr>
        <p:spPr>
          <a:xfrm>
            <a:off x="6502675" y="1927244"/>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6B02E82-B08D-4823-8615-1C20D338F7BD}"/>
              </a:ext>
            </a:extLst>
          </p:cNvPr>
          <p:cNvSpPr/>
          <p:nvPr/>
        </p:nvSpPr>
        <p:spPr>
          <a:xfrm>
            <a:off x="7075976" y="2476347"/>
            <a:ext cx="144000" cy="144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845E1C83-9692-42AA-A05D-AA974DA39A4C}"/>
              </a:ext>
            </a:extLst>
          </p:cNvPr>
          <p:cNvCxnSpPr>
            <a:cxnSpLocks/>
            <a:stCxn id="78" idx="6"/>
            <a:endCxn id="3" idx="1"/>
          </p:cNvCxnSpPr>
          <p:nvPr/>
        </p:nvCxnSpPr>
        <p:spPr>
          <a:xfrm>
            <a:off x="7219976" y="2548347"/>
            <a:ext cx="1387772" cy="1324156"/>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6" name="Graphic 95" descr="Warning">
            <a:extLst>
              <a:ext uri="{FF2B5EF4-FFF2-40B4-BE49-F238E27FC236}">
                <a16:creationId xmlns:a16="http://schemas.microsoft.com/office/drawing/2014/main" id="{395D520F-9081-43B8-8029-98B7903E2B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1552" y="1617757"/>
            <a:ext cx="693537" cy="693537"/>
          </a:xfrm>
          <a:prstGeom prst="rect">
            <a:avLst/>
          </a:prstGeom>
        </p:spPr>
      </p:pic>
      <p:sp>
        <p:nvSpPr>
          <p:cNvPr id="97" name="Content Placeholder 2">
            <a:extLst>
              <a:ext uri="{FF2B5EF4-FFF2-40B4-BE49-F238E27FC236}">
                <a16:creationId xmlns:a16="http://schemas.microsoft.com/office/drawing/2014/main" id="{17BE8D38-97F0-4B2D-86E7-B4F192E285F6}"/>
              </a:ext>
            </a:extLst>
          </p:cNvPr>
          <p:cNvSpPr txBox="1">
            <a:spLocks/>
          </p:cNvSpPr>
          <p:nvPr/>
        </p:nvSpPr>
        <p:spPr>
          <a:xfrm>
            <a:off x="4040003" y="4177992"/>
            <a:ext cx="4248306" cy="1502089"/>
          </a:xfrm>
          <a:prstGeom prst="rect">
            <a:avLst/>
          </a:prstGeom>
          <a:solidFill>
            <a:schemeClr val="tx1">
              <a:lumMod val="65000"/>
              <a:lumOff val="35000"/>
            </a:schemeClr>
          </a:solidFill>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Auto-merging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CONFLICT (content): merge conflict in </a:t>
            </a:r>
            <a:r>
              <a:rPr lang="en-US" sz="2000" err="1">
                <a:solidFill>
                  <a:srgbClr val="FFFFFF"/>
                </a:solidFill>
                <a:latin typeface="Courier New"/>
                <a:cs typeface="Courier New"/>
              </a:rPr>
              <a:t>sum.R</a:t>
            </a:r>
            <a:endParaRPr lang="en-US" sz="2000">
              <a:solidFill>
                <a:srgbClr val="FFFFFF"/>
              </a:solidFill>
              <a:latin typeface="Courier New"/>
              <a:cs typeface="Courier New"/>
            </a:endParaRPr>
          </a:p>
          <a:p>
            <a:pPr marL="0" indent="0">
              <a:buNone/>
            </a:pPr>
            <a:r>
              <a:rPr lang="en-US" sz="2000">
                <a:solidFill>
                  <a:srgbClr val="FFFFFF"/>
                </a:solidFill>
                <a:latin typeface="Courier New"/>
                <a:cs typeface="Courier New"/>
              </a:rPr>
              <a:t>Automatic merge failed; fix conflicts and then commit the result.</a:t>
            </a:r>
          </a:p>
        </p:txBody>
      </p:sp>
      <p:sp>
        <p:nvSpPr>
          <p:cNvPr id="103" name="Content Placeholder 2">
            <a:extLst>
              <a:ext uri="{FF2B5EF4-FFF2-40B4-BE49-F238E27FC236}">
                <a16:creationId xmlns:a16="http://schemas.microsoft.com/office/drawing/2014/main" id="{707D21D7-738E-4EFD-BA55-F728F288CA48}"/>
              </a:ext>
            </a:extLst>
          </p:cNvPr>
          <p:cNvSpPr txBox="1">
            <a:spLocks/>
          </p:cNvSpPr>
          <p:nvPr/>
        </p:nvSpPr>
        <p:spPr>
          <a:xfrm>
            <a:off x="4040003" y="3709636"/>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merge </a:t>
            </a:r>
            <a:r>
              <a:rPr lang="en-US" sz="2000" err="1">
                <a:solidFill>
                  <a:srgbClr val="FFFFFF"/>
                </a:solidFill>
                <a:latin typeface="Courier New"/>
                <a:cs typeface="Courier New"/>
              </a:rPr>
              <a:t>sumFun</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37" name="TextBox 36">
            <a:extLst>
              <a:ext uri="{FF2B5EF4-FFF2-40B4-BE49-F238E27FC236}">
                <a16:creationId xmlns:a16="http://schemas.microsoft.com/office/drawing/2014/main" id="{D6866D5F-F3EE-4893-AEA8-298A62B4D980}"/>
              </a:ext>
            </a:extLst>
          </p:cNvPr>
          <p:cNvSpPr txBox="1">
            <a:spLocks/>
          </p:cNvSpPr>
          <p:nvPr/>
        </p:nvSpPr>
        <p:spPr>
          <a:xfrm>
            <a:off x="3971375" y="1804323"/>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38" name="TextBox 37">
            <a:extLst>
              <a:ext uri="{FF2B5EF4-FFF2-40B4-BE49-F238E27FC236}">
                <a16:creationId xmlns:a16="http://schemas.microsoft.com/office/drawing/2014/main" id="{9E5B7873-CD25-42E4-9A79-78CFB5145830}"/>
              </a:ext>
            </a:extLst>
          </p:cNvPr>
          <p:cNvSpPr txBox="1">
            <a:spLocks/>
          </p:cNvSpPr>
          <p:nvPr/>
        </p:nvSpPr>
        <p:spPr>
          <a:xfrm>
            <a:off x="3954086" y="2336455"/>
            <a:ext cx="1011815" cy="369332"/>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sumFun</a:t>
            </a:r>
            <a:endParaRPr lang="en-US" dirty="0">
              <a:latin typeface="Courier New" panose="02070309020205020404" pitchFamily="49" charset="0"/>
              <a:cs typeface="Courier New" panose="02070309020205020404" pitchFamily="49" charset="0"/>
            </a:endParaRPr>
          </a:p>
        </p:txBody>
      </p:sp>
      <p:pic>
        <p:nvPicPr>
          <p:cNvPr id="45" name="Graphic 44" descr="Woman">
            <a:extLst>
              <a:ext uri="{FF2B5EF4-FFF2-40B4-BE49-F238E27FC236}">
                <a16:creationId xmlns:a16="http://schemas.microsoft.com/office/drawing/2014/main" id="{461E3E9B-D626-4572-8E81-929480B325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0130" y="5584044"/>
            <a:ext cx="602461" cy="602461"/>
          </a:xfrm>
          <a:prstGeom prst="rect">
            <a:avLst/>
          </a:prstGeom>
        </p:spPr>
      </p:pic>
      <p:sp>
        <p:nvSpPr>
          <p:cNvPr id="46" name="TextBox 45">
            <a:extLst>
              <a:ext uri="{FF2B5EF4-FFF2-40B4-BE49-F238E27FC236}">
                <a16:creationId xmlns:a16="http://schemas.microsoft.com/office/drawing/2014/main" id="{28BE88D7-EA1C-45CF-A45D-EB04DFD95688}"/>
              </a:ext>
            </a:extLst>
          </p:cNvPr>
          <p:cNvSpPr txBox="1"/>
          <p:nvPr/>
        </p:nvSpPr>
        <p:spPr>
          <a:xfrm>
            <a:off x="946832" y="5254841"/>
            <a:ext cx="601960" cy="369332"/>
          </a:xfrm>
          <a:prstGeom prst="rect">
            <a:avLst/>
          </a:prstGeom>
          <a:noFill/>
        </p:spPr>
        <p:txBody>
          <a:bodyPr wrap="none" rtlCol="0">
            <a:spAutoFit/>
          </a:bodyPr>
          <a:lstStyle/>
          <a:p>
            <a:r>
              <a:rPr lang="en-US" dirty="0">
                <a:solidFill>
                  <a:schemeClr val="accent1"/>
                </a:solidFill>
              </a:rPr>
              <a:t>Amy</a:t>
            </a:r>
          </a:p>
        </p:txBody>
      </p:sp>
      <p:pic>
        <p:nvPicPr>
          <p:cNvPr id="47" name="Graphic 46" descr="Man">
            <a:extLst>
              <a:ext uri="{FF2B5EF4-FFF2-40B4-BE49-F238E27FC236}">
                <a16:creationId xmlns:a16="http://schemas.microsoft.com/office/drawing/2014/main" id="{430E0ED7-5FCA-42F2-8FF8-D24B57FBEC6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64705" y="5637144"/>
            <a:ext cx="586159" cy="586159"/>
          </a:xfrm>
          <a:prstGeom prst="rect">
            <a:avLst/>
          </a:prstGeom>
        </p:spPr>
      </p:pic>
      <p:sp>
        <p:nvSpPr>
          <p:cNvPr id="51" name="TextBox 50">
            <a:extLst>
              <a:ext uri="{FF2B5EF4-FFF2-40B4-BE49-F238E27FC236}">
                <a16:creationId xmlns:a16="http://schemas.microsoft.com/office/drawing/2014/main" id="{F281EFF1-D6CC-4292-8860-B385C2BF3764}"/>
              </a:ext>
            </a:extLst>
          </p:cNvPr>
          <p:cNvSpPr txBox="1"/>
          <p:nvPr/>
        </p:nvSpPr>
        <p:spPr>
          <a:xfrm>
            <a:off x="9482139" y="5280175"/>
            <a:ext cx="553357" cy="369332"/>
          </a:xfrm>
          <a:prstGeom prst="rect">
            <a:avLst/>
          </a:prstGeom>
          <a:noFill/>
        </p:spPr>
        <p:txBody>
          <a:bodyPr wrap="none" rtlCol="0">
            <a:spAutoFit/>
          </a:bodyPr>
          <a:lstStyle/>
          <a:p>
            <a:r>
              <a:rPr lang="en-US" dirty="0">
                <a:solidFill>
                  <a:schemeClr val="accent2"/>
                </a:solidFill>
              </a:rPr>
              <a:t>Bob</a:t>
            </a:r>
          </a:p>
        </p:txBody>
      </p:sp>
      <p:sp>
        <p:nvSpPr>
          <p:cNvPr id="52" name="Content Placeholder 2">
            <a:extLst>
              <a:ext uri="{FF2B5EF4-FFF2-40B4-BE49-F238E27FC236}">
                <a16:creationId xmlns:a16="http://schemas.microsoft.com/office/drawing/2014/main" id="{25A58528-33E6-46E4-B9A6-B3504A0223AF}"/>
              </a:ext>
            </a:extLst>
          </p:cNvPr>
          <p:cNvSpPr txBox="1">
            <a:spLocks/>
          </p:cNvSpPr>
          <p:nvPr/>
        </p:nvSpPr>
        <p:spPr>
          <a:xfrm>
            <a:off x="4035754" y="5733798"/>
            <a:ext cx="424830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FFFFF"/>
                </a:solidFill>
                <a:latin typeface="Courier New"/>
                <a:cs typeface="Courier New"/>
              </a:rPr>
              <a:t>git </a:t>
            </a:r>
            <a:r>
              <a:rPr lang="en-US" sz="2000" dirty="0" err="1">
                <a:solidFill>
                  <a:srgbClr val="FFFFFF"/>
                </a:solidFill>
                <a:latin typeface="Courier New"/>
                <a:cs typeface="Courier New"/>
              </a:rPr>
              <a:t>mergetool</a:t>
            </a:r>
            <a:endParaRPr lang="en-US" sz="2400" dirty="0">
              <a:solidFill>
                <a:srgbClr val="FFFFFF"/>
              </a:solidFill>
              <a:latin typeface="Courier New"/>
              <a:cs typeface="Courier New"/>
            </a:endParaRPr>
          </a:p>
          <a:p>
            <a:pPr marL="0" indent="0" algn="ctr">
              <a:buNone/>
            </a:pPr>
            <a:endParaRPr lang="en-US" sz="2400" dirty="0">
              <a:solidFill>
                <a:srgbClr val="FFFFFF"/>
              </a:solidFill>
              <a:latin typeface="Courier New"/>
              <a:cs typeface="Courier New"/>
            </a:endParaRPr>
          </a:p>
        </p:txBody>
      </p:sp>
    </p:spTree>
    <p:extLst>
      <p:ext uri="{BB962C8B-B14F-4D97-AF65-F5344CB8AC3E}">
        <p14:creationId xmlns:p14="http://schemas.microsoft.com/office/powerpoint/2010/main" val="24750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fade">
                                      <p:cBhvr>
                                        <p:cTn id="20" dur="500"/>
                                        <p:tgtEl>
                                          <p:spTgt spid="102"/>
                                        </p:tgtEl>
                                      </p:cBhvr>
                                    </p:animEffect>
                                  </p:childTnLst>
                                </p:cTn>
                              </p:par>
                              <p:par>
                                <p:cTn id="21" presetID="10" presetClass="exit" presetSubtype="0" fill="hold" grpId="0"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par>
                                <p:cTn id="29" presetID="10" presetClass="exit" presetSubtype="0" fill="hold" grpId="1" nodeType="withEffect">
                                  <p:stCondLst>
                                    <p:cond delay="0"/>
                                  </p:stCondLst>
                                  <p:childTnLst>
                                    <p:animEffect transition="out" filter="fade">
                                      <p:cBhvr>
                                        <p:cTn id="30" dur="500"/>
                                        <p:tgtEl>
                                          <p:spTgt spid="102"/>
                                        </p:tgtEl>
                                      </p:cBhvr>
                                    </p:animEffect>
                                    <p:set>
                                      <p:cBhvr>
                                        <p:cTn id="31" dur="1" fill="hold">
                                          <p:stCondLst>
                                            <p:cond delay="499"/>
                                          </p:stCondLst>
                                        </p:cTn>
                                        <p:tgtEl>
                                          <p:spTgt spid="10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6"/>
                                        </p:tgtEl>
                                      </p:cBhvr>
                                    </p:animEffect>
                                    <p:set>
                                      <p:cBhvr>
                                        <p:cTn id="36" dur="1" fill="hold">
                                          <p:stCondLst>
                                            <p:cond delay="499"/>
                                          </p:stCondLst>
                                        </p:cTn>
                                        <p:tgtEl>
                                          <p:spTgt spid="96"/>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02" grpId="0" animBg="1"/>
      <p:bldP spid="102" grpId="1" animBg="1"/>
      <p:bldP spid="6" grpId="0" animBg="1"/>
      <p:bldP spid="58" grpId="0" animBg="1"/>
      <p:bldP spid="59" grpId="0"/>
      <p:bldP spid="97"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4237D5-7D75-4EDB-A13C-E7C912F17FD6}"/>
              </a:ext>
            </a:extLst>
          </p:cNvPr>
          <p:cNvSpPr/>
          <p:nvPr/>
        </p:nvSpPr>
        <p:spPr>
          <a:xfrm>
            <a:off x="6535792" y="1647950"/>
            <a:ext cx="5110891" cy="2182126"/>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 remote</a:t>
            </a:r>
          </a:p>
        </p:txBody>
      </p:sp>
      <p:cxnSp>
        <p:nvCxnSpPr>
          <p:cNvPr id="44" name="Straight Arrow Connector 43">
            <a:extLst>
              <a:ext uri="{FF2B5EF4-FFF2-40B4-BE49-F238E27FC236}">
                <a16:creationId xmlns:a16="http://schemas.microsoft.com/office/drawing/2014/main" id="{6AEF8ED1-BFD4-4A6C-AEB2-F1B958CD5914}"/>
              </a:ext>
            </a:extLst>
          </p:cNvPr>
          <p:cNvCxnSpPr>
            <a:cxnSpLocks/>
            <a:stCxn id="33" idx="5"/>
            <a:endCxn id="45" idx="1"/>
          </p:cNvCxnSpPr>
          <p:nvPr/>
        </p:nvCxnSpPr>
        <p:spPr>
          <a:xfrm>
            <a:off x="8546823" y="2640878"/>
            <a:ext cx="372354" cy="38631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6EA8D36-328E-4796-8948-2EA89FC7756D}"/>
              </a:ext>
            </a:extLst>
          </p:cNvPr>
          <p:cNvSpPr/>
          <p:nvPr/>
        </p:nvSpPr>
        <p:spPr>
          <a:xfrm>
            <a:off x="8877000" y="2985015"/>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0441CE6-7D72-45B0-B03F-DB2B3CFA3D65}"/>
              </a:ext>
            </a:extLst>
          </p:cNvPr>
          <p:cNvSpPr txBox="1"/>
          <p:nvPr/>
        </p:nvSpPr>
        <p:spPr>
          <a:xfrm>
            <a:off x="8535887"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7" name="Straight Arrow Connector 46">
            <a:extLst>
              <a:ext uri="{FF2B5EF4-FFF2-40B4-BE49-F238E27FC236}">
                <a16:creationId xmlns:a16="http://schemas.microsoft.com/office/drawing/2014/main" id="{12591563-4470-4DC8-B91B-E2BD76601486}"/>
              </a:ext>
            </a:extLst>
          </p:cNvPr>
          <p:cNvCxnSpPr>
            <a:cxnSpLocks/>
            <a:stCxn id="45" idx="6"/>
            <a:endCxn id="48" idx="2"/>
          </p:cNvCxnSpPr>
          <p:nvPr/>
        </p:nvCxnSpPr>
        <p:spPr>
          <a:xfrm>
            <a:off x="9165000" y="3129015"/>
            <a:ext cx="792000" cy="22"/>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1450C3F8-E478-45D9-B752-E76C47DA3A49}"/>
              </a:ext>
            </a:extLst>
          </p:cNvPr>
          <p:cNvSpPr/>
          <p:nvPr/>
        </p:nvSpPr>
        <p:spPr>
          <a:xfrm>
            <a:off x="9957000" y="298503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43082D2-E48F-4D7E-9D02-FF41AA4D1932}"/>
              </a:ext>
            </a:extLst>
          </p:cNvPr>
          <p:cNvSpPr txBox="1"/>
          <p:nvPr/>
        </p:nvSpPr>
        <p:spPr>
          <a:xfrm>
            <a:off x="9610029" y="326763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8" name="Rectangle: Top Corners Rounded 27">
            <a:extLst>
              <a:ext uri="{FF2B5EF4-FFF2-40B4-BE49-F238E27FC236}">
                <a16:creationId xmlns:a16="http://schemas.microsoft.com/office/drawing/2014/main" id="{F03FF535-48FF-4C84-B073-250E1716D865}"/>
              </a:ext>
            </a:extLst>
          </p:cNvPr>
          <p:cNvSpPr/>
          <p:nvPr/>
        </p:nvSpPr>
        <p:spPr>
          <a:xfrm>
            <a:off x="6535793" y="3829901"/>
            <a:ext cx="5110891" cy="2161343"/>
          </a:xfrm>
          <a:prstGeom prst="round2SameRect">
            <a:avLst>
              <a:gd name="adj1" fmla="val 0"/>
              <a:gd name="adj2" fmla="val 12850"/>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lumMod val="50000"/>
                    <a:lumOff val="50000"/>
                  </a:schemeClr>
                </a:solidFill>
              </a:rPr>
              <a:t>local</a:t>
            </a:r>
          </a:p>
        </p:txBody>
      </p:sp>
      <p:cxnSp>
        <p:nvCxnSpPr>
          <p:cNvPr id="13" name="Straight Arrow Connector 12">
            <a:extLst>
              <a:ext uri="{FF2B5EF4-FFF2-40B4-BE49-F238E27FC236}">
                <a16:creationId xmlns:a16="http://schemas.microsoft.com/office/drawing/2014/main" id="{05D1719F-BAEB-43A8-A0F9-299009098681}"/>
              </a:ext>
            </a:extLst>
          </p:cNvPr>
          <p:cNvCxnSpPr>
            <a:cxnSpLocks/>
            <a:stCxn id="37" idx="5"/>
            <a:endCxn id="14" idx="1"/>
          </p:cNvCxnSpPr>
          <p:nvPr/>
        </p:nvCxnSpPr>
        <p:spPr>
          <a:xfrm>
            <a:off x="8546823" y="4768843"/>
            <a:ext cx="372354" cy="357907"/>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77EED1-078B-4D89-975F-6C34B40B0640}"/>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Removing Branch</a:t>
            </a:r>
            <a:endParaRPr lang="en-US"/>
          </a:p>
        </p:txBody>
      </p:sp>
      <p:sp>
        <p:nvSpPr>
          <p:cNvPr id="3" name="Content Placeholder 2">
            <a:extLst>
              <a:ext uri="{FF2B5EF4-FFF2-40B4-BE49-F238E27FC236}">
                <a16:creationId xmlns:a16="http://schemas.microsoft.com/office/drawing/2014/main" id="{8589EF9F-A921-415A-9FA6-1B2ABD5DB3EB}"/>
              </a:ext>
            </a:extLst>
          </p:cNvPr>
          <p:cNvSpPr>
            <a:spLocks noGrp="1"/>
          </p:cNvSpPr>
          <p:nvPr>
            <p:ph idx="1"/>
          </p:nvPr>
        </p:nvSpPr>
        <p:spPr>
          <a:xfrm>
            <a:off x="838200" y="1728803"/>
            <a:ext cx="5257800" cy="467122"/>
          </a:xfrm>
        </p:spPr>
        <p:txBody>
          <a:bodyPr vert="horz" lIns="91440" tIns="45720" rIns="91440" bIns="45720" rtlCol="0" anchor="t">
            <a:normAutofit/>
          </a:bodyPr>
          <a:lstStyle/>
          <a:p>
            <a:pPr>
              <a:buNone/>
            </a:pPr>
            <a:r>
              <a:rPr lang="en-US" sz="2400">
                <a:solidFill>
                  <a:srgbClr val="3F3F3F"/>
                </a:solidFill>
              </a:rPr>
              <a:t>Show </a:t>
            </a:r>
            <a:r>
              <a:rPr lang="en-US" sz="2400" b="1">
                <a:solidFill>
                  <a:srgbClr val="3F3F3F"/>
                </a:solidFill>
              </a:rPr>
              <a:t>Merged</a:t>
            </a:r>
            <a:r>
              <a:rPr lang="en-US" sz="2400">
                <a:solidFill>
                  <a:srgbClr val="3F3F3F"/>
                </a:solidFill>
              </a:rPr>
              <a:t> branches</a:t>
            </a:r>
          </a:p>
        </p:txBody>
      </p:sp>
      <p:sp>
        <p:nvSpPr>
          <p:cNvPr id="5" name="Slide Number Placeholder 9">
            <a:extLst>
              <a:ext uri="{FF2B5EF4-FFF2-40B4-BE49-F238E27FC236}">
                <a16:creationId xmlns:a16="http://schemas.microsoft.com/office/drawing/2014/main" id="{AFDE6C92-7D66-4782-BE4F-58EFB37994B0}"/>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19</a:t>
            </a:fld>
            <a:r>
              <a:rPr lang="en-US" sz="1800" dirty="0">
                <a:solidFill>
                  <a:schemeClr val="bg1"/>
                </a:solidFill>
              </a:rPr>
              <a:t>/25	</a:t>
            </a:r>
          </a:p>
        </p:txBody>
      </p:sp>
      <p:sp>
        <p:nvSpPr>
          <p:cNvPr id="14" name="Oval 13">
            <a:extLst>
              <a:ext uri="{FF2B5EF4-FFF2-40B4-BE49-F238E27FC236}">
                <a16:creationId xmlns:a16="http://schemas.microsoft.com/office/drawing/2014/main" id="{3DE28C88-35F8-470D-B30F-8508CE98B930}"/>
              </a:ext>
            </a:extLst>
          </p:cNvPr>
          <p:cNvSpPr/>
          <p:nvPr/>
        </p:nvSpPr>
        <p:spPr>
          <a:xfrm>
            <a:off x="8877000" y="5084573"/>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A6C886FA-15F4-4A09-912C-EAAB6AE54C74}"/>
              </a:ext>
            </a:extLst>
          </p:cNvPr>
          <p:cNvSpPr txBox="1">
            <a:spLocks/>
          </p:cNvSpPr>
          <p:nvPr/>
        </p:nvSpPr>
        <p:spPr>
          <a:xfrm>
            <a:off x="838200" y="2127266"/>
            <a:ext cx="5257800"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--merged</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7" name="TextBox 16">
            <a:extLst>
              <a:ext uri="{FF2B5EF4-FFF2-40B4-BE49-F238E27FC236}">
                <a16:creationId xmlns:a16="http://schemas.microsoft.com/office/drawing/2014/main" id="{0660DDC3-7A28-4B24-B123-41C31A5221B2}"/>
              </a:ext>
            </a:extLst>
          </p:cNvPr>
          <p:cNvSpPr txBox="1"/>
          <p:nvPr/>
        </p:nvSpPr>
        <p:spPr>
          <a:xfrm>
            <a:off x="8572832" y="53698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21" name="Straight Arrow Connector 20">
            <a:extLst>
              <a:ext uri="{FF2B5EF4-FFF2-40B4-BE49-F238E27FC236}">
                <a16:creationId xmlns:a16="http://schemas.microsoft.com/office/drawing/2014/main" id="{BD21A131-A1D2-4AEC-B4F3-29E056FB04AA}"/>
              </a:ext>
            </a:extLst>
          </p:cNvPr>
          <p:cNvCxnSpPr>
            <a:cxnSpLocks/>
            <a:stCxn id="14" idx="6"/>
            <a:endCxn id="22" idx="2"/>
          </p:cNvCxnSpPr>
          <p:nvPr/>
        </p:nvCxnSpPr>
        <p:spPr>
          <a:xfrm flipV="1">
            <a:off x="9165000" y="5219688"/>
            <a:ext cx="792000" cy="888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31B9E52-8E24-4AF9-A29D-4D441022B4FA}"/>
              </a:ext>
            </a:extLst>
          </p:cNvPr>
          <p:cNvSpPr/>
          <p:nvPr/>
        </p:nvSpPr>
        <p:spPr>
          <a:xfrm>
            <a:off x="9957000" y="5075688"/>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B4FF12-93D9-446D-BAA4-9FC790C0A2D4}"/>
              </a:ext>
            </a:extLst>
          </p:cNvPr>
          <p:cNvSpPr txBox="1"/>
          <p:nvPr/>
        </p:nvSpPr>
        <p:spPr>
          <a:xfrm>
            <a:off x="9628502" y="5376703"/>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sp>
        <p:nvSpPr>
          <p:cNvPr id="23" name="Content Placeholder 2">
            <a:extLst>
              <a:ext uri="{FF2B5EF4-FFF2-40B4-BE49-F238E27FC236}">
                <a16:creationId xmlns:a16="http://schemas.microsoft.com/office/drawing/2014/main" id="{6BA624D8-CA18-4302-AD09-F39AD6E2B9D9}"/>
              </a:ext>
            </a:extLst>
          </p:cNvPr>
          <p:cNvSpPr txBox="1">
            <a:spLocks/>
          </p:cNvSpPr>
          <p:nvPr/>
        </p:nvSpPr>
        <p:spPr>
          <a:xfrm>
            <a:off x="838200" y="2773131"/>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Remove</a:t>
            </a:r>
            <a:r>
              <a:rPr lang="en-US" sz="2400">
                <a:solidFill>
                  <a:srgbClr val="3F3F3F"/>
                </a:solidFill>
              </a:rPr>
              <a:t> branch</a:t>
            </a:r>
            <a:endParaRPr lang="en-US" sz="2400" b="1">
              <a:solidFill>
                <a:srgbClr val="3F3F3F"/>
              </a:solidFill>
            </a:endParaRPr>
          </a:p>
        </p:txBody>
      </p:sp>
      <p:sp>
        <p:nvSpPr>
          <p:cNvPr id="24" name="Content Placeholder 2">
            <a:extLst>
              <a:ext uri="{FF2B5EF4-FFF2-40B4-BE49-F238E27FC236}">
                <a16:creationId xmlns:a16="http://schemas.microsoft.com/office/drawing/2014/main" id="{FF9F57D0-47E5-41C0-A69D-0313C9461B16}"/>
              </a:ext>
            </a:extLst>
          </p:cNvPr>
          <p:cNvSpPr txBox="1">
            <a:spLocks/>
          </p:cNvSpPr>
          <p:nvPr/>
        </p:nvSpPr>
        <p:spPr>
          <a:xfrm>
            <a:off x="838200" y="3171595"/>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–d [branch-name]</a:t>
            </a:r>
            <a:endParaRPr lang="en-US"/>
          </a:p>
        </p:txBody>
      </p:sp>
      <p:sp>
        <p:nvSpPr>
          <p:cNvPr id="25" name="Content Placeholder 2">
            <a:extLst>
              <a:ext uri="{FF2B5EF4-FFF2-40B4-BE49-F238E27FC236}">
                <a16:creationId xmlns:a16="http://schemas.microsoft.com/office/drawing/2014/main" id="{2F2CBE3B-7243-4B7C-A383-CA00D033948F}"/>
              </a:ext>
            </a:extLst>
          </p:cNvPr>
          <p:cNvSpPr txBox="1">
            <a:spLocks/>
          </p:cNvSpPr>
          <p:nvPr/>
        </p:nvSpPr>
        <p:spPr>
          <a:xfrm>
            <a:off x="838200" y="3909268"/>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List</a:t>
            </a:r>
            <a:r>
              <a:rPr lang="en-US" sz="2400" b="1">
                <a:solidFill>
                  <a:srgbClr val="3F3F3F"/>
                </a:solidFill>
              </a:rPr>
              <a:t> remote </a:t>
            </a:r>
            <a:r>
              <a:rPr lang="en-US" sz="2400">
                <a:solidFill>
                  <a:srgbClr val="3F3F3F"/>
                </a:solidFill>
              </a:rPr>
              <a:t>branches</a:t>
            </a:r>
          </a:p>
        </p:txBody>
      </p:sp>
      <p:sp>
        <p:nvSpPr>
          <p:cNvPr id="26" name="Content Placeholder 2">
            <a:extLst>
              <a:ext uri="{FF2B5EF4-FFF2-40B4-BE49-F238E27FC236}">
                <a16:creationId xmlns:a16="http://schemas.microsoft.com/office/drawing/2014/main" id="{865EBB84-F949-4AE8-AD2C-CA2778F8B0CD}"/>
              </a:ext>
            </a:extLst>
          </p:cNvPr>
          <p:cNvSpPr txBox="1">
            <a:spLocks/>
          </p:cNvSpPr>
          <p:nvPr/>
        </p:nvSpPr>
        <p:spPr>
          <a:xfrm>
            <a:off x="838200" y="4307732"/>
            <a:ext cx="5257800"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branch -a</a:t>
            </a:r>
            <a:endParaRPr lang="en-US"/>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cxnSp>
        <p:nvCxnSpPr>
          <p:cNvPr id="32" name="Straight Arrow Connector 31">
            <a:extLst>
              <a:ext uri="{FF2B5EF4-FFF2-40B4-BE49-F238E27FC236}">
                <a16:creationId xmlns:a16="http://schemas.microsoft.com/office/drawing/2014/main" id="{3E2710B1-733B-490B-85C3-756FA89F5A1B}"/>
              </a:ext>
            </a:extLst>
          </p:cNvPr>
          <p:cNvCxnSpPr>
            <a:cxnSpLocks/>
            <a:endCxn id="33" idx="2"/>
          </p:cNvCxnSpPr>
          <p:nvPr/>
        </p:nvCxnSpPr>
        <p:spPr>
          <a:xfrm>
            <a:off x="7941000" y="2529298"/>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78BC82B-E0A3-49D7-82F7-2B5A0DCE70E4}"/>
              </a:ext>
            </a:extLst>
          </p:cNvPr>
          <p:cNvSpPr/>
          <p:nvPr/>
        </p:nvSpPr>
        <p:spPr>
          <a:xfrm>
            <a:off x="8301000" y="2395055"/>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4C523-AA0F-424F-9DFA-6E65AC56665A}"/>
              </a:ext>
            </a:extLst>
          </p:cNvPr>
          <p:cNvSpPr txBox="1"/>
          <p:nvPr/>
        </p:nvSpPr>
        <p:spPr>
          <a:xfrm>
            <a:off x="7899708" y="2021850"/>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6" name="Straight Arrow Connector 35">
            <a:extLst>
              <a:ext uri="{FF2B5EF4-FFF2-40B4-BE49-F238E27FC236}">
                <a16:creationId xmlns:a16="http://schemas.microsoft.com/office/drawing/2014/main" id="{1A79A01B-A34B-4B19-B0D9-DF21C8C1FDC5}"/>
              </a:ext>
            </a:extLst>
          </p:cNvPr>
          <p:cNvCxnSpPr>
            <a:cxnSpLocks/>
            <a:endCxn id="37" idx="2"/>
          </p:cNvCxnSpPr>
          <p:nvPr/>
        </p:nvCxnSpPr>
        <p:spPr>
          <a:xfrm flipV="1">
            <a:off x="7941000" y="4667020"/>
            <a:ext cx="360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0BDD8618-328E-47DA-B178-03F7FD470A03}"/>
              </a:ext>
            </a:extLst>
          </p:cNvPr>
          <p:cNvSpPr/>
          <p:nvPr/>
        </p:nvSpPr>
        <p:spPr>
          <a:xfrm>
            <a:off x="8301000" y="4523020"/>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E099CF3-9305-4136-A1B4-669CE661C6AA}"/>
              </a:ext>
            </a:extLst>
          </p:cNvPr>
          <p:cNvSpPr txBox="1"/>
          <p:nvPr/>
        </p:nvSpPr>
        <p:spPr>
          <a:xfrm>
            <a:off x="7926763" y="4141047"/>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39" name="Straight Arrow Connector 38">
            <a:extLst>
              <a:ext uri="{FF2B5EF4-FFF2-40B4-BE49-F238E27FC236}">
                <a16:creationId xmlns:a16="http://schemas.microsoft.com/office/drawing/2014/main" id="{41F8030A-DD13-41C9-8152-4BAE2BEC19D4}"/>
              </a:ext>
            </a:extLst>
          </p:cNvPr>
          <p:cNvCxnSpPr>
            <a:cxnSpLocks/>
            <a:stCxn id="33" idx="6"/>
            <a:endCxn id="40" idx="2"/>
          </p:cNvCxnSpPr>
          <p:nvPr/>
        </p:nvCxnSpPr>
        <p:spPr>
          <a:xfrm flipV="1">
            <a:off x="8589000" y="2538637"/>
            <a:ext cx="792000" cy="41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85344C29-A71A-4410-85E8-034FE1D28274}"/>
              </a:ext>
            </a:extLst>
          </p:cNvPr>
          <p:cNvSpPr/>
          <p:nvPr/>
        </p:nvSpPr>
        <p:spPr>
          <a:xfrm>
            <a:off x="938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C753A2F-87CD-4EAF-94BD-098BB15DEC4B}"/>
              </a:ext>
            </a:extLst>
          </p:cNvPr>
          <p:cNvSpPr txBox="1"/>
          <p:nvPr/>
        </p:nvSpPr>
        <p:spPr>
          <a:xfrm>
            <a:off x="9028793" y="2012178"/>
            <a:ext cx="1030473"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42" name="Content Placeholder 2">
            <a:extLst>
              <a:ext uri="{FF2B5EF4-FFF2-40B4-BE49-F238E27FC236}">
                <a16:creationId xmlns:a16="http://schemas.microsoft.com/office/drawing/2014/main" id="{CA5F8E3A-ABA9-4CF5-9B08-EFE7C8AF5282}"/>
              </a:ext>
            </a:extLst>
          </p:cNvPr>
          <p:cNvSpPr txBox="1">
            <a:spLocks/>
          </p:cNvSpPr>
          <p:nvPr/>
        </p:nvSpPr>
        <p:spPr>
          <a:xfrm>
            <a:off x="838200" y="508425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a:solidFill>
                  <a:srgbClr val="3F3F3F"/>
                </a:solidFill>
              </a:rPr>
              <a:t>Remove branch from </a:t>
            </a:r>
            <a:r>
              <a:rPr lang="en-US" sz="2400" b="1">
                <a:solidFill>
                  <a:srgbClr val="3F3F3F"/>
                </a:solidFill>
              </a:rPr>
              <a:t>remote</a:t>
            </a:r>
            <a:r>
              <a:rPr lang="en-US" sz="2400">
                <a:solidFill>
                  <a:srgbClr val="3F3F3F"/>
                </a:solidFill>
              </a:rPr>
              <a:t> repository</a:t>
            </a:r>
          </a:p>
        </p:txBody>
      </p:sp>
      <p:sp>
        <p:nvSpPr>
          <p:cNvPr id="43" name="Content Placeholder 2">
            <a:extLst>
              <a:ext uri="{FF2B5EF4-FFF2-40B4-BE49-F238E27FC236}">
                <a16:creationId xmlns:a16="http://schemas.microsoft.com/office/drawing/2014/main" id="{A743D4F5-660F-4D2C-87CB-7B5C7AF4E37E}"/>
              </a:ext>
            </a:extLst>
          </p:cNvPr>
          <p:cNvSpPr txBox="1">
            <a:spLocks/>
          </p:cNvSpPr>
          <p:nvPr/>
        </p:nvSpPr>
        <p:spPr>
          <a:xfrm>
            <a:off x="838200" y="5482715"/>
            <a:ext cx="5257800" cy="411480"/>
          </a:xfrm>
          <a:prstGeom prst="rect">
            <a:avLst/>
          </a:prstGeom>
          <a:solidFill>
            <a:schemeClr val="tx1">
              <a:lumMod val="65000"/>
              <a:lumOff val="35000"/>
            </a:schemeClr>
          </a:solidFill>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push origin –delete [branch-name]</a:t>
            </a:r>
            <a:endParaRPr lang="en-US" sz="2400">
              <a:solidFill>
                <a:srgbClr val="FFFFFF"/>
              </a:solidFill>
              <a:latin typeface="Courier New"/>
              <a:cs typeface="Courier New"/>
            </a:endParaRPr>
          </a:p>
        </p:txBody>
      </p:sp>
      <p:cxnSp>
        <p:nvCxnSpPr>
          <p:cNvPr id="50" name="Straight Arrow Connector 49">
            <a:extLst>
              <a:ext uri="{FF2B5EF4-FFF2-40B4-BE49-F238E27FC236}">
                <a16:creationId xmlns:a16="http://schemas.microsoft.com/office/drawing/2014/main" id="{2FBDD2FF-298D-4AF5-BC50-D54B656136C2}"/>
              </a:ext>
            </a:extLst>
          </p:cNvPr>
          <p:cNvCxnSpPr>
            <a:cxnSpLocks/>
            <a:stCxn id="37" idx="6"/>
            <a:endCxn id="51" idx="2"/>
          </p:cNvCxnSpPr>
          <p:nvPr/>
        </p:nvCxnSpPr>
        <p:spPr>
          <a:xfrm flipV="1">
            <a:off x="8589000" y="4666442"/>
            <a:ext cx="792000" cy="578"/>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850FFF0-63A8-46F3-9BB0-58FD0CF7B0E3}"/>
              </a:ext>
            </a:extLst>
          </p:cNvPr>
          <p:cNvSpPr/>
          <p:nvPr/>
        </p:nvSpPr>
        <p:spPr>
          <a:xfrm>
            <a:off x="9381000" y="4522442"/>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0917AD5-9CF3-48F8-9E98-ECB1C62E6843}"/>
              </a:ext>
            </a:extLst>
          </p:cNvPr>
          <p:cNvSpPr txBox="1"/>
          <p:nvPr/>
        </p:nvSpPr>
        <p:spPr>
          <a:xfrm>
            <a:off x="9028793" y="415322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cxnSp>
        <p:nvCxnSpPr>
          <p:cNvPr id="53" name="Straight Arrow Connector 52">
            <a:extLst>
              <a:ext uri="{FF2B5EF4-FFF2-40B4-BE49-F238E27FC236}">
                <a16:creationId xmlns:a16="http://schemas.microsoft.com/office/drawing/2014/main" id="{B178B6EE-F305-46AA-B918-1B1502C4BBAC}"/>
              </a:ext>
            </a:extLst>
          </p:cNvPr>
          <p:cNvCxnSpPr>
            <a:cxnSpLocks/>
            <a:stCxn id="51" idx="6"/>
            <a:endCxn id="54" idx="2"/>
          </p:cNvCxnSpPr>
          <p:nvPr/>
        </p:nvCxnSpPr>
        <p:spPr>
          <a:xfrm>
            <a:off x="9669000" y="4666442"/>
            <a:ext cx="792000" cy="1295"/>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074F8500-2DF1-4BEA-A4C3-1A21DCAE3A34}"/>
              </a:ext>
            </a:extLst>
          </p:cNvPr>
          <p:cNvSpPr/>
          <p:nvPr/>
        </p:nvSpPr>
        <p:spPr>
          <a:xfrm>
            <a:off x="10461000" y="45237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4DEFEB5-41E0-40BE-A4A6-8AE7C85F7315}"/>
              </a:ext>
            </a:extLst>
          </p:cNvPr>
          <p:cNvSpPr txBox="1"/>
          <p:nvPr/>
        </p:nvSpPr>
        <p:spPr>
          <a:xfrm>
            <a:off x="10130823" y="415061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56" name="Straight Arrow Connector 55">
            <a:extLst>
              <a:ext uri="{FF2B5EF4-FFF2-40B4-BE49-F238E27FC236}">
                <a16:creationId xmlns:a16="http://schemas.microsoft.com/office/drawing/2014/main" id="{AF9B12F4-7D36-443D-9C66-572E40D83A9B}"/>
              </a:ext>
            </a:extLst>
          </p:cNvPr>
          <p:cNvCxnSpPr>
            <a:cxnSpLocks/>
            <a:stCxn id="54" idx="3"/>
            <a:endCxn id="22" idx="7"/>
          </p:cNvCxnSpPr>
          <p:nvPr/>
        </p:nvCxnSpPr>
        <p:spPr>
          <a:xfrm flipH="1">
            <a:off x="10202823" y="4769560"/>
            <a:ext cx="300354" cy="348305"/>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644FF28-D60C-4F96-BADF-D91B325ACB1B}"/>
              </a:ext>
            </a:extLst>
          </p:cNvPr>
          <p:cNvCxnSpPr>
            <a:cxnSpLocks/>
            <a:stCxn id="40" idx="6"/>
            <a:endCxn id="58" idx="2"/>
          </p:cNvCxnSpPr>
          <p:nvPr/>
        </p:nvCxnSpPr>
        <p:spPr>
          <a:xfrm>
            <a:off x="9669000" y="253863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6F86FC44-537A-4A84-9323-07A816779290}"/>
              </a:ext>
            </a:extLst>
          </p:cNvPr>
          <p:cNvSpPr/>
          <p:nvPr/>
        </p:nvSpPr>
        <p:spPr>
          <a:xfrm>
            <a:off x="10461000" y="23946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93809D0-EDAC-4D5F-BEA2-39D426D4A5F7}"/>
              </a:ext>
            </a:extLst>
          </p:cNvPr>
          <p:cNvSpPr txBox="1"/>
          <p:nvPr/>
        </p:nvSpPr>
        <p:spPr>
          <a:xfrm>
            <a:off x="10089763" y="2021083"/>
            <a:ext cx="1030474"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adf4d3</a:t>
            </a:r>
            <a:endParaRPr lang="en-US">
              <a:solidFill>
                <a:srgbClr val="586069"/>
              </a:solidFill>
              <a:latin typeface="Courier New"/>
              <a:cs typeface="Courier New"/>
            </a:endParaRPr>
          </a:p>
        </p:txBody>
      </p:sp>
      <p:cxnSp>
        <p:nvCxnSpPr>
          <p:cNvPr id="60" name="Straight Arrow Connector 59">
            <a:extLst>
              <a:ext uri="{FF2B5EF4-FFF2-40B4-BE49-F238E27FC236}">
                <a16:creationId xmlns:a16="http://schemas.microsoft.com/office/drawing/2014/main" id="{7506467B-89B1-4524-B73D-505BC79844F8}"/>
              </a:ext>
            </a:extLst>
          </p:cNvPr>
          <p:cNvCxnSpPr>
            <a:cxnSpLocks/>
            <a:stCxn id="58" idx="3"/>
            <a:endCxn id="48" idx="7"/>
          </p:cNvCxnSpPr>
          <p:nvPr/>
        </p:nvCxnSpPr>
        <p:spPr>
          <a:xfrm flipH="1">
            <a:off x="10202823" y="2640460"/>
            <a:ext cx="300354" cy="38675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0831234-673A-4207-ADBD-8D73ED760DC0}"/>
              </a:ext>
            </a:extLst>
          </p:cNvPr>
          <p:cNvSpPr txBox="1"/>
          <p:nvPr/>
        </p:nvSpPr>
        <p:spPr>
          <a:xfrm>
            <a:off x="9737128" y="3496808"/>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5" name="TextBox 64">
            <a:extLst>
              <a:ext uri="{FF2B5EF4-FFF2-40B4-BE49-F238E27FC236}">
                <a16:creationId xmlns:a16="http://schemas.microsoft.com/office/drawing/2014/main" id="{5F57F444-C1A7-4C74-AAC0-552A3D2E4F80}"/>
              </a:ext>
            </a:extLst>
          </p:cNvPr>
          <p:cNvSpPr txBox="1"/>
          <p:nvPr/>
        </p:nvSpPr>
        <p:spPr>
          <a:xfrm>
            <a:off x="9689263" y="561138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6" name="TextBox 65">
            <a:extLst>
              <a:ext uri="{FF2B5EF4-FFF2-40B4-BE49-F238E27FC236}">
                <a16:creationId xmlns:a16="http://schemas.microsoft.com/office/drawing/2014/main" id="{95819B5C-2924-4C43-87EA-565145909590}"/>
              </a:ext>
            </a:extLst>
          </p:cNvPr>
          <p:cNvSpPr txBox="1"/>
          <p:nvPr/>
        </p:nvSpPr>
        <p:spPr>
          <a:xfrm>
            <a:off x="10268680" y="3944380"/>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7" name="TextBox 66">
            <a:extLst>
              <a:ext uri="{FF2B5EF4-FFF2-40B4-BE49-F238E27FC236}">
                <a16:creationId xmlns:a16="http://schemas.microsoft.com/office/drawing/2014/main" id="{8F361968-32CB-4FA2-80B0-ADCE6B39506D}"/>
              </a:ext>
            </a:extLst>
          </p:cNvPr>
          <p:cNvSpPr txBox="1"/>
          <p:nvPr/>
        </p:nvSpPr>
        <p:spPr>
          <a:xfrm>
            <a:off x="10236950" y="1808312"/>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1" name="TextBox 60">
            <a:extLst>
              <a:ext uri="{FF2B5EF4-FFF2-40B4-BE49-F238E27FC236}">
                <a16:creationId xmlns:a16="http://schemas.microsoft.com/office/drawing/2014/main" id="{D0827D72-2F9A-4CED-AF10-425D983EEE60}"/>
              </a:ext>
            </a:extLst>
          </p:cNvPr>
          <p:cNvSpPr txBox="1">
            <a:spLocks/>
          </p:cNvSpPr>
          <p:nvPr/>
        </p:nvSpPr>
        <p:spPr>
          <a:xfrm>
            <a:off x="6595296" y="2361539"/>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68" name="TextBox 67">
            <a:extLst>
              <a:ext uri="{FF2B5EF4-FFF2-40B4-BE49-F238E27FC236}">
                <a16:creationId xmlns:a16="http://schemas.microsoft.com/office/drawing/2014/main" id="{A7463391-2AC0-45FC-A050-CA3069E0B224}"/>
              </a:ext>
            </a:extLst>
          </p:cNvPr>
          <p:cNvSpPr txBox="1">
            <a:spLocks/>
          </p:cNvSpPr>
          <p:nvPr/>
        </p:nvSpPr>
        <p:spPr>
          <a:xfrm>
            <a:off x="6578007" y="2911959"/>
            <a:ext cx="1185310"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
        <p:nvSpPr>
          <p:cNvPr id="69" name="TextBox 68">
            <a:extLst>
              <a:ext uri="{FF2B5EF4-FFF2-40B4-BE49-F238E27FC236}">
                <a16:creationId xmlns:a16="http://schemas.microsoft.com/office/drawing/2014/main" id="{910CEB41-6D03-47C6-94A3-F110C114485B}"/>
              </a:ext>
            </a:extLst>
          </p:cNvPr>
          <p:cNvSpPr txBox="1">
            <a:spLocks/>
          </p:cNvSpPr>
          <p:nvPr/>
        </p:nvSpPr>
        <p:spPr>
          <a:xfrm>
            <a:off x="6581625" y="4472474"/>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70" name="TextBox 69">
            <a:extLst>
              <a:ext uri="{FF2B5EF4-FFF2-40B4-BE49-F238E27FC236}">
                <a16:creationId xmlns:a16="http://schemas.microsoft.com/office/drawing/2014/main" id="{60AE44B5-E11E-453C-9840-ABF1B6C2C965}"/>
              </a:ext>
            </a:extLst>
          </p:cNvPr>
          <p:cNvSpPr txBox="1">
            <a:spLocks/>
          </p:cNvSpPr>
          <p:nvPr/>
        </p:nvSpPr>
        <p:spPr>
          <a:xfrm>
            <a:off x="6578007" y="4996764"/>
            <a:ext cx="115548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26840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70"/>
                                        </p:tgtEl>
                                      </p:cBhvr>
                                    </p:animEffect>
                                    <p:set>
                                      <p:cBhvr>
                                        <p:cTn id="31" dur="1" fill="hold">
                                          <p:stCondLst>
                                            <p:cond delay="499"/>
                                          </p:stCondLst>
                                        </p:cTn>
                                        <p:tgtEl>
                                          <p:spTgt spid="70"/>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65"/>
                                        </p:tgtEl>
                                      </p:cBhvr>
                                    </p:animEffect>
                                    <p:set>
                                      <p:cBhvr>
                                        <p:cTn id="37" dur="1" fill="hold">
                                          <p:stCondLst>
                                            <p:cond delay="499"/>
                                          </p:stCondLst>
                                        </p:cTn>
                                        <p:tgtEl>
                                          <p:spTgt spid="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64"/>
                                        </p:tgtEl>
                                      </p:cBhvr>
                                    </p:animEffect>
                                    <p:set>
                                      <p:cBhvr>
                                        <p:cTn id="54" dur="1" fill="hold">
                                          <p:stCondLst>
                                            <p:cond delay="499"/>
                                          </p:stCondLst>
                                        </p:cTn>
                                        <p:tgtEl>
                                          <p:spTgt spid="64"/>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68"/>
                                        </p:tgtEl>
                                      </p:cBhvr>
                                    </p:animEffect>
                                    <p:set>
                                      <p:cBhvr>
                                        <p:cTn id="57" dur="1" fill="hold">
                                          <p:stCondLst>
                                            <p:cond delay="499"/>
                                          </p:stCondLst>
                                        </p:cTn>
                                        <p:tgtEl>
                                          <p:spTgt spid="6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44"/>
                                        </p:tgtEl>
                                      </p:cBhvr>
                                    </p:animEffect>
                                    <p:set>
                                      <p:cBhvr>
                                        <p:cTn id="60" dur="1" fill="hold">
                                          <p:stCondLst>
                                            <p:cond delay="499"/>
                                          </p:stCondLst>
                                        </p:cTn>
                                        <p:tgtEl>
                                          <p:spTgt spid="44"/>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45"/>
                                        </p:tgtEl>
                                      </p:cBhvr>
                                    </p:animEffect>
                                    <p:set>
                                      <p:cBhvr>
                                        <p:cTn id="63" dur="1" fill="hold">
                                          <p:stCondLst>
                                            <p:cond delay="499"/>
                                          </p:stCondLst>
                                        </p:cTn>
                                        <p:tgtEl>
                                          <p:spTgt spid="45"/>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7"/>
                                        </p:tgtEl>
                                      </p:cBhvr>
                                    </p:animEffect>
                                    <p:set>
                                      <p:cBhvr>
                                        <p:cTn id="75" dur="1" fill="hold">
                                          <p:stCondLst>
                                            <p:cond delay="499"/>
                                          </p:stCondLst>
                                        </p:cTn>
                                        <p:tgtEl>
                                          <p:spTgt spid="47"/>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60"/>
                                        </p:tgtEl>
                                      </p:cBhvr>
                                    </p:animEffect>
                                    <p:set>
                                      <p:cBhvr>
                                        <p:cTn id="78"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8" grpId="0" animBg="1"/>
      <p:bldP spid="49" grpId="0"/>
      <p:bldP spid="14" grpId="0" animBg="1"/>
      <p:bldP spid="17" grpId="0"/>
      <p:bldP spid="22" grpId="0" animBg="1"/>
      <p:bldP spid="12" grpId="0"/>
      <p:bldP spid="23" grpId="0"/>
      <p:bldP spid="24" grpId="0" animBg="1"/>
      <p:bldP spid="25" grpId="0"/>
      <p:bldP spid="26" grpId="0" animBg="1"/>
      <p:bldP spid="42" grpId="0"/>
      <p:bldP spid="43" grpId="0" animBg="1"/>
      <p:bldP spid="64" grpId="0"/>
      <p:bldP spid="65" grpId="0"/>
      <p:bldP spid="68"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825625"/>
            <a:ext cx="52578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lumMod val="75000"/>
                    <a:lumOff val="25000"/>
                  </a:schemeClr>
                </a:solidFill>
              </a:rPr>
              <a:t>Tracks </a:t>
            </a:r>
            <a:r>
              <a:rPr lang="en-US" sz="2400" b="1" dirty="0">
                <a:solidFill>
                  <a:schemeClr val="tx1">
                    <a:lumMod val="75000"/>
                    <a:lumOff val="25000"/>
                  </a:schemeClr>
                </a:solidFill>
              </a:rPr>
              <a:t>changes</a:t>
            </a:r>
            <a:r>
              <a:rPr lang="en-US" sz="2400" dirty="0">
                <a:solidFill>
                  <a:schemeClr val="tx1">
                    <a:lumMod val="75000"/>
                    <a:lumOff val="25000"/>
                  </a:schemeClr>
                </a:solidFill>
              </a:rPr>
              <a:t> in computer files</a:t>
            </a:r>
            <a:endParaRPr lang="en-US" sz="2000" dirty="0">
              <a:solidFill>
                <a:schemeClr val="tx1">
                  <a:lumMod val="75000"/>
                  <a:lumOff val="25000"/>
                </a:schemeClr>
              </a:solidFill>
            </a:endParaRPr>
          </a:p>
          <a:p>
            <a:r>
              <a:rPr lang="en-US" sz="2400" b="1" dirty="0">
                <a:solidFill>
                  <a:schemeClr val="tx1">
                    <a:lumMod val="75000"/>
                    <a:lumOff val="25000"/>
                  </a:schemeClr>
                </a:solidFill>
              </a:rPr>
              <a:t>Documentation</a:t>
            </a:r>
            <a:r>
              <a:rPr lang="en-US" sz="2400" dirty="0">
                <a:solidFill>
                  <a:schemeClr val="tx1">
                    <a:lumMod val="75000"/>
                    <a:lumOff val="25000"/>
                  </a:schemeClr>
                </a:solidFill>
              </a:rPr>
              <a:t> of project</a:t>
            </a:r>
          </a:p>
          <a:p>
            <a:r>
              <a:rPr lang="en-US" sz="2400" dirty="0">
                <a:solidFill>
                  <a:schemeClr val="tx1">
                    <a:lumMod val="75000"/>
                    <a:lumOff val="25000"/>
                  </a:schemeClr>
                </a:solidFill>
              </a:rPr>
              <a:t>Efficient </a:t>
            </a:r>
            <a:r>
              <a:rPr lang="en-US" sz="2400" b="1" dirty="0">
                <a:solidFill>
                  <a:schemeClr val="tx1">
                    <a:lumMod val="75000"/>
                    <a:lumOff val="25000"/>
                  </a:schemeClr>
                </a:solidFill>
              </a:rPr>
              <a:t>collaboration</a:t>
            </a:r>
            <a:r>
              <a:rPr lang="en-US" sz="2400" dirty="0">
                <a:solidFill>
                  <a:schemeClr val="tx1">
                    <a:lumMod val="75000"/>
                    <a:lumOff val="25000"/>
                  </a:schemeClr>
                </a:solidFill>
              </a:rPr>
              <a:t> with colleagues</a:t>
            </a:r>
          </a:p>
          <a:p>
            <a:pPr marL="0" indent="0">
              <a:buNone/>
            </a:pPr>
            <a:endParaRPr lang="en-US" sz="2400" dirty="0">
              <a:solidFill>
                <a:schemeClr val="tx1">
                  <a:lumMod val="75000"/>
                  <a:lumOff val="25000"/>
                </a:schemeClr>
              </a:solidFill>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dirty="0">
                <a:solidFill>
                  <a:schemeClr val="tx1">
                    <a:lumMod val="65000"/>
                    <a:lumOff val="35000"/>
                  </a:schemeClr>
                </a:solidFill>
              </a:rPr>
              <a:t>Version Control</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a:t>
            </a:fld>
            <a:r>
              <a:rPr lang="en-US" sz="1800" dirty="0">
                <a:solidFill>
                  <a:schemeClr val="bg1"/>
                </a:solidFill>
              </a:rPr>
              <a:t>/25	</a:t>
            </a:r>
          </a:p>
        </p:txBody>
      </p:sp>
      <p:cxnSp>
        <p:nvCxnSpPr>
          <p:cNvPr id="4" name="Straight Arrow Connector 3">
            <a:extLst>
              <a:ext uri="{FF2B5EF4-FFF2-40B4-BE49-F238E27FC236}">
                <a16:creationId xmlns:a16="http://schemas.microsoft.com/office/drawing/2014/main" id="{344B41E8-DE2F-444D-ADAD-62BD9B3981E5}"/>
              </a:ext>
            </a:extLst>
          </p:cNvPr>
          <p:cNvCxnSpPr>
            <a:cxnSpLocks/>
          </p:cNvCxnSpPr>
          <p:nvPr/>
        </p:nvCxnSpPr>
        <p:spPr>
          <a:xfrm>
            <a:off x="1106128" y="5796117"/>
            <a:ext cx="8410012"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9E2A0B4-C3EC-4FED-95C7-EC8C98FCACE1}"/>
              </a:ext>
            </a:extLst>
          </p:cNvPr>
          <p:cNvSpPr txBox="1"/>
          <p:nvPr/>
        </p:nvSpPr>
        <p:spPr>
          <a:xfrm>
            <a:off x="4323334" y="5850745"/>
            <a:ext cx="2008627" cy="400110"/>
          </a:xfrm>
          <a:prstGeom prst="rect">
            <a:avLst/>
          </a:prstGeom>
          <a:noFill/>
        </p:spPr>
        <p:txBody>
          <a:bodyPr wrap="none" rtlCol="0">
            <a:spAutoFit/>
          </a:bodyPr>
          <a:lstStyle/>
          <a:p>
            <a:r>
              <a:rPr lang="en-US" sz="2000" dirty="0">
                <a:solidFill>
                  <a:schemeClr val="tx1">
                    <a:lumMod val="65000"/>
                    <a:lumOff val="35000"/>
                  </a:schemeClr>
                </a:solidFill>
              </a:rPr>
              <a:t>Time and </a:t>
            </a:r>
            <a:r>
              <a:rPr lang="en-US" sz="2000" b="1" dirty="0">
                <a:solidFill>
                  <a:schemeClr val="tx1">
                    <a:lumMod val="65000"/>
                    <a:lumOff val="35000"/>
                  </a:schemeClr>
                </a:solidFill>
              </a:rPr>
              <a:t>Version</a:t>
            </a:r>
          </a:p>
        </p:txBody>
      </p:sp>
      <p:sp>
        <p:nvSpPr>
          <p:cNvPr id="8" name="Rectangle: Top Corners Rounded 7">
            <a:extLst>
              <a:ext uri="{FF2B5EF4-FFF2-40B4-BE49-F238E27FC236}">
                <a16:creationId xmlns:a16="http://schemas.microsoft.com/office/drawing/2014/main" id="{F04DB1CC-5BE1-4338-ADFD-47EC405EF9E0}"/>
              </a:ext>
            </a:extLst>
          </p:cNvPr>
          <p:cNvSpPr/>
          <p:nvPr/>
        </p:nvSpPr>
        <p:spPr>
          <a:xfrm>
            <a:off x="1276593"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BFBF2229-2157-4238-A9FC-2D091451477F}"/>
              </a:ext>
            </a:extLst>
          </p:cNvPr>
          <p:cNvSpPr/>
          <p:nvPr/>
        </p:nvSpPr>
        <p:spPr>
          <a:xfrm>
            <a:off x="2242984" y="5067460"/>
            <a:ext cx="1224116"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E56AD7AD-A430-444C-A8E9-01AF4F873B68}"/>
              </a:ext>
            </a:extLst>
          </p:cNvPr>
          <p:cNvSpPr/>
          <p:nvPr/>
        </p:nvSpPr>
        <p:spPr>
          <a:xfrm>
            <a:off x="2964826" y="5067460"/>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Top Corners Rounded 13">
            <a:extLst>
              <a:ext uri="{FF2B5EF4-FFF2-40B4-BE49-F238E27FC236}">
                <a16:creationId xmlns:a16="http://schemas.microsoft.com/office/drawing/2014/main" id="{22877A43-5FED-428B-8B0A-44888369C999}"/>
              </a:ext>
            </a:extLst>
          </p:cNvPr>
          <p:cNvSpPr/>
          <p:nvPr/>
        </p:nvSpPr>
        <p:spPr>
          <a:xfrm>
            <a:off x="4041001" y="5067460"/>
            <a:ext cx="1224116" cy="696757"/>
          </a:xfrm>
          <a:prstGeom prst="round2SameRect">
            <a:avLst>
              <a:gd name="adj1" fmla="val 50000"/>
              <a:gd name="adj2" fmla="val 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06A86C25-5C32-4DF2-8DA3-1FC3C7640B1A}"/>
              </a:ext>
            </a:extLst>
          </p:cNvPr>
          <p:cNvSpPr/>
          <p:nvPr/>
        </p:nvSpPr>
        <p:spPr>
          <a:xfrm>
            <a:off x="4456443"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Man">
            <a:extLst>
              <a:ext uri="{FF2B5EF4-FFF2-40B4-BE49-F238E27FC236}">
                <a16:creationId xmlns:a16="http://schemas.microsoft.com/office/drawing/2014/main" id="{821ADD0E-82D5-4DD0-9CC2-C27A0C6F78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0263" y="4481301"/>
            <a:ext cx="586159" cy="586159"/>
          </a:xfrm>
          <a:prstGeom prst="rect">
            <a:avLst/>
          </a:prstGeom>
        </p:spPr>
      </p:pic>
      <p:pic>
        <p:nvPicPr>
          <p:cNvPr id="18" name="Graphic 17" descr="Woman">
            <a:extLst>
              <a:ext uri="{FF2B5EF4-FFF2-40B4-BE49-F238E27FC236}">
                <a16:creationId xmlns:a16="http://schemas.microsoft.com/office/drawing/2014/main" id="{EE246037-3AF2-4DB5-977E-86345C37AF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0969" y="4464999"/>
            <a:ext cx="602461" cy="602461"/>
          </a:xfrm>
          <a:prstGeom prst="rect">
            <a:avLst/>
          </a:prstGeom>
        </p:spPr>
      </p:pic>
      <p:pic>
        <p:nvPicPr>
          <p:cNvPr id="20" name="Graphic 19" descr="Dog">
            <a:extLst>
              <a:ext uri="{FF2B5EF4-FFF2-40B4-BE49-F238E27FC236}">
                <a16:creationId xmlns:a16="http://schemas.microsoft.com/office/drawing/2014/main" id="{68BBE24C-A697-4738-8A1D-417D4A8CBD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36538" y="4578218"/>
            <a:ext cx="600220" cy="600220"/>
          </a:xfrm>
          <a:prstGeom prst="rect">
            <a:avLst/>
          </a:prstGeom>
        </p:spPr>
      </p:pic>
      <p:pic>
        <p:nvPicPr>
          <p:cNvPr id="21" name="Graphic 20" descr="Woman">
            <a:extLst>
              <a:ext uri="{FF2B5EF4-FFF2-40B4-BE49-F238E27FC236}">
                <a16:creationId xmlns:a16="http://schemas.microsoft.com/office/drawing/2014/main" id="{3FB36835-E6A4-414C-9D86-C29A368C1C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284" y="4469684"/>
            <a:ext cx="602461" cy="602461"/>
          </a:xfrm>
          <a:prstGeom prst="rect">
            <a:avLst/>
          </a:prstGeom>
        </p:spPr>
      </p:pic>
      <p:pic>
        <p:nvPicPr>
          <p:cNvPr id="22" name="Graphic 21" descr="Man">
            <a:extLst>
              <a:ext uri="{FF2B5EF4-FFF2-40B4-BE49-F238E27FC236}">
                <a16:creationId xmlns:a16="http://schemas.microsoft.com/office/drawing/2014/main" id="{1A22B13A-CB80-41AF-87F9-B0919AD034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0563" y="4481301"/>
            <a:ext cx="586159" cy="586159"/>
          </a:xfrm>
          <a:prstGeom prst="rect">
            <a:avLst/>
          </a:prstGeom>
        </p:spPr>
      </p:pic>
      <p:sp>
        <p:nvSpPr>
          <p:cNvPr id="24" name="Rectangle: Top Corners Rounded 23">
            <a:extLst>
              <a:ext uri="{FF2B5EF4-FFF2-40B4-BE49-F238E27FC236}">
                <a16:creationId xmlns:a16="http://schemas.microsoft.com/office/drawing/2014/main" id="{876879AD-E2A2-43C6-8B38-FAA6C128423B}"/>
              </a:ext>
            </a:extLst>
          </p:cNvPr>
          <p:cNvSpPr/>
          <p:nvPr/>
        </p:nvSpPr>
        <p:spPr>
          <a:xfrm>
            <a:off x="6366510" y="5067460"/>
            <a:ext cx="987427" cy="696757"/>
          </a:xfrm>
          <a:prstGeom prst="round2SameRect">
            <a:avLst>
              <a:gd name="adj1" fmla="val 50000"/>
              <a:gd name="adj2" fmla="val 0"/>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DDAB6E9F-DEDE-4EF3-9E8C-5CD9442C5073}"/>
              </a:ext>
            </a:extLst>
          </p:cNvPr>
          <p:cNvSpPr/>
          <p:nvPr/>
        </p:nvSpPr>
        <p:spPr>
          <a:xfrm>
            <a:off x="7091738" y="5063095"/>
            <a:ext cx="1224116" cy="696757"/>
          </a:xfrm>
          <a:prstGeom prst="round2SameRect">
            <a:avLst>
              <a:gd name="adj1" fmla="val 50000"/>
              <a:gd name="adj2" fmla="val 0"/>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g">
            <a:extLst>
              <a:ext uri="{FF2B5EF4-FFF2-40B4-BE49-F238E27FC236}">
                <a16:creationId xmlns:a16="http://schemas.microsoft.com/office/drawing/2014/main" id="{5F40DCD5-7E23-4D8B-90C8-560476577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52065" y="4569581"/>
            <a:ext cx="600220" cy="600220"/>
          </a:xfrm>
          <a:prstGeom prst="rect">
            <a:avLst/>
          </a:prstGeom>
        </p:spPr>
      </p:pic>
      <p:pic>
        <p:nvPicPr>
          <p:cNvPr id="27" name="Graphic 26" descr="Man">
            <a:extLst>
              <a:ext uri="{FF2B5EF4-FFF2-40B4-BE49-F238E27FC236}">
                <a16:creationId xmlns:a16="http://schemas.microsoft.com/office/drawing/2014/main" id="{3684B17C-DE0D-457B-841D-592D36B3B3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6955" y="4481301"/>
            <a:ext cx="586159" cy="586159"/>
          </a:xfrm>
          <a:prstGeom prst="rect">
            <a:avLst/>
          </a:prstGeom>
        </p:spPr>
      </p:pic>
      <p:sp>
        <p:nvSpPr>
          <p:cNvPr id="28" name="TextBox 27">
            <a:extLst>
              <a:ext uri="{FF2B5EF4-FFF2-40B4-BE49-F238E27FC236}">
                <a16:creationId xmlns:a16="http://schemas.microsoft.com/office/drawing/2014/main" id="{E956C492-B780-49B1-ACBB-D0EE34E11B8A}"/>
              </a:ext>
            </a:extLst>
          </p:cNvPr>
          <p:cNvSpPr txBox="1"/>
          <p:nvPr/>
        </p:nvSpPr>
        <p:spPr>
          <a:xfrm>
            <a:off x="1587671" y="4135796"/>
            <a:ext cx="601960" cy="369332"/>
          </a:xfrm>
          <a:prstGeom prst="rect">
            <a:avLst/>
          </a:prstGeom>
          <a:noFill/>
        </p:spPr>
        <p:txBody>
          <a:bodyPr wrap="none" rtlCol="0">
            <a:spAutoFit/>
          </a:bodyPr>
          <a:lstStyle/>
          <a:p>
            <a:r>
              <a:rPr lang="en-US" dirty="0">
                <a:solidFill>
                  <a:schemeClr val="accent1"/>
                </a:solidFill>
              </a:rPr>
              <a:t>Amy</a:t>
            </a:r>
          </a:p>
        </p:txBody>
      </p:sp>
      <p:sp>
        <p:nvSpPr>
          <p:cNvPr id="29" name="TextBox 28">
            <a:extLst>
              <a:ext uri="{FF2B5EF4-FFF2-40B4-BE49-F238E27FC236}">
                <a16:creationId xmlns:a16="http://schemas.microsoft.com/office/drawing/2014/main" id="{6A29EE47-DE44-4892-A677-0BE5506AB9A8}"/>
              </a:ext>
            </a:extLst>
          </p:cNvPr>
          <p:cNvSpPr txBox="1"/>
          <p:nvPr/>
        </p:nvSpPr>
        <p:spPr>
          <a:xfrm>
            <a:off x="2577697" y="4124332"/>
            <a:ext cx="553357" cy="369332"/>
          </a:xfrm>
          <a:prstGeom prst="rect">
            <a:avLst/>
          </a:prstGeom>
          <a:noFill/>
        </p:spPr>
        <p:txBody>
          <a:bodyPr wrap="none" rtlCol="0">
            <a:spAutoFit/>
          </a:bodyPr>
          <a:lstStyle/>
          <a:p>
            <a:r>
              <a:rPr lang="en-US" dirty="0">
                <a:solidFill>
                  <a:schemeClr val="accent2"/>
                </a:solidFill>
              </a:rPr>
              <a:t>Bob</a:t>
            </a:r>
          </a:p>
        </p:txBody>
      </p:sp>
      <p:sp>
        <p:nvSpPr>
          <p:cNvPr id="30" name="TextBox 29">
            <a:extLst>
              <a:ext uri="{FF2B5EF4-FFF2-40B4-BE49-F238E27FC236}">
                <a16:creationId xmlns:a16="http://schemas.microsoft.com/office/drawing/2014/main" id="{57EF439A-08FD-4EFE-93A8-4BE893405EBC}"/>
              </a:ext>
            </a:extLst>
          </p:cNvPr>
          <p:cNvSpPr txBox="1"/>
          <p:nvPr/>
        </p:nvSpPr>
        <p:spPr>
          <a:xfrm>
            <a:off x="3286670" y="4116933"/>
            <a:ext cx="841897" cy="369332"/>
          </a:xfrm>
          <a:prstGeom prst="rect">
            <a:avLst/>
          </a:prstGeom>
          <a:noFill/>
        </p:spPr>
        <p:txBody>
          <a:bodyPr wrap="none" rtlCol="0">
            <a:spAutoFit/>
          </a:bodyPr>
          <a:lstStyle/>
          <a:p>
            <a:r>
              <a:rPr lang="en-US" dirty="0">
                <a:solidFill>
                  <a:schemeClr val="accent6"/>
                </a:solidFill>
              </a:rPr>
              <a:t>Charlie</a:t>
            </a:r>
          </a:p>
        </p:txBody>
      </p:sp>
    </p:spTree>
    <p:extLst>
      <p:ext uri="{BB962C8B-B14F-4D97-AF65-F5344CB8AC3E}">
        <p14:creationId xmlns:p14="http://schemas.microsoft.com/office/powerpoint/2010/main" val="287927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1" grpId="0" animBg="1"/>
      <p:bldP spid="13" grpId="0" animBg="1"/>
      <p:bldP spid="14" grpId="0" animBg="1"/>
      <p:bldP spid="15" grpId="0" animBg="1"/>
      <p:bldP spid="24" grpId="0" animBg="1"/>
      <p:bldP spid="25" grpId="0" animBg="1"/>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Rebase</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20</a:t>
            </a:fld>
            <a:r>
              <a:rPr lang="en-US" sz="1800" dirty="0">
                <a:solidFill>
                  <a:schemeClr val="bg1"/>
                </a:solidFill>
              </a:rPr>
              <a:t>/25	</a:t>
            </a:r>
          </a:p>
        </p:txBody>
      </p:sp>
      <p:cxnSp>
        <p:nvCxnSpPr>
          <p:cNvPr id="39" name="Straight Arrow Connector 38">
            <a:extLst>
              <a:ext uri="{FF2B5EF4-FFF2-40B4-BE49-F238E27FC236}">
                <a16:creationId xmlns:a16="http://schemas.microsoft.com/office/drawing/2014/main" id="{B472EE90-B390-4882-8600-B52409C9EDB1}"/>
              </a:ext>
            </a:extLst>
          </p:cNvPr>
          <p:cNvCxnSpPr>
            <a:cxnSpLocks/>
            <a:stCxn id="49" idx="5"/>
            <a:endCxn id="40" idx="1"/>
          </p:cNvCxnSpPr>
          <p:nvPr/>
        </p:nvCxnSpPr>
        <p:spPr>
          <a:xfrm>
            <a:off x="8566168" y="3584760"/>
            <a:ext cx="372354" cy="344994"/>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2569457-554D-4767-BF0C-87C9801EA706}"/>
              </a:ext>
            </a:extLst>
          </p:cNvPr>
          <p:cNvSpPr/>
          <p:nvPr/>
        </p:nvSpPr>
        <p:spPr>
          <a:xfrm>
            <a:off x="8896345" y="388757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A996C9C2-E237-4608-836F-24726F635BD1}"/>
              </a:ext>
            </a:extLst>
          </p:cNvPr>
          <p:cNvSpPr txBox="1"/>
          <p:nvPr/>
        </p:nvSpPr>
        <p:spPr>
          <a:xfrm>
            <a:off x="8574821" y="4160544"/>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11e501</a:t>
            </a:r>
            <a:endParaRPr lang="en-US">
              <a:latin typeface="Courier New"/>
              <a:cs typeface="Courier New"/>
            </a:endParaRPr>
          </a:p>
        </p:txBody>
      </p:sp>
      <p:cxnSp>
        <p:nvCxnSpPr>
          <p:cNvPr id="42" name="Straight Arrow Connector 41">
            <a:extLst>
              <a:ext uri="{FF2B5EF4-FFF2-40B4-BE49-F238E27FC236}">
                <a16:creationId xmlns:a16="http://schemas.microsoft.com/office/drawing/2014/main" id="{C5D61FD8-3301-4527-9185-94840A8BF1FF}"/>
              </a:ext>
            </a:extLst>
          </p:cNvPr>
          <p:cNvCxnSpPr>
            <a:cxnSpLocks/>
            <a:stCxn id="40" idx="6"/>
            <a:endCxn id="43" idx="2"/>
          </p:cNvCxnSpPr>
          <p:nvPr/>
        </p:nvCxnSpPr>
        <p:spPr>
          <a:xfrm>
            <a:off x="9184345" y="4031577"/>
            <a:ext cx="792000" cy="0"/>
          </a:xfrm>
          <a:prstGeom prst="straightConnector1">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76D706E-8BCD-4863-AF4E-40FDAD1194CD}"/>
              </a:ext>
            </a:extLst>
          </p:cNvPr>
          <p:cNvSpPr/>
          <p:nvPr/>
        </p:nvSpPr>
        <p:spPr>
          <a:xfrm>
            <a:off x="9976345" y="3887577"/>
            <a:ext cx="288000" cy="288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9E363E5-6A7B-4731-920D-635228F57434}"/>
              </a:ext>
            </a:extLst>
          </p:cNvPr>
          <p:cNvSpPr txBox="1"/>
          <p:nvPr/>
        </p:nvSpPr>
        <p:spPr>
          <a:xfrm>
            <a:off x="9688345" y="416301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0021a9</a:t>
            </a:r>
            <a:endParaRPr lang="en-US">
              <a:latin typeface="Courier New"/>
              <a:cs typeface="Courier New"/>
            </a:endParaRPr>
          </a:p>
        </p:txBody>
      </p:sp>
      <p:cxnSp>
        <p:nvCxnSpPr>
          <p:cNvPr id="48" name="Straight Arrow Connector 47">
            <a:extLst>
              <a:ext uri="{FF2B5EF4-FFF2-40B4-BE49-F238E27FC236}">
                <a16:creationId xmlns:a16="http://schemas.microsoft.com/office/drawing/2014/main" id="{54DF4743-6B2D-4A66-93B1-2D48D95B48B8}"/>
              </a:ext>
            </a:extLst>
          </p:cNvPr>
          <p:cNvCxnSpPr>
            <a:cxnSpLocks/>
            <a:endCxn id="49" idx="2"/>
          </p:cNvCxnSpPr>
          <p:nvPr/>
        </p:nvCxnSpPr>
        <p:spPr>
          <a:xfrm flipV="1">
            <a:off x="7960345" y="3482937"/>
            <a:ext cx="360000" cy="576"/>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200FFF1-D2B8-4F2F-94A6-A6EB1FD100A5}"/>
              </a:ext>
            </a:extLst>
          </p:cNvPr>
          <p:cNvSpPr/>
          <p:nvPr/>
        </p:nvSpPr>
        <p:spPr>
          <a:xfrm>
            <a:off x="8320345" y="33389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254CBF4-1D9C-4E0A-BFEC-3C43405EB7B4}"/>
              </a:ext>
            </a:extLst>
          </p:cNvPr>
          <p:cNvSpPr txBox="1"/>
          <p:nvPr/>
        </p:nvSpPr>
        <p:spPr>
          <a:xfrm>
            <a:off x="7985224" y="2979329"/>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afe8b8</a:t>
            </a:r>
            <a:endParaRPr lang="en-US">
              <a:latin typeface="Courier New"/>
              <a:cs typeface="Courier New"/>
            </a:endParaRPr>
          </a:p>
        </p:txBody>
      </p:sp>
      <p:cxnSp>
        <p:nvCxnSpPr>
          <p:cNvPr id="54" name="Straight Arrow Connector 53">
            <a:extLst>
              <a:ext uri="{FF2B5EF4-FFF2-40B4-BE49-F238E27FC236}">
                <a16:creationId xmlns:a16="http://schemas.microsoft.com/office/drawing/2014/main" id="{EB780F6D-E3AA-4E37-9B2C-FECE8364F35B}"/>
              </a:ext>
            </a:extLst>
          </p:cNvPr>
          <p:cNvCxnSpPr>
            <a:cxnSpLocks/>
            <a:stCxn id="49" idx="6"/>
            <a:endCxn id="55" idx="2"/>
          </p:cNvCxnSpPr>
          <p:nvPr/>
        </p:nvCxnSpPr>
        <p:spPr>
          <a:xfrm>
            <a:off x="8608345" y="3482937"/>
            <a:ext cx="792000" cy="0"/>
          </a:xfrm>
          <a:prstGeom prst="straightConnector1">
            <a:avLst/>
          </a:prstGeom>
          <a:ln w="57150">
            <a:solidFill>
              <a:srgbClr val="F05033"/>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6ED30615-5DC7-454F-A0B9-25CEB750590F}"/>
              </a:ext>
            </a:extLst>
          </p:cNvPr>
          <p:cNvSpPr/>
          <p:nvPr/>
        </p:nvSpPr>
        <p:spPr>
          <a:xfrm>
            <a:off x="9400345" y="3338937"/>
            <a:ext cx="288000" cy="288000"/>
          </a:xfrm>
          <a:prstGeom prst="ellipse">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801E135-372C-4F66-91CF-3F1E3FDD7BA4}"/>
              </a:ext>
            </a:extLst>
          </p:cNvPr>
          <p:cNvSpPr txBox="1"/>
          <p:nvPr/>
        </p:nvSpPr>
        <p:spPr>
          <a:xfrm>
            <a:off x="9036983" y="2996982"/>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b06ecf</a:t>
            </a:r>
            <a:endParaRPr lang="en-US">
              <a:solidFill>
                <a:srgbClr val="586069"/>
              </a:solidFill>
              <a:latin typeface="Courier New"/>
              <a:cs typeface="Courier New"/>
            </a:endParaRPr>
          </a:p>
        </p:txBody>
      </p:sp>
      <p:sp>
        <p:nvSpPr>
          <p:cNvPr id="67" name="TextBox 66">
            <a:extLst>
              <a:ext uri="{FF2B5EF4-FFF2-40B4-BE49-F238E27FC236}">
                <a16:creationId xmlns:a16="http://schemas.microsoft.com/office/drawing/2014/main" id="{DB60C8CA-D553-4F40-89B2-D41D6C259307}"/>
              </a:ext>
            </a:extLst>
          </p:cNvPr>
          <p:cNvSpPr txBox="1"/>
          <p:nvPr/>
        </p:nvSpPr>
        <p:spPr>
          <a:xfrm>
            <a:off x="9153365" y="2796681"/>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68" name="TextBox 67">
            <a:extLst>
              <a:ext uri="{FF2B5EF4-FFF2-40B4-BE49-F238E27FC236}">
                <a16:creationId xmlns:a16="http://schemas.microsoft.com/office/drawing/2014/main" id="{6046B73A-4A69-416E-AC4E-434A8A2F7EFA}"/>
              </a:ext>
            </a:extLst>
          </p:cNvPr>
          <p:cNvSpPr txBox="1"/>
          <p:nvPr/>
        </p:nvSpPr>
        <p:spPr>
          <a:xfrm>
            <a:off x="9752295" y="4429479"/>
            <a:ext cx="736099"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HEAD</a:t>
            </a:r>
          </a:p>
        </p:txBody>
      </p:sp>
      <p:sp>
        <p:nvSpPr>
          <p:cNvPr id="29" name="Content Placeholder 2">
            <a:extLst>
              <a:ext uri="{FF2B5EF4-FFF2-40B4-BE49-F238E27FC236}">
                <a16:creationId xmlns:a16="http://schemas.microsoft.com/office/drawing/2014/main" id="{A82D3AD5-1DF7-497E-BE42-80B55F5CB54E}"/>
              </a:ext>
            </a:extLst>
          </p:cNvPr>
          <p:cNvSpPr>
            <a:spLocks noGrp="1"/>
          </p:cNvSpPr>
          <p:nvPr>
            <p:ph idx="1"/>
          </p:nvPr>
        </p:nvSpPr>
        <p:spPr>
          <a:xfrm>
            <a:off x="838200" y="2787039"/>
            <a:ext cx="5257800" cy="467122"/>
          </a:xfrm>
        </p:spPr>
        <p:txBody>
          <a:bodyPr vert="horz" lIns="91440" tIns="45720" rIns="91440" bIns="45720" rtlCol="0" anchor="t">
            <a:normAutofit/>
          </a:bodyPr>
          <a:lstStyle/>
          <a:p>
            <a:pPr>
              <a:buNone/>
            </a:pPr>
            <a:r>
              <a:rPr lang="en-US" sz="2400" b="1">
                <a:solidFill>
                  <a:srgbClr val="3F3F3F"/>
                </a:solidFill>
              </a:rPr>
              <a:t>Rebase</a:t>
            </a:r>
            <a:r>
              <a:rPr lang="en-US" sz="2400">
                <a:solidFill>
                  <a:srgbClr val="3F3F3F"/>
                </a:solidFill>
              </a:rPr>
              <a:t> branch</a:t>
            </a:r>
          </a:p>
        </p:txBody>
      </p:sp>
      <p:sp>
        <p:nvSpPr>
          <p:cNvPr id="30" name="Content Placeholder 2">
            <a:extLst>
              <a:ext uri="{FF2B5EF4-FFF2-40B4-BE49-F238E27FC236}">
                <a16:creationId xmlns:a16="http://schemas.microsoft.com/office/drawing/2014/main" id="{2CF973F6-5B85-4482-8DFE-F006986F862C}"/>
              </a:ext>
            </a:extLst>
          </p:cNvPr>
          <p:cNvSpPr txBox="1">
            <a:spLocks/>
          </p:cNvSpPr>
          <p:nvPr/>
        </p:nvSpPr>
        <p:spPr>
          <a:xfrm>
            <a:off x="838200" y="3185502"/>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[branch-name]</a:t>
            </a:r>
          </a:p>
          <a:p>
            <a:pPr marL="0" indent="0">
              <a:buNone/>
            </a:pPr>
            <a:r>
              <a:rPr lang="en-US" sz="2000">
                <a:solidFill>
                  <a:srgbClr val="FFFFFF"/>
                </a:solidFill>
                <a:latin typeface="Courier New"/>
                <a:cs typeface="Courier New"/>
              </a:rPr>
              <a:t>git rebase master</a:t>
            </a:r>
            <a:endParaRPr lang="en-US"/>
          </a:p>
        </p:txBody>
      </p:sp>
      <p:sp>
        <p:nvSpPr>
          <p:cNvPr id="31" name="Content Placeholder 2">
            <a:extLst>
              <a:ext uri="{FF2B5EF4-FFF2-40B4-BE49-F238E27FC236}">
                <a16:creationId xmlns:a16="http://schemas.microsoft.com/office/drawing/2014/main" id="{D1B89E22-0C4F-4B4F-BA50-D502805132E6}"/>
              </a:ext>
            </a:extLst>
          </p:cNvPr>
          <p:cNvSpPr txBox="1">
            <a:spLocks/>
          </p:cNvSpPr>
          <p:nvPr/>
        </p:nvSpPr>
        <p:spPr>
          <a:xfrm>
            <a:off x="839522" y="4307702"/>
            <a:ext cx="52578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b="1">
                <a:solidFill>
                  <a:srgbClr val="3F3F3F"/>
                </a:solidFill>
              </a:rPr>
              <a:t>Fast-Forward</a:t>
            </a:r>
            <a:r>
              <a:rPr lang="en-US" sz="2400">
                <a:solidFill>
                  <a:srgbClr val="3F3F3F"/>
                </a:solidFill>
              </a:rPr>
              <a:t> merge</a:t>
            </a:r>
          </a:p>
        </p:txBody>
      </p:sp>
      <p:sp>
        <p:nvSpPr>
          <p:cNvPr id="32" name="Content Placeholder 2">
            <a:extLst>
              <a:ext uri="{FF2B5EF4-FFF2-40B4-BE49-F238E27FC236}">
                <a16:creationId xmlns:a16="http://schemas.microsoft.com/office/drawing/2014/main" id="{48F50DD9-4B5E-4C1C-A4C4-4A6F3FF3BF42}"/>
              </a:ext>
            </a:extLst>
          </p:cNvPr>
          <p:cNvSpPr txBox="1">
            <a:spLocks/>
          </p:cNvSpPr>
          <p:nvPr/>
        </p:nvSpPr>
        <p:spPr>
          <a:xfrm>
            <a:off x="839522" y="4706165"/>
            <a:ext cx="5257800" cy="81360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checkout master</a:t>
            </a:r>
          </a:p>
          <a:p>
            <a:pPr marL="0" indent="0">
              <a:buNone/>
            </a:pPr>
            <a:r>
              <a:rPr lang="en-US" sz="2000">
                <a:solidFill>
                  <a:srgbClr val="FFFFFF"/>
                </a:solidFill>
                <a:latin typeface="Courier New"/>
                <a:cs typeface="Courier New"/>
              </a:rPr>
              <a:t>git merge [branch-name]</a:t>
            </a:r>
            <a:endParaRPr lang="en-US"/>
          </a:p>
        </p:txBody>
      </p:sp>
      <p:sp>
        <p:nvSpPr>
          <p:cNvPr id="22" name="Content Placeholder 2">
            <a:extLst>
              <a:ext uri="{FF2B5EF4-FFF2-40B4-BE49-F238E27FC236}">
                <a16:creationId xmlns:a16="http://schemas.microsoft.com/office/drawing/2014/main" id="{99B6DC52-9E81-4185-8D8D-4D2074F048B9}"/>
              </a:ext>
            </a:extLst>
          </p:cNvPr>
          <p:cNvSpPr txBox="1">
            <a:spLocks/>
          </p:cNvSpPr>
          <p:nvPr/>
        </p:nvSpPr>
        <p:spPr>
          <a:xfrm>
            <a:off x="838200" y="1690688"/>
            <a:ext cx="5257800" cy="923330"/>
          </a:xfrm>
          <a:prstGeom prst="rect">
            <a:avLst/>
          </a:prstGeom>
        </p:spPr>
        <p:txBody>
          <a:bodyPr vert="horz" wrap="square"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Changes base of a branch from one commit to another. </a:t>
            </a:r>
            <a:r>
              <a:rPr lang="en-US" sz="2000" i="1">
                <a:solidFill>
                  <a:srgbClr val="3F3F3F"/>
                </a:solidFill>
              </a:rPr>
              <a:t>Moved</a:t>
            </a:r>
            <a:r>
              <a:rPr lang="en-US" sz="2000">
                <a:solidFill>
                  <a:srgbClr val="3F3F3F"/>
                </a:solidFill>
              </a:rPr>
              <a:t> branch is composed of entirely new commits.</a:t>
            </a:r>
          </a:p>
        </p:txBody>
      </p:sp>
      <p:sp>
        <p:nvSpPr>
          <p:cNvPr id="23" name="TextBox 22">
            <a:extLst>
              <a:ext uri="{FF2B5EF4-FFF2-40B4-BE49-F238E27FC236}">
                <a16:creationId xmlns:a16="http://schemas.microsoft.com/office/drawing/2014/main" id="{66CFBB7C-71E6-409B-A1DA-ADDABB1A4092}"/>
              </a:ext>
            </a:extLst>
          </p:cNvPr>
          <p:cNvSpPr txBox="1"/>
          <p:nvPr/>
        </p:nvSpPr>
        <p:spPr>
          <a:xfrm>
            <a:off x="9688344" y="4159041"/>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23ef02</a:t>
            </a:r>
            <a:endParaRPr lang="en-US">
              <a:latin typeface="Courier New"/>
              <a:cs typeface="Courier New"/>
            </a:endParaRPr>
          </a:p>
        </p:txBody>
      </p:sp>
      <p:sp>
        <p:nvSpPr>
          <p:cNvPr id="24" name="TextBox 23">
            <a:extLst>
              <a:ext uri="{FF2B5EF4-FFF2-40B4-BE49-F238E27FC236}">
                <a16:creationId xmlns:a16="http://schemas.microsoft.com/office/drawing/2014/main" id="{1A6D6F07-052E-4914-9F81-27A3FF6FB3D4}"/>
              </a:ext>
            </a:extLst>
          </p:cNvPr>
          <p:cNvSpPr txBox="1"/>
          <p:nvPr/>
        </p:nvSpPr>
        <p:spPr>
          <a:xfrm>
            <a:off x="10704997" y="4172985"/>
            <a:ext cx="1011815" cy="369332"/>
          </a:xfrm>
          <a:prstGeom prst="rect">
            <a:avLst/>
          </a:prstGeom>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a:solidFill>
                  <a:srgbClr val="444D56"/>
                </a:solidFill>
                <a:latin typeface="Courier New"/>
                <a:cs typeface="Courier New"/>
              </a:rPr>
              <a:t>0ffe15</a:t>
            </a:r>
            <a:endParaRPr lang="en-US">
              <a:latin typeface="Courier New"/>
              <a:cs typeface="Courier New"/>
            </a:endParaRPr>
          </a:p>
        </p:txBody>
      </p:sp>
      <p:sp>
        <p:nvSpPr>
          <p:cNvPr id="25" name="TextBox 24">
            <a:extLst>
              <a:ext uri="{FF2B5EF4-FFF2-40B4-BE49-F238E27FC236}">
                <a16:creationId xmlns:a16="http://schemas.microsoft.com/office/drawing/2014/main" id="{ECE7832A-461B-4F48-9A0A-FABBFD473BA9}"/>
              </a:ext>
            </a:extLst>
          </p:cNvPr>
          <p:cNvSpPr txBox="1">
            <a:spLocks/>
          </p:cNvSpPr>
          <p:nvPr/>
        </p:nvSpPr>
        <p:spPr>
          <a:xfrm>
            <a:off x="6804530" y="3298271"/>
            <a:ext cx="1011815" cy="369332"/>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master</a:t>
            </a:r>
          </a:p>
        </p:txBody>
      </p:sp>
      <p:sp>
        <p:nvSpPr>
          <p:cNvPr id="26" name="TextBox 25">
            <a:extLst>
              <a:ext uri="{FF2B5EF4-FFF2-40B4-BE49-F238E27FC236}">
                <a16:creationId xmlns:a16="http://schemas.microsoft.com/office/drawing/2014/main" id="{26FD127F-E72C-431D-A2D4-4B90C28A5032}"/>
              </a:ext>
            </a:extLst>
          </p:cNvPr>
          <p:cNvSpPr txBox="1">
            <a:spLocks/>
          </p:cNvSpPr>
          <p:nvPr/>
        </p:nvSpPr>
        <p:spPr>
          <a:xfrm>
            <a:off x="6796446" y="3846911"/>
            <a:ext cx="1163899"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feature</a:t>
            </a:r>
          </a:p>
        </p:txBody>
      </p:sp>
    </p:spTree>
    <p:extLst>
      <p:ext uri="{BB962C8B-B14F-4D97-AF65-F5344CB8AC3E}">
        <p14:creationId xmlns:p14="http://schemas.microsoft.com/office/powerpoint/2010/main" val="231900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6.25E-7 -1.85185E-6 L 0.08867 -1.85185E-6 " pathEditMode="relative" rAng="0" ptsTypes="AA">
                                      <p:cBhvr>
                                        <p:cTn id="14" dur="2000" fill="hold"/>
                                        <p:tgtEl>
                                          <p:spTgt spid="39"/>
                                        </p:tgtEl>
                                        <p:attrNameLst>
                                          <p:attrName>ppt_x</p:attrName>
                                          <p:attrName>ppt_y</p:attrName>
                                        </p:attrNameLst>
                                      </p:cBhvr>
                                      <p:rCtr x="4427" y="0"/>
                                    </p:animMotion>
                                  </p:childTnLst>
                                </p:cTn>
                              </p:par>
                              <p:par>
                                <p:cTn id="15" presetID="63" presetClass="path" presetSubtype="0" accel="50000" decel="50000" fill="hold" grpId="0" nodeType="withEffect">
                                  <p:stCondLst>
                                    <p:cond delay="0"/>
                                  </p:stCondLst>
                                  <p:childTnLst>
                                    <p:animMotion origin="layout" path="M 1.66667E-6 1.85185E-6 L 0.08867 1.85185E-6 " pathEditMode="relative" rAng="0" ptsTypes="AA">
                                      <p:cBhvr>
                                        <p:cTn id="16" dur="2000" fill="hold"/>
                                        <p:tgtEl>
                                          <p:spTgt spid="40"/>
                                        </p:tgtEl>
                                        <p:attrNameLst>
                                          <p:attrName>ppt_x</p:attrName>
                                          <p:attrName>ppt_y</p:attrName>
                                        </p:attrNameLst>
                                      </p:cBhvr>
                                      <p:rCtr x="4427" y="0"/>
                                    </p:animMotion>
                                  </p:childTnLst>
                                </p:cTn>
                              </p:par>
                              <p:par>
                                <p:cTn id="17" presetID="63" presetClass="path" presetSubtype="0" accel="50000" decel="50000" fill="hold" nodeType="withEffect">
                                  <p:stCondLst>
                                    <p:cond delay="0"/>
                                  </p:stCondLst>
                                  <p:childTnLst>
                                    <p:animMotion origin="layout" path="M 8.33333E-7 1.85185E-6 L 0.08867 1.85185E-6 " pathEditMode="relative" rAng="0" ptsTypes="AA">
                                      <p:cBhvr>
                                        <p:cTn id="18" dur="2000" fill="hold"/>
                                        <p:tgtEl>
                                          <p:spTgt spid="42"/>
                                        </p:tgtEl>
                                        <p:attrNameLst>
                                          <p:attrName>ppt_x</p:attrName>
                                          <p:attrName>ppt_y</p:attrName>
                                        </p:attrNameLst>
                                      </p:cBhvr>
                                      <p:rCtr x="4427" y="0"/>
                                    </p:animMotion>
                                  </p:childTnLst>
                                </p:cTn>
                              </p:par>
                              <p:par>
                                <p:cTn id="19" presetID="63" presetClass="path" presetSubtype="0" accel="50000" decel="50000" fill="hold" grpId="0" nodeType="withEffect">
                                  <p:stCondLst>
                                    <p:cond delay="0"/>
                                  </p:stCondLst>
                                  <p:childTnLst>
                                    <p:animMotion origin="layout" path="M -2.08333E-7 1.85185E-6 L 0.08867 1.85185E-6 " pathEditMode="relative" rAng="0" ptsTypes="AA">
                                      <p:cBhvr>
                                        <p:cTn id="20" dur="2000" fill="hold"/>
                                        <p:tgtEl>
                                          <p:spTgt spid="43"/>
                                        </p:tgtEl>
                                        <p:attrNameLst>
                                          <p:attrName>ppt_x</p:attrName>
                                          <p:attrName>ppt_y</p:attrName>
                                        </p:attrNameLst>
                                      </p:cBhvr>
                                      <p:rCtr x="4427" y="0"/>
                                    </p:animMotion>
                                  </p:childTnLst>
                                </p:cTn>
                              </p:par>
                              <p:par>
                                <p:cTn id="21" presetID="63" presetClass="path" presetSubtype="0" accel="50000" decel="50000" fill="hold" grpId="0" nodeType="withEffect">
                                  <p:stCondLst>
                                    <p:cond delay="0"/>
                                  </p:stCondLst>
                                  <p:childTnLst>
                                    <p:animMotion origin="layout" path="M -2.08333E-7 -1.85185E-6 L 0.08867 -1.85185E-6 " pathEditMode="relative" rAng="0" ptsTypes="AA">
                                      <p:cBhvr>
                                        <p:cTn id="22" dur="2000" fill="hold"/>
                                        <p:tgtEl>
                                          <p:spTgt spid="68"/>
                                        </p:tgtEl>
                                        <p:attrNameLst>
                                          <p:attrName>ppt_x</p:attrName>
                                          <p:attrName>ppt_y</p:attrName>
                                        </p:attrNameLst>
                                      </p:cBhvr>
                                      <p:rCtr x="4427" y="0"/>
                                    </p:animMotion>
                                  </p:childTnLst>
                                </p:cTn>
                              </p:par>
                              <p:par>
                                <p:cTn id="23" presetID="10" presetClass="exit" presetSubtype="0" fill="hold" grpId="0" nodeType="withEffect">
                                  <p:stCondLst>
                                    <p:cond delay="0"/>
                                  </p:stCondLst>
                                  <p:childTnLst>
                                    <p:animEffect transition="out" filter="fade">
                                      <p:cBhvr>
                                        <p:cTn id="24" dur="500"/>
                                        <p:tgtEl>
                                          <p:spTgt spid="41"/>
                                        </p:tgtEl>
                                      </p:cBhvr>
                                    </p:animEffect>
                                    <p:set>
                                      <p:cBhvr>
                                        <p:cTn id="25" dur="1" fill="hold">
                                          <p:stCondLst>
                                            <p:cond delay="499"/>
                                          </p:stCondLst>
                                        </p:cTn>
                                        <p:tgtEl>
                                          <p:spTgt spid="4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1" nodeType="clickEffect">
                                  <p:stCondLst>
                                    <p:cond delay="0"/>
                                  </p:stCondLst>
                                  <p:childTnLst>
                                    <p:animClr clrSpc="rgb" dir="cw">
                                      <p:cBhvr override="childStyle">
                                        <p:cTn id="45" dur="2000" fill="hold"/>
                                        <p:tgtEl>
                                          <p:spTgt spid="40"/>
                                        </p:tgtEl>
                                        <p:attrNameLst>
                                          <p:attrName>style.color</p:attrName>
                                        </p:attrNameLst>
                                      </p:cBhvr>
                                      <p:to>
                                        <a:srgbClr val="F05033"/>
                                      </p:to>
                                    </p:animClr>
                                    <p:animClr clrSpc="rgb" dir="cw">
                                      <p:cBhvr>
                                        <p:cTn id="46" dur="2000" fill="hold"/>
                                        <p:tgtEl>
                                          <p:spTgt spid="40"/>
                                        </p:tgtEl>
                                        <p:attrNameLst>
                                          <p:attrName>fillcolor</p:attrName>
                                        </p:attrNameLst>
                                      </p:cBhvr>
                                      <p:to>
                                        <a:srgbClr val="F05033"/>
                                      </p:to>
                                    </p:animClr>
                                    <p:set>
                                      <p:cBhvr>
                                        <p:cTn id="47" dur="2000" fill="hold"/>
                                        <p:tgtEl>
                                          <p:spTgt spid="40"/>
                                        </p:tgtEl>
                                        <p:attrNameLst>
                                          <p:attrName>fill.type</p:attrName>
                                        </p:attrNameLst>
                                      </p:cBhvr>
                                      <p:to>
                                        <p:strVal val="solid"/>
                                      </p:to>
                                    </p:set>
                                    <p:set>
                                      <p:cBhvr>
                                        <p:cTn id="48" dur="2000" fill="hold"/>
                                        <p:tgtEl>
                                          <p:spTgt spid="40"/>
                                        </p:tgtEl>
                                        <p:attrNameLst>
                                          <p:attrName>fill.on</p:attrName>
                                        </p:attrNameLst>
                                      </p:cBhvr>
                                      <p:to>
                                        <p:strVal val="true"/>
                                      </p:to>
                                    </p:set>
                                  </p:childTnLst>
                                </p:cTn>
                              </p:par>
                              <p:par>
                                <p:cTn id="49" presetID="19" presetClass="emph" presetSubtype="0" fill="hold" grpId="1" nodeType="withEffect">
                                  <p:stCondLst>
                                    <p:cond delay="0"/>
                                  </p:stCondLst>
                                  <p:childTnLst>
                                    <p:animClr clrSpc="rgb" dir="cw">
                                      <p:cBhvr override="childStyle">
                                        <p:cTn id="50" dur="2000" fill="hold"/>
                                        <p:tgtEl>
                                          <p:spTgt spid="43"/>
                                        </p:tgtEl>
                                        <p:attrNameLst>
                                          <p:attrName>style.color</p:attrName>
                                        </p:attrNameLst>
                                      </p:cBhvr>
                                      <p:to>
                                        <a:srgbClr val="F05033"/>
                                      </p:to>
                                    </p:animClr>
                                    <p:animClr clrSpc="rgb" dir="cw">
                                      <p:cBhvr>
                                        <p:cTn id="51" dur="2000" fill="hold"/>
                                        <p:tgtEl>
                                          <p:spTgt spid="43"/>
                                        </p:tgtEl>
                                        <p:attrNameLst>
                                          <p:attrName>fillcolor</p:attrName>
                                        </p:attrNameLst>
                                      </p:cBhvr>
                                      <p:to>
                                        <a:srgbClr val="F05033"/>
                                      </p:to>
                                    </p:animClr>
                                    <p:set>
                                      <p:cBhvr>
                                        <p:cTn id="52" dur="2000" fill="hold"/>
                                        <p:tgtEl>
                                          <p:spTgt spid="43"/>
                                        </p:tgtEl>
                                        <p:attrNameLst>
                                          <p:attrName>fill.type</p:attrName>
                                        </p:attrNameLst>
                                      </p:cBhvr>
                                      <p:to>
                                        <p:strVal val="solid"/>
                                      </p:to>
                                    </p:set>
                                    <p:set>
                                      <p:cBhvr>
                                        <p:cTn id="53" dur="2000" fill="hold"/>
                                        <p:tgtEl>
                                          <p:spTgt spid="43"/>
                                        </p:tgtEl>
                                        <p:attrNameLst>
                                          <p:attrName>fill.on</p:attrName>
                                        </p:attrNameLst>
                                      </p:cBhvr>
                                      <p:to>
                                        <p:strVal val="true"/>
                                      </p:to>
                                    </p:set>
                                  </p:childTnLst>
                                </p:cTn>
                              </p:par>
                              <p:par>
                                <p:cTn id="54" presetID="7" presetClass="emph" presetSubtype="2" fill="hold" nodeType="withEffect">
                                  <p:stCondLst>
                                    <p:cond delay="0"/>
                                  </p:stCondLst>
                                  <p:childTnLst>
                                    <p:animClr clrSpc="rgb" dir="cw">
                                      <p:cBhvr>
                                        <p:cTn id="55" dur="2000" fill="hold"/>
                                        <p:tgtEl>
                                          <p:spTgt spid="39"/>
                                        </p:tgtEl>
                                        <p:attrNameLst>
                                          <p:attrName>stroke.color</p:attrName>
                                        </p:attrNameLst>
                                      </p:cBhvr>
                                      <p:to>
                                        <a:srgbClr val="F05033"/>
                                      </p:to>
                                    </p:animClr>
                                    <p:set>
                                      <p:cBhvr>
                                        <p:cTn id="56" dur="2000" fill="hold"/>
                                        <p:tgtEl>
                                          <p:spTgt spid="39"/>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42"/>
                                        </p:tgtEl>
                                        <p:attrNameLst>
                                          <p:attrName>stroke.color</p:attrName>
                                        </p:attrNameLst>
                                      </p:cBhvr>
                                      <p:to>
                                        <a:srgbClr val="F05033"/>
                                      </p:to>
                                    </p:animClr>
                                    <p:set>
                                      <p:cBhvr>
                                        <p:cTn id="59" dur="2000" fill="hold"/>
                                        <p:tgtEl>
                                          <p:spTgt spid="42"/>
                                        </p:tgtEl>
                                        <p:attrNameLst>
                                          <p:attrName>stroke.on</p:attrName>
                                        </p:attrNameLst>
                                      </p:cBhvr>
                                      <p:to>
                                        <p:strVal val="true"/>
                                      </p:to>
                                    </p:set>
                                  </p:childTnLst>
                                </p:cTn>
                              </p:par>
                              <p:par>
                                <p:cTn id="60" presetID="10" presetClass="exit" presetSubtype="0" fill="hold" grpId="0" nodeType="withEffect">
                                  <p:stCondLst>
                                    <p:cond delay="0"/>
                                  </p:stCondLst>
                                  <p:childTnLst>
                                    <p:animEffect transition="out" filter="fade">
                                      <p:cBhvr>
                                        <p:cTn id="61" dur="500"/>
                                        <p:tgtEl>
                                          <p:spTgt spid="67"/>
                                        </p:tgtEl>
                                      </p:cBhvr>
                                    </p:animEffect>
                                    <p:set>
                                      <p:cBhvr>
                                        <p:cTn id="62" dur="1" fill="hold">
                                          <p:stCondLst>
                                            <p:cond delay="499"/>
                                          </p:stCondLst>
                                        </p:cTn>
                                        <p:tgtEl>
                                          <p:spTgt spid="67"/>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p:bldP spid="43" grpId="0" animBg="1"/>
      <p:bldP spid="43" grpId="1" animBg="1"/>
      <p:bldP spid="44" grpId="0"/>
      <p:bldP spid="67" grpId="0"/>
      <p:bldP spid="68" grpId="0"/>
      <p:bldP spid="29" grpId="0" build="p"/>
      <p:bldP spid="30" grpId="0" animBg="1"/>
      <p:bldP spid="31" grpId="0"/>
      <p:bldP spid="32" grpId="0" animBg="1"/>
      <p:bldP spid="23" grpId="0"/>
      <p:bldP spid="2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Useful</a:t>
            </a: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21</a:t>
            </a:fld>
            <a:r>
              <a:rPr lang="en-US" sz="1800" dirty="0">
                <a:solidFill>
                  <a:schemeClr val="bg1"/>
                </a:solidFill>
              </a:rPr>
              <a:t>/25	</a:t>
            </a:r>
          </a:p>
        </p:txBody>
      </p:sp>
      <p:pic>
        <p:nvPicPr>
          <p:cNvPr id="5" name="Graphic 4" descr="Document">
            <a:extLst>
              <a:ext uri="{FF2B5EF4-FFF2-40B4-BE49-F238E27FC236}">
                <a16:creationId xmlns:a16="http://schemas.microsoft.com/office/drawing/2014/main" id="{8ED88F49-72C9-4554-B647-DAF9DFACC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079" y="4778514"/>
            <a:ext cx="781050" cy="781050"/>
          </a:xfrm>
          <a:prstGeom prst="rect">
            <a:avLst/>
          </a:prstGeom>
        </p:spPr>
      </p:pic>
      <p:sp>
        <p:nvSpPr>
          <p:cNvPr id="6" name="Content Placeholder 2">
            <a:extLst>
              <a:ext uri="{FF2B5EF4-FFF2-40B4-BE49-F238E27FC236}">
                <a16:creationId xmlns:a16="http://schemas.microsoft.com/office/drawing/2014/main" id="{C388E5F1-CD60-47DD-B3A0-75278ECB00B8}"/>
              </a:ext>
            </a:extLst>
          </p:cNvPr>
          <p:cNvSpPr txBox="1">
            <a:spLocks/>
          </p:cNvSpPr>
          <p:nvPr/>
        </p:nvSpPr>
        <p:spPr>
          <a:xfrm>
            <a:off x="6019129" y="4900892"/>
            <a:ext cx="1562101"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.gitignore</a:t>
            </a:r>
            <a:endParaRPr lang="en-US">
              <a:solidFill>
                <a:schemeClr val="tx1">
                  <a:lumMod val="75000"/>
                  <a:lumOff val="25000"/>
                </a:schemeClr>
              </a:solidFill>
            </a:endParaRPr>
          </a:p>
        </p:txBody>
      </p:sp>
      <p:sp>
        <p:nvSpPr>
          <p:cNvPr id="11" name="Content Placeholder 2">
            <a:extLst>
              <a:ext uri="{FF2B5EF4-FFF2-40B4-BE49-F238E27FC236}">
                <a16:creationId xmlns:a16="http://schemas.microsoft.com/office/drawing/2014/main" id="{CBEF47D8-80B5-4A0A-A628-5193ADDF1150}"/>
              </a:ext>
            </a:extLst>
          </p:cNvPr>
          <p:cNvSpPr txBox="1">
            <a:spLocks/>
          </p:cNvSpPr>
          <p:nvPr/>
        </p:nvSpPr>
        <p:spPr>
          <a:xfrm>
            <a:off x="838200" y="2709513"/>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Tag</a:t>
            </a:r>
            <a:r>
              <a:rPr lang="en-US" sz="2400">
                <a:solidFill>
                  <a:srgbClr val="3F3F3F"/>
                </a:solidFill>
              </a:rPr>
              <a:t> a commit</a:t>
            </a:r>
          </a:p>
        </p:txBody>
      </p:sp>
      <p:sp>
        <p:nvSpPr>
          <p:cNvPr id="13" name="Content Placeholder 2">
            <a:extLst>
              <a:ext uri="{FF2B5EF4-FFF2-40B4-BE49-F238E27FC236}">
                <a16:creationId xmlns:a16="http://schemas.microsoft.com/office/drawing/2014/main" id="{661AFD58-7689-41F0-9B16-7CC891675F32}"/>
              </a:ext>
            </a:extLst>
          </p:cNvPr>
          <p:cNvSpPr txBox="1">
            <a:spLocks/>
          </p:cNvSpPr>
          <p:nvPr/>
        </p:nvSpPr>
        <p:spPr>
          <a:xfrm>
            <a:off x="2587752" y="3107976"/>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tag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738AAC3A-05BC-4022-8142-00A3AA7DA48C}"/>
              </a:ext>
            </a:extLst>
          </p:cNvPr>
          <p:cNvSpPr txBox="1">
            <a:spLocks/>
          </p:cNvSpPr>
          <p:nvPr/>
        </p:nvSpPr>
        <p:spPr>
          <a:xfrm>
            <a:off x="854321" y="3714850"/>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a:solidFill>
                  <a:srgbClr val="3F3F3F"/>
                </a:solidFill>
              </a:rPr>
              <a:t>Set e</a:t>
            </a:r>
            <a:r>
              <a:rPr lang="en-US" sz="2400" b="1">
                <a:solidFill>
                  <a:srgbClr val="3F3F3F"/>
                </a:solidFill>
              </a:rPr>
              <a:t>ditor</a:t>
            </a:r>
            <a:r>
              <a:rPr lang="en-US" sz="2400">
                <a:solidFill>
                  <a:srgbClr val="3F3F3F"/>
                </a:solidFill>
              </a:rPr>
              <a:t> for commit messages - default</a:t>
            </a:r>
            <a:r>
              <a:rPr lang="en-US" sz="2400" i="1">
                <a:solidFill>
                  <a:srgbClr val="3F3F3F"/>
                </a:solidFill>
              </a:rPr>
              <a:t> </a:t>
            </a:r>
            <a:r>
              <a:rPr lang="en-US" sz="2400">
                <a:solidFill>
                  <a:srgbClr val="3F3F3F"/>
                </a:solidFill>
                <a:latin typeface="Courier New" panose="02070309020205020404" pitchFamily="49" charset="0"/>
                <a:cs typeface="Courier New" panose="02070309020205020404" pitchFamily="49" charset="0"/>
              </a:rPr>
              <a:t>vim</a:t>
            </a:r>
          </a:p>
        </p:txBody>
      </p:sp>
      <p:sp>
        <p:nvSpPr>
          <p:cNvPr id="15" name="Content Placeholder 2">
            <a:extLst>
              <a:ext uri="{FF2B5EF4-FFF2-40B4-BE49-F238E27FC236}">
                <a16:creationId xmlns:a16="http://schemas.microsoft.com/office/drawing/2014/main" id="{3B0D392D-702B-43BD-94C5-6B2A4CF85BC7}"/>
              </a:ext>
            </a:extLst>
          </p:cNvPr>
          <p:cNvSpPr txBox="1">
            <a:spLocks/>
          </p:cNvSpPr>
          <p:nvPr/>
        </p:nvSpPr>
        <p:spPr>
          <a:xfrm>
            <a:off x="2587752" y="4113315"/>
            <a:ext cx="7013448" cy="411480"/>
          </a:xfrm>
          <a:prstGeom prst="rect">
            <a:avLst/>
          </a:prstGeom>
          <a:solidFill>
            <a:schemeClr val="tx1">
              <a:lumMod val="65000"/>
              <a:lumOff val="35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latin typeface="Courier New" panose="02070309020205020404" pitchFamily="49" charset="0"/>
                <a:cs typeface="Courier New" panose="02070309020205020404" pitchFamily="49" charset="0"/>
              </a:rPr>
              <a:t>git config --global </a:t>
            </a:r>
            <a:r>
              <a:rPr lang="en-US" sz="2000" err="1">
                <a:solidFill>
                  <a:schemeClr val="bg1"/>
                </a:solidFill>
                <a:latin typeface="Courier New" panose="02070309020205020404" pitchFamily="49" charset="0"/>
                <a:cs typeface="Courier New" panose="02070309020205020404" pitchFamily="49" charset="0"/>
              </a:rPr>
              <a:t>core.editor</a:t>
            </a:r>
            <a:r>
              <a:rPr lang="en-US" sz="2000">
                <a:solidFill>
                  <a:schemeClr val="bg1"/>
                </a:solidFill>
                <a:latin typeface="Courier New" panose="02070309020205020404" pitchFamily="49" charset="0"/>
                <a:cs typeface="Courier New" panose="02070309020205020404" pitchFamily="49" charset="0"/>
              </a:rPr>
              <a:t> [editor]</a:t>
            </a:r>
          </a:p>
        </p:txBody>
      </p:sp>
      <p:sp>
        <p:nvSpPr>
          <p:cNvPr id="17" name="Content Placeholder 2">
            <a:extLst>
              <a:ext uri="{FF2B5EF4-FFF2-40B4-BE49-F238E27FC236}">
                <a16:creationId xmlns:a16="http://schemas.microsoft.com/office/drawing/2014/main" id="{BD8B986E-AD15-4728-A52A-F259E872B37C}"/>
              </a:ext>
            </a:extLst>
          </p:cNvPr>
          <p:cNvSpPr txBox="1">
            <a:spLocks/>
          </p:cNvSpPr>
          <p:nvPr/>
        </p:nvSpPr>
        <p:spPr>
          <a:xfrm>
            <a:off x="839989" y="1721601"/>
            <a:ext cx="10515600" cy="46712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2400" b="1">
                <a:solidFill>
                  <a:srgbClr val="3F3F3F"/>
                </a:solidFill>
              </a:rPr>
              <a:t>Stage and commit </a:t>
            </a:r>
            <a:r>
              <a:rPr lang="en-US" sz="2400">
                <a:solidFill>
                  <a:srgbClr val="3F3F3F"/>
                </a:solidFill>
              </a:rPr>
              <a:t>all files</a:t>
            </a:r>
          </a:p>
        </p:txBody>
      </p:sp>
      <p:sp>
        <p:nvSpPr>
          <p:cNvPr id="18" name="Content Placeholder 2">
            <a:extLst>
              <a:ext uri="{FF2B5EF4-FFF2-40B4-BE49-F238E27FC236}">
                <a16:creationId xmlns:a16="http://schemas.microsoft.com/office/drawing/2014/main" id="{2AD501DC-AC7B-40EE-89AF-19F647ABC4E3}"/>
              </a:ext>
            </a:extLst>
          </p:cNvPr>
          <p:cNvSpPr txBox="1">
            <a:spLocks/>
          </p:cNvSpPr>
          <p:nvPr/>
        </p:nvSpPr>
        <p:spPr>
          <a:xfrm>
            <a:off x="2589541" y="2120064"/>
            <a:ext cx="7013448" cy="411480"/>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commit –am “[message]” </a:t>
            </a: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Tree>
    <p:extLst>
      <p:ext uri="{BB962C8B-B14F-4D97-AF65-F5344CB8AC3E}">
        <p14:creationId xmlns:p14="http://schemas.microsoft.com/office/powerpoint/2010/main" val="4122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animBg="1"/>
      <p:bldP spid="14" grpId="0"/>
      <p:bldP spid="15" grpId="0" animBg="1"/>
      <p:bldP spid="17" grpId="0"/>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B8F-931E-41BC-AF50-2A509CEBF75B}"/>
              </a:ext>
            </a:extLst>
          </p:cNvPr>
          <p:cNvSpPr>
            <a:spLocks noGrp="1"/>
          </p:cNvSpPr>
          <p:nvPr>
            <p:ph type="title"/>
          </p:nvPr>
        </p:nvSpPr>
        <p:spPr/>
        <p:txBody>
          <a:bodyPr/>
          <a:lstStyle/>
          <a:p>
            <a:r>
              <a:rPr lang="en-US" dirty="0">
                <a:solidFill>
                  <a:schemeClr val="tx1">
                    <a:lumMod val="65000"/>
                    <a:lumOff val="35000"/>
                  </a:schemeClr>
                </a:solidFill>
              </a:rPr>
              <a:t>RStudio GUI</a:t>
            </a:r>
          </a:p>
        </p:txBody>
      </p:sp>
      <p:sp>
        <p:nvSpPr>
          <p:cNvPr id="5" name="Slide Number Placeholder 9">
            <a:extLst>
              <a:ext uri="{FF2B5EF4-FFF2-40B4-BE49-F238E27FC236}">
                <a16:creationId xmlns:a16="http://schemas.microsoft.com/office/drawing/2014/main" id="{5E7441BD-FCF4-443F-9FBD-D3F7D3219B39}"/>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22</a:t>
            </a:fld>
            <a:r>
              <a:rPr lang="en-US" sz="1800" dirty="0">
                <a:solidFill>
                  <a:schemeClr val="bg1"/>
                </a:solidFill>
              </a:rPr>
              <a:t>/25	</a:t>
            </a:r>
          </a:p>
        </p:txBody>
      </p:sp>
      <p:pic>
        <p:nvPicPr>
          <p:cNvPr id="4" name="Picture 3">
            <a:extLst>
              <a:ext uri="{FF2B5EF4-FFF2-40B4-BE49-F238E27FC236}">
                <a16:creationId xmlns:a16="http://schemas.microsoft.com/office/drawing/2014/main" id="{D34D6682-8FAA-413F-9369-E0876A1CAB79}"/>
              </a:ext>
            </a:extLst>
          </p:cNvPr>
          <p:cNvPicPr>
            <a:picLocks noChangeAspect="1"/>
          </p:cNvPicPr>
          <p:nvPr/>
        </p:nvPicPr>
        <p:blipFill>
          <a:blip r:embed="rId2"/>
          <a:stretch>
            <a:fillRect/>
          </a:stretch>
        </p:blipFill>
        <p:spPr>
          <a:xfrm>
            <a:off x="5923846" y="1825625"/>
            <a:ext cx="6060197" cy="4351338"/>
          </a:xfrm>
          <a:prstGeom prst="rect">
            <a:avLst/>
          </a:prstGeom>
          <a:ln w="28575">
            <a:noFill/>
          </a:ln>
        </p:spPr>
      </p:pic>
      <p:sp>
        <p:nvSpPr>
          <p:cNvPr id="6" name="Content Placeholder 2">
            <a:extLst>
              <a:ext uri="{FF2B5EF4-FFF2-40B4-BE49-F238E27FC236}">
                <a16:creationId xmlns:a16="http://schemas.microsoft.com/office/drawing/2014/main" id="{7D9F2460-C466-49D8-A7AE-E4C70057E518}"/>
              </a:ext>
            </a:extLst>
          </p:cNvPr>
          <p:cNvSpPr>
            <a:spLocks noGrp="1"/>
          </p:cNvSpPr>
          <p:nvPr>
            <p:ph idx="1"/>
          </p:nvPr>
        </p:nvSpPr>
        <p:spPr>
          <a:xfrm>
            <a:off x="838200" y="1825625"/>
            <a:ext cx="5257800" cy="4351338"/>
          </a:xfrm>
        </p:spPr>
        <p:txBody>
          <a:bodyPr>
            <a:normAutofit/>
          </a:bodyPr>
          <a:lstStyle/>
          <a:p>
            <a:r>
              <a:rPr lang="en-US" sz="2400" b="1">
                <a:solidFill>
                  <a:schemeClr val="tx1">
                    <a:lumMod val="75000"/>
                    <a:lumOff val="25000"/>
                  </a:schemeClr>
                </a:solidFill>
              </a:rPr>
              <a:t>Visualize</a:t>
            </a:r>
            <a:r>
              <a:rPr lang="en-US" sz="2400">
                <a:solidFill>
                  <a:schemeClr val="tx1">
                    <a:lumMod val="75000"/>
                    <a:lumOff val="25000"/>
                  </a:schemeClr>
                </a:solidFill>
              </a:rPr>
              <a:t> branches and changes</a:t>
            </a:r>
            <a:endParaRPr lang="en-US" sz="2400" b="1">
              <a:solidFill>
                <a:schemeClr val="tx1">
                  <a:lumMod val="75000"/>
                  <a:lumOff val="25000"/>
                </a:schemeClr>
              </a:solidFill>
            </a:endParaRPr>
          </a:p>
          <a:p>
            <a:r>
              <a:rPr lang="en-US" sz="2400" b="1">
                <a:solidFill>
                  <a:schemeClr val="tx1">
                    <a:lumMod val="75000"/>
                    <a:lumOff val="25000"/>
                  </a:schemeClr>
                </a:solidFill>
              </a:rPr>
              <a:t>Merging</a:t>
            </a:r>
            <a:r>
              <a:rPr lang="en-US" sz="2400">
                <a:solidFill>
                  <a:schemeClr val="tx1">
                    <a:lumMod val="75000"/>
                    <a:lumOff val="25000"/>
                  </a:schemeClr>
                </a:solidFill>
              </a:rPr>
              <a:t> functionality </a:t>
            </a:r>
            <a:r>
              <a:rPr lang="en-US" sz="2400" u="sng">
                <a:solidFill>
                  <a:schemeClr val="tx1">
                    <a:lumMod val="75000"/>
                    <a:lumOff val="25000"/>
                  </a:schemeClr>
                </a:solidFill>
              </a:rPr>
              <a:t>not</a:t>
            </a:r>
            <a:r>
              <a:rPr lang="en-US" sz="2400">
                <a:solidFill>
                  <a:schemeClr val="tx1">
                    <a:lumMod val="75000"/>
                    <a:lumOff val="25000"/>
                  </a:schemeClr>
                </a:solidFill>
              </a:rPr>
              <a:t> available</a:t>
            </a:r>
            <a:endParaRPr lang="en-US" sz="2400" b="1">
              <a:solidFill>
                <a:schemeClr val="tx1">
                  <a:lumMod val="75000"/>
                  <a:lumOff val="25000"/>
                </a:schemeClr>
              </a:solidFill>
            </a:endParaRPr>
          </a:p>
        </p:txBody>
      </p:sp>
    </p:spTree>
    <p:extLst>
      <p:ext uri="{BB962C8B-B14F-4D97-AF65-F5344CB8AC3E}">
        <p14:creationId xmlns:p14="http://schemas.microsoft.com/office/powerpoint/2010/main" val="3546482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5F566CF-91EC-49D5-ACDB-69CE6104DB87}"/>
              </a:ext>
            </a:extLst>
          </p:cNvPr>
          <p:cNvSpPr/>
          <p:nvPr/>
        </p:nvSpPr>
        <p:spPr>
          <a:xfrm>
            <a:off x="8372617" y="1353312"/>
            <a:ext cx="3819382" cy="4480560"/>
          </a:xfrm>
          <a:prstGeom prst="rect">
            <a:avLst/>
          </a:prstGeom>
          <a:solidFill>
            <a:srgbClr val="5959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BAB17E-4C58-472A-89E1-90B9EE5295B9}"/>
              </a:ext>
            </a:extLst>
          </p:cNvPr>
          <p:cNvSpPr/>
          <p:nvPr/>
        </p:nvSpPr>
        <p:spPr>
          <a:xfrm>
            <a:off x="0" y="1353312"/>
            <a:ext cx="8375904" cy="4480560"/>
          </a:xfrm>
          <a:prstGeom prst="rect">
            <a:avLst/>
          </a:prstGeom>
          <a:solidFill>
            <a:srgbClr val="F0503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a:solidFill>
                  <a:schemeClr val="tx1">
                    <a:lumMod val="65000"/>
                    <a:lumOff val="35000"/>
                  </a:schemeClr>
                </a:solidFill>
              </a:rPr>
              <a:t>Medical Informatics Workflow</a:t>
            </a: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23</a:t>
            </a:fld>
            <a:r>
              <a:rPr lang="en-US" sz="1800" dirty="0">
                <a:solidFill>
                  <a:schemeClr val="bg1"/>
                </a:solidFill>
              </a:rPr>
              <a:t>/25	</a:t>
            </a:r>
          </a:p>
        </p:txBody>
      </p:sp>
      <p:pic>
        <p:nvPicPr>
          <p:cNvPr id="13" name="Graphic 12" descr="Computer">
            <a:extLst>
              <a:ext uri="{FF2B5EF4-FFF2-40B4-BE49-F238E27FC236}">
                <a16:creationId xmlns:a16="http://schemas.microsoft.com/office/drawing/2014/main" id="{64EDFADD-78E3-4562-BF0E-9162D9C15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8159" y="4018021"/>
            <a:ext cx="914400" cy="914400"/>
          </a:xfrm>
          <a:prstGeom prst="rect">
            <a:avLst/>
          </a:prstGeom>
        </p:spPr>
      </p:pic>
      <p:pic>
        <p:nvPicPr>
          <p:cNvPr id="71" name="Graphic 70" descr="Computer">
            <a:extLst>
              <a:ext uri="{FF2B5EF4-FFF2-40B4-BE49-F238E27FC236}">
                <a16:creationId xmlns:a16="http://schemas.microsoft.com/office/drawing/2014/main" id="{7D891662-FD2C-4B4F-B648-FB5A7A558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5513" y="4039630"/>
            <a:ext cx="914400" cy="914400"/>
          </a:xfrm>
          <a:prstGeom prst="rect">
            <a:avLst/>
          </a:prstGeom>
        </p:spPr>
      </p:pic>
      <p:pic>
        <p:nvPicPr>
          <p:cNvPr id="17" name="Graphic 16" descr="Database">
            <a:extLst>
              <a:ext uri="{FF2B5EF4-FFF2-40B4-BE49-F238E27FC236}">
                <a16:creationId xmlns:a16="http://schemas.microsoft.com/office/drawing/2014/main" id="{DAC0A42B-DBD1-47AB-B6B7-67C68F0F38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343099"/>
            <a:ext cx="914400" cy="914400"/>
          </a:xfrm>
          <a:prstGeom prst="rect">
            <a:avLst/>
          </a:prstGeom>
        </p:spPr>
      </p:pic>
      <p:pic>
        <p:nvPicPr>
          <p:cNvPr id="76" name="Graphic 75" descr="Database">
            <a:extLst>
              <a:ext uri="{FF2B5EF4-FFF2-40B4-BE49-F238E27FC236}">
                <a16:creationId xmlns:a16="http://schemas.microsoft.com/office/drawing/2014/main" id="{61276D01-BEEC-4D2F-B859-CC876CBDFC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87128" y="2346420"/>
            <a:ext cx="914400" cy="914400"/>
          </a:xfrm>
          <a:prstGeom prst="rect">
            <a:avLst/>
          </a:prstGeom>
        </p:spPr>
      </p:pic>
      <p:pic>
        <p:nvPicPr>
          <p:cNvPr id="77" name="Graphic 76" descr="Database">
            <a:extLst>
              <a:ext uri="{FF2B5EF4-FFF2-40B4-BE49-F238E27FC236}">
                <a16:creationId xmlns:a16="http://schemas.microsoft.com/office/drawing/2014/main" id="{A483CB63-8844-4739-8EDC-4DFA21181E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08760" y="2342781"/>
            <a:ext cx="914400" cy="914400"/>
          </a:xfrm>
          <a:prstGeom prst="rect">
            <a:avLst/>
          </a:prstGeom>
        </p:spPr>
      </p:pic>
      <p:sp>
        <p:nvSpPr>
          <p:cNvPr id="18" name="TextBox 17">
            <a:extLst>
              <a:ext uri="{FF2B5EF4-FFF2-40B4-BE49-F238E27FC236}">
                <a16:creationId xmlns:a16="http://schemas.microsoft.com/office/drawing/2014/main" id="{A395B4CD-8848-442D-A347-0BC9C214EBFA}"/>
              </a:ext>
            </a:extLst>
          </p:cNvPr>
          <p:cNvSpPr txBox="1"/>
          <p:nvPr/>
        </p:nvSpPr>
        <p:spPr>
          <a:xfrm>
            <a:off x="1094631" y="2026034"/>
            <a:ext cx="1742657" cy="338554"/>
          </a:xfrm>
          <a:prstGeom prst="rect">
            <a:avLst/>
          </a:prstGeom>
          <a:noFill/>
        </p:spPr>
        <p:txBody>
          <a:bodyPr wrap="none" rtlCol="0">
            <a:spAutoFit/>
          </a:bodyPr>
          <a:lstStyle/>
          <a:p>
            <a:r>
              <a:rPr lang="en-US" sz="1600">
                <a:solidFill>
                  <a:schemeClr val="tx1">
                    <a:lumMod val="65000"/>
                    <a:lumOff val="35000"/>
                  </a:schemeClr>
                </a:solidFill>
              </a:rPr>
              <a:t>github.com/OHDSI</a:t>
            </a:r>
          </a:p>
        </p:txBody>
      </p:sp>
      <p:sp>
        <p:nvSpPr>
          <p:cNvPr id="86" name="TextBox 85">
            <a:extLst>
              <a:ext uri="{FF2B5EF4-FFF2-40B4-BE49-F238E27FC236}">
                <a16:creationId xmlns:a16="http://schemas.microsoft.com/office/drawing/2014/main" id="{1B080630-2437-44F1-B3F2-42ABB6190984}"/>
              </a:ext>
            </a:extLst>
          </p:cNvPr>
          <p:cNvSpPr txBox="1"/>
          <p:nvPr/>
        </p:nvSpPr>
        <p:spPr>
          <a:xfrm>
            <a:off x="4883268" y="2012915"/>
            <a:ext cx="2427716" cy="338554"/>
          </a:xfrm>
          <a:prstGeom prst="rect">
            <a:avLst/>
          </a:prstGeom>
          <a:noFill/>
        </p:spPr>
        <p:txBody>
          <a:bodyPr wrap="none" rtlCol="0">
            <a:spAutoFit/>
          </a:bodyPr>
          <a:lstStyle/>
          <a:p>
            <a:r>
              <a:rPr lang="en-US" sz="1600">
                <a:solidFill>
                  <a:schemeClr val="tx1">
                    <a:lumMod val="65000"/>
                    <a:lumOff val="35000"/>
                  </a:schemeClr>
                </a:solidFill>
              </a:rPr>
              <a:t>github.com/mi-erasmusmc</a:t>
            </a:r>
          </a:p>
        </p:txBody>
      </p:sp>
      <p:sp>
        <p:nvSpPr>
          <p:cNvPr id="87" name="TextBox 86">
            <a:extLst>
              <a:ext uri="{FF2B5EF4-FFF2-40B4-BE49-F238E27FC236}">
                <a16:creationId xmlns:a16="http://schemas.microsoft.com/office/drawing/2014/main" id="{841F792E-2AFA-4D8D-B001-ED8F8CC21825}"/>
              </a:ext>
            </a:extLst>
          </p:cNvPr>
          <p:cNvSpPr txBox="1"/>
          <p:nvPr/>
        </p:nvSpPr>
        <p:spPr>
          <a:xfrm>
            <a:off x="9690843" y="2027227"/>
            <a:ext cx="995850" cy="338554"/>
          </a:xfrm>
          <a:prstGeom prst="rect">
            <a:avLst/>
          </a:prstGeom>
          <a:noFill/>
        </p:spPr>
        <p:txBody>
          <a:bodyPr wrap="none" rtlCol="0">
            <a:spAutoFit/>
          </a:bodyPr>
          <a:lstStyle/>
          <a:p>
            <a:r>
              <a:rPr lang="en-US" sz="1600">
                <a:solidFill>
                  <a:schemeClr val="tx1">
                    <a:lumMod val="65000"/>
                    <a:lumOff val="35000"/>
                  </a:schemeClr>
                </a:solidFill>
              </a:rPr>
              <a:t>/data/git/</a:t>
            </a:r>
          </a:p>
        </p:txBody>
      </p:sp>
      <p:sp>
        <p:nvSpPr>
          <p:cNvPr id="88" name="TextBox 87">
            <a:extLst>
              <a:ext uri="{FF2B5EF4-FFF2-40B4-BE49-F238E27FC236}">
                <a16:creationId xmlns:a16="http://schemas.microsoft.com/office/drawing/2014/main" id="{66565528-5D73-4A2C-818A-2CA4C39E1925}"/>
              </a:ext>
            </a:extLst>
          </p:cNvPr>
          <p:cNvSpPr txBox="1"/>
          <p:nvPr/>
        </p:nvSpPr>
        <p:spPr>
          <a:xfrm>
            <a:off x="5135880" y="4851660"/>
            <a:ext cx="1913665" cy="369332"/>
          </a:xfrm>
          <a:prstGeom prst="rect">
            <a:avLst/>
          </a:prstGeom>
          <a:noFill/>
        </p:spPr>
        <p:txBody>
          <a:bodyPr wrap="none" rtlCol="0">
            <a:spAutoFit/>
          </a:bodyPr>
          <a:lstStyle/>
          <a:p>
            <a:r>
              <a:rPr lang="en-US">
                <a:solidFill>
                  <a:schemeClr val="tx1">
                    <a:lumMod val="65000"/>
                    <a:lumOff val="35000"/>
                  </a:schemeClr>
                </a:solidFill>
              </a:rPr>
              <a:t>Internet computer</a:t>
            </a:r>
          </a:p>
        </p:txBody>
      </p:sp>
      <p:sp>
        <p:nvSpPr>
          <p:cNvPr id="89" name="TextBox 88">
            <a:extLst>
              <a:ext uri="{FF2B5EF4-FFF2-40B4-BE49-F238E27FC236}">
                <a16:creationId xmlns:a16="http://schemas.microsoft.com/office/drawing/2014/main" id="{5AF04522-72A7-4583-9F94-5979015172EC}"/>
              </a:ext>
            </a:extLst>
          </p:cNvPr>
          <p:cNvSpPr txBox="1"/>
          <p:nvPr/>
        </p:nvSpPr>
        <p:spPr>
          <a:xfrm>
            <a:off x="9489991" y="4926531"/>
            <a:ext cx="1510735" cy="369332"/>
          </a:xfrm>
          <a:prstGeom prst="rect">
            <a:avLst/>
          </a:prstGeom>
          <a:noFill/>
        </p:spPr>
        <p:txBody>
          <a:bodyPr wrap="none" rtlCol="0">
            <a:spAutoFit/>
          </a:bodyPr>
          <a:lstStyle/>
          <a:p>
            <a:r>
              <a:rPr lang="en-US">
                <a:solidFill>
                  <a:schemeClr val="tx1">
                    <a:lumMod val="65000"/>
                    <a:lumOff val="35000"/>
                  </a:schemeClr>
                </a:solidFill>
              </a:rPr>
              <a:t>IPCI computer</a:t>
            </a:r>
          </a:p>
        </p:txBody>
      </p:sp>
      <p:sp>
        <p:nvSpPr>
          <p:cNvPr id="99" name="TextBox 98">
            <a:extLst>
              <a:ext uri="{FF2B5EF4-FFF2-40B4-BE49-F238E27FC236}">
                <a16:creationId xmlns:a16="http://schemas.microsoft.com/office/drawing/2014/main" id="{D43DE3B0-209B-4AC3-AEB8-B5744A32A5B5}"/>
              </a:ext>
            </a:extLst>
          </p:cNvPr>
          <p:cNvSpPr txBox="1"/>
          <p:nvPr/>
        </p:nvSpPr>
        <p:spPr>
          <a:xfrm>
            <a:off x="7427550" y="5464540"/>
            <a:ext cx="945067" cy="369332"/>
          </a:xfrm>
          <a:prstGeom prst="rect">
            <a:avLst/>
          </a:prstGeom>
          <a:noFill/>
        </p:spPr>
        <p:txBody>
          <a:bodyPr wrap="none" rtlCol="0">
            <a:spAutoFit/>
          </a:bodyPr>
          <a:lstStyle/>
          <a:p>
            <a:r>
              <a:rPr lang="en-US">
                <a:solidFill>
                  <a:srgbClr val="F05033"/>
                </a:solidFill>
              </a:rPr>
              <a:t>Internet</a:t>
            </a:r>
          </a:p>
        </p:txBody>
      </p:sp>
      <p:sp>
        <p:nvSpPr>
          <p:cNvPr id="101" name="TextBox 100">
            <a:extLst>
              <a:ext uri="{FF2B5EF4-FFF2-40B4-BE49-F238E27FC236}">
                <a16:creationId xmlns:a16="http://schemas.microsoft.com/office/drawing/2014/main" id="{5F789A1B-4A4F-4BB8-B4CA-DD9EE1441224}"/>
              </a:ext>
            </a:extLst>
          </p:cNvPr>
          <p:cNvSpPr txBox="1"/>
          <p:nvPr/>
        </p:nvSpPr>
        <p:spPr>
          <a:xfrm>
            <a:off x="8372617" y="5464540"/>
            <a:ext cx="1268874" cy="369332"/>
          </a:xfrm>
          <a:prstGeom prst="rect">
            <a:avLst/>
          </a:prstGeom>
          <a:noFill/>
        </p:spPr>
        <p:txBody>
          <a:bodyPr wrap="none" rtlCol="0">
            <a:spAutoFit/>
          </a:bodyPr>
          <a:lstStyle/>
          <a:p>
            <a:r>
              <a:rPr lang="en-US">
                <a:solidFill>
                  <a:schemeClr val="tx1">
                    <a:lumMod val="65000"/>
                    <a:lumOff val="35000"/>
                  </a:schemeClr>
                </a:solidFill>
              </a:rPr>
              <a:t>No Internet</a:t>
            </a:r>
          </a:p>
        </p:txBody>
      </p:sp>
      <p:cxnSp>
        <p:nvCxnSpPr>
          <p:cNvPr id="25" name="Straight Arrow Connector 24">
            <a:extLst>
              <a:ext uri="{FF2B5EF4-FFF2-40B4-BE49-F238E27FC236}">
                <a16:creationId xmlns:a16="http://schemas.microsoft.com/office/drawing/2014/main" id="{C8694ED4-627C-46A5-BAB8-876C0809031D}"/>
              </a:ext>
            </a:extLst>
          </p:cNvPr>
          <p:cNvCxnSpPr>
            <a:cxnSpLocks/>
          </p:cNvCxnSpPr>
          <p:nvPr/>
        </p:nvCxnSpPr>
        <p:spPr>
          <a:xfrm>
            <a:off x="2423160" y="2626245"/>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404992E-0220-497D-A548-AB6987870004}"/>
              </a:ext>
            </a:extLst>
          </p:cNvPr>
          <p:cNvSpPr txBox="1"/>
          <p:nvPr/>
        </p:nvSpPr>
        <p:spPr>
          <a:xfrm>
            <a:off x="3352764" y="2299847"/>
            <a:ext cx="1539011" cy="369332"/>
          </a:xfrm>
          <a:prstGeom prst="rect">
            <a:avLst/>
          </a:prstGeom>
          <a:noFill/>
        </p:spPr>
        <p:txBody>
          <a:bodyPr wrap="none" rtlCol="0">
            <a:spAutoFit/>
          </a:bodyPr>
          <a:lstStyle/>
          <a:p>
            <a:r>
              <a:rPr lang="en-US">
                <a:solidFill>
                  <a:srgbClr val="F05033"/>
                </a:solidFill>
              </a:rPr>
              <a:t>master branch</a:t>
            </a:r>
          </a:p>
        </p:txBody>
      </p:sp>
      <p:sp>
        <p:nvSpPr>
          <p:cNvPr id="103" name="TextBox 102">
            <a:extLst>
              <a:ext uri="{FF2B5EF4-FFF2-40B4-BE49-F238E27FC236}">
                <a16:creationId xmlns:a16="http://schemas.microsoft.com/office/drawing/2014/main" id="{0F2E00CE-EDF0-478F-9D3A-5CC9F328CB01}"/>
              </a:ext>
            </a:extLst>
          </p:cNvPr>
          <p:cNvSpPr txBox="1"/>
          <p:nvPr/>
        </p:nvSpPr>
        <p:spPr>
          <a:xfrm>
            <a:off x="3217123" y="2951873"/>
            <a:ext cx="1772024" cy="369332"/>
          </a:xfrm>
          <a:prstGeom prst="rect">
            <a:avLst/>
          </a:prstGeom>
          <a:noFill/>
        </p:spPr>
        <p:txBody>
          <a:bodyPr wrap="none" rtlCol="0">
            <a:spAutoFit/>
          </a:bodyPr>
          <a:lstStyle/>
          <a:p>
            <a:r>
              <a:rPr lang="en-US" dirty="0">
                <a:solidFill>
                  <a:schemeClr val="tx1">
                    <a:lumMod val="65000"/>
                    <a:lumOff val="35000"/>
                  </a:schemeClr>
                </a:solidFill>
              </a:rPr>
              <a:t>feature branches</a:t>
            </a:r>
          </a:p>
        </p:txBody>
      </p:sp>
      <p:cxnSp>
        <p:nvCxnSpPr>
          <p:cNvPr id="104" name="Straight Arrow Connector 103">
            <a:extLst>
              <a:ext uri="{FF2B5EF4-FFF2-40B4-BE49-F238E27FC236}">
                <a16:creationId xmlns:a16="http://schemas.microsoft.com/office/drawing/2014/main" id="{D51AA641-EC99-440D-8FA3-2EEB738A201D}"/>
              </a:ext>
            </a:extLst>
          </p:cNvPr>
          <p:cNvCxnSpPr>
            <a:cxnSpLocks/>
          </p:cNvCxnSpPr>
          <p:nvPr/>
        </p:nvCxnSpPr>
        <p:spPr>
          <a:xfrm>
            <a:off x="6530758" y="2622753"/>
            <a:ext cx="3215640" cy="318"/>
          </a:xfrm>
          <a:prstGeom prst="straightConnector1">
            <a:avLst/>
          </a:prstGeom>
          <a:ln w="28575">
            <a:solidFill>
              <a:srgbClr val="F05033"/>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48EF557-8397-42EA-9E47-DAA6AE6F3DF3}"/>
              </a:ext>
            </a:extLst>
          </p:cNvPr>
          <p:cNvSpPr txBox="1"/>
          <p:nvPr/>
        </p:nvSpPr>
        <p:spPr>
          <a:xfrm>
            <a:off x="7460362" y="2296355"/>
            <a:ext cx="1539011" cy="369332"/>
          </a:xfrm>
          <a:prstGeom prst="rect">
            <a:avLst/>
          </a:prstGeom>
          <a:noFill/>
        </p:spPr>
        <p:txBody>
          <a:bodyPr wrap="none" rtlCol="0">
            <a:spAutoFit/>
          </a:bodyPr>
          <a:lstStyle/>
          <a:p>
            <a:r>
              <a:rPr lang="en-US">
                <a:solidFill>
                  <a:srgbClr val="F05033"/>
                </a:solidFill>
              </a:rPr>
              <a:t>master branch</a:t>
            </a:r>
          </a:p>
        </p:txBody>
      </p:sp>
      <p:sp>
        <p:nvSpPr>
          <p:cNvPr id="115" name="TextBox 114">
            <a:extLst>
              <a:ext uri="{FF2B5EF4-FFF2-40B4-BE49-F238E27FC236}">
                <a16:creationId xmlns:a16="http://schemas.microsoft.com/office/drawing/2014/main" id="{9E309295-3E08-40B1-AF82-F8E01DCB0CAF}"/>
              </a:ext>
            </a:extLst>
          </p:cNvPr>
          <p:cNvSpPr txBox="1"/>
          <p:nvPr/>
        </p:nvSpPr>
        <p:spPr>
          <a:xfrm>
            <a:off x="7325611" y="2964873"/>
            <a:ext cx="1772024" cy="369332"/>
          </a:xfrm>
          <a:prstGeom prst="rect">
            <a:avLst/>
          </a:prstGeom>
          <a:noFill/>
        </p:spPr>
        <p:txBody>
          <a:bodyPr wrap="none" rtlCol="0">
            <a:spAutoFit/>
          </a:bodyPr>
          <a:lstStyle/>
          <a:p>
            <a:r>
              <a:rPr lang="en-US" dirty="0">
                <a:solidFill>
                  <a:schemeClr val="tx1">
                    <a:lumMod val="65000"/>
                    <a:lumOff val="35000"/>
                  </a:schemeClr>
                </a:solidFill>
              </a:rPr>
              <a:t>feature branches</a:t>
            </a:r>
          </a:p>
        </p:txBody>
      </p:sp>
      <p:cxnSp>
        <p:nvCxnSpPr>
          <p:cNvPr id="39" name="Straight Arrow Connector 38">
            <a:extLst>
              <a:ext uri="{FF2B5EF4-FFF2-40B4-BE49-F238E27FC236}">
                <a16:creationId xmlns:a16="http://schemas.microsoft.com/office/drawing/2014/main" id="{626245AA-0701-496C-8650-3A35A07456CC}"/>
              </a:ext>
            </a:extLst>
          </p:cNvPr>
          <p:cNvCxnSpPr>
            <a:cxnSpLocks/>
          </p:cNvCxnSpPr>
          <p:nvPr/>
        </p:nvCxnSpPr>
        <p:spPr>
          <a:xfrm>
            <a:off x="6532005" y="2992258"/>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1D0E9F-EF6A-434B-BBD8-108DA353F448}"/>
              </a:ext>
            </a:extLst>
          </p:cNvPr>
          <p:cNvCxnSpPr>
            <a:stCxn id="76" idx="2"/>
            <a:endCxn id="13" idx="0"/>
          </p:cNvCxnSpPr>
          <p:nvPr/>
        </p:nvCxnSpPr>
        <p:spPr>
          <a:xfrm>
            <a:off x="10244328" y="3260820"/>
            <a:ext cx="1031" cy="75720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1FA1A8E-C382-4417-BBDE-49F1C8BF7AE1}"/>
              </a:ext>
            </a:extLst>
          </p:cNvPr>
          <p:cNvCxnSpPr>
            <a:cxnSpLocks/>
            <a:stCxn id="17" idx="2"/>
            <a:endCxn id="71" idx="0"/>
          </p:cNvCxnSpPr>
          <p:nvPr/>
        </p:nvCxnSpPr>
        <p:spPr>
          <a:xfrm flipH="1">
            <a:off x="6092713" y="3257499"/>
            <a:ext cx="3287" cy="782131"/>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F128D0B-3DBF-4374-9A59-78DCDB2F653B}"/>
              </a:ext>
            </a:extLst>
          </p:cNvPr>
          <p:cNvSpPr txBox="1"/>
          <p:nvPr/>
        </p:nvSpPr>
        <p:spPr>
          <a:xfrm>
            <a:off x="1213990" y="1682756"/>
            <a:ext cx="1531188" cy="369332"/>
          </a:xfrm>
          <a:prstGeom prst="rect">
            <a:avLst/>
          </a:prstGeom>
          <a:noFill/>
        </p:spPr>
        <p:txBody>
          <a:bodyPr wrap="none" rtlCol="0">
            <a:spAutoFit/>
          </a:bodyPr>
          <a:lstStyle/>
          <a:p>
            <a:r>
              <a:rPr lang="en-US" b="1" dirty="0">
                <a:solidFill>
                  <a:schemeClr val="tx1">
                    <a:lumMod val="65000"/>
                    <a:lumOff val="35000"/>
                  </a:schemeClr>
                </a:solidFill>
              </a:rPr>
              <a:t>OHDSI GitHub</a:t>
            </a:r>
          </a:p>
        </p:txBody>
      </p:sp>
      <p:sp>
        <p:nvSpPr>
          <p:cNvPr id="117" name="TextBox 116">
            <a:extLst>
              <a:ext uri="{FF2B5EF4-FFF2-40B4-BE49-F238E27FC236}">
                <a16:creationId xmlns:a16="http://schemas.microsoft.com/office/drawing/2014/main" id="{3F72E250-468A-40FE-9535-545BFBC06508}"/>
              </a:ext>
            </a:extLst>
          </p:cNvPr>
          <p:cNvSpPr txBox="1"/>
          <p:nvPr/>
        </p:nvSpPr>
        <p:spPr>
          <a:xfrm>
            <a:off x="5059384" y="1677690"/>
            <a:ext cx="2091983" cy="369332"/>
          </a:xfrm>
          <a:prstGeom prst="rect">
            <a:avLst/>
          </a:prstGeom>
          <a:noFill/>
        </p:spPr>
        <p:txBody>
          <a:bodyPr wrap="none" rtlCol="0">
            <a:spAutoFit/>
          </a:bodyPr>
          <a:lstStyle/>
          <a:p>
            <a:r>
              <a:rPr lang="en-US" b="1" dirty="0" err="1">
                <a:solidFill>
                  <a:schemeClr val="tx1">
                    <a:lumMod val="65000"/>
                    <a:lumOff val="35000"/>
                  </a:schemeClr>
                </a:solidFill>
              </a:rPr>
              <a:t>Erasmuc</a:t>
            </a:r>
            <a:r>
              <a:rPr lang="en-US" b="1" dirty="0">
                <a:solidFill>
                  <a:schemeClr val="tx1">
                    <a:lumMod val="65000"/>
                    <a:lumOff val="35000"/>
                  </a:schemeClr>
                </a:solidFill>
              </a:rPr>
              <a:t> MC GitHub</a:t>
            </a:r>
          </a:p>
        </p:txBody>
      </p:sp>
      <p:sp>
        <p:nvSpPr>
          <p:cNvPr id="118" name="TextBox 117">
            <a:extLst>
              <a:ext uri="{FF2B5EF4-FFF2-40B4-BE49-F238E27FC236}">
                <a16:creationId xmlns:a16="http://schemas.microsoft.com/office/drawing/2014/main" id="{2F42FCB9-4511-4D1D-95B0-D162E20634A4}"/>
              </a:ext>
            </a:extLst>
          </p:cNvPr>
          <p:cNvSpPr txBox="1"/>
          <p:nvPr/>
        </p:nvSpPr>
        <p:spPr>
          <a:xfrm>
            <a:off x="9653811" y="1682756"/>
            <a:ext cx="1216936" cy="369332"/>
          </a:xfrm>
          <a:prstGeom prst="rect">
            <a:avLst/>
          </a:prstGeom>
          <a:noFill/>
        </p:spPr>
        <p:txBody>
          <a:bodyPr wrap="none" rtlCol="0">
            <a:spAutoFit/>
          </a:bodyPr>
          <a:lstStyle/>
          <a:p>
            <a:r>
              <a:rPr lang="en-US" b="1" dirty="0">
                <a:solidFill>
                  <a:schemeClr val="tx1">
                    <a:lumMod val="65000"/>
                    <a:lumOff val="35000"/>
                  </a:schemeClr>
                </a:solidFill>
              </a:rPr>
              <a:t>IPCI Server</a:t>
            </a:r>
          </a:p>
        </p:txBody>
      </p:sp>
      <p:pic>
        <p:nvPicPr>
          <p:cNvPr id="4" name="Graphic 3" descr="Document">
            <a:extLst>
              <a:ext uri="{FF2B5EF4-FFF2-40B4-BE49-F238E27FC236}">
                <a16:creationId xmlns:a16="http://schemas.microsoft.com/office/drawing/2014/main" id="{5CA0321A-3F23-4641-AA10-0C9B1C4CA9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3869" y="3491343"/>
            <a:ext cx="617496" cy="617496"/>
          </a:xfrm>
          <a:prstGeom prst="rect">
            <a:avLst/>
          </a:prstGeom>
        </p:spPr>
      </p:pic>
      <p:sp>
        <p:nvSpPr>
          <p:cNvPr id="33" name="TextBox 32">
            <a:extLst>
              <a:ext uri="{FF2B5EF4-FFF2-40B4-BE49-F238E27FC236}">
                <a16:creationId xmlns:a16="http://schemas.microsoft.com/office/drawing/2014/main" id="{ECEAB16B-8714-45E7-ABB9-3329D0DD4F21}"/>
              </a:ext>
            </a:extLst>
          </p:cNvPr>
          <p:cNvSpPr txBox="1"/>
          <p:nvPr/>
        </p:nvSpPr>
        <p:spPr>
          <a:xfrm>
            <a:off x="7936212" y="4002102"/>
            <a:ext cx="880754" cy="369332"/>
          </a:xfrm>
          <a:prstGeom prst="rect">
            <a:avLst/>
          </a:prstGeom>
          <a:noFill/>
        </p:spPr>
        <p:txBody>
          <a:bodyPr wrap="none" rtlCol="0">
            <a:spAutoFit/>
          </a:bodyPr>
          <a:lstStyle/>
          <a:p>
            <a:r>
              <a:rPr lang="en-US" dirty="0">
                <a:solidFill>
                  <a:schemeClr val="tx1">
                    <a:lumMod val="65000"/>
                    <a:lumOff val="35000"/>
                  </a:schemeClr>
                </a:solidFill>
              </a:rPr>
              <a:t>Sync.sh</a:t>
            </a:r>
          </a:p>
        </p:txBody>
      </p:sp>
      <p:cxnSp>
        <p:nvCxnSpPr>
          <p:cNvPr id="34" name="Straight Arrow Connector 33">
            <a:extLst>
              <a:ext uri="{FF2B5EF4-FFF2-40B4-BE49-F238E27FC236}">
                <a16:creationId xmlns:a16="http://schemas.microsoft.com/office/drawing/2014/main" id="{DE8CAE4C-1071-4A4F-B1CD-36FCF63AF663}"/>
              </a:ext>
            </a:extLst>
          </p:cNvPr>
          <p:cNvCxnSpPr>
            <a:cxnSpLocks/>
          </p:cNvCxnSpPr>
          <p:nvPr/>
        </p:nvCxnSpPr>
        <p:spPr>
          <a:xfrm>
            <a:off x="2423160" y="2989723"/>
            <a:ext cx="3214393" cy="0"/>
          </a:xfrm>
          <a:prstGeom prst="straightConnector1">
            <a:avLst/>
          </a:prstGeom>
          <a:ln w="285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1ABAB50-82A5-4AA0-80F6-EE6B35047B66}"/>
              </a:ext>
            </a:extLst>
          </p:cNvPr>
          <p:cNvCxnSpPr>
            <a:cxnSpLocks/>
          </p:cNvCxnSpPr>
          <p:nvPr/>
        </p:nvCxnSpPr>
        <p:spPr>
          <a:xfrm flipH="1">
            <a:off x="2666363" y="6032938"/>
            <a:ext cx="6992466" cy="0"/>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4A41E82-C849-4AEA-813B-1636EB83E771}"/>
              </a:ext>
            </a:extLst>
          </p:cNvPr>
          <p:cNvSpPr txBox="1"/>
          <p:nvPr/>
        </p:nvSpPr>
        <p:spPr>
          <a:xfrm>
            <a:off x="5553140" y="6055221"/>
            <a:ext cx="1104470" cy="369332"/>
          </a:xfrm>
          <a:prstGeom prst="rect">
            <a:avLst/>
          </a:prstGeom>
          <a:noFill/>
        </p:spPr>
        <p:txBody>
          <a:bodyPr wrap="none" rtlCol="0">
            <a:spAutoFit/>
          </a:bodyPr>
          <a:lstStyle/>
          <a:p>
            <a:r>
              <a:rPr lang="en-US" dirty="0">
                <a:solidFill>
                  <a:schemeClr val="tx1">
                    <a:lumMod val="65000"/>
                    <a:lumOff val="35000"/>
                  </a:schemeClr>
                </a:solidFill>
              </a:rPr>
              <a:t>Upstream</a:t>
            </a:r>
          </a:p>
        </p:txBody>
      </p:sp>
    </p:spTree>
    <p:extLst>
      <p:ext uri="{BB962C8B-B14F-4D97-AF65-F5344CB8AC3E}">
        <p14:creationId xmlns:p14="http://schemas.microsoft.com/office/powerpoint/2010/main" val="387577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BB8F-931E-41BC-AF50-2A509CEBF75B}"/>
              </a:ext>
            </a:extLst>
          </p:cNvPr>
          <p:cNvSpPr>
            <a:spLocks noGrp="1"/>
          </p:cNvSpPr>
          <p:nvPr>
            <p:ph type="title"/>
          </p:nvPr>
        </p:nvSpPr>
        <p:spPr/>
        <p:txBody>
          <a:bodyPr/>
          <a:lstStyle/>
          <a:p>
            <a:r>
              <a:rPr lang="en-US" dirty="0">
                <a:solidFill>
                  <a:schemeClr val="tx1">
                    <a:lumMod val="65000"/>
                    <a:lumOff val="35000"/>
                  </a:schemeClr>
                </a:solidFill>
              </a:rPr>
              <a:t>Assignment</a:t>
            </a:r>
          </a:p>
        </p:txBody>
      </p:sp>
      <p:sp>
        <p:nvSpPr>
          <p:cNvPr id="5" name="Slide Number Placeholder 9">
            <a:extLst>
              <a:ext uri="{FF2B5EF4-FFF2-40B4-BE49-F238E27FC236}">
                <a16:creationId xmlns:a16="http://schemas.microsoft.com/office/drawing/2014/main" id="{5E7441BD-FCF4-443F-9FBD-D3F7D3219B39}"/>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24</a:t>
            </a:fld>
            <a:r>
              <a:rPr lang="en-US" sz="1800" dirty="0">
                <a:solidFill>
                  <a:schemeClr val="bg1"/>
                </a:solidFill>
              </a:rPr>
              <a:t>/25	</a:t>
            </a:r>
          </a:p>
        </p:txBody>
      </p:sp>
      <p:sp>
        <p:nvSpPr>
          <p:cNvPr id="6" name="Content Placeholder 2">
            <a:extLst>
              <a:ext uri="{FF2B5EF4-FFF2-40B4-BE49-F238E27FC236}">
                <a16:creationId xmlns:a16="http://schemas.microsoft.com/office/drawing/2014/main" id="{7D9F2460-C466-49D8-A7AE-E4C70057E518}"/>
              </a:ext>
            </a:extLst>
          </p:cNvPr>
          <p:cNvSpPr>
            <a:spLocks noGrp="1"/>
          </p:cNvSpPr>
          <p:nvPr>
            <p:ph idx="1"/>
          </p:nvPr>
        </p:nvSpPr>
        <p:spPr>
          <a:xfrm>
            <a:off x="838200" y="1825625"/>
            <a:ext cx="10335768" cy="4351338"/>
          </a:xfrm>
        </p:spPr>
        <p:txBody>
          <a:bodyPr>
            <a:normAutofit/>
          </a:bodyPr>
          <a:lstStyle/>
          <a:p>
            <a:pPr marL="457200" indent="-457200">
              <a:buFont typeface="+mj-lt"/>
              <a:buAutoNum type="arabicPeriod"/>
            </a:pPr>
            <a:r>
              <a:rPr lang="en-US" sz="2400" b="1" dirty="0">
                <a:solidFill>
                  <a:schemeClr val="tx1">
                    <a:lumMod val="75000"/>
                    <a:lumOff val="25000"/>
                  </a:schemeClr>
                </a:solidFill>
              </a:rPr>
              <a:t>Clone</a:t>
            </a:r>
            <a:r>
              <a:rPr lang="en-US" sz="2400" dirty="0">
                <a:solidFill>
                  <a:schemeClr val="tx1">
                    <a:lumMod val="75000"/>
                    <a:lumOff val="25000"/>
                  </a:schemeClr>
                </a:solidFill>
              </a:rPr>
              <a:t> the project from </a:t>
            </a:r>
            <a:r>
              <a:rPr lang="en-US" sz="2400" dirty="0">
                <a:solidFill>
                  <a:schemeClr val="tx1">
                    <a:lumMod val="75000"/>
                    <a:lumOff val="25000"/>
                  </a:schemeClr>
                </a:solidFill>
                <a:hlinkClick r:id="rId3"/>
              </a:rPr>
              <a:t>https://github.com/mi-erasmusmc/GitTutorial</a:t>
            </a:r>
            <a:endParaRPr lang="en-US" sz="2400" b="1" dirty="0">
              <a:solidFill>
                <a:schemeClr val="tx1">
                  <a:lumMod val="75000"/>
                  <a:lumOff val="25000"/>
                </a:schemeClr>
              </a:solidFill>
            </a:endParaRPr>
          </a:p>
          <a:p>
            <a:pPr marL="457200" indent="-457200">
              <a:buFont typeface="+mj-lt"/>
              <a:buAutoNum type="arabicPeriod"/>
            </a:pPr>
            <a:r>
              <a:rPr lang="en-US" sz="2400" dirty="0">
                <a:solidFill>
                  <a:schemeClr val="tx1">
                    <a:lumMod val="75000"/>
                    <a:lumOff val="25000"/>
                  </a:schemeClr>
                </a:solidFill>
              </a:rPr>
              <a:t>Create a new </a:t>
            </a:r>
            <a:r>
              <a:rPr lang="en-US" sz="2400" b="1" dirty="0">
                <a:solidFill>
                  <a:schemeClr val="tx1">
                    <a:lumMod val="75000"/>
                    <a:lumOff val="25000"/>
                  </a:schemeClr>
                </a:solidFill>
              </a:rPr>
              <a:t>branch</a:t>
            </a:r>
            <a:endParaRPr lang="en-US" sz="2400" dirty="0">
              <a:solidFill>
                <a:schemeClr val="tx1">
                  <a:lumMod val="75000"/>
                  <a:lumOff val="25000"/>
                </a:schemeClr>
              </a:solidFill>
            </a:endParaRPr>
          </a:p>
          <a:p>
            <a:pPr marL="457200" indent="-457200">
              <a:buFont typeface="+mj-lt"/>
              <a:buAutoNum type="arabicPeriod"/>
            </a:pPr>
            <a:r>
              <a:rPr lang="en-US" sz="2400" dirty="0">
                <a:solidFill>
                  <a:schemeClr val="tx1">
                    <a:lumMod val="75000"/>
                    <a:lumOff val="25000"/>
                  </a:schemeClr>
                </a:solidFill>
              </a:rPr>
              <a:t>Within the new branch modify </a:t>
            </a:r>
            <a:r>
              <a:rPr lang="en-US" sz="2400" dirty="0">
                <a:solidFill>
                  <a:schemeClr val="tx1">
                    <a:lumMod val="75000"/>
                    <a:lumOff val="25000"/>
                  </a:schemeClr>
                </a:solidFill>
                <a:latin typeface="Courier New" panose="02070309020205020404" pitchFamily="49" charset="0"/>
                <a:cs typeface="Courier New" panose="02070309020205020404" pitchFamily="49" charset="0"/>
              </a:rPr>
              <a:t>participants.txt </a:t>
            </a:r>
            <a:r>
              <a:rPr lang="en-US" sz="2400" dirty="0">
                <a:solidFill>
                  <a:schemeClr val="tx1">
                    <a:lumMod val="75000"/>
                    <a:lumOff val="25000"/>
                  </a:schemeClr>
                </a:solidFill>
              </a:rPr>
              <a:t>by adding your first name to the list</a:t>
            </a:r>
          </a:p>
          <a:p>
            <a:pPr marL="457200" indent="-457200">
              <a:buFont typeface="+mj-lt"/>
              <a:buAutoNum type="arabicPeriod"/>
            </a:pPr>
            <a:r>
              <a:rPr lang="en-US" sz="2400" b="1" dirty="0">
                <a:solidFill>
                  <a:schemeClr val="tx1">
                    <a:lumMod val="75000"/>
                    <a:lumOff val="25000"/>
                  </a:schemeClr>
                </a:solidFill>
              </a:rPr>
              <a:t>Commit</a:t>
            </a:r>
            <a:r>
              <a:rPr lang="en-US" sz="2400" dirty="0">
                <a:solidFill>
                  <a:schemeClr val="tx1">
                    <a:lumMod val="75000"/>
                    <a:lumOff val="25000"/>
                  </a:schemeClr>
                </a:solidFill>
              </a:rPr>
              <a:t> the change to your branch</a:t>
            </a:r>
          </a:p>
          <a:p>
            <a:pPr marL="457200" indent="-457200">
              <a:buFont typeface="+mj-lt"/>
              <a:buAutoNum type="arabicPeriod"/>
            </a:pPr>
            <a:r>
              <a:rPr lang="en-US" sz="2400" b="1" dirty="0">
                <a:solidFill>
                  <a:schemeClr val="tx1">
                    <a:lumMod val="75000"/>
                    <a:lumOff val="25000"/>
                  </a:schemeClr>
                </a:solidFill>
              </a:rPr>
              <a:t>Merge</a:t>
            </a:r>
            <a:r>
              <a:rPr lang="en-US" sz="2400" dirty="0">
                <a:solidFill>
                  <a:schemeClr val="tx1">
                    <a:lumMod val="75000"/>
                    <a:lumOff val="25000"/>
                  </a:schemeClr>
                </a:solidFill>
              </a:rPr>
              <a:t> your branch into the master</a:t>
            </a:r>
          </a:p>
          <a:p>
            <a:pPr marL="457200" indent="-457200">
              <a:buFont typeface="+mj-lt"/>
              <a:buAutoNum type="arabicPeriod"/>
            </a:pPr>
            <a:r>
              <a:rPr lang="en-US" sz="2400" b="1" dirty="0">
                <a:solidFill>
                  <a:schemeClr val="tx1">
                    <a:lumMod val="75000"/>
                    <a:lumOff val="25000"/>
                  </a:schemeClr>
                </a:solidFill>
              </a:rPr>
              <a:t>Push</a:t>
            </a:r>
            <a:r>
              <a:rPr lang="en-US" sz="2400" dirty="0">
                <a:solidFill>
                  <a:schemeClr val="tx1">
                    <a:lumMod val="75000"/>
                    <a:lumOff val="25000"/>
                  </a:schemeClr>
                </a:solidFill>
              </a:rPr>
              <a:t> the master to the remote</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2550157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74C5-C0D9-42BC-8243-DD4DC3BA1891}"/>
              </a:ext>
            </a:extLst>
          </p:cNvPr>
          <p:cNvSpPr>
            <a:spLocks noGrp="1"/>
          </p:cNvSpPr>
          <p:nvPr>
            <p:ph type="title"/>
          </p:nvPr>
        </p:nvSpPr>
        <p:spPr/>
        <p:txBody>
          <a:bodyPr/>
          <a:lstStyle/>
          <a:p>
            <a:r>
              <a:rPr lang="en-US">
                <a:solidFill>
                  <a:schemeClr val="tx1">
                    <a:lumMod val="65000"/>
                    <a:lumOff val="35000"/>
                  </a:schemeClr>
                </a:solidFill>
              </a:rPr>
              <a:t>Documentation</a:t>
            </a:r>
          </a:p>
        </p:txBody>
      </p:sp>
      <p:sp>
        <p:nvSpPr>
          <p:cNvPr id="3" name="Content Placeholder 2">
            <a:extLst>
              <a:ext uri="{FF2B5EF4-FFF2-40B4-BE49-F238E27FC236}">
                <a16:creationId xmlns:a16="http://schemas.microsoft.com/office/drawing/2014/main" id="{23DFF913-D7CC-4605-BC62-707A4B1D18E1}"/>
              </a:ext>
            </a:extLst>
          </p:cNvPr>
          <p:cNvSpPr>
            <a:spLocks noGrp="1"/>
          </p:cNvSpPr>
          <p:nvPr>
            <p:ph idx="1"/>
          </p:nvPr>
        </p:nvSpPr>
        <p:spPr/>
        <p:txBody>
          <a:bodyPr vert="horz" lIns="91440" tIns="45720" rIns="91440" bIns="45720" rtlCol="0" anchor="t">
            <a:normAutofit/>
          </a:bodyPr>
          <a:lstStyle/>
          <a:p>
            <a:r>
              <a:rPr lang="en-US" sz="2000" b="1" dirty="0">
                <a:solidFill>
                  <a:schemeClr val="tx1">
                    <a:lumMod val="75000"/>
                    <a:lumOff val="25000"/>
                  </a:schemeClr>
                </a:solidFill>
              </a:rPr>
              <a:t>Installation</a:t>
            </a:r>
            <a:r>
              <a:rPr lang="en-US" sz="2000" dirty="0">
                <a:solidFill>
                  <a:schemeClr val="tx1">
                    <a:lumMod val="75000"/>
                    <a:lumOff val="25000"/>
                  </a:schemeClr>
                </a:solidFill>
              </a:rPr>
              <a:t> files</a:t>
            </a:r>
            <a:r>
              <a:rPr lang="en-US" sz="2000" b="1" dirty="0">
                <a:solidFill>
                  <a:schemeClr val="tx1">
                    <a:lumMod val="75000"/>
                    <a:lumOff val="25000"/>
                  </a:schemeClr>
                </a:solidFill>
              </a:rPr>
              <a:t> </a:t>
            </a:r>
            <a:r>
              <a:rPr lang="en-US" sz="2000" dirty="0">
                <a:solidFill>
                  <a:schemeClr val="tx1">
                    <a:lumMod val="75000"/>
                    <a:lumOff val="25000"/>
                  </a:schemeClr>
                </a:solidFill>
                <a:hlinkClick r:id="rId3"/>
              </a:rPr>
              <a:t>https://git-scm.com/downloads</a:t>
            </a:r>
            <a:r>
              <a:rPr lang="en-US" sz="2000" dirty="0">
                <a:solidFill>
                  <a:schemeClr val="tx1">
                    <a:lumMod val="75000"/>
                    <a:lumOff val="25000"/>
                  </a:schemeClr>
                </a:solidFill>
              </a:rPr>
              <a:t> </a:t>
            </a:r>
          </a:p>
          <a:p>
            <a:endParaRPr lang="en-US" sz="2000" b="1" dirty="0">
              <a:solidFill>
                <a:schemeClr val="tx1">
                  <a:lumMod val="75000"/>
                  <a:lumOff val="25000"/>
                </a:schemeClr>
              </a:solidFill>
            </a:endParaRPr>
          </a:p>
          <a:p>
            <a:r>
              <a:rPr lang="en-US" sz="2000" dirty="0">
                <a:solidFill>
                  <a:schemeClr val="tx1">
                    <a:lumMod val="75000"/>
                    <a:lumOff val="25000"/>
                  </a:schemeClr>
                </a:solidFill>
              </a:rPr>
              <a:t>Official</a:t>
            </a:r>
            <a:r>
              <a:rPr lang="en-US" sz="2000" b="1" dirty="0">
                <a:solidFill>
                  <a:schemeClr val="tx1">
                    <a:lumMod val="75000"/>
                    <a:lumOff val="25000"/>
                  </a:schemeClr>
                </a:solidFill>
              </a:rPr>
              <a:t> documentation</a:t>
            </a:r>
            <a:r>
              <a:rPr lang="en-US" sz="2000" dirty="0">
                <a:solidFill>
                  <a:schemeClr val="tx1">
                    <a:lumMod val="75000"/>
                    <a:lumOff val="25000"/>
                  </a:schemeClr>
                </a:solidFill>
              </a:rPr>
              <a:t> </a:t>
            </a:r>
            <a:r>
              <a:rPr lang="en-US" sz="2000" dirty="0">
                <a:solidFill>
                  <a:schemeClr val="tx1">
                    <a:lumMod val="75000"/>
                    <a:lumOff val="25000"/>
                  </a:schemeClr>
                </a:solidFill>
                <a:hlinkClick r:id="rId4"/>
              </a:rPr>
              <a:t>https://git-scm.com/documentation</a:t>
            </a:r>
          </a:p>
          <a:p>
            <a:endParaRPr lang="en-US" sz="2000" dirty="0">
              <a:solidFill>
                <a:srgbClr val="000000"/>
              </a:solidFill>
              <a:hlinkClick r:id="rId4"/>
            </a:endParaRPr>
          </a:p>
          <a:p>
            <a:r>
              <a:rPr lang="en-US" sz="2000" b="1" dirty="0" err="1">
                <a:solidFill>
                  <a:srgbClr val="404040"/>
                </a:solidFill>
              </a:rPr>
              <a:t>DataCamp</a:t>
            </a:r>
            <a:r>
              <a:rPr lang="en-US" sz="2000" b="1" dirty="0">
                <a:solidFill>
                  <a:srgbClr val="404040"/>
                </a:solidFill>
              </a:rPr>
              <a:t> </a:t>
            </a:r>
            <a:r>
              <a:rPr lang="en-US" sz="2000" dirty="0">
                <a:solidFill>
                  <a:srgbClr val="404040"/>
                </a:solidFill>
              </a:rPr>
              <a:t>course </a:t>
            </a:r>
            <a:r>
              <a:rPr lang="en-US" sz="2000" dirty="0">
                <a:solidFill>
                  <a:srgbClr val="404040"/>
                </a:solidFill>
                <a:hlinkClick r:id="rId5"/>
              </a:rPr>
              <a:t>https://www.datacamp.com/courses/introduction-to-git-for-data-science</a:t>
            </a:r>
            <a:endParaRPr lang="en-US" sz="2000" dirty="0">
              <a:solidFill>
                <a:srgbClr val="404040"/>
              </a:solidFill>
            </a:endParaRPr>
          </a:p>
          <a:p>
            <a:endParaRPr lang="en-US" sz="2000" b="1" dirty="0">
              <a:solidFill>
                <a:srgbClr val="404040"/>
              </a:solidFill>
            </a:endParaRPr>
          </a:p>
          <a:p>
            <a:r>
              <a:rPr lang="en-US" sz="2000" b="1" dirty="0">
                <a:solidFill>
                  <a:srgbClr val="404040"/>
                </a:solidFill>
              </a:rPr>
              <a:t>Crash</a:t>
            </a:r>
            <a:r>
              <a:rPr lang="en-US" sz="2000" dirty="0">
                <a:solidFill>
                  <a:srgbClr val="404040"/>
                </a:solidFill>
              </a:rPr>
              <a:t> course </a:t>
            </a:r>
            <a:r>
              <a:rPr lang="en-US" sz="2000" dirty="0">
                <a:solidFill>
                  <a:srgbClr val="404040"/>
                </a:solidFill>
                <a:hlinkClick r:id="rId6"/>
              </a:rPr>
              <a:t>https://www.youtube.com/watch?v=SWYqp7iY_Tc</a:t>
            </a:r>
            <a:endParaRPr lang="en-US" sz="2000" dirty="0">
              <a:solidFill>
                <a:srgbClr val="404040"/>
              </a:solidFill>
            </a:endParaRPr>
          </a:p>
          <a:p>
            <a:endParaRPr lang="en-US" sz="2000" dirty="0">
              <a:solidFill>
                <a:srgbClr val="404040"/>
              </a:solidFill>
            </a:endParaRPr>
          </a:p>
          <a:p>
            <a:r>
              <a:rPr lang="en-US" sz="2000" b="1" dirty="0">
                <a:solidFill>
                  <a:srgbClr val="404040"/>
                </a:solidFill>
              </a:rPr>
              <a:t>RStudio</a:t>
            </a:r>
            <a:r>
              <a:rPr lang="en-US" sz="2000" dirty="0">
                <a:solidFill>
                  <a:srgbClr val="404040"/>
                </a:solidFill>
              </a:rPr>
              <a:t> course </a:t>
            </a:r>
          </a:p>
          <a:p>
            <a:pPr lvl="1"/>
            <a:r>
              <a:rPr lang="en-US" sz="2000" dirty="0">
                <a:solidFill>
                  <a:srgbClr val="404040"/>
                </a:solidFill>
              </a:rPr>
              <a:t>Part 1: </a:t>
            </a:r>
            <a:r>
              <a:rPr lang="en-US" sz="2000" dirty="0">
                <a:solidFill>
                  <a:srgbClr val="404040"/>
                </a:solidFill>
                <a:hlinkClick r:id="rId7"/>
              </a:rPr>
              <a:t>https://www.datacamp.com/courses/working-with-the-rstudio-ide-part-1</a:t>
            </a:r>
            <a:endParaRPr lang="en-US" sz="2000" dirty="0">
              <a:solidFill>
                <a:srgbClr val="404040"/>
              </a:solidFill>
            </a:endParaRPr>
          </a:p>
          <a:p>
            <a:pPr lvl="1"/>
            <a:r>
              <a:rPr lang="en-US" sz="2000" dirty="0">
                <a:solidFill>
                  <a:srgbClr val="404040"/>
                </a:solidFill>
              </a:rPr>
              <a:t>Part 2: </a:t>
            </a:r>
            <a:r>
              <a:rPr lang="en-US" sz="2000" dirty="0">
                <a:solidFill>
                  <a:srgbClr val="404040"/>
                </a:solidFill>
                <a:hlinkClick r:id="rId8"/>
              </a:rPr>
              <a:t>https://www.datacamp.com/courses/working-with-the-rstudio-ide-part-2</a:t>
            </a:r>
            <a:endParaRPr lang="en-US" sz="2000" dirty="0">
              <a:solidFill>
                <a:srgbClr val="404040"/>
              </a:solidFill>
            </a:endParaRPr>
          </a:p>
          <a:p>
            <a:endParaRPr lang="en-US" dirty="0">
              <a:solidFill>
                <a:srgbClr val="404040"/>
              </a:solidFill>
            </a:endParaRPr>
          </a:p>
          <a:p>
            <a:endParaRPr lang="en-US" dirty="0">
              <a:solidFill>
                <a:srgbClr val="404040"/>
              </a:solidFill>
            </a:endParaRPr>
          </a:p>
          <a:p>
            <a:endParaRPr lang="en-US" dirty="0">
              <a:solidFill>
                <a:srgbClr val="404040"/>
              </a:solidFill>
            </a:endParaRPr>
          </a:p>
        </p:txBody>
      </p:sp>
      <p:sp>
        <p:nvSpPr>
          <p:cNvPr id="12" name="Slide Number Placeholder 9">
            <a:extLst>
              <a:ext uri="{FF2B5EF4-FFF2-40B4-BE49-F238E27FC236}">
                <a16:creationId xmlns:a16="http://schemas.microsoft.com/office/drawing/2014/main" id="{482F3C33-A3AE-4ABB-8159-C04006655A8E}"/>
              </a:ext>
            </a:extLst>
          </p:cNvPr>
          <p:cNvSpPr>
            <a:spLocks noGrp="1"/>
          </p:cNvSpPr>
          <p:nvPr>
            <p:ph type="sldNum" sz="quarter" idx="12"/>
          </p:nvPr>
        </p:nvSpPr>
        <p:spPr>
          <a:xfrm>
            <a:off x="0" y="6492874"/>
            <a:ext cx="12192000" cy="365125"/>
          </a:xfrm>
          <a:solidFill>
            <a:srgbClr val="F05033"/>
          </a:solidFill>
        </p:spPr>
        <p:txBody>
          <a:bodyPr/>
          <a:lstStyle/>
          <a:p>
            <a:fld id="{330EA680-D336-4FF7-8B7A-9848BB0A1C32}" type="slidenum">
              <a:rPr lang="en-US" sz="1800" smtClean="0">
                <a:solidFill>
                  <a:schemeClr val="bg1"/>
                </a:solidFill>
              </a:rPr>
              <a:t>25</a:t>
            </a:fld>
            <a:r>
              <a:rPr lang="en-US" sz="1800" dirty="0">
                <a:solidFill>
                  <a:schemeClr val="bg1"/>
                </a:solidFill>
              </a:rPr>
              <a:t>/25	</a:t>
            </a:r>
          </a:p>
        </p:txBody>
      </p:sp>
    </p:spTree>
    <p:extLst>
      <p:ext uri="{BB962C8B-B14F-4D97-AF65-F5344CB8AC3E}">
        <p14:creationId xmlns:p14="http://schemas.microsoft.com/office/powerpoint/2010/main" val="86002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E871A51D-FF61-4643-9C20-7813B286208D}"/>
              </a:ext>
            </a:extLst>
          </p:cNvPr>
          <p:cNvSpPr/>
          <p:nvPr/>
        </p:nvSpPr>
        <p:spPr>
          <a:xfrm>
            <a:off x="8551877" y="1038532"/>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C</a:t>
            </a:r>
          </a:p>
        </p:txBody>
      </p:sp>
      <p:sp>
        <p:nvSpPr>
          <p:cNvPr id="47" name="Rectangle: Rounded Corners 46">
            <a:extLst>
              <a:ext uri="{FF2B5EF4-FFF2-40B4-BE49-F238E27FC236}">
                <a16:creationId xmlns:a16="http://schemas.microsoft.com/office/drawing/2014/main" id="{0F077FD9-F505-45FF-AC33-979C3F514FC4}"/>
              </a:ext>
            </a:extLst>
          </p:cNvPr>
          <p:cNvSpPr/>
          <p:nvPr/>
        </p:nvSpPr>
        <p:spPr>
          <a:xfrm>
            <a:off x="8552232" y="1039763"/>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Server</a:t>
            </a:r>
          </a:p>
        </p:txBody>
      </p:sp>
      <p:sp>
        <p:nvSpPr>
          <p:cNvPr id="2" name="Title 1">
            <a:extLst>
              <a:ext uri="{FF2B5EF4-FFF2-40B4-BE49-F238E27FC236}">
                <a16:creationId xmlns:a16="http://schemas.microsoft.com/office/drawing/2014/main" id="{6502057C-654C-49C7-BA8B-8AA6FFC4DE8C}"/>
              </a:ext>
            </a:extLst>
          </p:cNvPr>
          <p:cNvSpPr>
            <a:spLocks noGrp="1"/>
          </p:cNvSpPr>
          <p:nvPr>
            <p:ph type="title"/>
          </p:nvPr>
        </p:nvSpPr>
        <p:spPr>
          <a:xfrm>
            <a:off x="839788" y="365125"/>
            <a:ext cx="10515600" cy="1325563"/>
          </a:xfrm>
        </p:spPr>
        <p:txBody>
          <a:bodyPr/>
          <a:lstStyle/>
          <a:p>
            <a:r>
              <a:rPr lang="en-US" dirty="0">
                <a:solidFill>
                  <a:schemeClr val="tx1">
                    <a:lumMod val="65000"/>
                    <a:lumOff val="35000"/>
                  </a:schemeClr>
                </a:solidFill>
              </a:rPr>
              <a:t>Version Control Systems</a:t>
            </a:r>
          </a:p>
        </p:txBody>
      </p:sp>
      <p:sp>
        <p:nvSpPr>
          <p:cNvPr id="3" name="Text Placeholder 2">
            <a:extLst>
              <a:ext uri="{FF2B5EF4-FFF2-40B4-BE49-F238E27FC236}">
                <a16:creationId xmlns:a16="http://schemas.microsoft.com/office/drawing/2014/main" id="{C26F1F71-9314-481C-B624-513F322029C9}"/>
              </a:ext>
            </a:extLst>
          </p:cNvPr>
          <p:cNvSpPr>
            <a:spLocks noGrp="1"/>
          </p:cNvSpPr>
          <p:nvPr>
            <p:ph type="body" idx="1"/>
          </p:nvPr>
        </p:nvSpPr>
        <p:spPr>
          <a:xfrm>
            <a:off x="272926" y="4862179"/>
            <a:ext cx="5157787" cy="829971"/>
          </a:xfrm>
        </p:spPr>
        <p:txBody>
          <a:bodyPr anchor="t">
            <a:spAutoFit/>
          </a:bodyPr>
          <a:lstStyle/>
          <a:p>
            <a:pPr algn="ctr"/>
            <a:r>
              <a:rPr lang="en-US" dirty="0">
                <a:solidFill>
                  <a:schemeClr val="tx1">
                    <a:lumMod val="75000"/>
                    <a:lumOff val="25000"/>
                  </a:schemeClr>
                </a:solidFill>
              </a:rPr>
              <a:t>Centralized </a:t>
            </a:r>
            <a:r>
              <a:rPr lang="en-US" b="0" dirty="0">
                <a:solidFill>
                  <a:schemeClr val="tx1">
                    <a:lumMod val="75000"/>
                    <a:lumOff val="25000"/>
                  </a:schemeClr>
                </a:solidFill>
              </a:rPr>
              <a:t>SVN, CVS, Perforce</a:t>
            </a:r>
          </a:p>
          <a:p>
            <a:pPr algn="ctr"/>
            <a:r>
              <a:rPr lang="en-US" sz="2000" b="0" dirty="0">
                <a:solidFill>
                  <a:schemeClr val="accent6">
                    <a:lumMod val="75000"/>
                  </a:schemeClr>
                </a:solidFill>
              </a:rPr>
              <a:t>+ manage access rights</a:t>
            </a:r>
          </a:p>
        </p:txBody>
      </p:sp>
      <p:sp>
        <p:nvSpPr>
          <p:cNvPr id="5" name="Text Placeholder 4">
            <a:extLst>
              <a:ext uri="{FF2B5EF4-FFF2-40B4-BE49-F238E27FC236}">
                <a16:creationId xmlns:a16="http://schemas.microsoft.com/office/drawing/2014/main" id="{B098BDE4-34C2-444F-8F75-5B1E66A3205D}"/>
              </a:ext>
            </a:extLst>
          </p:cNvPr>
          <p:cNvSpPr>
            <a:spLocks noGrp="1"/>
          </p:cNvSpPr>
          <p:nvPr>
            <p:ph type="body" sz="quarter" idx="3"/>
          </p:nvPr>
        </p:nvSpPr>
        <p:spPr>
          <a:xfrm>
            <a:off x="6640527" y="4864036"/>
            <a:ext cx="5183188" cy="1235210"/>
          </a:xfrm>
        </p:spPr>
        <p:txBody>
          <a:bodyPr anchor="t">
            <a:spAutoFit/>
          </a:bodyPr>
          <a:lstStyle/>
          <a:p>
            <a:pPr algn="ctr"/>
            <a:r>
              <a:rPr lang="en-US" dirty="0">
                <a:solidFill>
                  <a:schemeClr val="tx1">
                    <a:lumMod val="75000"/>
                    <a:lumOff val="25000"/>
                  </a:schemeClr>
                </a:solidFill>
              </a:rPr>
              <a:t>Distributed</a:t>
            </a:r>
            <a:r>
              <a:rPr lang="en-US" b="0" dirty="0">
                <a:solidFill>
                  <a:schemeClr val="tx1">
                    <a:lumMod val="75000"/>
                    <a:lumOff val="25000"/>
                  </a:schemeClr>
                </a:solidFill>
              </a:rPr>
              <a:t> Git, Mercurial</a:t>
            </a:r>
          </a:p>
          <a:p>
            <a:pPr algn="ctr"/>
            <a:r>
              <a:rPr lang="en-US" sz="2000" b="0" dirty="0">
                <a:solidFill>
                  <a:schemeClr val="accent6">
                    <a:lumMod val="75000"/>
                  </a:schemeClr>
                </a:solidFill>
              </a:rPr>
              <a:t>+ local version database</a:t>
            </a:r>
          </a:p>
          <a:p>
            <a:pPr algn="ctr"/>
            <a:r>
              <a:rPr lang="en-US" sz="2000" b="0" dirty="0">
                <a:solidFill>
                  <a:schemeClr val="accent6">
                    <a:lumMod val="75000"/>
                  </a:schemeClr>
                </a:solidFill>
              </a:rPr>
              <a:t>+ backup on collaborator machines</a:t>
            </a:r>
            <a:endParaRPr lang="en-US" sz="2000" dirty="0">
              <a:solidFill>
                <a:schemeClr val="accent6">
                  <a:lumMod val="75000"/>
                </a:schemeClr>
              </a:solidFill>
            </a:endParaRPr>
          </a:p>
        </p:txBody>
      </p:sp>
      <p:sp>
        <p:nvSpPr>
          <p:cNvPr id="8" name="Slide Number Placeholder 9">
            <a:extLst>
              <a:ext uri="{FF2B5EF4-FFF2-40B4-BE49-F238E27FC236}">
                <a16:creationId xmlns:a16="http://schemas.microsoft.com/office/drawing/2014/main" id="{147580C9-3411-4DFB-9D47-286DB7929DD1}"/>
              </a:ext>
            </a:extLst>
          </p:cNvPr>
          <p:cNvSpPr txBox="1">
            <a:spLocks/>
          </p:cNvSpPr>
          <p:nvPr/>
        </p:nvSpPr>
        <p:spPr>
          <a:xfrm>
            <a:off x="0" y="6492874"/>
            <a:ext cx="12192000" cy="365125"/>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3</a:t>
            </a:fld>
            <a:r>
              <a:rPr lang="en-US" sz="1800" dirty="0">
                <a:solidFill>
                  <a:schemeClr val="bg1"/>
                </a:solidFill>
              </a:rPr>
              <a:t>/25	</a:t>
            </a:r>
          </a:p>
        </p:txBody>
      </p:sp>
      <p:sp>
        <p:nvSpPr>
          <p:cNvPr id="30" name="Rectangle: Rounded Corners 29">
            <a:extLst>
              <a:ext uri="{FF2B5EF4-FFF2-40B4-BE49-F238E27FC236}">
                <a16:creationId xmlns:a16="http://schemas.microsoft.com/office/drawing/2014/main" id="{9AD2750D-EED4-4D73-A458-5A41DD538E14}"/>
              </a:ext>
            </a:extLst>
          </p:cNvPr>
          <p:cNvSpPr/>
          <p:nvPr/>
        </p:nvSpPr>
        <p:spPr>
          <a:xfrm>
            <a:off x="7046985" y="2646234"/>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A</a:t>
            </a:r>
          </a:p>
        </p:txBody>
      </p:sp>
      <p:sp>
        <p:nvSpPr>
          <p:cNvPr id="31" name="Rectangle: Top Corners Rounded 30">
            <a:extLst>
              <a:ext uri="{FF2B5EF4-FFF2-40B4-BE49-F238E27FC236}">
                <a16:creationId xmlns:a16="http://schemas.microsoft.com/office/drawing/2014/main" id="{B55ED32F-8250-40E6-B627-8287BA01CA06}"/>
              </a:ext>
            </a:extLst>
          </p:cNvPr>
          <p:cNvSpPr/>
          <p:nvPr/>
        </p:nvSpPr>
        <p:spPr>
          <a:xfrm>
            <a:off x="7094610" y="333928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32" name="Rectangle: Rounded Corners 31">
            <a:extLst>
              <a:ext uri="{FF2B5EF4-FFF2-40B4-BE49-F238E27FC236}">
                <a16:creationId xmlns:a16="http://schemas.microsoft.com/office/drawing/2014/main" id="{05EB4395-87E0-4C46-8C9E-85EE6A83B6B7}"/>
              </a:ext>
            </a:extLst>
          </p:cNvPr>
          <p:cNvSpPr/>
          <p:nvPr/>
        </p:nvSpPr>
        <p:spPr>
          <a:xfrm>
            <a:off x="7233038" y="393935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33" name="Rectangle: Rounded Corners 32">
            <a:extLst>
              <a:ext uri="{FF2B5EF4-FFF2-40B4-BE49-F238E27FC236}">
                <a16:creationId xmlns:a16="http://schemas.microsoft.com/office/drawing/2014/main" id="{FFB901C2-C7C1-4A59-AA5B-9F70686741EE}"/>
              </a:ext>
            </a:extLst>
          </p:cNvPr>
          <p:cNvSpPr/>
          <p:nvPr/>
        </p:nvSpPr>
        <p:spPr>
          <a:xfrm>
            <a:off x="7233036" y="364717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34" name="Rectangle: Rounded Corners 33">
            <a:extLst>
              <a:ext uri="{FF2B5EF4-FFF2-40B4-BE49-F238E27FC236}">
                <a16:creationId xmlns:a16="http://schemas.microsoft.com/office/drawing/2014/main" id="{470437F9-0342-4B40-9D2E-DBF4284249C8}"/>
              </a:ext>
            </a:extLst>
          </p:cNvPr>
          <p:cNvSpPr/>
          <p:nvPr/>
        </p:nvSpPr>
        <p:spPr>
          <a:xfrm>
            <a:off x="7233035" y="423492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35" name="Straight Connector 34">
            <a:extLst>
              <a:ext uri="{FF2B5EF4-FFF2-40B4-BE49-F238E27FC236}">
                <a16:creationId xmlns:a16="http://schemas.microsoft.com/office/drawing/2014/main" id="{63636345-944A-4E0E-AEC7-5C428EBD8218}"/>
              </a:ext>
            </a:extLst>
          </p:cNvPr>
          <p:cNvCxnSpPr>
            <a:cxnSpLocks/>
            <a:stCxn id="33" idx="2"/>
            <a:endCxn id="32" idx="0"/>
          </p:cNvCxnSpPr>
          <p:nvPr/>
        </p:nvCxnSpPr>
        <p:spPr>
          <a:xfrm>
            <a:off x="7775647" y="384438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0AC241-BA89-4A05-B4D9-252D3033A17B}"/>
              </a:ext>
            </a:extLst>
          </p:cNvPr>
          <p:cNvCxnSpPr>
            <a:cxnSpLocks/>
            <a:stCxn id="32" idx="2"/>
            <a:endCxn id="34" idx="0"/>
          </p:cNvCxnSpPr>
          <p:nvPr/>
        </p:nvCxnSpPr>
        <p:spPr>
          <a:xfrm flipH="1">
            <a:off x="7775646" y="413995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FF71D47-4DF9-4F80-B244-E477C12C9A64}"/>
              </a:ext>
            </a:extLst>
          </p:cNvPr>
          <p:cNvSpPr/>
          <p:nvPr/>
        </p:nvSpPr>
        <p:spPr>
          <a:xfrm>
            <a:off x="7094609" y="3037518"/>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46" name="Straight Arrow Connector 45">
            <a:extLst>
              <a:ext uri="{FF2B5EF4-FFF2-40B4-BE49-F238E27FC236}">
                <a16:creationId xmlns:a16="http://schemas.microsoft.com/office/drawing/2014/main" id="{5D623E6C-BE38-4377-88DC-EC7BACFC72C3}"/>
              </a:ext>
            </a:extLst>
          </p:cNvPr>
          <p:cNvCxnSpPr>
            <a:cxnSpLocks/>
            <a:stCxn id="79" idx="1"/>
            <a:endCxn id="30" idx="0"/>
          </p:cNvCxnSpPr>
          <p:nvPr/>
        </p:nvCxnSpPr>
        <p:spPr>
          <a:xfrm flipH="1">
            <a:off x="7775648" y="1865607"/>
            <a:ext cx="776229" cy="780627"/>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Top Corners Rounded 79">
            <a:extLst>
              <a:ext uri="{FF2B5EF4-FFF2-40B4-BE49-F238E27FC236}">
                <a16:creationId xmlns:a16="http://schemas.microsoft.com/office/drawing/2014/main" id="{70EE9B5A-16A0-4D11-A959-A70253A96CAC}"/>
              </a:ext>
            </a:extLst>
          </p:cNvPr>
          <p:cNvSpPr/>
          <p:nvPr/>
        </p:nvSpPr>
        <p:spPr>
          <a:xfrm>
            <a:off x="8599070" y="1431449"/>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81" name="Rectangle: Rounded Corners 80">
            <a:extLst>
              <a:ext uri="{FF2B5EF4-FFF2-40B4-BE49-F238E27FC236}">
                <a16:creationId xmlns:a16="http://schemas.microsoft.com/office/drawing/2014/main" id="{D2EFAD7D-01CA-4037-8CFF-1EF8C861B5CD}"/>
              </a:ext>
            </a:extLst>
          </p:cNvPr>
          <p:cNvSpPr/>
          <p:nvPr/>
        </p:nvSpPr>
        <p:spPr>
          <a:xfrm>
            <a:off x="8737498" y="2031514"/>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82" name="Rectangle: Rounded Corners 81">
            <a:extLst>
              <a:ext uri="{FF2B5EF4-FFF2-40B4-BE49-F238E27FC236}">
                <a16:creationId xmlns:a16="http://schemas.microsoft.com/office/drawing/2014/main" id="{FED4C988-CE3A-4679-9135-9EFE2763855D}"/>
              </a:ext>
            </a:extLst>
          </p:cNvPr>
          <p:cNvSpPr/>
          <p:nvPr/>
        </p:nvSpPr>
        <p:spPr>
          <a:xfrm>
            <a:off x="8737496" y="1739335"/>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83" name="Rectangle: Rounded Corners 82">
            <a:extLst>
              <a:ext uri="{FF2B5EF4-FFF2-40B4-BE49-F238E27FC236}">
                <a16:creationId xmlns:a16="http://schemas.microsoft.com/office/drawing/2014/main" id="{436725C2-AADA-4BE4-A2D8-D07CCB23FCAF}"/>
              </a:ext>
            </a:extLst>
          </p:cNvPr>
          <p:cNvSpPr/>
          <p:nvPr/>
        </p:nvSpPr>
        <p:spPr>
          <a:xfrm>
            <a:off x="8737495" y="2327089"/>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84" name="Straight Connector 83">
            <a:extLst>
              <a:ext uri="{FF2B5EF4-FFF2-40B4-BE49-F238E27FC236}">
                <a16:creationId xmlns:a16="http://schemas.microsoft.com/office/drawing/2014/main" id="{9943CB3E-6A7D-405E-BC08-91FC82FE1F6D}"/>
              </a:ext>
            </a:extLst>
          </p:cNvPr>
          <p:cNvCxnSpPr>
            <a:cxnSpLocks/>
            <a:stCxn id="82" idx="2"/>
            <a:endCxn id="81" idx="0"/>
          </p:cNvCxnSpPr>
          <p:nvPr/>
        </p:nvCxnSpPr>
        <p:spPr>
          <a:xfrm>
            <a:off x="9280107" y="1936543"/>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3009EC-6440-47C4-98E5-73B9DF1C6F08}"/>
              </a:ext>
            </a:extLst>
          </p:cNvPr>
          <p:cNvCxnSpPr>
            <a:cxnSpLocks/>
            <a:stCxn id="81" idx="2"/>
            <a:endCxn id="83" idx="0"/>
          </p:cNvCxnSpPr>
          <p:nvPr/>
        </p:nvCxnSpPr>
        <p:spPr>
          <a:xfrm flipH="1">
            <a:off x="9280106" y="2232118"/>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1" name="Rectangle: Rounded Corners 90">
            <a:extLst>
              <a:ext uri="{FF2B5EF4-FFF2-40B4-BE49-F238E27FC236}">
                <a16:creationId xmlns:a16="http://schemas.microsoft.com/office/drawing/2014/main" id="{163AB7F7-19CC-4C22-9597-214844AD634E}"/>
              </a:ext>
            </a:extLst>
          </p:cNvPr>
          <p:cNvSpPr/>
          <p:nvPr/>
        </p:nvSpPr>
        <p:spPr>
          <a:xfrm>
            <a:off x="10055905" y="2661741"/>
            <a:ext cx="1457325" cy="1954262"/>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B</a:t>
            </a:r>
          </a:p>
        </p:txBody>
      </p:sp>
      <p:sp>
        <p:nvSpPr>
          <p:cNvPr id="92" name="Rectangle: Top Corners Rounded 91">
            <a:extLst>
              <a:ext uri="{FF2B5EF4-FFF2-40B4-BE49-F238E27FC236}">
                <a16:creationId xmlns:a16="http://schemas.microsoft.com/office/drawing/2014/main" id="{74992161-3D3D-4AFE-8ED3-31D2338B1E1D}"/>
              </a:ext>
            </a:extLst>
          </p:cNvPr>
          <p:cNvSpPr/>
          <p:nvPr/>
        </p:nvSpPr>
        <p:spPr>
          <a:xfrm>
            <a:off x="10103530" y="3354796"/>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93" name="Rectangle: Rounded Corners 92">
            <a:extLst>
              <a:ext uri="{FF2B5EF4-FFF2-40B4-BE49-F238E27FC236}">
                <a16:creationId xmlns:a16="http://schemas.microsoft.com/office/drawing/2014/main" id="{664C9A21-51E3-4CF4-BF56-AF2B9ADBD190}"/>
              </a:ext>
            </a:extLst>
          </p:cNvPr>
          <p:cNvSpPr/>
          <p:nvPr/>
        </p:nvSpPr>
        <p:spPr>
          <a:xfrm>
            <a:off x="10241958" y="3954861"/>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94" name="Rectangle: Rounded Corners 93">
            <a:extLst>
              <a:ext uri="{FF2B5EF4-FFF2-40B4-BE49-F238E27FC236}">
                <a16:creationId xmlns:a16="http://schemas.microsoft.com/office/drawing/2014/main" id="{EBBE031C-47D9-47D1-BB75-89BB40F6267F}"/>
              </a:ext>
            </a:extLst>
          </p:cNvPr>
          <p:cNvSpPr/>
          <p:nvPr/>
        </p:nvSpPr>
        <p:spPr>
          <a:xfrm>
            <a:off x="10241956" y="3662682"/>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95" name="Rectangle: Rounded Corners 94">
            <a:extLst>
              <a:ext uri="{FF2B5EF4-FFF2-40B4-BE49-F238E27FC236}">
                <a16:creationId xmlns:a16="http://schemas.microsoft.com/office/drawing/2014/main" id="{7E3FBA2E-5074-48B2-8036-52E1B6E49A7F}"/>
              </a:ext>
            </a:extLst>
          </p:cNvPr>
          <p:cNvSpPr/>
          <p:nvPr/>
        </p:nvSpPr>
        <p:spPr>
          <a:xfrm>
            <a:off x="10241955" y="4250436"/>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96" name="Straight Connector 95">
            <a:extLst>
              <a:ext uri="{FF2B5EF4-FFF2-40B4-BE49-F238E27FC236}">
                <a16:creationId xmlns:a16="http://schemas.microsoft.com/office/drawing/2014/main" id="{5BF5C349-A4EF-490F-B9BB-44518875A683}"/>
              </a:ext>
            </a:extLst>
          </p:cNvPr>
          <p:cNvCxnSpPr>
            <a:cxnSpLocks/>
            <a:stCxn id="94" idx="2"/>
            <a:endCxn id="93" idx="0"/>
          </p:cNvCxnSpPr>
          <p:nvPr/>
        </p:nvCxnSpPr>
        <p:spPr>
          <a:xfrm>
            <a:off x="10784567" y="3859890"/>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B2012B7-1668-4A56-8DE8-5DA5D2E5D77E}"/>
              </a:ext>
            </a:extLst>
          </p:cNvPr>
          <p:cNvCxnSpPr>
            <a:cxnSpLocks/>
            <a:stCxn id="93" idx="2"/>
            <a:endCxn id="95" idx="0"/>
          </p:cNvCxnSpPr>
          <p:nvPr/>
        </p:nvCxnSpPr>
        <p:spPr>
          <a:xfrm flipH="1">
            <a:off x="10784566" y="4155465"/>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9FBEF53-7C6D-4736-B550-D759699F3E36}"/>
              </a:ext>
            </a:extLst>
          </p:cNvPr>
          <p:cNvSpPr/>
          <p:nvPr/>
        </p:nvSpPr>
        <p:spPr>
          <a:xfrm>
            <a:off x="10103529" y="3053025"/>
            <a:ext cx="1362076" cy="234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100" name="Straight Arrow Connector 99">
            <a:extLst>
              <a:ext uri="{FF2B5EF4-FFF2-40B4-BE49-F238E27FC236}">
                <a16:creationId xmlns:a16="http://schemas.microsoft.com/office/drawing/2014/main" id="{1F62A08E-F085-494C-90F1-23736AB14329}"/>
              </a:ext>
            </a:extLst>
          </p:cNvPr>
          <p:cNvCxnSpPr>
            <a:cxnSpLocks/>
            <a:stCxn id="79" idx="3"/>
            <a:endCxn id="91" idx="0"/>
          </p:cNvCxnSpPr>
          <p:nvPr/>
        </p:nvCxnSpPr>
        <p:spPr>
          <a:xfrm>
            <a:off x="10009202" y="1865607"/>
            <a:ext cx="775366" cy="796134"/>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9C2CF4C7-1217-4DC5-BEF0-639B364EDD25}"/>
              </a:ext>
            </a:extLst>
          </p:cNvPr>
          <p:cNvSpPr/>
          <p:nvPr/>
        </p:nvSpPr>
        <p:spPr>
          <a:xfrm>
            <a:off x="2222579" y="1801674"/>
            <a:ext cx="1457325" cy="1654150"/>
          </a:xfrm>
          <a:prstGeom prst="roundRect">
            <a:avLst>
              <a:gd name="adj" fmla="val 13410"/>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Server</a:t>
            </a:r>
          </a:p>
        </p:txBody>
      </p:sp>
      <p:sp>
        <p:nvSpPr>
          <p:cNvPr id="107" name="Rectangle: Top Corners Rounded 106">
            <a:extLst>
              <a:ext uri="{FF2B5EF4-FFF2-40B4-BE49-F238E27FC236}">
                <a16:creationId xmlns:a16="http://schemas.microsoft.com/office/drawing/2014/main" id="{5D63AA86-E9DA-4F7F-8F66-B22532FAE887}"/>
              </a:ext>
            </a:extLst>
          </p:cNvPr>
          <p:cNvSpPr/>
          <p:nvPr/>
        </p:nvSpPr>
        <p:spPr>
          <a:xfrm>
            <a:off x="2270204" y="2194617"/>
            <a:ext cx="1362076" cy="1212653"/>
          </a:xfrm>
          <a:prstGeom prst="round2SameRect">
            <a:avLst>
              <a:gd name="adj1" fmla="val 0"/>
              <a:gd name="adj2" fmla="val 128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lumMod val="75000"/>
                    <a:lumOff val="25000"/>
                  </a:schemeClr>
                </a:solidFill>
              </a:rPr>
              <a:t>Version Database</a:t>
            </a:r>
          </a:p>
        </p:txBody>
      </p:sp>
      <p:sp>
        <p:nvSpPr>
          <p:cNvPr id="108" name="Rectangle: Rounded Corners 107">
            <a:extLst>
              <a:ext uri="{FF2B5EF4-FFF2-40B4-BE49-F238E27FC236}">
                <a16:creationId xmlns:a16="http://schemas.microsoft.com/office/drawing/2014/main" id="{6CE43986-3442-4F8F-8DA8-061F549635DC}"/>
              </a:ext>
            </a:extLst>
          </p:cNvPr>
          <p:cNvSpPr/>
          <p:nvPr/>
        </p:nvSpPr>
        <p:spPr>
          <a:xfrm>
            <a:off x="2408632" y="2794682"/>
            <a:ext cx="1085221" cy="200604"/>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2</a:t>
            </a:r>
          </a:p>
        </p:txBody>
      </p:sp>
      <p:sp>
        <p:nvSpPr>
          <p:cNvPr id="109" name="Rectangle: Rounded Corners 108">
            <a:extLst>
              <a:ext uri="{FF2B5EF4-FFF2-40B4-BE49-F238E27FC236}">
                <a16:creationId xmlns:a16="http://schemas.microsoft.com/office/drawing/2014/main" id="{6FC14C48-1CB1-4EA0-8C01-B04AB40F6D5C}"/>
              </a:ext>
            </a:extLst>
          </p:cNvPr>
          <p:cNvSpPr/>
          <p:nvPr/>
        </p:nvSpPr>
        <p:spPr>
          <a:xfrm>
            <a:off x="2408630" y="2502503"/>
            <a:ext cx="1085221" cy="197208"/>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3</a:t>
            </a:r>
          </a:p>
        </p:txBody>
      </p:sp>
      <p:sp>
        <p:nvSpPr>
          <p:cNvPr id="110" name="Rectangle: Rounded Corners 109">
            <a:extLst>
              <a:ext uri="{FF2B5EF4-FFF2-40B4-BE49-F238E27FC236}">
                <a16:creationId xmlns:a16="http://schemas.microsoft.com/office/drawing/2014/main" id="{AE51E1A5-BFD4-4299-990B-4E32E3092508}"/>
              </a:ext>
            </a:extLst>
          </p:cNvPr>
          <p:cNvSpPr/>
          <p:nvPr/>
        </p:nvSpPr>
        <p:spPr>
          <a:xfrm>
            <a:off x="2408629" y="3090257"/>
            <a:ext cx="1085221" cy="200605"/>
          </a:xfrm>
          <a:prstGeom prst="roundRect">
            <a:avLst/>
          </a:prstGeom>
          <a:solidFill>
            <a:srgbClr val="F05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Change 1</a:t>
            </a:r>
          </a:p>
        </p:txBody>
      </p:sp>
      <p:cxnSp>
        <p:nvCxnSpPr>
          <p:cNvPr id="111" name="Straight Connector 110">
            <a:extLst>
              <a:ext uri="{FF2B5EF4-FFF2-40B4-BE49-F238E27FC236}">
                <a16:creationId xmlns:a16="http://schemas.microsoft.com/office/drawing/2014/main" id="{24E6BB8A-F44A-4B14-A20F-FEEFA9AE73C5}"/>
              </a:ext>
            </a:extLst>
          </p:cNvPr>
          <p:cNvCxnSpPr>
            <a:cxnSpLocks/>
            <a:stCxn id="109" idx="2"/>
            <a:endCxn id="108" idx="0"/>
          </p:cNvCxnSpPr>
          <p:nvPr/>
        </p:nvCxnSpPr>
        <p:spPr>
          <a:xfrm>
            <a:off x="2951241" y="2699711"/>
            <a:ext cx="2"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F2FEE9D-2E1E-4A20-85AF-C592AE89398F}"/>
              </a:ext>
            </a:extLst>
          </p:cNvPr>
          <p:cNvCxnSpPr>
            <a:cxnSpLocks/>
            <a:stCxn id="108" idx="2"/>
            <a:endCxn id="110" idx="0"/>
          </p:cNvCxnSpPr>
          <p:nvPr/>
        </p:nvCxnSpPr>
        <p:spPr>
          <a:xfrm flipH="1">
            <a:off x="2951240" y="2995286"/>
            <a:ext cx="3" cy="94971"/>
          </a:xfrm>
          <a:prstGeom prst="line">
            <a:avLst/>
          </a:prstGeom>
          <a:ln w="38100">
            <a:solidFill>
              <a:srgbClr val="F05033"/>
            </a:solidFill>
          </a:ln>
        </p:spPr>
        <p:style>
          <a:lnRef idx="1">
            <a:schemeClr val="accent1"/>
          </a:lnRef>
          <a:fillRef idx="0">
            <a:schemeClr val="accent1"/>
          </a:fillRef>
          <a:effectRef idx="0">
            <a:schemeClr val="accent1"/>
          </a:effectRef>
          <a:fontRef idx="minor">
            <a:schemeClr val="tx1"/>
          </a:fontRef>
        </p:style>
      </p:cxnSp>
      <p:sp>
        <p:nvSpPr>
          <p:cNvPr id="113" name="Rectangle: Rounded Corners 112">
            <a:extLst>
              <a:ext uri="{FF2B5EF4-FFF2-40B4-BE49-F238E27FC236}">
                <a16:creationId xmlns:a16="http://schemas.microsoft.com/office/drawing/2014/main" id="{2A2BDF03-5D1B-4831-BA9A-92B838FDC299}"/>
              </a:ext>
            </a:extLst>
          </p:cNvPr>
          <p:cNvSpPr/>
          <p:nvPr/>
        </p:nvSpPr>
        <p:spPr>
          <a:xfrm>
            <a:off x="71811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A</a:t>
            </a:r>
          </a:p>
        </p:txBody>
      </p:sp>
      <p:cxnSp>
        <p:nvCxnSpPr>
          <p:cNvPr id="122" name="Straight Arrow Connector 121">
            <a:extLst>
              <a:ext uri="{FF2B5EF4-FFF2-40B4-BE49-F238E27FC236}">
                <a16:creationId xmlns:a16="http://schemas.microsoft.com/office/drawing/2014/main" id="{900B25AB-4450-41E1-82AB-3F8C9B5835C8}"/>
              </a:ext>
            </a:extLst>
          </p:cNvPr>
          <p:cNvCxnSpPr>
            <a:cxnSpLocks/>
            <a:stCxn id="113" idx="0"/>
            <a:endCxn id="106" idx="1"/>
          </p:cNvCxnSpPr>
          <p:nvPr/>
        </p:nvCxnSpPr>
        <p:spPr>
          <a:xfrm flipV="1">
            <a:off x="1446782" y="2628749"/>
            <a:ext cx="775797"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Top Corners Rounded 122">
            <a:extLst>
              <a:ext uri="{FF2B5EF4-FFF2-40B4-BE49-F238E27FC236}">
                <a16:creationId xmlns:a16="http://schemas.microsoft.com/office/drawing/2014/main" id="{4641CC7D-5E17-4387-B7FE-27731D4D39F7}"/>
              </a:ext>
            </a:extLst>
          </p:cNvPr>
          <p:cNvSpPr/>
          <p:nvPr/>
        </p:nvSpPr>
        <p:spPr>
          <a:xfrm>
            <a:off x="76574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sp>
        <p:nvSpPr>
          <p:cNvPr id="136" name="Rectangle: Rounded Corners 135">
            <a:extLst>
              <a:ext uri="{FF2B5EF4-FFF2-40B4-BE49-F238E27FC236}">
                <a16:creationId xmlns:a16="http://schemas.microsoft.com/office/drawing/2014/main" id="{5817B408-3509-4869-A1B1-009967D69BB4}"/>
              </a:ext>
            </a:extLst>
          </p:cNvPr>
          <p:cNvSpPr/>
          <p:nvPr/>
        </p:nvSpPr>
        <p:spPr>
          <a:xfrm>
            <a:off x="3727039" y="3416114"/>
            <a:ext cx="1457325" cy="691762"/>
          </a:xfrm>
          <a:prstGeom prst="roundRect">
            <a:avLst>
              <a:gd name="adj" fmla="val 21859"/>
            </a:avLst>
          </a:prstGeom>
          <a:solidFill>
            <a:schemeClr val="tx1">
              <a:lumMod val="50000"/>
              <a:lumOff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Computer B</a:t>
            </a:r>
          </a:p>
        </p:txBody>
      </p:sp>
      <p:sp>
        <p:nvSpPr>
          <p:cNvPr id="137" name="Rectangle: Top Corners Rounded 136">
            <a:extLst>
              <a:ext uri="{FF2B5EF4-FFF2-40B4-BE49-F238E27FC236}">
                <a16:creationId xmlns:a16="http://schemas.microsoft.com/office/drawing/2014/main" id="{60766D70-5BDB-43A8-9B49-E83FF36088B5}"/>
              </a:ext>
            </a:extLst>
          </p:cNvPr>
          <p:cNvSpPr/>
          <p:nvPr/>
        </p:nvSpPr>
        <p:spPr>
          <a:xfrm>
            <a:off x="3774663" y="3821613"/>
            <a:ext cx="1362076" cy="234946"/>
          </a:xfrm>
          <a:prstGeom prst="round2SameRect">
            <a:avLst>
              <a:gd name="adj1" fmla="val 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Files</a:t>
            </a:r>
          </a:p>
        </p:txBody>
      </p:sp>
      <p:cxnSp>
        <p:nvCxnSpPr>
          <p:cNvPr id="139" name="Straight Arrow Connector 138">
            <a:extLst>
              <a:ext uri="{FF2B5EF4-FFF2-40B4-BE49-F238E27FC236}">
                <a16:creationId xmlns:a16="http://schemas.microsoft.com/office/drawing/2014/main" id="{6768E19F-F7B0-499D-8B68-A7DF50CBD3EA}"/>
              </a:ext>
            </a:extLst>
          </p:cNvPr>
          <p:cNvCxnSpPr>
            <a:stCxn id="106" idx="3"/>
            <a:endCxn id="136" idx="0"/>
          </p:cNvCxnSpPr>
          <p:nvPr/>
        </p:nvCxnSpPr>
        <p:spPr>
          <a:xfrm>
            <a:off x="3679904" y="2628749"/>
            <a:ext cx="775798" cy="787365"/>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710FE9D-CBC8-440D-849C-9AE534B90AEB}"/>
              </a:ext>
            </a:extLst>
          </p:cNvPr>
          <p:cNvCxnSpPr>
            <a:cxnSpLocks/>
            <a:stCxn id="91" idx="1"/>
            <a:endCxn id="30" idx="3"/>
          </p:cNvCxnSpPr>
          <p:nvPr/>
        </p:nvCxnSpPr>
        <p:spPr>
          <a:xfrm flipH="1" flipV="1">
            <a:off x="8504310" y="3623365"/>
            <a:ext cx="1551595" cy="15507"/>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6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0" presetClass="exit" presetSubtype="0" fill="hold" grpId="1" nodeType="withEffect">
                                  <p:stCondLst>
                                    <p:cond delay="0"/>
                                  </p:stCondLst>
                                  <p:childTnLst>
                                    <p:animEffect transition="out" filter="fade">
                                      <p:cBhvr>
                                        <p:cTn id="100" dur="500"/>
                                        <p:tgtEl>
                                          <p:spTgt spid="79"/>
                                        </p:tgtEl>
                                      </p:cBhvr>
                                    </p:animEffect>
                                    <p:set>
                                      <p:cBhvr>
                                        <p:cTn id="101" dur="1" fill="hold">
                                          <p:stCondLst>
                                            <p:cond delay="499"/>
                                          </p:stCondLst>
                                        </p:cTn>
                                        <p:tgtEl>
                                          <p:spTgt spid="79"/>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45"/>
                                        </p:tgtEl>
                                      </p:cBhvr>
                                    </p:animEffect>
                                    <p:set>
                                      <p:cBhvr>
                                        <p:cTn id="104"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47" grpId="0" animBg="1"/>
      <p:bldP spid="3" grpId="0" uiExpand="1" build="p"/>
      <p:bldP spid="5" grpId="0" uiExpand="1" build="p"/>
      <p:bldP spid="30" grpId="0" animBg="1"/>
      <p:bldP spid="31" grpId="0" animBg="1"/>
      <p:bldP spid="32" grpId="0" animBg="1"/>
      <p:bldP spid="33" grpId="0" animBg="1"/>
      <p:bldP spid="34" grpId="0" animBg="1"/>
      <p:bldP spid="44" grpId="0" animBg="1"/>
      <p:bldP spid="80" grpId="0" animBg="1"/>
      <p:bldP spid="81" grpId="0" animBg="1"/>
      <p:bldP spid="82" grpId="0" animBg="1"/>
      <p:bldP spid="83" grpId="0" animBg="1"/>
      <p:bldP spid="91" grpId="0" animBg="1"/>
      <p:bldP spid="92" grpId="0" animBg="1"/>
      <p:bldP spid="93" grpId="0" animBg="1"/>
      <p:bldP spid="94" grpId="0" animBg="1"/>
      <p:bldP spid="95" grpId="0" animBg="1"/>
      <p:bldP spid="98" grpId="0" animBg="1"/>
      <p:bldP spid="106" grpId="0" animBg="1"/>
      <p:bldP spid="107" grpId="0" animBg="1"/>
      <p:bldP spid="108" grpId="0" animBg="1"/>
      <p:bldP spid="109" grpId="0" animBg="1"/>
      <p:bldP spid="110" grpId="0" animBg="1"/>
      <p:bldP spid="113" grpId="0" animBg="1"/>
      <p:bldP spid="123" grpId="0" animBg="1"/>
      <p:bldP spid="136" grpId="0" animBg="1"/>
      <p:bldP spid="1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668B-64B4-4B6A-8285-9FC786ED805E}"/>
              </a:ext>
            </a:extLst>
          </p:cNvPr>
          <p:cNvSpPr>
            <a:spLocks noGrp="1"/>
          </p:cNvSpPr>
          <p:nvPr>
            <p:ph type="title"/>
          </p:nvPr>
        </p:nvSpPr>
        <p:spPr/>
        <p:txBody>
          <a:bodyPr/>
          <a:lstStyle/>
          <a:p>
            <a:r>
              <a:rPr lang="en-US" dirty="0">
                <a:solidFill>
                  <a:srgbClr val="595959"/>
                </a:solidFill>
                <a:cs typeface="Calibri Light"/>
              </a:rPr>
              <a:t>About Git</a:t>
            </a:r>
          </a:p>
        </p:txBody>
      </p:sp>
      <p:sp>
        <p:nvSpPr>
          <p:cNvPr id="3" name="Content Placeholder 2">
            <a:extLst>
              <a:ext uri="{FF2B5EF4-FFF2-40B4-BE49-F238E27FC236}">
                <a16:creationId xmlns:a16="http://schemas.microsoft.com/office/drawing/2014/main" id="{F5AB9C16-E3FB-4AC2-B59A-907800195EAD}"/>
              </a:ext>
            </a:extLst>
          </p:cNvPr>
          <p:cNvSpPr>
            <a:spLocks noGrp="1"/>
          </p:cNvSpPr>
          <p:nvPr>
            <p:ph idx="1"/>
          </p:nvPr>
        </p:nvSpPr>
        <p:spPr>
          <a:xfrm>
            <a:off x="838199" y="1825625"/>
            <a:ext cx="10515599" cy="4351338"/>
          </a:xfrm>
        </p:spPr>
        <p:txBody>
          <a:bodyPr vert="horz" lIns="91440" tIns="45720" rIns="91440" bIns="45720" rtlCol="0" anchor="t">
            <a:normAutofit/>
          </a:bodyPr>
          <a:lstStyle/>
          <a:p>
            <a:r>
              <a:rPr lang="en-US" sz="2400" dirty="0">
                <a:solidFill>
                  <a:schemeClr val="tx1">
                    <a:lumMod val="75000"/>
                    <a:lumOff val="25000"/>
                  </a:schemeClr>
                </a:solidFill>
              </a:rPr>
              <a:t>Git is a </a:t>
            </a:r>
            <a:r>
              <a:rPr lang="en-US" sz="2400" b="1" dirty="0">
                <a:solidFill>
                  <a:schemeClr val="tx1">
                    <a:lumMod val="75000"/>
                    <a:lumOff val="25000"/>
                  </a:schemeClr>
                </a:solidFill>
              </a:rPr>
              <a:t>distributed</a:t>
            </a:r>
            <a:r>
              <a:rPr lang="en-US" sz="2400" dirty="0">
                <a:solidFill>
                  <a:schemeClr val="tx1">
                    <a:lumMod val="75000"/>
                    <a:lumOff val="25000"/>
                  </a:schemeClr>
                </a:solidFill>
              </a:rPr>
              <a:t> version control system for local and remote repositories</a:t>
            </a:r>
          </a:p>
          <a:p>
            <a:endParaRPr lang="en-US" sz="2400" dirty="0">
              <a:solidFill>
                <a:schemeClr val="tx1">
                  <a:lumMod val="75000"/>
                  <a:lumOff val="25000"/>
                </a:schemeClr>
              </a:solidFill>
              <a:cs typeface="Calibri"/>
            </a:endParaRPr>
          </a:p>
          <a:p>
            <a:r>
              <a:rPr lang="en-US" sz="2400" dirty="0">
                <a:solidFill>
                  <a:schemeClr val="tx1">
                    <a:lumMod val="75000"/>
                    <a:lumOff val="25000"/>
                  </a:schemeClr>
                </a:solidFill>
                <a:cs typeface="Calibri"/>
              </a:rPr>
              <a:t>Git is advertised with the following features</a:t>
            </a:r>
            <a:endParaRPr lang="en-US" sz="2400" dirty="0">
              <a:solidFill>
                <a:srgbClr val="3F3F3F"/>
              </a:solidFill>
              <a:cs typeface="Calibri"/>
            </a:endParaRPr>
          </a:p>
          <a:p>
            <a:pPr lvl="1"/>
            <a:r>
              <a:rPr lang="en-US" sz="2000" dirty="0">
                <a:solidFill>
                  <a:schemeClr val="tx1">
                    <a:lumMod val="75000"/>
                    <a:lumOff val="25000"/>
                  </a:schemeClr>
                </a:solidFill>
              </a:rPr>
              <a:t>Offers </a:t>
            </a:r>
            <a:r>
              <a:rPr lang="en-US" sz="2000" b="1" dirty="0">
                <a:solidFill>
                  <a:schemeClr val="tx1">
                    <a:lumMod val="75000"/>
                    <a:lumOff val="25000"/>
                  </a:schemeClr>
                </a:solidFill>
              </a:rPr>
              <a:t>review</a:t>
            </a:r>
            <a:r>
              <a:rPr lang="en-US" sz="2000" dirty="0">
                <a:solidFill>
                  <a:schemeClr val="tx1">
                    <a:lumMod val="75000"/>
                    <a:lumOff val="25000"/>
                  </a:schemeClr>
                </a:solidFill>
              </a:rPr>
              <a:t> functionality</a:t>
            </a:r>
          </a:p>
          <a:p>
            <a:pPr lvl="1"/>
            <a:r>
              <a:rPr lang="en-US" sz="2000" dirty="0">
                <a:solidFill>
                  <a:schemeClr val="tx1">
                    <a:lumMod val="75000"/>
                    <a:lumOff val="25000"/>
                  </a:schemeClr>
                </a:solidFill>
              </a:rPr>
              <a:t>Work </a:t>
            </a:r>
            <a:r>
              <a:rPr lang="en-US" sz="2000" b="1" dirty="0">
                <a:solidFill>
                  <a:schemeClr val="tx1">
                    <a:lumMod val="75000"/>
                    <a:lumOff val="25000"/>
                  </a:schemeClr>
                </a:solidFill>
              </a:rPr>
              <a:t>offline</a:t>
            </a:r>
            <a:r>
              <a:rPr lang="en-US" sz="2000" dirty="0">
                <a:solidFill>
                  <a:schemeClr val="tx1">
                    <a:lumMod val="75000"/>
                    <a:lumOff val="25000"/>
                  </a:schemeClr>
                </a:solidFill>
              </a:rPr>
              <a:t> anywhere</a:t>
            </a:r>
          </a:p>
          <a:p>
            <a:pPr lvl="1"/>
            <a:r>
              <a:rPr lang="en-US" sz="2000" b="1" dirty="0">
                <a:solidFill>
                  <a:schemeClr val="tx1">
                    <a:lumMod val="75000"/>
                    <a:lumOff val="25000"/>
                  </a:schemeClr>
                </a:solidFill>
                <a:cs typeface="Calibri"/>
              </a:rPr>
              <a:t>Fast</a:t>
            </a:r>
            <a:r>
              <a:rPr lang="en-US" sz="2000" dirty="0">
                <a:solidFill>
                  <a:schemeClr val="tx1">
                    <a:lumMod val="75000"/>
                    <a:lumOff val="25000"/>
                  </a:schemeClr>
                </a:solidFill>
                <a:cs typeface="Calibri"/>
              </a:rPr>
              <a:t> and lightweight</a:t>
            </a:r>
          </a:p>
          <a:p>
            <a:pPr lvl="1"/>
            <a:r>
              <a:rPr lang="en-US" sz="2000" b="1" dirty="0">
                <a:solidFill>
                  <a:schemeClr val="tx1">
                    <a:lumMod val="75000"/>
                    <a:lumOff val="25000"/>
                  </a:schemeClr>
                </a:solidFill>
              </a:rPr>
              <a:t>Journal</a:t>
            </a:r>
            <a:r>
              <a:rPr lang="en-US" sz="2000" dirty="0">
                <a:solidFill>
                  <a:schemeClr val="tx1">
                    <a:lumMod val="75000"/>
                    <a:lumOff val="25000"/>
                  </a:schemeClr>
                </a:solidFill>
              </a:rPr>
              <a:t> of changes rather than a backup</a:t>
            </a:r>
          </a:p>
          <a:p>
            <a:pPr lvl="1"/>
            <a:r>
              <a:rPr lang="en-US" sz="2000" dirty="0">
                <a:solidFill>
                  <a:schemeClr val="tx1">
                    <a:lumMod val="75000"/>
                    <a:lumOff val="25000"/>
                  </a:schemeClr>
                </a:solidFill>
              </a:rPr>
              <a:t>Serves the needs of </a:t>
            </a:r>
            <a:r>
              <a:rPr lang="en-US" sz="2000" b="1" dirty="0">
                <a:solidFill>
                  <a:schemeClr val="tx1">
                    <a:lumMod val="75000"/>
                    <a:lumOff val="25000"/>
                  </a:schemeClr>
                </a:solidFill>
              </a:rPr>
              <a:t>beginners</a:t>
            </a:r>
            <a:r>
              <a:rPr lang="en-US" sz="2000" dirty="0">
                <a:solidFill>
                  <a:schemeClr val="tx1">
                    <a:lumMod val="75000"/>
                    <a:lumOff val="25000"/>
                  </a:schemeClr>
                </a:solidFill>
              </a:rPr>
              <a:t> and </a:t>
            </a:r>
            <a:r>
              <a:rPr lang="en-US" sz="2000" b="1" dirty="0">
                <a:solidFill>
                  <a:schemeClr val="tx1">
                    <a:lumMod val="75000"/>
                    <a:lumOff val="25000"/>
                  </a:schemeClr>
                </a:solidFill>
              </a:rPr>
              <a:t>advanced</a:t>
            </a:r>
            <a:r>
              <a:rPr lang="en-US" sz="2000" dirty="0">
                <a:solidFill>
                  <a:schemeClr val="tx1">
                    <a:lumMod val="75000"/>
                    <a:lumOff val="25000"/>
                  </a:schemeClr>
                </a:solidFill>
              </a:rPr>
              <a:t> users equally well</a:t>
            </a:r>
          </a:p>
        </p:txBody>
      </p:sp>
      <p:sp>
        <p:nvSpPr>
          <p:cNvPr id="4" name="Slide Number Placeholder 3">
            <a:extLst>
              <a:ext uri="{FF2B5EF4-FFF2-40B4-BE49-F238E27FC236}">
                <a16:creationId xmlns:a16="http://schemas.microsoft.com/office/drawing/2014/main" id="{30F10882-1763-4EB9-AA5D-1AC0D3D60A28}"/>
              </a:ext>
            </a:extLst>
          </p:cNvPr>
          <p:cNvSpPr>
            <a:spLocks noGrp="1"/>
          </p:cNvSpPr>
          <p:nvPr>
            <p:ph type="sldNum" sz="quarter" idx="12"/>
          </p:nvPr>
        </p:nvSpPr>
        <p:spPr/>
        <p:txBody>
          <a:bodyPr/>
          <a:lstStyle/>
          <a:p>
            <a:fld id="{330EA680-D336-4FF7-8B7A-9848BB0A1C32}" type="slidenum">
              <a:rPr lang="en-US" smtClean="0"/>
              <a:t>4</a:t>
            </a:fld>
            <a:endParaRPr lang="en-US" dirty="0"/>
          </a:p>
        </p:txBody>
      </p:sp>
      <p:sp>
        <p:nvSpPr>
          <p:cNvPr id="5" name="Slide Number Placeholder 9">
            <a:extLst>
              <a:ext uri="{FF2B5EF4-FFF2-40B4-BE49-F238E27FC236}">
                <a16:creationId xmlns:a16="http://schemas.microsoft.com/office/drawing/2014/main" id="{A5138BDE-5522-4F67-BBD6-0FAA9155AA12}"/>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4</a:t>
            </a:fld>
            <a:r>
              <a:rPr lang="en-US" sz="1800" dirty="0">
                <a:solidFill>
                  <a:schemeClr val="bg1"/>
                </a:solidFill>
              </a:rPr>
              <a:t>/25	</a:t>
            </a:r>
          </a:p>
        </p:txBody>
      </p:sp>
    </p:spTree>
    <p:extLst>
      <p:ext uri="{BB962C8B-B14F-4D97-AF65-F5344CB8AC3E}">
        <p14:creationId xmlns:p14="http://schemas.microsoft.com/office/powerpoint/2010/main" val="271015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EE8E-5B8F-40F3-857E-ECF47C8160F7}"/>
              </a:ext>
            </a:extLst>
          </p:cNvPr>
          <p:cNvSpPr>
            <a:spLocks noGrp="1"/>
          </p:cNvSpPr>
          <p:nvPr>
            <p:ph type="title"/>
          </p:nvPr>
        </p:nvSpPr>
        <p:spPr/>
        <p:txBody>
          <a:bodyPr/>
          <a:lstStyle/>
          <a:p>
            <a:r>
              <a:rPr lang="en-US" dirty="0">
                <a:solidFill>
                  <a:schemeClr val="tx1">
                    <a:lumMod val="65000"/>
                    <a:lumOff val="35000"/>
                  </a:schemeClr>
                </a:solidFill>
              </a:rPr>
              <a:t>Installation</a:t>
            </a:r>
          </a:p>
        </p:txBody>
      </p:sp>
      <p:sp>
        <p:nvSpPr>
          <p:cNvPr id="3" name="Content Placeholder 2">
            <a:extLst>
              <a:ext uri="{FF2B5EF4-FFF2-40B4-BE49-F238E27FC236}">
                <a16:creationId xmlns:a16="http://schemas.microsoft.com/office/drawing/2014/main" id="{EFCE3C2A-6CCB-44FC-A869-FC2B7EA27519}"/>
              </a:ext>
            </a:extLst>
          </p:cNvPr>
          <p:cNvSpPr>
            <a:spLocks noGrp="1"/>
          </p:cNvSpPr>
          <p:nvPr>
            <p:ph idx="1"/>
          </p:nvPr>
        </p:nvSpPr>
        <p:spPr>
          <a:xfrm>
            <a:off x="838199" y="1825625"/>
            <a:ext cx="5397231" cy="4351338"/>
          </a:xfrm>
        </p:spPr>
        <p:txBody>
          <a:bodyPr/>
          <a:lstStyle/>
          <a:p>
            <a:r>
              <a:rPr lang="en-US" sz="2400" b="1" dirty="0">
                <a:solidFill>
                  <a:schemeClr val="tx1">
                    <a:lumMod val="75000"/>
                    <a:lumOff val="25000"/>
                  </a:schemeClr>
                </a:solidFill>
              </a:rPr>
              <a:t>Download</a:t>
            </a:r>
            <a:r>
              <a:rPr lang="en-US" sz="2400" dirty="0">
                <a:solidFill>
                  <a:schemeClr val="tx1">
                    <a:lumMod val="75000"/>
                    <a:lumOff val="25000"/>
                  </a:schemeClr>
                </a:solidFill>
              </a:rPr>
              <a:t> at </a:t>
            </a:r>
            <a:r>
              <a:rPr lang="en-US" sz="2000" dirty="0">
                <a:hlinkClick r:id="rId3"/>
              </a:rPr>
              <a:t>https://git-scm.com/downloads</a:t>
            </a:r>
            <a:endParaRPr lang="en-US" sz="2000" dirty="0"/>
          </a:p>
        </p:txBody>
      </p:sp>
      <p:sp>
        <p:nvSpPr>
          <p:cNvPr id="5" name="Slide Number Placeholder 9">
            <a:extLst>
              <a:ext uri="{FF2B5EF4-FFF2-40B4-BE49-F238E27FC236}">
                <a16:creationId xmlns:a16="http://schemas.microsoft.com/office/drawing/2014/main" id="{CE4C201F-0DC3-484A-9C6D-DA3F27B31B44}"/>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5</a:t>
            </a:fld>
            <a:r>
              <a:rPr lang="en-US" sz="1800" dirty="0">
                <a:solidFill>
                  <a:schemeClr val="bg1"/>
                </a:solidFill>
              </a:rPr>
              <a:t>/25	</a:t>
            </a:r>
          </a:p>
        </p:txBody>
      </p:sp>
      <p:pic>
        <p:nvPicPr>
          <p:cNvPr id="7" name="Picture 6">
            <a:extLst>
              <a:ext uri="{FF2B5EF4-FFF2-40B4-BE49-F238E27FC236}">
                <a16:creationId xmlns:a16="http://schemas.microsoft.com/office/drawing/2014/main" id="{7C1CCFC8-EA54-4B7E-8DFC-8809C48631F4}"/>
              </a:ext>
            </a:extLst>
          </p:cNvPr>
          <p:cNvPicPr>
            <a:picLocks noChangeAspect="1"/>
          </p:cNvPicPr>
          <p:nvPr/>
        </p:nvPicPr>
        <p:blipFill>
          <a:blip r:embed="rId4"/>
          <a:stretch>
            <a:fillRect/>
          </a:stretch>
        </p:blipFill>
        <p:spPr>
          <a:xfrm>
            <a:off x="6337942" y="1446677"/>
            <a:ext cx="5397231" cy="4579300"/>
          </a:xfrm>
          <a:prstGeom prst="rect">
            <a:avLst/>
          </a:prstGeom>
        </p:spPr>
      </p:pic>
    </p:spTree>
    <p:extLst>
      <p:ext uri="{BB962C8B-B14F-4D97-AF65-F5344CB8AC3E}">
        <p14:creationId xmlns:p14="http://schemas.microsoft.com/office/powerpoint/2010/main" val="88105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dirty="0">
                <a:solidFill>
                  <a:srgbClr val="595959"/>
                </a:solidFill>
              </a:rPr>
              <a:t>Interfaces</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25625"/>
            <a:ext cx="5562600" cy="4351338"/>
          </a:xfrm>
        </p:spPr>
        <p:txBody>
          <a:bodyPr vert="horz" lIns="91440" tIns="45720" rIns="91440" bIns="45720" rtlCol="0" anchor="t">
            <a:normAutofit lnSpcReduction="10000"/>
          </a:bodyPr>
          <a:lstStyle/>
          <a:p>
            <a:pPr marL="0" indent="0">
              <a:buNone/>
            </a:pPr>
            <a:r>
              <a:rPr lang="en-US" sz="2400" dirty="0">
                <a:solidFill>
                  <a:srgbClr val="3F3F3F"/>
                </a:solidFill>
                <a:cs typeface="Calibri"/>
              </a:rPr>
              <a:t>Command Line Interface (CLI)</a:t>
            </a:r>
          </a:p>
          <a:p>
            <a:pPr lvl="1"/>
            <a:r>
              <a:rPr lang="en-US" sz="2000" dirty="0">
                <a:solidFill>
                  <a:srgbClr val="3F3F3F"/>
                </a:solidFill>
                <a:cs typeface="Calibri"/>
              </a:rPr>
              <a:t>Syntax: </a:t>
            </a:r>
            <a:r>
              <a:rPr lang="en-US" sz="2000" dirty="0">
                <a:solidFill>
                  <a:srgbClr val="3F3F3F"/>
                </a:solidFill>
                <a:latin typeface="Courier New" panose="02070309020205020404" pitchFamily="49" charset="0"/>
                <a:cs typeface="Courier New" panose="02070309020205020404" pitchFamily="49" charset="0"/>
              </a:rPr>
              <a:t>git [verb] [options]</a:t>
            </a:r>
          </a:p>
          <a:p>
            <a:pPr lvl="1"/>
            <a:r>
              <a:rPr lang="en-US" sz="2000" dirty="0">
                <a:solidFill>
                  <a:srgbClr val="3F3F3F"/>
                </a:solidFill>
                <a:cs typeface="Calibri"/>
              </a:rPr>
              <a:t>Allows for </a:t>
            </a:r>
            <a:r>
              <a:rPr lang="en-US" sz="2000" b="1" dirty="0">
                <a:solidFill>
                  <a:srgbClr val="3F3F3F"/>
                </a:solidFill>
                <a:cs typeface="Calibri"/>
              </a:rPr>
              <a:t>customized</a:t>
            </a:r>
            <a:r>
              <a:rPr lang="en-US" sz="2000" dirty="0">
                <a:solidFill>
                  <a:srgbClr val="3F3F3F"/>
                </a:solidFill>
                <a:cs typeface="Calibri"/>
              </a:rPr>
              <a:t> commands</a:t>
            </a:r>
            <a:endParaRPr lang="en-US" sz="2000" b="1" dirty="0">
              <a:solidFill>
                <a:srgbClr val="3F3F3F"/>
              </a:solidFill>
              <a:cs typeface="Calibri"/>
            </a:endParaRPr>
          </a:p>
          <a:p>
            <a:pPr lvl="1"/>
            <a:r>
              <a:rPr lang="en-US" sz="2000" dirty="0">
                <a:solidFill>
                  <a:srgbClr val="3F3F3F"/>
                </a:solidFill>
                <a:cs typeface="Calibri"/>
              </a:rPr>
              <a:t>Commands are </a:t>
            </a:r>
            <a:r>
              <a:rPr lang="en-US" sz="2000" b="1" dirty="0">
                <a:solidFill>
                  <a:srgbClr val="3F3F3F"/>
                </a:solidFill>
                <a:cs typeface="Calibri"/>
              </a:rPr>
              <a:t>platform-independent</a:t>
            </a:r>
          </a:p>
          <a:p>
            <a:pPr lvl="1"/>
            <a:endParaRPr lang="en-US" dirty="0">
              <a:solidFill>
                <a:srgbClr val="3F3F3F"/>
              </a:solidFill>
              <a:cs typeface="Calibri"/>
            </a:endParaRPr>
          </a:p>
          <a:p>
            <a:pPr marL="0" indent="0">
              <a:buNone/>
            </a:pPr>
            <a:r>
              <a:rPr lang="en-US" sz="2400" dirty="0">
                <a:solidFill>
                  <a:srgbClr val="3F3F3F"/>
                </a:solidFill>
                <a:cs typeface="Calibri"/>
              </a:rPr>
              <a:t>Graphical User Interface (GUI)</a:t>
            </a:r>
          </a:p>
          <a:p>
            <a:pPr lvl="1"/>
            <a:r>
              <a:rPr lang="en-US" sz="2000" dirty="0">
                <a:solidFill>
                  <a:srgbClr val="3F3F3F"/>
                </a:solidFill>
                <a:cs typeface="Calibri"/>
              </a:rPr>
              <a:t>Saves </a:t>
            </a:r>
            <a:r>
              <a:rPr lang="en-US" sz="2000" b="1" dirty="0">
                <a:solidFill>
                  <a:srgbClr val="3F3F3F"/>
                </a:solidFill>
                <a:cs typeface="Calibri"/>
              </a:rPr>
              <a:t>typing</a:t>
            </a:r>
          </a:p>
          <a:p>
            <a:pPr lvl="1"/>
            <a:r>
              <a:rPr lang="en-US" sz="2000" dirty="0">
                <a:solidFill>
                  <a:srgbClr val="3F3F3F"/>
                </a:solidFill>
                <a:cs typeface="Calibri"/>
              </a:rPr>
              <a:t>Lower </a:t>
            </a:r>
            <a:r>
              <a:rPr lang="en-US" sz="2000" b="1" dirty="0">
                <a:solidFill>
                  <a:srgbClr val="3F3F3F"/>
                </a:solidFill>
                <a:cs typeface="Calibri"/>
              </a:rPr>
              <a:t>barrier-of-entry</a:t>
            </a:r>
          </a:p>
          <a:p>
            <a:pPr lvl="1"/>
            <a:r>
              <a:rPr lang="en-US" sz="2000" b="1" dirty="0">
                <a:solidFill>
                  <a:srgbClr val="3F3F3F"/>
                </a:solidFill>
                <a:cs typeface="Calibri"/>
              </a:rPr>
              <a:t>Graphically</a:t>
            </a:r>
            <a:r>
              <a:rPr lang="en-US" sz="2000" dirty="0">
                <a:solidFill>
                  <a:srgbClr val="3F3F3F"/>
                </a:solidFill>
                <a:cs typeface="Calibri"/>
              </a:rPr>
              <a:t> represents collaboration</a:t>
            </a:r>
          </a:p>
          <a:p>
            <a:pPr lvl="1"/>
            <a:endParaRPr lang="en-US" sz="2000" dirty="0">
              <a:solidFill>
                <a:srgbClr val="3F3F3F"/>
              </a:solidFill>
              <a:cs typeface="Calibri"/>
            </a:endParaRPr>
          </a:p>
          <a:p>
            <a:pPr marL="0" indent="0">
              <a:buNone/>
            </a:pPr>
            <a:r>
              <a:rPr lang="en-US" sz="2400" dirty="0">
                <a:solidFill>
                  <a:srgbClr val="3F3F3F"/>
                </a:solidFill>
                <a:cs typeface="Calibri"/>
              </a:rPr>
              <a:t>Integrated Development Environment (IDE)</a:t>
            </a:r>
          </a:p>
          <a:p>
            <a:pPr lvl="1"/>
            <a:r>
              <a:rPr lang="en-US" sz="2000" dirty="0">
                <a:solidFill>
                  <a:srgbClr val="3F3F3F"/>
                </a:solidFill>
                <a:cs typeface="Calibri"/>
              </a:rPr>
              <a:t>	Integrates version control with </a:t>
            </a:r>
            <a:r>
              <a:rPr lang="en-US" sz="2000" b="1" dirty="0">
                <a:solidFill>
                  <a:srgbClr val="3F3F3F"/>
                </a:solidFill>
                <a:cs typeface="Calibri"/>
              </a:rPr>
              <a:t>projects</a:t>
            </a:r>
          </a:p>
          <a:p>
            <a:pPr lvl="1"/>
            <a:endParaRPr lang="en-US" sz="2000" dirty="0">
              <a:solidFill>
                <a:srgbClr val="3F3F3F"/>
              </a:solidFill>
              <a:cs typeface="Calibri"/>
            </a:endParaRP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246969" y="282344"/>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6</a:t>
            </a:fld>
            <a:r>
              <a:rPr lang="en-US" sz="1800" dirty="0">
                <a:solidFill>
                  <a:schemeClr val="bg1"/>
                </a:solidFill>
              </a:rPr>
              <a:t>/25	</a:t>
            </a:r>
          </a:p>
        </p:txBody>
      </p:sp>
      <p:pic>
        <p:nvPicPr>
          <p:cNvPr id="1028" name="Picture 4" descr="Screenshot of GitHub Desktop running on Windows">
            <a:extLst>
              <a:ext uri="{FF2B5EF4-FFF2-40B4-BE49-F238E27FC236}">
                <a16:creationId xmlns:a16="http://schemas.microsoft.com/office/drawing/2014/main" id="{3BBA2070-A636-4A21-9E43-00D30BC1D5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6969" y="3074478"/>
            <a:ext cx="4386327" cy="301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69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B543-360F-410C-94C1-1814D7DF38F0}"/>
              </a:ext>
            </a:extLst>
          </p:cNvPr>
          <p:cNvSpPr>
            <a:spLocks noGrp="1"/>
          </p:cNvSpPr>
          <p:nvPr>
            <p:ph type="title"/>
          </p:nvPr>
        </p:nvSpPr>
        <p:spPr/>
        <p:txBody>
          <a:bodyPr/>
          <a:lstStyle/>
          <a:p>
            <a:r>
              <a:rPr lang="en-US" dirty="0">
                <a:solidFill>
                  <a:srgbClr val="595959"/>
                </a:solidFill>
              </a:rPr>
              <a:t>Command Line Interface</a:t>
            </a:r>
          </a:p>
        </p:txBody>
      </p:sp>
      <p:sp>
        <p:nvSpPr>
          <p:cNvPr id="3" name="Content Placeholder 2">
            <a:extLst>
              <a:ext uri="{FF2B5EF4-FFF2-40B4-BE49-F238E27FC236}">
                <a16:creationId xmlns:a16="http://schemas.microsoft.com/office/drawing/2014/main" id="{D10685D1-A0E6-4B80-BF37-2B3948BA4CEE}"/>
              </a:ext>
            </a:extLst>
          </p:cNvPr>
          <p:cNvSpPr>
            <a:spLocks noGrp="1"/>
          </p:cNvSpPr>
          <p:nvPr>
            <p:ph idx="1"/>
          </p:nvPr>
        </p:nvSpPr>
        <p:spPr>
          <a:xfrm>
            <a:off x="838200" y="1862569"/>
            <a:ext cx="5256276" cy="407189"/>
          </a:xfrm>
        </p:spPr>
        <p:txBody>
          <a:bodyPr vert="horz" lIns="91440" tIns="45720" rIns="91440" bIns="45720" rtlCol="0" anchor="t">
            <a:normAutofit/>
          </a:bodyPr>
          <a:lstStyle/>
          <a:p>
            <a:pPr marL="0" indent="0">
              <a:buNone/>
            </a:pPr>
            <a:r>
              <a:rPr lang="en-US" sz="2000" dirty="0">
                <a:solidFill>
                  <a:srgbClr val="3F3F3F"/>
                </a:solidFill>
                <a:cs typeface="Calibri"/>
              </a:rPr>
              <a:t>Windows Command Prompt</a:t>
            </a:r>
          </a:p>
        </p:txBody>
      </p:sp>
      <p:pic>
        <p:nvPicPr>
          <p:cNvPr id="5" name="Picture 5" descr="A screenshot of a computer screen&#10;&#10;Description generated with very high confidence">
            <a:extLst>
              <a:ext uri="{FF2B5EF4-FFF2-40B4-BE49-F238E27FC236}">
                <a16:creationId xmlns:a16="http://schemas.microsoft.com/office/drawing/2014/main" id="{78DE5A8C-E631-4131-A99F-1F2B45DB8A8F}"/>
              </a:ext>
            </a:extLst>
          </p:cNvPr>
          <p:cNvPicPr>
            <a:picLocks noChangeAspect="1"/>
          </p:cNvPicPr>
          <p:nvPr/>
        </p:nvPicPr>
        <p:blipFill>
          <a:blip r:embed="rId3"/>
          <a:stretch>
            <a:fillRect/>
          </a:stretch>
        </p:blipFill>
        <p:spPr>
          <a:xfrm>
            <a:off x="7319386" y="2537041"/>
            <a:ext cx="4402485" cy="2551817"/>
          </a:xfrm>
          <a:prstGeom prst="rect">
            <a:avLst/>
          </a:prstGeom>
        </p:spPr>
      </p:pic>
      <p:sp>
        <p:nvSpPr>
          <p:cNvPr id="8" name="Slide Number Placeholder 9">
            <a:extLst>
              <a:ext uri="{FF2B5EF4-FFF2-40B4-BE49-F238E27FC236}">
                <a16:creationId xmlns:a16="http://schemas.microsoft.com/office/drawing/2014/main" id="{810F7280-A03F-4DF2-A61C-A5B226D8B91C}"/>
              </a:ext>
            </a:extLst>
          </p:cNvPr>
          <p:cNvSpPr txBox="1">
            <a:spLocks/>
          </p:cNvSpPr>
          <p:nvPr/>
        </p:nvSpPr>
        <p:spPr>
          <a:xfrm>
            <a:off x="0" y="6492875"/>
            <a:ext cx="12192000" cy="365124"/>
          </a:xfrm>
          <a:prstGeom prst="rect">
            <a:avLst/>
          </a:prstGeom>
          <a:solidFill>
            <a:srgbClr val="F05033"/>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EA680-D336-4FF7-8B7A-9848BB0A1C32}" type="slidenum">
              <a:rPr lang="en-US" sz="1800" smtClean="0">
                <a:solidFill>
                  <a:schemeClr val="bg1"/>
                </a:solidFill>
              </a:rPr>
              <a:pPr/>
              <a:t>7</a:t>
            </a:fld>
            <a:r>
              <a:rPr lang="en-US" sz="1800" dirty="0">
                <a:solidFill>
                  <a:schemeClr val="bg1"/>
                </a:solidFill>
              </a:rPr>
              <a:t>/25	</a:t>
            </a:r>
          </a:p>
        </p:txBody>
      </p:sp>
      <p:sp>
        <p:nvSpPr>
          <p:cNvPr id="9" name="Content Placeholder 2">
            <a:extLst>
              <a:ext uri="{FF2B5EF4-FFF2-40B4-BE49-F238E27FC236}">
                <a16:creationId xmlns:a16="http://schemas.microsoft.com/office/drawing/2014/main" id="{D2D81F95-E517-4997-AC96-3580B5EA0444}"/>
              </a:ext>
            </a:extLst>
          </p:cNvPr>
          <p:cNvSpPr txBox="1">
            <a:spLocks/>
          </p:cNvSpPr>
          <p:nvPr/>
        </p:nvSpPr>
        <p:spPr>
          <a:xfrm>
            <a:off x="839724" y="2633692"/>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FFFFFF"/>
                </a:solidFill>
                <a:latin typeface="Courier New"/>
                <a:cs typeface="Courier New"/>
              </a:rPr>
              <a:t>dir</a:t>
            </a:r>
            <a:endParaRPr lang="en-US" dirty="0"/>
          </a:p>
        </p:txBody>
      </p:sp>
      <p:sp>
        <p:nvSpPr>
          <p:cNvPr id="10" name="Content Placeholder 2">
            <a:extLst>
              <a:ext uri="{FF2B5EF4-FFF2-40B4-BE49-F238E27FC236}">
                <a16:creationId xmlns:a16="http://schemas.microsoft.com/office/drawing/2014/main" id="{26312774-3D7D-4A1C-8ECB-18541C2F6043}"/>
              </a:ext>
            </a:extLst>
          </p:cNvPr>
          <p:cNvSpPr txBox="1">
            <a:spLocks/>
          </p:cNvSpPr>
          <p:nvPr/>
        </p:nvSpPr>
        <p:spPr>
          <a:xfrm>
            <a:off x="839724" y="2229206"/>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cs typeface="Calibri"/>
              </a:rPr>
              <a:t>List</a:t>
            </a:r>
            <a:r>
              <a:rPr lang="en-US" sz="2400">
                <a:solidFill>
                  <a:schemeClr val="tx1">
                    <a:lumMod val="75000"/>
                    <a:lumOff val="25000"/>
                  </a:schemeClr>
                </a:solidFill>
                <a:cs typeface="Calibri"/>
              </a:rPr>
              <a:t> all files</a:t>
            </a:r>
          </a:p>
        </p:txBody>
      </p:sp>
      <p:sp>
        <p:nvSpPr>
          <p:cNvPr id="12" name="Content Placeholder 2">
            <a:extLst>
              <a:ext uri="{FF2B5EF4-FFF2-40B4-BE49-F238E27FC236}">
                <a16:creationId xmlns:a16="http://schemas.microsoft.com/office/drawing/2014/main" id="{5757A115-7930-4BFF-8D4D-B8D07C9F605B}"/>
              </a:ext>
            </a:extLst>
          </p:cNvPr>
          <p:cNvSpPr txBox="1">
            <a:spLocks/>
          </p:cNvSpPr>
          <p:nvPr/>
        </p:nvSpPr>
        <p:spPr>
          <a:xfrm>
            <a:off x="839724" y="4520524"/>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cd [folder]</a:t>
            </a:r>
          </a:p>
        </p:txBody>
      </p:sp>
      <p:sp>
        <p:nvSpPr>
          <p:cNvPr id="13" name="Content Placeholder 2">
            <a:extLst>
              <a:ext uri="{FF2B5EF4-FFF2-40B4-BE49-F238E27FC236}">
                <a16:creationId xmlns:a16="http://schemas.microsoft.com/office/drawing/2014/main" id="{BA1F8FFA-FCB2-4337-8FC9-238D11DBFD8F}"/>
              </a:ext>
            </a:extLst>
          </p:cNvPr>
          <p:cNvSpPr txBox="1">
            <a:spLocks/>
          </p:cNvSpPr>
          <p:nvPr/>
        </p:nvSpPr>
        <p:spPr>
          <a:xfrm>
            <a:off x="839724" y="4106802"/>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a:solidFill>
                  <a:schemeClr val="tx1">
                    <a:lumMod val="75000"/>
                    <a:lumOff val="25000"/>
                  </a:schemeClr>
                </a:solidFill>
              </a:rPr>
              <a:t>Enter</a:t>
            </a:r>
            <a:r>
              <a:rPr lang="en-US" sz="2400">
                <a:solidFill>
                  <a:schemeClr val="tx1">
                    <a:lumMod val="75000"/>
                    <a:lumOff val="25000"/>
                  </a:schemeClr>
                </a:solidFill>
              </a:rPr>
              <a:t> folder</a:t>
            </a:r>
            <a:endParaRPr lang="en-US"/>
          </a:p>
        </p:txBody>
      </p:sp>
      <p:sp>
        <p:nvSpPr>
          <p:cNvPr id="14" name="Content Placeholder 2">
            <a:extLst>
              <a:ext uri="{FF2B5EF4-FFF2-40B4-BE49-F238E27FC236}">
                <a16:creationId xmlns:a16="http://schemas.microsoft.com/office/drawing/2014/main" id="{5B880817-CB86-410C-B87F-D9EEADF8C5F7}"/>
              </a:ext>
            </a:extLst>
          </p:cNvPr>
          <p:cNvSpPr txBox="1">
            <a:spLocks/>
          </p:cNvSpPr>
          <p:nvPr/>
        </p:nvSpPr>
        <p:spPr>
          <a:xfrm>
            <a:off x="838200" y="5123162"/>
            <a:ext cx="5256276" cy="4071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cs typeface="Calibri"/>
              </a:rPr>
              <a:t>MacOS, Linux Terminal</a:t>
            </a:r>
          </a:p>
        </p:txBody>
      </p:sp>
      <p:sp>
        <p:nvSpPr>
          <p:cNvPr id="17" name="Content Placeholder 2">
            <a:extLst>
              <a:ext uri="{FF2B5EF4-FFF2-40B4-BE49-F238E27FC236}">
                <a16:creationId xmlns:a16="http://schemas.microsoft.com/office/drawing/2014/main" id="{7E1182F4-FD0D-4E5B-A2B8-605F59573EEB}"/>
              </a:ext>
            </a:extLst>
          </p:cNvPr>
          <p:cNvSpPr txBox="1">
            <a:spLocks/>
          </p:cNvSpPr>
          <p:nvPr/>
        </p:nvSpPr>
        <p:spPr>
          <a:xfrm>
            <a:off x="839724" y="5924603"/>
            <a:ext cx="5256276" cy="407189"/>
          </a:xfrm>
          <a:prstGeom prst="rect">
            <a:avLst/>
          </a:prstGeom>
          <a:solidFill>
            <a:schemeClr val="tx1">
              <a:lumMod val="65000"/>
              <a:lumOff val="35000"/>
            </a:schemeClr>
          </a:solidFill>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rgbClr val="FFFFFF"/>
                </a:solidFill>
                <a:latin typeface="Courier New"/>
                <a:cs typeface="Courier New"/>
              </a:rPr>
              <a:t>ls</a:t>
            </a:r>
          </a:p>
        </p:txBody>
      </p:sp>
      <p:sp>
        <p:nvSpPr>
          <p:cNvPr id="18" name="Content Placeholder 2">
            <a:extLst>
              <a:ext uri="{FF2B5EF4-FFF2-40B4-BE49-F238E27FC236}">
                <a16:creationId xmlns:a16="http://schemas.microsoft.com/office/drawing/2014/main" id="{27B8F7C7-6630-404A-9118-21A8BC019D42}"/>
              </a:ext>
            </a:extLst>
          </p:cNvPr>
          <p:cNvSpPr txBox="1">
            <a:spLocks/>
          </p:cNvSpPr>
          <p:nvPr/>
        </p:nvSpPr>
        <p:spPr>
          <a:xfrm>
            <a:off x="839724" y="5510881"/>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List </a:t>
            </a:r>
            <a:r>
              <a:rPr lang="en-US" sz="2400">
                <a:solidFill>
                  <a:schemeClr val="tx1">
                    <a:lumMod val="75000"/>
                    <a:lumOff val="25000"/>
                  </a:schemeClr>
                </a:solidFill>
              </a:rPr>
              <a:t>all files</a:t>
            </a:r>
            <a:endParaRPr lang="en-US" sz="2400">
              <a:solidFill>
                <a:schemeClr val="tx1">
                  <a:lumMod val="75000"/>
                  <a:lumOff val="25000"/>
                </a:schemeClr>
              </a:solidFill>
              <a:cs typeface="Calibri"/>
            </a:endParaRPr>
          </a:p>
        </p:txBody>
      </p:sp>
      <p:sp>
        <p:nvSpPr>
          <p:cNvPr id="19" name="Content Placeholder 2">
            <a:extLst>
              <a:ext uri="{FF2B5EF4-FFF2-40B4-BE49-F238E27FC236}">
                <a16:creationId xmlns:a16="http://schemas.microsoft.com/office/drawing/2014/main" id="{82BB4291-33DE-49B0-8CB2-6DC7193781ED}"/>
              </a:ext>
            </a:extLst>
          </p:cNvPr>
          <p:cNvSpPr txBox="1">
            <a:spLocks/>
          </p:cNvSpPr>
          <p:nvPr/>
        </p:nvSpPr>
        <p:spPr>
          <a:xfrm>
            <a:off x="838200" y="3564371"/>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cd ..</a:t>
            </a:r>
            <a:endParaRPr lang="en-US"/>
          </a:p>
        </p:txBody>
      </p:sp>
      <p:sp>
        <p:nvSpPr>
          <p:cNvPr id="20" name="Content Placeholder 2">
            <a:extLst>
              <a:ext uri="{FF2B5EF4-FFF2-40B4-BE49-F238E27FC236}">
                <a16:creationId xmlns:a16="http://schemas.microsoft.com/office/drawing/2014/main" id="{C4D68CC7-9AFC-4376-9551-F5F0C2E6C365}"/>
              </a:ext>
            </a:extLst>
          </p:cNvPr>
          <p:cNvSpPr txBox="1">
            <a:spLocks/>
          </p:cNvSpPr>
          <p:nvPr/>
        </p:nvSpPr>
        <p:spPr>
          <a:xfrm>
            <a:off x="838200" y="3159885"/>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chemeClr val="tx1">
                    <a:lumMod val="75000"/>
                    <a:lumOff val="25000"/>
                  </a:schemeClr>
                </a:solidFill>
              </a:rPr>
              <a:t>Leave</a:t>
            </a:r>
            <a:r>
              <a:rPr lang="en-US" sz="2400">
                <a:solidFill>
                  <a:schemeClr val="tx1">
                    <a:lumMod val="75000"/>
                    <a:lumOff val="25000"/>
                  </a:schemeClr>
                </a:solidFill>
              </a:rPr>
              <a:t> folder</a:t>
            </a:r>
            <a:endParaRPr lang="en-US" sz="2400">
              <a:solidFill>
                <a:schemeClr val="tx1">
                  <a:lumMod val="75000"/>
                  <a:lumOff val="25000"/>
                </a:schemeClr>
              </a:solidFill>
              <a:cs typeface="Calibri"/>
            </a:endParaRPr>
          </a:p>
        </p:txBody>
      </p:sp>
    </p:spTree>
    <p:extLst>
      <p:ext uri="{BB962C8B-B14F-4D97-AF65-F5344CB8AC3E}">
        <p14:creationId xmlns:p14="http://schemas.microsoft.com/office/powerpoint/2010/main" val="125289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animBg="1"/>
      <p:bldP spid="13" grpId="0"/>
      <p:bldP spid="14" grpId="0"/>
      <p:bldP spid="17" grpId="0" animBg="1"/>
      <p:bldP spid="18" grpId="0"/>
      <p:bldP spid="19"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8200" y="1690688"/>
            <a:ext cx="10515600"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rPr>
              <a:t>Verify installed git </a:t>
            </a:r>
            <a:r>
              <a:rPr lang="en-US" sz="2400" b="1">
                <a:solidFill>
                  <a:schemeClr val="tx1">
                    <a:lumMod val="75000"/>
                    <a:lumOff val="25000"/>
                  </a:schemeClr>
                </a:solidFill>
              </a:rPr>
              <a:t>version</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Configure Git</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8</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2589276" y="2092622"/>
            <a:ext cx="7013448"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--version</a:t>
            </a:r>
            <a:endParaRPr lang="en-US" sz="2000"/>
          </a:p>
          <a:p>
            <a:pPr marL="0" indent="0" algn="ctr">
              <a:buNone/>
            </a:pPr>
            <a:endParaRPr lang="en-US" sz="2400">
              <a:solidFill>
                <a:srgbClr val="FFFFFF"/>
              </a:solidFill>
              <a:latin typeface="Courier New"/>
              <a:cs typeface="Courier New"/>
            </a:endParaRPr>
          </a:p>
          <a:p>
            <a:pPr marL="0" indent="0" algn="ctr">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4A732CB3-A52C-4F0A-BFC7-DA4CE2FAB266}"/>
              </a:ext>
            </a:extLst>
          </p:cNvPr>
          <p:cNvSpPr txBox="1">
            <a:spLocks/>
          </p:cNvSpPr>
          <p:nvPr/>
        </p:nvSpPr>
        <p:spPr>
          <a:xfrm>
            <a:off x="2589276" y="3255502"/>
            <a:ext cx="7013448" cy="1234440"/>
          </a:xfrm>
          <a:prstGeom prst="rect">
            <a:avLst/>
          </a:prstGeom>
          <a:solidFill>
            <a:schemeClr val="tx1">
              <a:lumMod val="65000"/>
              <a:lumOff val="3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config –-global user.name “your name”</a:t>
            </a:r>
            <a:endParaRPr lang="en-US" sz="2000" b="1">
              <a:solidFill>
                <a:srgbClr val="FFFFFF"/>
              </a:solidFill>
              <a:latin typeface="Courier New"/>
              <a:cs typeface="Courier New"/>
            </a:endParaRPr>
          </a:p>
          <a:p>
            <a:pPr marL="0" indent="0">
              <a:buNone/>
            </a:pPr>
            <a:r>
              <a:rPr lang="en-US" sz="2000">
                <a:solidFill>
                  <a:srgbClr val="FFFFFF"/>
                </a:solidFill>
                <a:latin typeface="Courier New"/>
                <a:cs typeface="Courier New"/>
              </a:rPr>
              <a:t>git config –-global </a:t>
            </a:r>
            <a:r>
              <a:rPr lang="en-US" sz="2000" err="1">
                <a:solidFill>
                  <a:srgbClr val="FFFFFF"/>
                </a:solidFill>
                <a:latin typeface="Courier New"/>
                <a:cs typeface="Courier New"/>
              </a:rPr>
              <a:t>user.email</a:t>
            </a:r>
            <a:r>
              <a:rPr lang="en-US" sz="2000">
                <a:solidFill>
                  <a:srgbClr val="FFFFFF"/>
                </a:solidFill>
                <a:latin typeface="Courier New"/>
                <a:cs typeface="Courier New"/>
              </a:rPr>
              <a:t> “my@mail.nl”</a:t>
            </a:r>
          </a:p>
          <a:p>
            <a:pPr marL="0" indent="0">
              <a:buNone/>
            </a:pPr>
            <a:r>
              <a:rPr lang="en-US" sz="2000">
                <a:solidFill>
                  <a:srgbClr val="FFFFFF"/>
                </a:solidFill>
                <a:latin typeface="Courier New"/>
                <a:cs typeface="Courier New"/>
              </a:rPr>
              <a:t>git config --list</a:t>
            </a:r>
          </a:p>
        </p:txBody>
      </p:sp>
      <p:sp>
        <p:nvSpPr>
          <p:cNvPr id="8" name="Content Placeholder 2">
            <a:extLst>
              <a:ext uri="{FF2B5EF4-FFF2-40B4-BE49-F238E27FC236}">
                <a16:creationId xmlns:a16="http://schemas.microsoft.com/office/drawing/2014/main" id="{CBF81419-5C0A-4AE3-942C-7A8B57E907BE}"/>
              </a:ext>
            </a:extLst>
          </p:cNvPr>
          <p:cNvSpPr txBox="1">
            <a:spLocks/>
          </p:cNvSpPr>
          <p:nvPr/>
        </p:nvSpPr>
        <p:spPr>
          <a:xfrm>
            <a:off x="850900" y="2850780"/>
            <a:ext cx="10533888"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2400" b="1">
                <a:solidFill>
                  <a:schemeClr val="tx1">
                    <a:lumMod val="75000"/>
                    <a:lumOff val="25000"/>
                  </a:schemeClr>
                </a:solidFill>
              </a:rPr>
              <a:t>Configure </a:t>
            </a:r>
            <a:r>
              <a:rPr lang="en-US" sz="2400">
                <a:solidFill>
                  <a:srgbClr val="404040"/>
                </a:solidFill>
                <a:cs typeface="Calibri"/>
              </a:rPr>
              <a:t>git</a:t>
            </a:r>
            <a:endParaRPr lang="en-US"/>
          </a:p>
        </p:txBody>
      </p:sp>
      <p:sp>
        <p:nvSpPr>
          <p:cNvPr id="16" name="Content Placeholder 2">
            <a:extLst>
              <a:ext uri="{FF2B5EF4-FFF2-40B4-BE49-F238E27FC236}">
                <a16:creationId xmlns:a16="http://schemas.microsoft.com/office/drawing/2014/main" id="{DE4ABFE6-8D05-4DF9-B8C8-AAEBFD79F727}"/>
              </a:ext>
            </a:extLst>
          </p:cNvPr>
          <p:cNvSpPr txBox="1">
            <a:spLocks/>
          </p:cNvSpPr>
          <p:nvPr/>
        </p:nvSpPr>
        <p:spPr>
          <a:xfrm>
            <a:off x="809959" y="4778595"/>
            <a:ext cx="10531474"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75000"/>
                    <a:lumOff val="25000"/>
                  </a:schemeClr>
                </a:solidFill>
                <a:cs typeface="Calibri"/>
              </a:rPr>
              <a:t>Open </a:t>
            </a:r>
            <a:r>
              <a:rPr lang="en-US" sz="2400" b="1">
                <a:solidFill>
                  <a:schemeClr val="tx1">
                    <a:lumMod val="75000"/>
                    <a:lumOff val="25000"/>
                  </a:schemeClr>
                </a:solidFill>
                <a:cs typeface="Calibri"/>
              </a:rPr>
              <a:t>documentation </a:t>
            </a:r>
            <a:r>
              <a:rPr lang="en-US" sz="2400">
                <a:solidFill>
                  <a:schemeClr val="tx1">
                    <a:lumMod val="75000"/>
                    <a:lumOff val="25000"/>
                  </a:schemeClr>
                </a:solidFill>
                <a:cs typeface="Calibri"/>
              </a:rPr>
              <a:t>of verb</a:t>
            </a:r>
          </a:p>
        </p:txBody>
      </p:sp>
      <p:sp>
        <p:nvSpPr>
          <p:cNvPr id="17" name="Content Placeholder 2">
            <a:extLst>
              <a:ext uri="{FF2B5EF4-FFF2-40B4-BE49-F238E27FC236}">
                <a16:creationId xmlns:a16="http://schemas.microsoft.com/office/drawing/2014/main" id="{DCB7ED65-CDDE-4C4E-9631-8778B82AE083}"/>
              </a:ext>
            </a:extLst>
          </p:cNvPr>
          <p:cNvSpPr txBox="1">
            <a:spLocks/>
          </p:cNvSpPr>
          <p:nvPr/>
        </p:nvSpPr>
        <p:spPr>
          <a:xfrm>
            <a:off x="2589276" y="5180529"/>
            <a:ext cx="7013448" cy="82296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help [verb]</a:t>
            </a:r>
          </a:p>
          <a:p>
            <a:pPr marL="0" indent="0">
              <a:buNone/>
            </a:pPr>
            <a:r>
              <a:rPr lang="en-US" sz="2000">
                <a:solidFill>
                  <a:srgbClr val="FFFFFF"/>
                </a:solidFill>
                <a:latin typeface="Courier New"/>
                <a:cs typeface="Courier New"/>
              </a:rPr>
              <a:t>git [verb] --help</a:t>
            </a:r>
          </a:p>
        </p:txBody>
      </p:sp>
    </p:spTree>
    <p:extLst>
      <p:ext uri="{BB962C8B-B14F-4D97-AF65-F5344CB8AC3E}">
        <p14:creationId xmlns:p14="http://schemas.microsoft.com/office/powerpoint/2010/main" val="34822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C5EFFCF-B1E1-4E92-9F93-43930A55D8D9}"/>
              </a:ext>
            </a:extLst>
          </p:cNvPr>
          <p:cNvSpPr txBox="1">
            <a:spLocks/>
          </p:cNvSpPr>
          <p:nvPr/>
        </p:nvSpPr>
        <p:spPr>
          <a:xfrm>
            <a:off x="839724" y="2339633"/>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Initialize local </a:t>
            </a:r>
            <a:r>
              <a:rPr lang="en-US" sz="2400" b="1">
                <a:solidFill>
                  <a:schemeClr val="tx1">
                    <a:lumMod val="75000"/>
                    <a:lumOff val="25000"/>
                  </a:schemeClr>
                </a:solidFill>
              </a:rPr>
              <a:t>repository</a:t>
            </a:r>
            <a:endParaRPr lang="en-US" sz="2400">
              <a:solidFill>
                <a:schemeClr val="tx1">
                  <a:lumMod val="75000"/>
                  <a:lumOff val="25000"/>
                </a:schemeClr>
              </a:solidFill>
              <a:cs typeface="Calibri"/>
            </a:endParaRPr>
          </a:p>
        </p:txBody>
      </p:sp>
      <p:sp>
        <p:nvSpPr>
          <p:cNvPr id="2" name="Title 1">
            <a:extLst>
              <a:ext uri="{FF2B5EF4-FFF2-40B4-BE49-F238E27FC236}">
                <a16:creationId xmlns:a16="http://schemas.microsoft.com/office/drawing/2014/main" id="{89AE4589-2EB0-4883-88FC-2593CAB2F408}"/>
              </a:ext>
            </a:extLst>
          </p:cNvPr>
          <p:cNvSpPr>
            <a:spLocks noGrp="1"/>
          </p:cNvSpPr>
          <p:nvPr>
            <p:ph type="title"/>
          </p:nvPr>
        </p:nvSpPr>
        <p:spPr>
          <a:xfrm>
            <a:off x="838200" y="365125"/>
            <a:ext cx="10515600" cy="1325563"/>
          </a:xfrm>
        </p:spPr>
        <p:txBody>
          <a:bodyPr/>
          <a:lstStyle/>
          <a:p>
            <a:r>
              <a:rPr lang="en-US">
                <a:solidFill>
                  <a:schemeClr val="tx1">
                    <a:lumMod val="65000"/>
                    <a:lumOff val="35000"/>
                  </a:schemeClr>
                </a:solidFill>
              </a:rPr>
              <a:t>Local Repositories</a:t>
            </a:r>
          </a:p>
        </p:txBody>
      </p:sp>
      <p:sp>
        <p:nvSpPr>
          <p:cNvPr id="10" name="Slide Number Placeholder 9">
            <a:extLst>
              <a:ext uri="{FF2B5EF4-FFF2-40B4-BE49-F238E27FC236}">
                <a16:creationId xmlns:a16="http://schemas.microsoft.com/office/drawing/2014/main" id="{43053324-27DA-48D0-8698-DDA12514368A}"/>
              </a:ext>
            </a:extLst>
          </p:cNvPr>
          <p:cNvSpPr>
            <a:spLocks noGrp="1"/>
          </p:cNvSpPr>
          <p:nvPr>
            <p:ph type="sldNum" sz="quarter" idx="12"/>
          </p:nvPr>
        </p:nvSpPr>
        <p:spPr>
          <a:xfrm>
            <a:off x="0" y="6492875"/>
            <a:ext cx="12192000" cy="365124"/>
          </a:xfrm>
          <a:solidFill>
            <a:srgbClr val="F05033"/>
          </a:solidFill>
        </p:spPr>
        <p:txBody>
          <a:bodyPr/>
          <a:lstStyle/>
          <a:p>
            <a:fld id="{330EA680-D336-4FF7-8B7A-9848BB0A1C32}" type="slidenum">
              <a:rPr lang="en-US" sz="1800" smtClean="0">
                <a:solidFill>
                  <a:schemeClr val="bg1"/>
                </a:solidFill>
              </a:rPr>
              <a:t>9</a:t>
            </a:fld>
            <a:r>
              <a:rPr lang="en-US" sz="1800" dirty="0">
                <a:solidFill>
                  <a:schemeClr val="bg1"/>
                </a:solidFill>
              </a:rPr>
              <a:t>/25	</a:t>
            </a:r>
          </a:p>
        </p:txBody>
      </p:sp>
      <p:sp>
        <p:nvSpPr>
          <p:cNvPr id="7" name="Content Placeholder 2">
            <a:extLst>
              <a:ext uri="{FF2B5EF4-FFF2-40B4-BE49-F238E27FC236}">
                <a16:creationId xmlns:a16="http://schemas.microsoft.com/office/drawing/2014/main" id="{10EF2B08-94C3-4663-A306-C1C97E72B8FC}"/>
              </a:ext>
            </a:extLst>
          </p:cNvPr>
          <p:cNvSpPr txBox="1">
            <a:spLocks/>
          </p:cNvSpPr>
          <p:nvPr/>
        </p:nvSpPr>
        <p:spPr>
          <a:xfrm>
            <a:off x="838200" y="2746820"/>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a:t>
            </a:r>
            <a:r>
              <a:rPr lang="en-US" sz="2000" err="1">
                <a:solidFill>
                  <a:srgbClr val="FFFFFF"/>
                </a:solidFill>
                <a:latin typeface="Courier New"/>
                <a:cs typeface="Courier New"/>
              </a:rPr>
              <a:t>init</a:t>
            </a:r>
            <a:r>
              <a:rPr lang="en-US" sz="2000">
                <a:solidFill>
                  <a:srgbClr val="FFFFFF"/>
                </a:solidFill>
                <a:latin typeface="Courier New"/>
                <a:cs typeface="Courier New"/>
              </a:rPr>
              <a:t> [project-name]</a:t>
            </a:r>
            <a:endParaRPr lang="en-US"/>
          </a:p>
          <a:p>
            <a:pPr marL="0" indent="0">
              <a:buNone/>
            </a:pPr>
            <a:endParaRPr lang="en-US" sz="2400">
              <a:solidFill>
                <a:srgbClr val="FFFFFF"/>
              </a:solidFill>
              <a:latin typeface="Courier New"/>
              <a:cs typeface="Courier New"/>
            </a:endParaRPr>
          </a:p>
          <a:p>
            <a:pPr marL="0" indent="0">
              <a:buNone/>
            </a:pPr>
            <a:endParaRPr lang="en-US" sz="2400">
              <a:solidFill>
                <a:srgbClr val="FFFFFF"/>
              </a:solidFill>
              <a:latin typeface="Courier New"/>
              <a:cs typeface="Courier New"/>
            </a:endParaRPr>
          </a:p>
        </p:txBody>
      </p:sp>
      <p:sp>
        <p:nvSpPr>
          <p:cNvPr id="13" name="Content Placeholder 2">
            <a:extLst>
              <a:ext uri="{FF2B5EF4-FFF2-40B4-BE49-F238E27FC236}">
                <a16:creationId xmlns:a16="http://schemas.microsoft.com/office/drawing/2014/main" id="{79E04CE0-65DA-4A5B-A8A4-27489F901172}"/>
              </a:ext>
            </a:extLst>
          </p:cNvPr>
          <p:cNvSpPr txBox="1">
            <a:spLocks/>
          </p:cNvSpPr>
          <p:nvPr/>
        </p:nvSpPr>
        <p:spPr>
          <a:xfrm>
            <a:off x="838200" y="3742561"/>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git status</a:t>
            </a:r>
            <a:endParaRPr lang="en-US" sz="2400">
              <a:solidFill>
                <a:srgbClr val="FFFFFF"/>
              </a:solidFill>
              <a:latin typeface="Courier New"/>
              <a:cs typeface="Courier New"/>
            </a:endParaRPr>
          </a:p>
        </p:txBody>
      </p:sp>
      <p:sp>
        <p:nvSpPr>
          <p:cNvPr id="14" name="Content Placeholder 2">
            <a:extLst>
              <a:ext uri="{FF2B5EF4-FFF2-40B4-BE49-F238E27FC236}">
                <a16:creationId xmlns:a16="http://schemas.microsoft.com/office/drawing/2014/main" id="{6A284824-0E5B-42AA-BB07-713F177575BF}"/>
              </a:ext>
            </a:extLst>
          </p:cNvPr>
          <p:cNvSpPr txBox="1">
            <a:spLocks/>
          </p:cNvSpPr>
          <p:nvPr/>
        </p:nvSpPr>
        <p:spPr>
          <a:xfrm>
            <a:off x="838200" y="3335370"/>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Check s</a:t>
            </a:r>
            <a:r>
              <a:rPr lang="en-US" sz="2400" b="1">
                <a:solidFill>
                  <a:schemeClr val="tx1">
                    <a:lumMod val="75000"/>
                    <a:lumOff val="25000"/>
                  </a:schemeClr>
                </a:solidFill>
              </a:rPr>
              <a:t>tatus</a:t>
            </a:r>
            <a:r>
              <a:rPr lang="en-US" sz="2400">
                <a:solidFill>
                  <a:schemeClr val="tx1">
                    <a:lumMod val="75000"/>
                    <a:lumOff val="25000"/>
                  </a:schemeClr>
                </a:solidFill>
              </a:rPr>
              <a:t> of local repository </a:t>
            </a:r>
            <a:endParaRPr lang="en-US"/>
          </a:p>
        </p:txBody>
      </p:sp>
      <p:sp>
        <p:nvSpPr>
          <p:cNvPr id="15" name="Content Placeholder 2">
            <a:extLst>
              <a:ext uri="{FF2B5EF4-FFF2-40B4-BE49-F238E27FC236}">
                <a16:creationId xmlns:a16="http://schemas.microsoft.com/office/drawing/2014/main" id="{C2FDE663-9D92-4EE3-A0C9-105F0207EDE7}"/>
              </a:ext>
            </a:extLst>
          </p:cNvPr>
          <p:cNvSpPr txBox="1">
            <a:spLocks/>
          </p:cNvSpPr>
          <p:nvPr/>
        </p:nvSpPr>
        <p:spPr>
          <a:xfrm>
            <a:off x="9105905" y="3631545"/>
            <a:ext cx="51764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.git</a:t>
            </a:r>
            <a:endParaRPr lang="en-US" sz="2000"/>
          </a:p>
        </p:txBody>
      </p:sp>
      <p:pic>
        <p:nvPicPr>
          <p:cNvPr id="11" name="Graphic 10" descr="Open Folder">
            <a:extLst>
              <a:ext uri="{FF2B5EF4-FFF2-40B4-BE49-F238E27FC236}">
                <a16:creationId xmlns:a16="http://schemas.microsoft.com/office/drawing/2014/main" id="{FCBAB83F-0157-4440-B3D5-9A25CBB94F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4576" y="2565608"/>
            <a:ext cx="914400" cy="914400"/>
          </a:xfrm>
          <a:prstGeom prst="rect">
            <a:avLst/>
          </a:prstGeom>
        </p:spPr>
      </p:pic>
      <p:pic>
        <p:nvPicPr>
          <p:cNvPr id="5" name="Graphic 4" descr="Folder">
            <a:extLst>
              <a:ext uri="{FF2B5EF4-FFF2-40B4-BE49-F238E27FC236}">
                <a16:creationId xmlns:a16="http://schemas.microsoft.com/office/drawing/2014/main" id="{BD2EA305-1DA2-4579-84FF-8D0077644D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2078" y="3397359"/>
            <a:ext cx="783827" cy="783827"/>
          </a:xfrm>
          <a:prstGeom prst="rect">
            <a:avLst/>
          </a:prstGeom>
        </p:spPr>
      </p:pic>
      <p:pic>
        <p:nvPicPr>
          <p:cNvPr id="16" name="Graphic 15" descr="Document">
            <a:extLst>
              <a:ext uri="{FF2B5EF4-FFF2-40B4-BE49-F238E27FC236}">
                <a16:creationId xmlns:a16="http://schemas.microsoft.com/office/drawing/2014/main" id="{71D2077C-F2F2-44AD-9B8B-AD49D87B25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4400212"/>
            <a:ext cx="644298" cy="644298"/>
          </a:xfrm>
          <a:prstGeom prst="rect">
            <a:avLst/>
          </a:prstGeom>
        </p:spPr>
      </p:pic>
      <p:sp>
        <p:nvSpPr>
          <p:cNvPr id="17" name="Content Placeholder 2">
            <a:extLst>
              <a:ext uri="{FF2B5EF4-FFF2-40B4-BE49-F238E27FC236}">
                <a16:creationId xmlns:a16="http://schemas.microsoft.com/office/drawing/2014/main" id="{A470D7E4-275A-4C28-8EBF-497B35B01FBE}"/>
              </a:ext>
            </a:extLst>
          </p:cNvPr>
          <p:cNvSpPr txBox="1">
            <a:spLocks/>
          </p:cNvSpPr>
          <p:nvPr/>
        </p:nvSpPr>
        <p:spPr>
          <a:xfrm>
            <a:off x="9048873" y="4578440"/>
            <a:ext cx="1333891"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readme.txt</a:t>
            </a:r>
          </a:p>
        </p:txBody>
      </p:sp>
      <p:pic>
        <p:nvPicPr>
          <p:cNvPr id="18" name="Graphic 17" descr="Document">
            <a:extLst>
              <a:ext uri="{FF2B5EF4-FFF2-40B4-BE49-F238E27FC236}">
                <a16:creationId xmlns:a16="http://schemas.microsoft.com/office/drawing/2014/main" id="{360D1756-C45A-4E8C-92B3-655D5DF4B2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575" y="5258459"/>
            <a:ext cx="644298" cy="644298"/>
          </a:xfrm>
          <a:prstGeom prst="rect">
            <a:avLst/>
          </a:prstGeom>
        </p:spPr>
      </p:pic>
      <p:sp>
        <p:nvSpPr>
          <p:cNvPr id="19" name="Content Placeholder 2">
            <a:extLst>
              <a:ext uri="{FF2B5EF4-FFF2-40B4-BE49-F238E27FC236}">
                <a16:creationId xmlns:a16="http://schemas.microsoft.com/office/drawing/2014/main" id="{61B1F3DF-EC3B-4602-BD6D-6E815B26B79B}"/>
              </a:ext>
            </a:extLst>
          </p:cNvPr>
          <p:cNvSpPr txBox="1">
            <a:spLocks/>
          </p:cNvSpPr>
          <p:nvPr/>
        </p:nvSpPr>
        <p:spPr>
          <a:xfrm>
            <a:off x="9048873" y="5408147"/>
            <a:ext cx="1346882"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err="1">
                <a:solidFill>
                  <a:schemeClr val="tx1">
                    <a:lumMod val="75000"/>
                    <a:lumOff val="25000"/>
                  </a:schemeClr>
                </a:solidFill>
              </a:rPr>
              <a:t>my_code.R</a:t>
            </a:r>
            <a:endParaRPr lang="en-US" sz="2000">
              <a:solidFill>
                <a:schemeClr val="tx1">
                  <a:lumMod val="75000"/>
                  <a:lumOff val="25000"/>
                </a:schemeClr>
              </a:solidFill>
            </a:endParaRPr>
          </a:p>
        </p:txBody>
      </p:sp>
      <p:cxnSp>
        <p:nvCxnSpPr>
          <p:cNvPr id="8" name="Connector: Elbow 7">
            <a:extLst>
              <a:ext uri="{FF2B5EF4-FFF2-40B4-BE49-F238E27FC236}">
                <a16:creationId xmlns:a16="http://schemas.microsoft.com/office/drawing/2014/main" id="{9E69577D-4321-4A72-91A2-DAFACEBCED44}"/>
              </a:ext>
            </a:extLst>
          </p:cNvPr>
          <p:cNvCxnSpPr>
            <a:cxnSpLocks/>
            <a:stCxn id="11" idx="2"/>
            <a:endCxn id="5" idx="1"/>
          </p:cNvCxnSpPr>
          <p:nvPr/>
        </p:nvCxnSpPr>
        <p:spPr>
          <a:xfrm rot="16200000" flipH="1">
            <a:off x="7852295" y="3319489"/>
            <a:ext cx="309265" cy="630302"/>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5893B24E-819A-48FC-B43C-5BED2E3D6D3C}"/>
              </a:ext>
            </a:extLst>
          </p:cNvPr>
          <p:cNvSpPr txBox="1">
            <a:spLocks/>
          </p:cNvSpPr>
          <p:nvPr/>
        </p:nvSpPr>
        <p:spPr>
          <a:xfrm>
            <a:off x="8196133" y="2869061"/>
            <a:ext cx="1751505" cy="369332"/>
          </a:xfrm>
          <a:prstGeom prst="rect">
            <a:avLst/>
          </a:prstGeom>
        </p:spPr>
        <p:txBody>
          <a:bodyPr vert="horz" wrap="non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a:solidFill>
                  <a:schemeClr val="tx1">
                    <a:lumMod val="75000"/>
                    <a:lumOff val="25000"/>
                  </a:schemeClr>
                </a:solidFill>
              </a:rPr>
              <a:t>[project-name]</a:t>
            </a:r>
            <a:endParaRPr lang="en-US" sz="2000"/>
          </a:p>
        </p:txBody>
      </p:sp>
      <p:cxnSp>
        <p:nvCxnSpPr>
          <p:cNvPr id="32" name="Connector: Elbow 31">
            <a:extLst>
              <a:ext uri="{FF2B5EF4-FFF2-40B4-BE49-F238E27FC236}">
                <a16:creationId xmlns:a16="http://schemas.microsoft.com/office/drawing/2014/main" id="{93B3CAD8-18EA-4BD3-9FCD-277E26E32A07}"/>
              </a:ext>
            </a:extLst>
          </p:cNvPr>
          <p:cNvCxnSpPr>
            <a:cxnSpLocks/>
            <a:endCxn id="16" idx="1"/>
          </p:cNvCxnSpPr>
          <p:nvPr/>
        </p:nvCxnSpPr>
        <p:spPr>
          <a:xfrm rot="16200000" flipH="1">
            <a:off x="7569261" y="3887046"/>
            <a:ext cx="95782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65F2659-E284-449F-A5F4-1FFB778915DA}"/>
              </a:ext>
            </a:extLst>
          </p:cNvPr>
          <p:cNvCxnSpPr>
            <a:cxnSpLocks/>
            <a:endCxn id="18" idx="1"/>
          </p:cNvCxnSpPr>
          <p:nvPr/>
        </p:nvCxnSpPr>
        <p:spPr>
          <a:xfrm rot="16200000" flipH="1">
            <a:off x="7626796" y="4802828"/>
            <a:ext cx="842759" cy="712799"/>
          </a:xfrm>
          <a:prstGeom prst="bentConnector2">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F9780F62-69EF-4161-AF03-F9DE6B28716D}"/>
              </a:ext>
            </a:extLst>
          </p:cNvPr>
          <p:cNvSpPr txBox="1">
            <a:spLocks/>
          </p:cNvSpPr>
          <p:nvPr/>
        </p:nvSpPr>
        <p:spPr>
          <a:xfrm>
            <a:off x="838200" y="1690688"/>
            <a:ext cx="10515600" cy="646331"/>
          </a:xfrm>
          <a:prstGeom prst="rect">
            <a:avLst/>
          </a:prstGeom>
        </p:spPr>
        <p:txBody>
          <a:bodyPr vert="horz" lIns="91440" tIns="45720" rIns="91440" bIns="4572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rgbClr val="3F3F3F"/>
                </a:solidFill>
              </a:rPr>
              <a:t>The local repository is the project folder under version control. It contains the .git subfolder and all project related files and subfolders.</a:t>
            </a:r>
          </a:p>
        </p:txBody>
      </p:sp>
      <p:sp>
        <p:nvSpPr>
          <p:cNvPr id="3" name="Content Placeholder 2">
            <a:extLst>
              <a:ext uri="{FF2B5EF4-FFF2-40B4-BE49-F238E27FC236}">
                <a16:creationId xmlns:a16="http://schemas.microsoft.com/office/drawing/2014/main" id="{E8B7377F-BCFE-44F6-9B3D-E9F569DBB4F7}"/>
              </a:ext>
            </a:extLst>
          </p:cNvPr>
          <p:cNvSpPr txBox="1">
            <a:spLocks/>
          </p:cNvSpPr>
          <p:nvPr/>
        </p:nvSpPr>
        <p:spPr>
          <a:xfrm>
            <a:off x="839724" y="4350467"/>
            <a:ext cx="5256276" cy="407189"/>
          </a:xfrm>
          <a:prstGeom prst="rect">
            <a:avLst/>
          </a:prstGeom>
          <a:ln>
            <a:no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solidFill>
                  <a:schemeClr val="tx1">
                    <a:lumMod val="75000"/>
                    <a:lumOff val="25000"/>
                  </a:schemeClr>
                </a:solidFill>
              </a:rPr>
              <a:t>Create empty file on Windows</a:t>
            </a:r>
            <a:endParaRPr lang="en-US" sz="2400">
              <a:solidFill>
                <a:schemeClr val="tx1">
                  <a:lumMod val="75000"/>
                  <a:lumOff val="25000"/>
                </a:schemeClr>
              </a:solidFill>
              <a:cs typeface="Calibri"/>
            </a:endParaRPr>
          </a:p>
        </p:txBody>
      </p:sp>
      <p:sp>
        <p:nvSpPr>
          <p:cNvPr id="4" name="Content Placeholder 2">
            <a:extLst>
              <a:ext uri="{FF2B5EF4-FFF2-40B4-BE49-F238E27FC236}">
                <a16:creationId xmlns:a16="http://schemas.microsoft.com/office/drawing/2014/main" id="{6C9C1BBD-0A5E-46EE-A341-59DF258BB5DF}"/>
              </a:ext>
            </a:extLst>
          </p:cNvPr>
          <p:cNvSpPr txBox="1">
            <a:spLocks/>
          </p:cNvSpPr>
          <p:nvPr/>
        </p:nvSpPr>
        <p:spPr>
          <a:xfrm>
            <a:off x="838200" y="4757653"/>
            <a:ext cx="5256276" cy="407189"/>
          </a:xfrm>
          <a:prstGeom prst="rect">
            <a:avLst/>
          </a:prstGeom>
          <a:solidFill>
            <a:schemeClr val="tx1">
              <a:lumMod val="65000"/>
              <a:lumOff val="35000"/>
            </a:schemeClr>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copy NUL [file-name]</a:t>
            </a:r>
          </a:p>
          <a:p>
            <a:pPr marL="0" indent="0">
              <a:buNone/>
            </a:pPr>
            <a:endParaRPr lang="en-US" sz="2400">
              <a:solidFill>
                <a:srgbClr val="FFFFFF"/>
              </a:solidFill>
              <a:latin typeface="Courier New"/>
              <a:cs typeface="Courier New"/>
            </a:endParaRPr>
          </a:p>
        </p:txBody>
      </p:sp>
      <p:sp>
        <p:nvSpPr>
          <p:cNvPr id="6" name="Content Placeholder 2">
            <a:extLst>
              <a:ext uri="{FF2B5EF4-FFF2-40B4-BE49-F238E27FC236}">
                <a16:creationId xmlns:a16="http://schemas.microsoft.com/office/drawing/2014/main" id="{167FBEE2-B414-483A-B9D3-0A2B22CE9C30}"/>
              </a:ext>
            </a:extLst>
          </p:cNvPr>
          <p:cNvSpPr txBox="1">
            <a:spLocks/>
          </p:cNvSpPr>
          <p:nvPr/>
        </p:nvSpPr>
        <p:spPr>
          <a:xfrm>
            <a:off x="838200" y="5753394"/>
            <a:ext cx="5256276" cy="411480"/>
          </a:xfrm>
          <a:prstGeom prst="rect">
            <a:avLst/>
          </a:prstGeom>
          <a:solidFill>
            <a:schemeClr val="tx1">
              <a:lumMod val="65000"/>
              <a:lumOff val="3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FFFFFF"/>
                </a:solidFill>
                <a:latin typeface="Courier New"/>
                <a:cs typeface="Courier New"/>
              </a:rPr>
              <a:t>touch [file-name]</a:t>
            </a:r>
            <a:endParaRPr lang="en-US" sz="2400">
              <a:solidFill>
                <a:srgbClr val="FFFFFF"/>
              </a:solidFill>
              <a:latin typeface="Courier New"/>
              <a:cs typeface="Courier New"/>
            </a:endParaRPr>
          </a:p>
        </p:txBody>
      </p:sp>
      <p:sp>
        <p:nvSpPr>
          <p:cNvPr id="9" name="Content Placeholder 2">
            <a:extLst>
              <a:ext uri="{FF2B5EF4-FFF2-40B4-BE49-F238E27FC236}">
                <a16:creationId xmlns:a16="http://schemas.microsoft.com/office/drawing/2014/main" id="{D57CD86A-4D67-42AF-B38E-85AC98849A56}"/>
              </a:ext>
            </a:extLst>
          </p:cNvPr>
          <p:cNvSpPr txBox="1">
            <a:spLocks/>
          </p:cNvSpPr>
          <p:nvPr/>
        </p:nvSpPr>
        <p:spPr>
          <a:xfrm>
            <a:off x="838200" y="5346203"/>
            <a:ext cx="5256276" cy="40719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a:solidFill>
                  <a:schemeClr val="tx1">
                    <a:lumMod val="75000"/>
                    <a:lumOff val="25000"/>
                  </a:schemeClr>
                </a:solidFill>
              </a:rPr>
              <a:t>Create empty file on </a:t>
            </a:r>
            <a:r>
              <a:rPr lang="en-US" sz="2400" err="1">
                <a:solidFill>
                  <a:schemeClr val="tx1">
                    <a:lumMod val="75000"/>
                    <a:lumOff val="25000"/>
                  </a:schemeClr>
                </a:solidFill>
              </a:rPr>
              <a:t>MacOs</a:t>
            </a:r>
            <a:r>
              <a:rPr lang="en-US" sz="2400">
                <a:solidFill>
                  <a:schemeClr val="tx1">
                    <a:lumMod val="75000"/>
                    <a:lumOff val="25000"/>
                  </a:schemeClr>
                </a:solidFill>
              </a:rPr>
              <a:t>, Linux </a:t>
            </a:r>
            <a:r>
              <a:rPr lang="en-US" sz="2400">
                <a:solidFill>
                  <a:srgbClr val="404040"/>
                </a:solidFill>
                <a:cs typeface="Calibri"/>
              </a:rPr>
              <a:t> </a:t>
            </a:r>
            <a:endParaRPr lang="en-US"/>
          </a:p>
        </p:txBody>
      </p:sp>
    </p:spTree>
    <p:extLst>
      <p:ext uri="{BB962C8B-B14F-4D97-AF65-F5344CB8AC3E}">
        <p14:creationId xmlns:p14="http://schemas.microsoft.com/office/powerpoint/2010/main" val="8271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13" grpId="0" animBg="1"/>
      <p:bldP spid="14" grpId="0"/>
      <p:bldP spid="15" grpId="0"/>
      <p:bldP spid="17" grpId="0"/>
      <p:bldP spid="19" grpId="0"/>
      <p:bldP spid="27" grpId="0"/>
      <p:bldP spid="3" grpId="0"/>
      <p:bldP spid="4" grpId="0" animBg="1"/>
      <p:bldP spid="6" grpId="0" animBg="1"/>
      <p:bldP spid="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3862FF4C061542B0B543A3365DB9AE" ma:contentTypeVersion="2" ma:contentTypeDescription="Create a new document." ma:contentTypeScope="" ma:versionID="67534a1ddc15c74bcbbb9f88eb5c84b4">
  <xsd:schema xmlns:xsd="http://www.w3.org/2001/XMLSchema" xmlns:xs="http://www.w3.org/2001/XMLSchema" xmlns:p="http://schemas.microsoft.com/office/2006/metadata/properties" xmlns:ns2="76e6b882-db18-4dca-8410-43a5595092b8" targetNamespace="http://schemas.microsoft.com/office/2006/metadata/properties" ma:root="true" ma:fieldsID="25d7e453ee9fc755d2bc944ae9d9b06c" ns2:_="">
    <xsd:import namespace="76e6b882-db18-4dca-8410-43a5595092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e6b882-db18-4dca-8410-43a5595092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5E6E3D-D49D-4CE6-88A8-B809ADDF85A0}">
  <ds:schemaRefs>
    <ds:schemaRef ds:uri="http://schemas.microsoft.com/sharepoint/v3/contenttype/forms"/>
  </ds:schemaRefs>
</ds:datastoreItem>
</file>

<file path=customXml/itemProps2.xml><?xml version="1.0" encoding="utf-8"?>
<ds:datastoreItem xmlns:ds="http://schemas.openxmlformats.org/officeDocument/2006/customXml" ds:itemID="{78CAC4C6-A0CA-42A2-9602-16D34CBA8E80}">
  <ds:schemaRefs>
    <ds:schemaRef ds:uri="http://purl.org/dc/terms/"/>
    <ds:schemaRef ds:uri="76e6b882-db18-4dca-8410-43a5595092b8"/>
    <ds:schemaRef ds:uri="http://www.w3.org/XML/1998/namespace"/>
    <ds:schemaRef ds:uri="http://purl.org/dc/dcmityp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96A0A42-D974-43DA-B27A-41D5668FC4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e6b882-db18-4dca-8410-43a5595092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361</TotalTime>
  <Words>1552</Words>
  <Application>Microsoft Office PowerPoint</Application>
  <PresentationFormat>Widescreen</PresentationFormat>
  <Paragraphs>476</Paragraphs>
  <Slides>25</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PowerPoint Presentation</vt:lpstr>
      <vt:lpstr>Version Control</vt:lpstr>
      <vt:lpstr>Version Control Systems</vt:lpstr>
      <vt:lpstr>About Git</vt:lpstr>
      <vt:lpstr>Installation</vt:lpstr>
      <vt:lpstr>Interfaces</vt:lpstr>
      <vt:lpstr>Command Line Interface</vt:lpstr>
      <vt:lpstr>Configure Git</vt:lpstr>
      <vt:lpstr>Local Repositories</vt:lpstr>
      <vt:lpstr>File Status Lifecycle</vt:lpstr>
      <vt:lpstr>Log</vt:lpstr>
      <vt:lpstr>Commit message</vt:lpstr>
      <vt:lpstr>Remote Repositories</vt:lpstr>
      <vt:lpstr>GitHub</vt:lpstr>
      <vt:lpstr>Remote Repositories</vt:lpstr>
      <vt:lpstr>Branches</vt:lpstr>
      <vt:lpstr>Merging</vt:lpstr>
      <vt:lpstr>Merge Conflicts</vt:lpstr>
      <vt:lpstr>Removing Branch</vt:lpstr>
      <vt:lpstr>Rebase</vt:lpstr>
      <vt:lpstr>Useful</vt:lpstr>
      <vt:lpstr>RStudio GUI</vt:lpstr>
      <vt:lpstr>Medical Informatics Workflow</vt:lpstr>
      <vt:lpstr>Assignment</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Henrik John</dc:creator>
  <cp:lastModifiedBy>Luis Henrik John</cp:lastModifiedBy>
  <cp:revision>2</cp:revision>
  <dcterms:modified xsi:type="dcterms:W3CDTF">2018-06-12T13:09:38Z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0x010100DB3862FF4C061542B0B543A3365DB9AE</vt:lpwstr>
  </property>
</Properties>
</file>