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9" r:id="rId4"/>
    <p:sldId id="261" r:id="rId5"/>
    <p:sldId id="263" r:id="rId6"/>
    <p:sldId id="264" r:id="rId7"/>
    <p:sldId id="265" r:id="rId8"/>
    <p:sldId id="269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gh Jayesh Anil  [AA.SC.U3CSC2107356]" initials="WA" lastIdx="1" clrIdx="0">
    <p:extLst>
      <p:ext uri="{19B8F6BF-5375-455C-9EA6-DF929625EA0E}">
        <p15:presenceInfo xmlns:p15="http://schemas.microsoft.com/office/powerpoint/2012/main" userId="S::waghja_bca2107356@ahead.students.amrita.edu::7f39c72d-ef4b-42bb-a902-09489c09af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601" autoAdjust="0"/>
  </p:normalViewPr>
  <p:slideViewPr>
    <p:cSldViewPr snapToGrid="0">
      <p:cViewPr varScale="1">
        <p:scale>
          <a:sx n="64" d="100"/>
          <a:sy n="64" d="100"/>
        </p:scale>
        <p:origin x="14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A6C72-3149-4A00-B62E-60184C1A9076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5329A-5A90-4F49-A216-64391258B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028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5329A-5A90-4F49-A216-64391258B97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887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5329A-5A90-4F49-A216-64391258B97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967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5329A-5A90-4F49-A216-64391258B97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329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5329A-5A90-4F49-A216-64391258B97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690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effectLst/>
              <a:highlight>
                <a:srgbClr val="FFFFFF"/>
              </a:highlight>
              <a:latin typeface="system-u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5329A-5A90-4F49-A216-64391258B97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123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5329A-5A90-4F49-A216-64391258B97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369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5329A-5A90-4F49-A216-64391258B97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352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5329A-5A90-4F49-A216-64391258B97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564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5329A-5A90-4F49-A216-64391258B97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649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4AE3-C471-4497-90B2-A70C82987E73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AFED-001B-4FD9-AD25-BB0259B3E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61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4AE3-C471-4497-90B2-A70C82987E73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AFED-001B-4FD9-AD25-BB0259B3E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99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4AE3-C471-4497-90B2-A70C82987E73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AFED-001B-4FD9-AD25-BB0259B3E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408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4AE3-C471-4497-90B2-A70C82987E73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AFED-001B-4FD9-AD25-BB0259B3EA4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7251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4AE3-C471-4497-90B2-A70C82987E73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AFED-001B-4FD9-AD25-BB0259B3E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144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4AE3-C471-4497-90B2-A70C82987E73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AFED-001B-4FD9-AD25-BB0259B3E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402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4AE3-C471-4497-90B2-A70C82987E73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AFED-001B-4FD9-AD25-BB0259B3E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367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4AE3-C471-4497-90B2-A70C82987E73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AFED-001B-4FD9-AD25-BB0259B3E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445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4AE3-C471-4497-90B2-A70C82987E73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AFED-001B-4FD9-AD25-BB0259B3E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12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4AE3-C471-4497-90B2-A70C82987E73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AFED-001B-4FD9-AD25-BB0259B3E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28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4AE3-C471-4497-90B2-A70C82987E73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AFED-001B-4FD9-AD25-BB0259B3E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14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4AE3-C471-4497-90B2-A70C82987E73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AFED-001B-4FD9-AD25-BB0259B3E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40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4AE3-C471-4497-90B2-A70C82987E73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AFED-001B-4FD9-AD25-BB0259B3E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74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4AE3-C471-4497-90B2-A70C82987E73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AFED-001B-4FD9-AD25-BB0259B3E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87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4AE3-C471-4497-90B2-A70C82987E73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AFED-001B-4FD9-AD25-BB0259B3E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64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4AE3-C471-4497-90B2-A70C82987E73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AFED-001B-4FD9-AD25-BB0259B3E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47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4AE3-C471-4497-90B2-A70C82987E73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AFED-001B-4FD9-AD25-BB0259B3E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59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C1D4AE3-C471-4497-90B2-A70C82987E73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BAFED-001B-4FD9-AD25-BB0259B3E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058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C9D6C-6385-FBED-5678-ACF310225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257" y="1186751"/>
            <a:ext cx="8825658" cy="2531007"/>
          </a:xfrm>
        </p:spPr>
        <p:txBody>
          <a:bodyPr/>
          <a:lstStyle/>
          <a:p>
            <a:pPr algn="ctr"/>
            <a:r>
              <a:rPr lang="en-IN" b="1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Insights From Failed Orders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9E5F2-DC96-BFBD-B10D-2DA6149B0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7821" y="4909356"/>
            <a:ext cx="8825658" cy="1189786"/>
          </a:xfrm>
        </p:spPr>
        <p:txBody>
          <a:bodyPr>
            <a:noAutofit/>
          </a:bodyPr>
          <a:lstStyle/>
          <a:p>
            <a:pPr algn="ctr"/>
            <a:r>
              <a:rPr lang="en-IN" sz="3200" dirty="0">
                <a:solidFill>
                  <a:schemeClr val="tx1"/>
                </a:solidFill>
                <a:latin typeface="Aptos" panose="020B0004020202020204" pitchFamily="34" charset="0"/>
              </a:rPr>
              <a:t>Made By : Jayesh Wagh </a:t>
            </a:r>
          </a:p>
        </p:txBody>
      </p:sp>
      <p:pic>
        <p:nvPicPr>
          <p:cNvPr id="7" name="Graphic 6" descr="Taxi">
            <a:extLst>
              <a:ext uri="{FF2B5EF4-FFF2-40B4-BE49-F238E27FC236}">
                <a16:creationId xmlns:a16="http://schemas.microsoft.com/office/drawing/2014/main" id="{98DFB574-B498-F5DA-64B1-9F26F7428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12774" y="2514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89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92DA-E58C-3D16-8C1B-364EBD2F0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823" y="2196457"/>
            <a:ext cx="9404723" cy="1400530"/>
          </a:xfrm>
        </p:spPr>
        <p:txBody>
          <a:bodyPr/>
          <a:lstStyle/>
          <a:p>
            <a:pPr algn="ctr"/>
            <a:r>
              <a:rPr lang="en-IN" sz="5400" dirty="0">
                <a:latin typeface="Aptos" panose="020B0004020202020204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858362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71D0D-9001-7D38-A4D4-428C23E3D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88813"/>
            <a:ext cx="9404723" cy="970730"/>
          </a:xfrm>
        </p:spPr>
        <p:txBody>
          <a:bodyPr/>
          <a:lstStyle/>
          <a:p>
            <a:pPr algn="ctr"/>
            <a:r>
              <a:rPr lang="en-IN" sz="4000" b="1" dirty="0"/>
              <a:t>         </a:t>
            </a:r>
            <a:r>
              <a:rPr lang="en-IN" sz="4000" b="1" dirty="0">
                <a:latin typeface="Aptos" panose="020B0004020202020204" pitchFamily="34" charset="0"/>
              </a:rPr>
              <a:t>Project Details </a:t>
            </a:r>
            <a:br>
              <a:rPr lang="en-IN" dirty="0">
                <a:latin typeface="Aptos" panose="020B0004020202020204" pitchFamily="34" charset="0"/>
              </a:rPr>
            </a:br>
            <a:r>
              <a:rPr lang="en-IN" dirty="0">
                <a:latin typeface="Aptos" panose="020B0004020202020204" pitchFamily="34" charset="0"/>
              </a:rPr>
              <a:t>               </a:t>
            </a:r>
            <a:br>
              <a:rPr lang="en-IN" dirty="0">
                <a:latin typeface="Aptos" panose="020B0004020202020204" pitchFamily="34" charset="0"/>
              </a:rPr>
            </a:br>
            <a:endParaRPr lang="en-IN" dirty="0">
              <a:latin typeface="Aptos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86097-2D5B-5680-E349-EE6545B3B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464" y="1828800"/>
            <a:ext cx="10587230" cy="423175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800" dirty="0" err="1">
                <a:solidFill>
                  <a:schemeClr val="accent3"/>
                </a:solidFill>
                <a:latin typeface="Aptos" panose="020B0004020202020204" pitchFamily="34" charset="0"/>
              </a:rPr>
              <a:t>Gett</a:t>
            </a:r>
            <a:r>
              <a:rPr lang="en-IN" sz="1800" dirty="0">
                <a:solidFill>
                  <a:schemeClr val="accent3"/>
                </a:solidFill>
                <a:latin typeface="Aptos" panose="020B0004020202020204" pitchFamily="34" charset="0"/>
              </a:rPr>
              <a:t> </a:t>
            </a:r>
            <a:r>
              <a:rPr lang="en-IN" sz="1800" dirty="0">
                <a:latin typeface="Aptos" panose="020B0004020202020204" pitchFamily="34" charset="0"/>
              </a:rPr>
              <a:t>is an Israeli developed-technology Platform (App). </a:t>
            </a:r>
            <a:r>
              <a:rPr lang="en-US" sz="1800" dirty="0">
                <a:latin typeface="Aptos" panose="020B0004020202020204" pitchFamily="34" charset="0"/>
              </a:rPr>
              <a:t>They have an application where clients can order taxis, and drivers can accept their rides (offers)</a:t>
            </a:r>
            <a:endParaRPr lang="en-US" sz="1800" b="0" i="0" dirty="0">
              <a:effectLst/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dirty="0">
                <a:effectLst/>
                <a:latin typeface="Aptos" panose="020B0004020202020204" pitchFamily="34" charset="0"/>
              </a:rPr>
              <a:t>In this task, we would like to investigate some matching metrics for orders that did not </a:t>
            </a:r>
            <a:r>
              <a:rPr lang="en-US" sz="18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ptos" panose="020B0004020202020204" pitchFamily="34" charset="0"/>
              </a:rPr>
              <a:t>complete  successfully</a:t>
            </a:r>
            <a:r>
              <a:rPr lang="en-US" sz="1800" b="0" i="0" dirty="0">
                <a:effectLst/>
                <a:latin typeface="Aptos" panose="020B0004020202020204" pitchFamily="34" charset="0"/>
              </a:rPr>
              <a:t>, i.e., the customer didn't end up getting a car.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b="0" i="0" dirty="0">
              <a:effectLst/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i="0" dirty="0">
                <a:effectLst/>
                <a:latin typeface="Aptos" panose="020B0004020202020204" pitchFamily="34" charset="0"/>
              </a:rPr>
              <a:t>Analysis Workflow :- </a:t>
            </a:r>
            <a:r>
              <a:rPr lang="en-US" sz="1800" b="0" i="0" dirty="0">
                <a:effectLst/>
                <a:latin typeface="Aptos" panose="020B0004020202020204" pitchFamily="34" charset="0"/>
              </a:rPr>
              <a:t>Cleaning </a:t>
            </a:r>
            <a:r>
              <a:rPr lang="en-US" sz="1800" dirty="0">
                <a:latin typeface="Aptos" panose="020B0004020202020204" pitchFamily="34" charset="0"/>
                <a:sym typeface="Wingdings" panose="05000000000000000000" pitchFamily="2" charset="2"/>
              </a:rPr>
              <a:t>&amp; </a:t>
            </a:r>
            <a:r>
              <a:rPr lang="en-US" sz="1800" b="0" i="0" dirty="0">
                <a:effectLst/>
                <a:latin typeface="Aptos" panose="020B0004020202020204" pitchFamily="34" charset="0"/>
                <a:sym typeface="Wingdings" panose="05000000000000000000" pitchFamily="2" charset="2"/>
              </a:rPr>
              <a:t>EDA  Analysis   Visualization  Presentation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i="0" dirty="0">
                <a:effectLst/>
                <a:latin typeface="Aptos" panose="020B0004020202020204" pitchFamily="34" charset="0"/>
              </a:rPr>
              <a:t>Tools :-  SQL</a:t>
            </a:r>
            <a:r>
              <a:rPr lang="en-US" sz="1800" b="0" i="0" dirty="0">
                <a:effectLst/>
                <a:latin typeface="Aptos" panose="020B0004020202020204" pitchFamily="34" charset="0"/>
              </a:rPr>
              <a:t>   :</a:t>
            </a:r>
            <a:r>
              <a:rPr lang="en-US" sz="1800" b="1" i="0" dirty="0">
                <a:effectLst/>
                <a:latin typeface="Aptos" panose="020B0004020202020204" pitchFamily="34" charset="0"/>
              </a:rPr>
              <a:t>-</a:t>
            </a:r>
            <a:r>
              <a:rPr lang="en-US" sz="1800" b="0" i="0" dirty="0">
                <a:effectLst/>
                <a:latin typeface="Aptos" panose="020B0004020202020204" pitchFamily="34" charset="0"/>
              </a:rPr>
              <a:t> For data cleaning and EDA </a:t>
            </a:r>
          </a:p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</a:rPr>
              <a:t>                        </a:t>
            </a:r>
            <a:r>
              <a:rPr lang="en-US" sz="1800" b="1" dirty="0">
                <a:latin typeface="Aptos" panose="020B0004020202020204" pitchFamily="34" charset="0"/>
              </a:rPr>
              <a:t>Tableau :- </a:t>
            </a:r>
            <a:r>
              <a:rPr lang="en-US" sz="1800" dirty="0">
                <a:latin typeface="Aptos" panose="020B0004020202020204" pitchFamily="34" charset="0"/>
              </a:rPr>
              <a:t>For data visualizations </a:t>
            </a:r>
          </a:p>
          <a:p>
            <a:pPr marL="0" indent="0">
              <a:buNone/>
            </a:pPr>
            <a:r>
              <a:rPr lang="en-US" sz="1800" b="1" dirty="0">
                <a:latin typeface="Aptos" panose="020B0004020202020204" pitchFamily="34" charset="0"/>
              </a:rPr>
              <a:t>                        Power Point :-  </a:t>
            </a:r>
            <a:r>
              <a:rPr lang="en-US" sz="1800" dirty="0">
                <a:latin typeface="Aptos" panose="020B0004020202020204" pitchFamily="34" charset="0"/>
              </a:rPr>
              <a:t>For making Presentation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Aptos" panose="020B00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36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F2CDB-885E-3508-949D-2E3B80B3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986" y="365309"/>
            <a:ext cx="9404723" cy="1400530"/>
          </a:xfrm>
        </p:spPr>
        <p:txBody>
          <a:bodyPr/>
          <a:lstStyle/>
          <a:p>
            <a:pPr algn="ctr"/>
            <a:r>
              <a:rPr lang="en-IN" sz="4000" b="1" dirty="0">
                <a:latin typeface="Aptos" panose="020B000402020202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36B14-CEFE-03CF-5E8D-823E9CB12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864" y="1670147"/>
            <a:ext cx="10656342" cy="445392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900" b="0" i="0" dirty="0">
                <a:effectLst/>
                <a:latin typeface="Aptos" panose="020B0004020202020204" pitchFamily="34" charset="0"/>
              </a:rPr>
              <a:t>Build up distribution of orders according to reasons for failure: </a:t>
            </a:r>
            <a:r>
              <a:rPr lang="en-US" sz="1900" b="0" i="0" dirty="0">
                <a:solidFill>
                  <a:schemeClr val="accent3"/>
                </a:solidFill>
                <a:effectLst/>
                <a:latin typeface="Aptos" panose="020B0004020202020204" pitchFamily="34" charset="0"/>
              </a:rPr>
              <a:t>cancellations before and after driver assignment, and reasons for order rejection</a:t>
            </a:r>
            <a:r>
              <a:rPr lang="en-US" sz="1900" b="0" i="0" dirty="0">
                <a:effectLst/>
                <a:latin typeface="Aptos" panose="020B0004020202020204" pitchFamily="34" charset="0"/>
              </a:rPr>
              <a:t>. Analyze the resulting plot. Which category has the highest number of orders?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1900" dirty="0"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900" b="0" i="0" dirty="0">
                <a:effectLst/>
                <a:latin typeface="Aptos" panose="020B0004020202020204" pitchFamily="34" charset="0"/>
              </a:rPr>
              <a:t>Plot the distribution </a:t>
            </a:r>
            <a:r>
              <a:rPr lang="en-US" sz="1900" b="0" i="0" dirty="0">
                <a:solidFill>
                  <a:schemeClr val="accent3"/>
                </a:solidFill>
                <a:effectLst/>
                <a:latin typeface="Aptos" panose="020B0004020202020204" pitchFamily="34" charset="0"/>
              </a:rPr>
              <a:t>of failed orders by hours</a:t>
            </a:r>
            <a:r>
              <a:rPr lang="en-US" sz="1900" b="0" i="0" dirty="0">
                <a:effectLst/>
                <a:latin typeface="Aptos" panose="020B0004020202020204" pitchFamily="34" charset="0"/>
              </a:rPr>
              <a:t>. Is there a trend that certain hours have an abnormally high proportion of one category or another? What hours are the biggest fails? How can this be explained?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900" b="0" i="0" dirty="0">
              <a:effectLst/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900" b="0" i="0" dirty="0">
                <a:effectLst/>
                <a:latin typeface="Aptos" panose="020B0004020202020204" pitchFamily="34" charset="0"/>
              </a:rPr>
              <a:t>Plot the </a:t>
            </a:r>
            <a:r>
              <a:rPr lang="en-US" sz="1900" b="0" i="0" dirty="0">
                <a:solidFill>
                  <a:schemeClr val="accent3"/>
                </a:solidFill>
                <a:effectLst/>
                <a:latin typeface="Aptos" panose="020B0004020202020204" pitchFamily="34" charset="0"/>
              </a:rPr>
              <a:t>average time to cancellation with and without driver, by the hour</a:t>
            </a:r>
            <a:r>
              <a:rPr lang="en-US" sz="1900" b="0" i="0" dirty="0">
                <a:effectLst/>
                <a:latin typeface="Aptos" panose="020B0004020202020204" pitchFamily="34" charset="0"/>
              </a:rPr>
              <a:t>. If there are any outliers in the data, it would be better to remove them. Can we draw any conclusions from this plot?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900" b="0" i="0" dirty="0">
              <a:effectLst/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900" b="0" i="0" dirty="0">
                <a:effectLst/>
                <a:latin typeface="Aptos" panose="020B0004020202020204" pitchFamily="34" charset="0"/>
              </a:rPr>
              <a:t>Plot the </a:t>
            </a:r>
            <a:r>
              <a:rPr lang="en-US" sz="1900" b="0" i="0" dirty="0">
                <a:solidFill>
                  <a:schemeClr val="accent3"/>
                </a:solidFill>
                <a:effectLst/>
                <a:latin typeface="Aptos" panose="020B0004020202020204" pitchFamily="34" charset="0"/>
              </a:rPr>
              <a:t>distribution of average ETA (</a:t>
            </a:r>
            <a:r>
              <a:rPr lang="en-IN" sz="1900" dirty="0">
                <a:solidFill>
                  <a:schemeClr val="accent3"/>
                </a:solidFill>
                <a:latin typeface="Aptos" panose="020B0004020202020204" pitchFamily="34" charset="0"/>
              </a:rPr>
              <a:t>Estimated Time of Arrival</a:t>
            </a:r>
            <a:r>
              <a:rPr lang="en-US" sz="1900" b="0" i="0" dirty="0">
                <a:solidFill>
                  <a:schemeClr val="accent3"/>
                </a:solidFill>
                <a:effectLst/>
                <a:latin typeface="Aptos" panose="020B0004020202020204" pitchFamily="34" charset="0"/>
              </a:rPr>
              <a:t>) by hours</a:t>
            </a:r>
            <a:r>
              <a:rPr lang="en-US" sz="1900" b="0" i="0" dirty="0">
                <a:effectLst/>
                <a:latin typeface="Aptos" panose="020B0004020202020204" pitchFamily="34" charset="0"/>
              </a:rPr>
              <a:t>. How can this plot be explained?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198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24B68F-C065-8D6F-15E3-584134F9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36" y="271965"/>
            <a:ext cx="9404723" cy="865718"/>
          </a:xfrm>
        </p:spPr>
        <p:txBody>
          <a:bodyPr/>
          <a:lstStyle/>
          <a:p>
            <a:pPr algn="ctr"/>
            <a:r>
              <a:rPr lang="en-IN" sz="4000" b="1" dirty="0">
                <a:latin typeface="Aptos" panose="020B0004020202020204" pitchFamily="34" charset="0"/>
              </a:rPr>
              <a:t>Analysis of Failed Orders</a:t>
            </a:r>
            <a:br>
              <a:rPr lang="en-IN" sz="2000" b="1" dirty="0">
                <a:latin typeface="Aptos" panose="020B0004020202020204" pitchFamily="34" charset="0"/>
              </a:rPr>
            </a:br>
            <a:endParaRPr lang="en-US" sz="2000" b="1" dirty="0">
              <a:latin typeface="Aptos" panose="020B00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7A3647-714F-7981-1393-5AA5E4B8C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4695" y="1576137"/>
            <a:ext cx="6557210" cy="48126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Aptos" panose="020B0004020202020204" pitchFamily="34" charset="0"/>
              </a:rPr>
              <a:t>74% of failed orders occurred before driver assignment.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latin typeface="Aptos" panose="020B0004020202020204" pitchFamily="34" charset="0"/>
              </a:rPr>
              <a:t>Client cancellations: 4,496 orders (Highest)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latin typeface="Aptos" panose="020B0004020202020204" pitchFamily="34" charset="0"/>
              </a:rPr>
              <a:t>System cancellations: 3,406 orders</a:t>
            </a:r>
            <a:endParaRPr lang="en-IN" sz="2000" dirty="0"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Aptos" panose="020B0004020202020204" pitchFamily="34" charset="0"/>
              </a:rPr>
              <a:t>Cancellations after driver assignment</a:t>
            </a:r>
            <a:r>
              <a:rPr lang="en-US" sz="2000" dirty="0">
                <a:latin typeface="Aptos" panose="020B0004020202020204" pitchFamily="34" charset="0"/>
              </a:rPr>
              <a:t> (Client-driven): 2,811 orders</a:t>
            </a:r>
          </a:p>
          <a:p>
            <a:pPr marL="0" indent="0">
              <a:buNone/>
            </a:pPr>
            <a:endParaRPr lang="en-US" sz="2000" dirty="0"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000" dirty="0">
                <a:latin typeface="Aptos" panose="020B0004020202020204" pitchFamily="34" charset="0"/>
              </a:rPr>
              <a:t>Most order failures happen before driver assignment, primarily due to client cancellations.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000" dirty="0">
                <a:latin typeface="Aptos" panose="020B0004020202020204" pitchFamily="34" charset="0"/>
              </a:rPr>
              <a:t>System-related issues also contribute significantly.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000" dirty="0">
                <a:latin typeface="Aptos" panose="020B0004020202020204" pitchFamily="34" charset="0"/>
              </a:rPr>
              <a:t>Even after driver assignment, client cancellations remain notable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IN" sz="2000" dirty="0">
              <a:latin typeface="Aptos" panose="020B000402020202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F1C567D-D981-11E5-D2F6-3A2B7D2518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24164" t="20595" r="45255" b="10309"/>
          <a:stretch/>
        </p:blipFill>
        <p:spPr>
          <a:xfrm>
            <a:off x="7086600" y="1427156"/>
            <a:ext cx="4523874" cy="5208907"/>
          </a:xfrm>
        </p:spPr>
      </p:pic>
      <p:sp>
        <p:nvSpPr>
          <p:cNvPr id="13" name="Flowchart: Delay 12">
            <a:extLst>
              <a:ext uri="{FF2B5EF4-FFF2-40B4-BE49-F238E27FC236}">
                <a16:creationId xmlns:a16="http://schemas.microsoft.com/office/drawing/2014/main" id="{E598659A-E35A-FABF-231D-959EE5EAA14E}"/>
              </a:ext>
            </a:extLst>
          </p:cNvPr>
          <p:cNvSpPr/>
          <p:nvPr/>
        </p:nvSpPr>
        <p:spPr>
          <a:xfrm>
            <a:off x="0" y="271965"/>
            <a:ext cx="797289" cy="865718"/>
          </a:xfrm>
          <a:prstGeom prst="flowChartDelay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CD46C0-78A7-69E7-6148-FB8891C7823E}"/>
              </a:ext>
            </a:extLst>
          </p:cNvPr>
          <p:cNvSpPr txBox="1"/>
          <p:nvPr/>
        </p:nvSpPr>
        <p:spPr>
          <a:xfrm>
            <a:off x="132347" y="469232"/>
            <a:ext cx="503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Aptos" panose="020B00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98453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6BD90B-8F73-8C76-59E2-EA678144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9" y="196096"/>
            <a:ext cx="9678694" cy="1016015"/>
          </a:xfrm>
        </p:spPr>
        <p:txBody>
          <a:bodyPr/>
          <a:lstStyle/>
          <a:p>
            <a:pPr algn="ctr"/>
            <a:r>
              <a:rPr lang="en-US" sz="4000" dirty="0">
                <a:latin typeface="Aptos" panose="020B0004020202020204" pitchFamily="34" charset="0"/>
              </a:rPr>
              <a:t>Order Failures by Time of Day</a:t>
            </a:r>
            <a:endParaRPr lang="en-IN" sz="4000" dirty="0">
              <a:latin typeface="Aptos" panose="020B00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CF766E-CD2C-DEE2-1E8A-69CC0FCB3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3019" y="1564919"/>
            <a:ext cx="5802981" cy="502111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900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Morning Hours (7 AM - 9 AM):</a:t>
            </a:r>
            <a:endParaRPr lang="en-US" sz="1900" dirty="0">
              <a:solidFill>
                <a:schemeClr val="tx1">
                  <a:lumMod val="95000"/>
                </a:schemeClr>
              </a:solidFill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900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High failure rate</a:t>
            </a:r>
            <a:r>
              <a:rPr lang="en-US" sz="1900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 across all categories.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900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Reason:</a:t>
            </a:r>
            <a:r>
              <a:rPr lang="en-US" sz="1900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 Most people are heading to work, leading to delays (high waiting time for taxi arrival).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900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Impact:</a:t>
            </a:r>
            <a:r>
              <a:rPr lang="en-US" sz="1900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 Orders fail even when a driver is assigned due to customer impatience.</a:t>
            </a:r>
          </a:p>
          <a:p>
            <a:pPr marL="0" indent="0">
              <a:buNone/>
            </a:pPr>
            <a:endParaRPr lang="en-US" sz="1900" dirty="0">
              <a:solidFill>
                <a:schemeClr val="tx1">
                  <a:lumMod val="95000"/>
                </a:schemeClr>
              </a:solidFill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900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1900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Night Hours (9 PM - 1 AM):</a:t>
            </a:r>
            <a:endParaRPr lang="en-US" sz="1900" dirty="0">
              <a:solidFill>
                <a:schemeClr val="tx1">
                  <a:lumMod val="95000"/>
                </a:schemeClr>
              </a:solidFill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900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High failure rate</a:t>
            </a:r>
            <a:r>
              <a:rPr lang="en-US" sz="1900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 due to </a:t>
            </a:r>
            <a:r>
              <a:rPr lang="en-US" sz="1900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drivers not being assigned</a:t>
            </a:r>
            <a:r>
              <a:rPr lang="en-US" sz="1900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900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Reason:</a:t>
            </a:r>
            <a:r>
              <a:rPr lang="en-US" sz="1900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 Could be due to non-availability of drivers during late-night hours.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900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Impact:</a:t>
            </a:r>
            <a:r>
              <a:rPr lang="en-US" sz="1900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 Orders fail because of insufficient driver availability.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Aptos" panose="020B0004020202020204" pitchFamily="34" charset="0"/>
            </a:endParaRPr>
          </a:p>
        </p:txBody>
      </p:sp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B5A9A62B-1FEB-7580-0A8F-1B7B2250856D}"/>
              </a:ext>
            </a:extLst>
          </p:cNvPr>
          <p:cNvSpPr/>
          <p:nvPr/>
        </p:nvSpPr>
        <p:spPr>
          <a:xfrm>
            <a:off x="0" y="271965"/>
            <a:ext cx="797289" cy="865718"/>
          </a:xfrm>
          <a:prstGeom prst="flowChartDelay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9C1DB9-4A85-838C-EEDB-DEE69E21C812}"/>
              </a:ext>
            </a:extLst>
          </p:cNvPr>
          <p:cNvSpPr txBox="1"/>
          <p:nvPr/>
        </p:nvSpPr>
        <p:spPr>
          <a:xfrm>
            <a:off x="132347" y="469232"/>
            <a:ext cx="503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Aptos" panose="020B0004020202020204" pitchFamily="34" charset="0"/>
              </a:rPr>
              <a:t>2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E8F05F0-8E29-C357-1376-BE59DBC7B9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24445" t="20571" b="11456"/>
          <a:stretch/>
        </p:blipFill>
        <p:spPr>
          <a:xfrm>
            <a:off x="6096000" y="1971214"/>
            <a:ext cx="5877501" cy="3563312"/>
          </a:xfr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4E7176-9EDD-E77E-6BAA-073D34CBAB12}"/>
              </a:ext>
            </a:extLst>
          </p:cNvPr>
          <p:cNvCxnSpPr>
            <a:cxnSpLocks/>
          </p:cNvCxnSpPr>
          <p:nvPr/>
        </p:nvCxnSpPr>
        <p:spPr>
          <a:xfrm flipH="1">
            <a:off x="7928811" y="2560138"/>
            <a:ext cx="409073" cy="162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C58FD0-A428-62E7-523A-2F319D81DDEA}"/>
              </a:ext>
            </a:extLst>
          </p:cNvPr>
          <p:cNvCxnSpPr>
            <a:cxnSpLocks/>
          </p:cNvCxnSpPr>
          <p:nvPr/>
        </p:nvCxnSpPr>
        <p:spPr>
          <a:xfrm>
            <a:off x="9240253" y="2394284"/>
            <a:ext cx="481263" cy="165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662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B09CCA-1672-1306-BB04-A40B1F135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79" y="250462"/>
            <a:ext cx="9404723" cy="897617"/>
          </a:xfrm>
        </p:spPr>
        <p:txBody>
          <a:bodyPr/>
          <a:lstStyle/>
          <a:p>
            <a:pPr algn="ctr"/>
            <a:r>
              <a:rPr lang="en-US" sz="2800" dirty="0">
                <a:latin typeface="Aptos" panose="020B0004020202020204" pitchFamily="34" charset="0"/>
              </a:rPr>
              <a:t>Average Time to Cancellation </a:t>
            </a:r>
            <a:br>
              <a:rPr lang="en-US" sz="2800" dirty="0">
                <a:latin typeface="Aptos" panose="020B0004020202020204" pitchFamily="34" charset="0"/>
              </a:rPr>
            </a:br>
            <a:r>
              <a:rPr lang="en-US" sz="2800" dirty="0">
                <a:latin typeface="Aptos" panose="020B0004020202020204" pitchFamily="34" charset="0"/>
              </a:rPr>
              <a:t>(By Driver Assignment)</a:t>
            </a:r>
            <a:endParaRPr lang="en-IN" sz="2800" dirty="0">
              <a:latin typeface="Aptos" panose="020B0004020202020204" pitchFamily="34" charset="0"/>
            </a:endParaRPr>
          </a:p>
        </p:txBody>
      </p:sp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B6EC39BF-1762-F393-7873-EB9F25C6A4E6}"/>
              </a:ext>
            </a:extLst>
          </p:cNvPr>
          <p:cNvSpPr/>
          <p:nvPr/>
        </p:nvSpPr>
        <p:spPr>
          <a:xfrm>
            <a:off x="0" y="271965"/>
            <a:ext cx="797289" cy="865718"/>
          </a:xfrm>
          <a:prstGeom prst="flowChartDelay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275074-AA7F-16C0-F882-3D2F7FB6D62C}"/>
              </a:ext>
            </a:extLst>
          </p:cNvPr>
          <p:cNvSpPr txBox="1"/>
          <p:nvPr/>
        </p:nvSpPr>
        <p:spPr>
          <a:xfrm>
            <a:off x="132347" y="469232"/>
            <a:ext cx="503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Aptos" panose="020B0004020202020204" pitchFamily="34" charset="0"/>
              </a:rPr>
              <a:t>3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CA933B-CCC0-9D52-0272-0697FF113E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573" t="22325" r="19556" b="11797"/>
          <a:stretch/>
        </p:blipFill>
        <p:spPr>
          <a:xfrm>
            <a:off x="6096001" y="1627340"/>
            <a:ext cx="5631650" cy="4521537"/>
          </a:xfrm>
          <a:prstGeom prst="rect">
            <a:avLst/>
          </a:prstGeom>
        </p:spPr>
      </p:pic>
      <p:sp>
        <p:nvSpPr>
          <p:cNvPr id="16" name="Rectangle 1">
            <a:extLst>
              <a:ext uri="{FF2B5EF4-FFF2-40B4-BE49-F238E27FC236}">
                <a16:creationId xmlns:a16="http://schemas.microsoft.com/office/drawing/2014/main" id="{391AC1D5-1CF2-4B0E-18AC-2442908D9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76" y="1731793"/>
            <a:ext cx="5631650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Before Driver Assignment: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Aptos" panose="020B00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Average time to cancellation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2 minutes or less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Indicates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: Customers do not wait long for a driver to be assigned.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Implication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Impatience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is observed, as customers cancel quickly if no driver is assigned.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Aptos" panose="020B00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After Driver Assignment: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Aptos" panose="020B00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Average time to cancellation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3 - 5 minutes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Reason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: Likely due to customers could have find other mode of transportation.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988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2D25CB-BDEF-E703-5E6E-D131AE82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ptos" panose="020B0004020202020204" pitchFamily="34" charset="0"/>
              </a:rPr>
              <a:t>Average Waiting Period By Hours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59CAB0-4323-DCE4-41A2-6DF429652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484" y="1853248"/>
            <a:ext cx="6351010" cy="455203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900" b="1" dirty="0">
                <a:latin typeface="Aptos" panose="020B0004020202020204" pitchFamily="34" charset="0"/>
              </a:rPr>
              <a:t>High Average ETA</a:t>
            </a:r>
            <a:r>
              <a:rPr lang="en-US" sz="1900" dirty="0">
                <a:latin typeface="Aptos" panose="020B000402020202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900" b="1" dirty="0">
                <a:latin typeface="Aptos" panose="020B0004020202020204" pitchFamily="34" charset="0"/>
              </a:rPr>
              <a:t>Morning Rush (7:00–9:00 AM):</a:t>
            </a:r>
            <a:endParaRPr lang="en-US" sz="1900" dirty="0">
              <a:latin typeface="Aptos" panose="020B00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900" dirty="0">
                <a:latin typeface="Aptos" panose="020B0004020202020204" pitchFamily="34" charset="0"/>
              </a:rPr>
              <a:t>Highest waiting times, peaking at </a:t>
            </a:r>
            <a:r>
              <a:rPr lang="en-US" sz="1900" b="1" dirty="0">
                <a:latin typeface="Aptos" panose="020B0004020202020204" pitchFamily="34" charset="0"/>
              </a:rPr>
              <a:t>8:00 AM</a:t>
            </a:r>
            <a:r>
              <a:rPr lang="en-US" sz="1900" dirty="0">
                <a:latin typeface="Aptos" panose="020B000402020202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900" dirty="0">
                <a:latin typeface="Aptos" panose="020B0004020202020204" pitchFamily="34" charset="0"/>
              </a:rPr>
              <a:t>Congestion and demand surge likely slow driver arrival.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900" b="1" dirty="0">
                <a:latin typeface="Aptos" panose="020B0004020202020204" pitchFamily="34" charset="0"/>
              </a:rPr>
              <a:t>Evening (5:00 PM):</a:t>
            </a:r>
            <a:endParaRPr lang="en-US" sz="1900" dirty="0">
              <a:latin typeface="Aptos" panose="020B00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900" dirty="0">
                <a:latin typeface="Aptos" panose="020B0004020202020204" pitchFamily="34" charset="0"/>
              </a:rPr>
              <a:t>Secondary spike in waiting time (likely due to post-work commutes).</a:t>
            </a:r>
            <a:endParaRPr lang="en-US" sz="1900" b="1" dirty="0"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900" b="1" dirty="0">
                <a:latin typeface="Aptos" panose="020B0004020202020204" pitchFamily="34" charset="0"/>
              </a:rPr>
              <a:t>80th percentile ETA</a:t>
            </a:r>
            <a:r>
              <a:rPr lang="en-US" sz="1900" dirty="0">
                <a:latin typeface="Aptos" panose="020B0004020202020204" pitchFamily="34" charset="0"/>
              </a:rPr>
              <a:t> is close to </a:t>
            </a:r>
            <a:r>
              <a:rPr lang="en-US" sz="1900" b="1" dirty="0">
                <a:latin typeface="Aptos" panose="020B0004020202020204" pitchFamily="34" charset="0"/>
              </a:rPr>
              <a:t>8 minutes (446 seconds)</a:t>
            </a:r>
            <a:r>
              <a:rPr lang="en-US" sz="1900" dirty="0">
                <a:latin typeface="Aptos" panose="020B0004020202020204" pitchFamily="34" charset="0"/>
              </a:rPr>
              <a:t>. indicating that 80% of customers experience wait times under 8 min.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900" b="1" dirty="0">
                <a:latin typeface="Aptos" panose="020B0004020202020204" pitchFamily="34" charset="0"/>
              </a:rPr>
              <a:t>Exception:</a:t>
            </a:r>
            <a:r>
              <a:rPr lang="en-US" sz="1900" dirty="0">
                <a:latin typeface="Aptos" panose="020B0004020202020204" pitchFamily="34" charset="0"/>
              </a:rPr>
              <a:t> Morning/evening peaks exceed this threshold</a:t>
            </a:r>
          </a:p>
          <a:p>
            <a:endParaRPr lang="en-US" sz="2000" dirty="0"/>
          </a:p>
          <a:p>
            <a:endParaRPr lang="en-IN" sz="2000" dirty="0">
              <a:latin typeface="Aptos" panose="020B0004020202020204" pitchFamily="34" charset="0"/>
            </a:endParaRPr>
          </a:p>
          <a:p>
            <a:endParaRPr lang="en-IN" sz="2000" dirty="0">
              <a:latin typeface="Aptos" panose="020B0004020202020204" pitchFamily="34" charset="0"/>
            </a:endParaRPr>
          </a:p>
          <a:p>
            <a:endParaRPr lang="en-IN" sz="2000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ED673D35-01EC-5193-D7BB-48B3CFDEBAD1}"/>
              </a:ext>
            </a:extLst>
          </p:cNvPr>
          <p:cNvSpPr/>
          <p:nvPr/>
        </p:nvSpPr>
        <p:spPr>
          <a:xfrm>
            <a:off x="0" y="271965"/>
            <a:ext cx="797289" cy="865718"/>
          </a:xfrm>
          <a:prstGeom prst="flowChartDelay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79338D-21C1-D8E8-6A7D-060E0A0E414E}"/>
              </a:ext>
            </a:extLst>
          </p:cNvPr>
          <p:cNvSpPr txBox="1"/>
          <p:nvPr/>
        </p:nvSpPr>
        <p:spPr>
          <a:xfrm>
            <a:off x="132347" y="469232"/>
            <a:ext cx="503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Aptos" panose="020B0004020202020204" pitchFamily="34" charset="0"/>
              </a:rPr>
              <a:t>4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3B80170-AE9C-5EA6-8867-7153AACE94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473" t="21403" r="21152" b="12281"/>
          <a:stretch/>
        </p:blipFill>
        <p:spPr>
          <a:xfrm>
            <a:off x="6465493" y="2034001"/>
            <a:ext cx="5593685" cy="383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36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94F53-729A-075B-B96D-EBF502DE7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174" y="195576"/>
            <a:ext cx="9580731" cy="726376"/>
          </a:xfrm>
        </p:spPr>
        <p:txBody>
          <a:bodyPr/>
          <a:lstStyle/>
          <a:p>
            <a:pPr algn="ctr"/>
            <a:r>
              <a:rPr lang="en-IN" dirty="0">
                <a:latin typeface="Aptos" panose="020B0004020202020204" pitchFamily="34" charset="0"/>
              </a:rPr>
              <a:t>Key Insights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C16ADD-FF8E-3258-1FB3-3D382134A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53" y="1082842"/>
            <a:ext cx="11586410" cy="556307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800" b="1" dirty="0">
                <a:latin typeface="Aptos" panose="020B0004020202020204" pitchFamily="34" charset="0"/>
              </a:rPr>
              <a:t>Order Failures: Pre-Assignment Dominance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Aptos" panose="020B0004020202020204" pitchFamily="34" charset="0"/>
              </a:rPr>
              <a:t>74% of failures occur before driver assignment.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Aptos" panose="020B0004020202020204" pitchFamily="34" charset="0"/>
              </a:rPr>
              <a:t>Client cancellations (4,496 orders): Impatience due to no immediate driver assignment.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Aptos" panose="020B0004020202020204" pitchFamily="34" charset="0"/>
              </a:rPr>
              <a:t>System cancellations (3,406 orders): Driver unavailability or app-related issues.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b="1" dirty="0">
                <a:latin typeface="Aptos" panose="020B0004020202020204" pitchFamily="34" charset="0"/>
              </a:rPr>
              <a:t>Post-Assignment Cancellations</a:t>
            </a:r>
            <a:endParaRPr lang="en-IN" sz="1800" dirty="0"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Aptos" panose="020B0004020202020204" pitchFamily="34" charset="0"/>
              </a:rPr>
              <a:t>2,811 client cancellations even after driver assignment : users don’t want to wait or taxi taking time to reach users.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latin typeface="Aptos" panose="020B0004020202020204" pitchFamily="34" charset="0"/>
              </a:rPr>
              <a:t>Peak Hour Challenges</a:t>
            </a:r>
            <a:endParaRPr lang="en-US" sz="1800" dirty="0"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latin typeface="Aptos" panose="020B0004020202020204" pitchFamily="34" charset="0"/>
              </a:rPr>
              <a:t>Morning Rush (7:00–9:00 AM):</a:t>
            </a:r>
            <a:r>
              <a:rPr lang="en-US" sz="1800" dirty="0">
                <a:latin typeface="Aptos" panose="020B0004020202020204" pitchFamily="34" charset="0"/>
              </a:rPr>
              <a:t> High failure rates due to driver shortages + traffic congestion.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latin typeface="Aptos" panose="020B0004020202020204" pitchFamily="34" charset="0"/>
              </a:rPr>
              <a:t>Late Night (9:00 PM–1:00 AM):</a:t>
            </a:r>
            <a:r>
              <a:rPr lang="en-US" sz="1800" dirty="0">
                <a:latin typeface="Aptos" panose="020B0004020202020204" pitchFamily="34" charset="0"/>
              </a:rPr>
              <a:t> Failures due to driver unavailability.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latin typeface="Aptos" panose="020B0004020202020204" pitchFamily="34" charset="0"/>
              </a:rPr>
              <a:t>Cancellation Timing Trends</a:t>
            </a:r>
            <a:endParaRPr lang="en-US" sz="1800" dirty="0"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latin typeface="Aptos" panose="020B0004020202020204" pitchFamily="34" charset="0"/>
              </a:rPr>
              <a:t>Before Assignment:</a:t>
            </a:r>
            <a:r>
              <a:rPr lang="en-US" sz="1800" dirty="0">
                <a:latin typeface="Aptos" panose="020B0004020202020204" pitchFamily="34" charset="0"/>
              </a:rPr>
              <a:t> Avg. cancellation time </a:t>
            </a:r>
            <a:r>
              <a:rPr lang="en-US" sz="1800" b="1" dirty="0">
                <a:latin typeface="Aptos" panose="020B0004020202020204" pitchFamily="34" charset="0"/>
              </a:rPr>
              <a:t>≤ 2 mins</a:t>
            </a:r>
            <a:r>
              <a:rPr lang="en-US" sz="1800" dirty="0">
                <a:latin typeface="Aptos" panose="020B0004020202020204" pitchFamily="34" charset="0"/>
              </a:rPr>
              <a:t> → Customers cancel quickly if no driver is assigned. </a:t>
            </a:r>
            <a:r>
              <a:rPr lang="en-US" sz="1800" b="1" dirty="0">
                <a:latin typeface="Aptos" panose="020B0004020202020204" pitchFamily="34" charset="0"/>
              </a:rPr>
              <a:t>After Assignment:</a:t>
            </a:r>
            <a:r>
              <a:rPr lang="en-US" sz="1800" dirty="0">
                <a:latin typeface="Aptos" panose="020B0004020202020204" pitchFamily="34" charset="0"/>
              </a:rPr>
              <a:t> Avg. cancellation time </a:t>
            </a:r>
            <a:r>
              <a:rPr lang="en-US" sz="1800" b="1" dirty="0">
                <a:latin typeface="Aptos" panose="020B0004020202020204" pitchFamily="34" charset="0"/>
              </a:rPr>
              <a:t>3–5 mins</a:t>
            </a:r>
            <a:r>
              <a:rPr lang="en-US" sz="1800" dirty="0">
                <a:latin typeface="Aptos" panose="020B0004020202020204" pitchFamily="34" charset="0"/>
              </a:rPr>
              <a:t> . Indicating customers </a:t>
            </a:r>
            <a:r>
              <a:rPr lang="en-US" sz="1800" b="1" dirty="0">
                <a:latin typeface="Aptos" panose="020B0004020202020204" pitchFamily="34" charset="0"/>
              </a:rPr>
              <a:t>do not like to wait</a:t>
            </a:r>
            <a:r>
              <a:rPr lang="en-US" sz="1800" dirty="0">
                <a:latin typeface="Aptos" panose="020B0004020202020204" pitchFamily="34" charset="0"/>
              </a:rPr>
              <a:t>, regardless of assignment status.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latin typeface="Aptos" panose="020B0004020202020204" pitchFamily="34" charset="0"/>
              </a:rPr>
              <a:t>Morning (7:00–9:00 AM) &amp; Evening (5:00 PM):</a:t>
            </a:r>
            <a:r>
              <a:rPr lang="en-US" sz="1800" dirty="0">
                <a:latin typeface="Aptos" panose="020B0004020202020204" pitchFamily="34" charset="0"/>
              </a:rPr>
              <a:t> ETA exceeds </a:t>
            </a:r>
            <a:r>
              <a:rPr lang="en-US" sz="1800" b="1" dirty="0">
                <a:latin typeface="Aptos" panose="020B0004020202020204" pitchFamily="34" charset="0"/>
              </a:rPr>
              <a:t>8 minutes</a:t>
            </a:r>
            <a:r>
              <a:rPr lang="en-US" sz="1800" dirty="0">
                <a:latin typeface="Aptos" panose="020B0004020202020204" pitchFamily="34" charset="0"/>
              </a:rPr>
              <a:t> (80th percentile threshold).</a:t>
            </a:r>
          </a:p>
          <a:p>
            <a:endParaRPr lang="en-US" sz="1800" dirty="0">
              <a:latin typeface="Aptos" panose="020B0004020202020204" pitchFamily="34" charset="0"/>
            </a:endParaRPr>
          </a:p>
          <a:p>
            <a:endParaRPr lang="en-IN" sz="1800" dirty="0">
              <a:latin typeface="Aptos" panose="020B0004020202020204" pitchFamily="34" charset="0"/>
            </a:endParaRPr>
          </a:p>
          <a:p>
            <a:endParaRPr lang="en-IN" sz="1800" dirty="0">
              <a:latin typeface="Aptos" panose="020B0004020202020204" pitchFamily="34" charset="0"/>
            </a:endParaRPr>
          </a:p>
          <a:p>
            <a:endParaRPr lang="en-IN" sz="18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63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5B0C043-DDCE-4260-5A0F-B98372EC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200" dirty="0">
                <a:latin typeface="Aptos" panose="020B0004020202020204" pitchFamily="34" charset="0"/>
              </a:rPr>
              <a:t>Recommendation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73C7BE-6BB2-CEAE-AAA1-AF097A2B0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363" y="1672390"/>
            <a:ext cx="11153274" cy="487727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dirty="0">
                <a:latin typeface="Aptos" panose="020B0004020202020204" pitchFamily="34" charset="0"/>
              </a:rPr>
              <a:t>Optimize Driver Supply :-  </a:t>
            </a:r>
            <a:r>
              <a:rPr lang="en-US" b="1" dirty="0">
                <a:latin typeface="Aptos" panose="020B0004020202020204" pitchFamily="34" charset="0"/>
              </a:rPr>
              <a:t>Peak Hours (7:00–9:00 AM, 5:00 PM):</a:t>
            </a:r>
            <a:endParaRPr lang="en-US" dirty="0">
              <a:latin typeface="Aptos" panose="020B00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latin typeface="Aptos" panose="020B0004020202020204" pitchFamily="34" charset="0"/>
              </a:rPr>
              <a:t>Incentivize drivers with surge pricing/bonuses to increase availability.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latin typeface="Aptos" panose="020B0004020202020204" pitchFamily="34" charset="0"/>
              </a:rPr>
              <a:t>Partner with night-shift drivers for late-night coverage (9:00 PM–1:00 AM).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Aptos" panose="020B0004020202020204" pitchFamily="34" charset="0"/>
              </a:rPr>
              <a:t>Dynamic ETA Updates:</a:t>
            </a:r>
            <a:r>
              <a:rPr lang="en-US" dirty="0">
                <a:latin typeface="Aptos" panose="020B0004020202020204" pitchFamily="34" charset="0"/>
              </a:rPr>
              <a:t> Use real-time traffic data to adjust ETAs and notify customers of delays.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Aptos" panose="020B0004020202020204" pitchFamily="34" charset="0"/>
              </a:rPr>
              <a:t>Driver Prioritization:</a:t>
            </a:r>
            <a:r>
              <a:rPr lang="en-US" dirty="0">
                <a:latin typeface="Aptos" panose="020B0004020202020204" pitchFamily="34" charset="0"/>
              </a:rPr>
              <a:t> Assign closest drivers during peak hours to minimize travel time. This will also help to reduce system cancellation.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ptos" panose="020B0004020202020204" pitchFamily="34" charset="0"/>
              </a:rPr>
              <a:t>Investigate </a:t>
            </a:r>
            <a:r>
              <a:rPr lang="en-US" b="1" dirty="0">
                <a:latin typeface="Aptos" panose="020B0004020202020204" pitchFamily="34" charset="0"/>
              </a:rPr>
              <a:t>system-related issues</a:t>
            </a:r>
            <a:r>
              <a:rPr lang="en-US" dirty="0">
                <a:latin typeface="Aptos" panose="020B0004020202020204" pitchFamily="34" charset="0"/>
              </a:rPr>
              <a:t> that contribute to cancellations, especially </a:t>
            </a:r>
            <a:r>
              <a:rPr lang="en-US" b="1" dirty="0">
                <a:latin typeface="Aptos" panose="020B0004020202020204" pitchFamily="34" charset="0"/>
              </a:rPr>
              <a:t>driver assignment failures</a:t>
            </a:r>
            <a:r>
              <a:rPr lang="en-US" dirty="0">
                <a:latin typeface="Aptos" panose="020B0004020202020204" pitchFamily="34" charset="0"/>
              </a:rPr>
              <a:t>, and work on improving the algorithm or process for assigning drivers in a timely manner.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ptos" panose="020B0004020202020204" pitchFamily="34" charset="0"/>
              </a:rPr>
              <a:t>Reward customers who tolerate delays with loyalty points.</a:t>
            </a:r>
          </a:p>
          <a:p>
            <a:endParaRPr lang="en-IN" b="1" dirty="0">
              <a:latin typeface="Aptos" panose="020B0004020202020204" pitchFamily="34" charset="0"/>
            </a:endParaRPr>
          </a:p>
          <a:p>
            <a:pPr marL="0" indent="0">
              <a:buNone/>
            </a:pPr>
            <a:br>
              <a:rPr lang="en-US" dirty="0">
                <a:latin typeface="Aptos" panose="020B0004020202020204" pitchFamily="34" charset="0"/>
              </a:rPr>
            </a:br>
            <a:endParaRPr lang="en-IN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750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2004</TotalTime>
  <Words>885</Words>
  <Application>Microsoft Office PowerPoint</Application>
  <PresentationFormat>Widescreen</PresentationFormat>
  <Paragraphs>101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Arial</vt:lpstr>
      <vt:lpstr>Calibri</vt:lpstr>
      <vt:lpstr>Century Gothic</vt:lpstr>
      <vt:lpstr>system-ui</vt:lpstr>
      <vt:lpstr>Wingdings</vt:lpstr>
      <vt:lpstr>Wingdings 3</vt:lpstr>
      <vt:lpstr>Ion</vt:lpstr>
      <vt:lpstr>Insights From Failed Orders </vt:lpstr>
      <vt:lpstr>         Project Details                  </vt:lpstr>
      <vt:lpstr>Problem Statement</vt:lpstr>
      <vt:lpstr>Analysis of Failed Orders </vt:lpstr>
      <vt:lpstr>Order Failures by Time of Day</vt:lpstr>
      <vt:lpstr>Average Time to Cancellation  (By Driver Assignment)</vt:lpstr>
      <vt:lpstr>Average Waiting Period By Hours</vt:lpstr>
      <vt:lpstr>Key Insights </vt:lpstr>
      <vt:lpstr>Recommendation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from Failed Orders</dc:title>
  <dc:creator>Wagh Jayesh Anil  [AA.SC.U3CSC2107356]</dc:creator>
  <cp:lastModifiedBy>Wagh Jayesh Anil  [AA.SC.U3CSC2107356]</cp:lastModifiedBy>
  <cp:revision>10</cp:revision>
  <dcterms:created xsi:type="dcterms:W3CDTF">2024-04-03T04:19:27Z</dcterms:created>
  <dcterms:modified xsi:type="dcterms:W3CDTF">2025-01-29T16:59:19Z</dcterms:modified>
</cp:coreProperties>
</file>