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DDD8-C871-403A-B76A-288F6ED07F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A663F-04DB-4FA5-B157-DD1482201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Vihas Gowreddy</a:t>
            </a:r>
          </a:p>
          <a:p>
            <a:r>
              <a:rPr lang="en-US" dirty="0"/>
              <a:t>9/11/2020</a:t>
            </a:r>
          </a:p>
        </p:txBody>
      </p:sp>
    </p:spTree>
    <p:extLst>
      <p:ext uri="{BB962C8B-B14F-4D97-AF65-F5344CB8AC3E}">
        <p14:creationId xmlns:p14="http://schemas.microsoft.com/office/powerpoint/2010/main" val="183687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7184-F107-48A4-9444-A145D309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3240"/>
            <a:ext cx="9601200" cy="917359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5A30-9A3F-474E-ADD0-6D00246B9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79376"/>
            <a:ext cx="9601200" cy="5868140"/>
          </a:xfrm>
        </p:spPr>
        <p:txBody>
          <a:bodyPr/>
          <a:lstStyle/>
          <a:p>
            <a:r>
              <a:rPr lang="en-US" dirty="0"/>
              <a:t>Install Python and Bokeh</a:t>
            </a:r>
          </a:p>
          <a:p>
            <a:r>
              <a:rPr lang="en-US" dirty="0"/>
              <a:t>Research Respiration Rate</a:t>
            </a:r>
          </a:p>
          <a:p>
            <a:r>
              <a:rPr lang="en-US" dirty="0"/>
              <a:t>Research Signal Processing and LSL</a:t>
            </a:r>
          </a:p>
        </p:txBody>
      </p:sp>
    </p:spTree>
    <p:extLst>
      <p:ext uri="{BB962C8B-B14F-4D97-AF65-F5344CB8AC3E}">
        <p14:creationId xmlns:p14="http://schemas.microsoft.com/office/powerpoint/2010/main" val="15891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7184-F107-48A4-9444-A145D309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3240"/>
            <a:ext cx="9601200" cy="2004135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Outcomes</a:t>
            </a:r>
            <a:br>
              <a:rPr lang="en-US" sz="5400" dirty="0"/>
            </a:br>
            <a:br>
              <a:rPr lang="en-US" sz="1200" dirty="0"/>
            </a:br>
            <a:r>
              <a:rPr lang="en-US" sz="2400" b="1" u="sng" dirty="0"/>
              <a:t>Python and Bokeh</a:t>
            </a:r>
            <a:endParaRPr lang="en-US" sz="5400" b="1" u="sng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9844A7-7986-4038-83DC-A3226C9D5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7574" y="1422279"/>
            <a:ext cx="4476852" cy="5294738"/>
          </a:xfrm>
        </p:spPr>
      </p:pic>
    </p:spTree>
    <p:extLst>
      <p:ext uri="{BB962C8B-B14F-4D97-AF65-F5344CB8AC3E}">
        <p14:creationId xmlns:p14="http://schemas.microsoft.com/office/powerpoint/2010/main" val="391913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7184-F107-48A4-9444-A145D309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3240"/>
            <a:ext cx="9601200" cy="2004135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Outcomes</a:t>
            </a:r>
            <a:br>
              <a:rPr lang="en-US" sz="5400" dirty="0"/>
            </a:br>
            <a:br>
              <a:rPr lang="en-US" sz="1200" dirty="0"/>
            </a:br>
            <a:r>
              <a:rPr lang="en-US" sz="2400" b="1" u="sng" dirty="0"/>
              <a:t>Respiration Rate</a:t>
            </a:r>
            <a:endParaRPr lang="en-US" sz="54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5A30-9A3F-474E-ADD0-6D00246B9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4482"/>
            <a:ext cx="10153650" cy="5868140"/>
          </a:xfrm>
        </p:spPr>
        <p:txBody>
          <a:bodyPr/>
          <a:lstStyle/>
          <a:p>
            <a:r>
              <a:rPr lang="en-US" dirty="0"/>
              <a:t>Respiration Rate: a vital sign measuring number of breaths taken in a given time period</a:t>
            </a:r>
          </a:p>
          <a:p>
            <a:pPr lvl="1"/>
            <a:r>
              <a:rPr lang="en-US" i="0" dirty="0"/>
              <a:t>12 – 20 breaths per minute considered normal but can vary heavily due to age, illness, gender, intense activity, anxiety</a:t>
            </a:r>
          </a:p>
          <a:p>
            <a:r>
              <a:rPr lang="en-US" i="0" dirty="0"/>
              <a:t>Data can be extracted from ECG, PPG, and even a breath analyzer</a:t>
            </a:r>
          </a:p>
          <a:p>
            <a:pPr lvl="1"/>
            <a:r>
              <a:rPr lang="en-US" i="0" dirty="0"/>
              <a:t>ECG can be used because of connection between right side of heart and the lungs</a:t>
            </a:r>
          </a:p>
          <a:p>
            <a:pPr lvl="2"/>
            <a:r>
              <a:rPr lang="en-US" u="sng" dirty="0"/>
              <a:t>Respiratory Signal Algorithms:</a:t>
            </a:r>
            <a:r>
              <a:rPr lang="en-US" dirty="0"/>
              <a:t> Can determine by measuring either the size of the QRS complex spike in the ECG or the distance between multiple spikes</a:t>
            </a:r>
            <a:endParaRPr lang="en-US" u="sng" dirty="0"/>
          </a:p>
          <a:p>
            <a:pPr lvl="1"/>
            <a:r>
              <a:rPr lang="en-US" i="0" dirty="0"/>
              <a:t>PPG uses a pulse oximeter which sends out low intensity IR light</a:t>
            </a:r>
          </a:p>
          <a:p>
            <a:pPr lvl="2"/>
            <a:r>
              <a:rPr lang="en-US" dirty="0"/>
              <a:t>Main measurement of value is blood oxygen saturation (usually &gt;89%)</a:t>
            </a:r>
          </a:p>
          <a:p>
            <a:pPr lvl="2"/>
            <a:r>
              <a:rPr lang="en-US" u="sng" dirty="0"/>
              <a:t>Respiratory Signal Algorithms:</a:t>
            </a:r>
            <a:r>
              <a:rPr lang="en-US" dirty="0"/>
              <a:t>  Uses a </a:t>
            </a:r>
            <a:r>
              <a:rPr lang="en-US" dirty="0" err="1"/>
              <a:t>synchrosqueezing</a:t>
            </a:r>
            <a:r>
              <a:rPr lang="en-US" dirty="0"/>
              <a:t> transformation to extract intensity, amplitude, frequency variations from PPG</a:t>
            </a:r>
            <a:endParaRPr lang="en-US" i="0" dirty="0"/>
          </a:p>
          <a:p>
            <a:r>
              <a:rPr lang="en-US" dirty="0"/>
              <a:t>Generalized algorithm steps: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i="0" dirty="0"/>
              <a:t>Extract respiratory signal 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i="0" dirty="0"/>
              <a:t>Estimate a respiratory rate using the signal based on time or frequency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i="0" dirty="0"/>
              <a:t>If multiple methods are used to calculate respiratory rate, can fuse</a:t>
            </a:r>
          </a:p>
        </p:txBody>
      </p:sp>
    </p:spTree>
    <p:extLst>
      <p:ext uri="{BB962C8B-B14F-4D97-AF65-F5344CB8AC3E}">
        <p14:creationId xmlns:p14="http://schemas.microsoft.com/office/powerpoint/2010/main" val="309726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7184-F107-48A4-9444-A145D309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3240"/>
            <a:ext cx="9601200" cy="2004135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Outcomes</a:t>
            </a:r>
            <a:br>
              <a:rPr lang="en-US" sz="5400" dirty="0"/>
            </a:br>
            <a:br>
              <a:rPr lang="en-US" sz="1200" dirty="0"/>
            </a:br>
            <a:r>
              <a:rPr lang="en-US" sz="2400" b="1" u="sng" dirty="0"/>
              <a:t>Signal Processing and LSL</a:t>
            </a:r>
            <a:endParaRPr lang="en-US" sz="54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5A30-9A3F-474E-ADD0-6D00246B9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8871"/>
            <a:ext cx="9601200" cy="5868140"/>
          </a:xfrm>
        </p:spPr>
        <p:txBody>
          <a:bodyPr/>
          <a:lstStyle/>
          <a:p>
            <a:r>
              <a:rPr lang="en-US" dirty="0"/>
              <a:t>Signal Processing: modeling and analyzing data representations of physical events</a:t>
            </a:r>
          </a:p>
          <a:p>
            <a:r>
              <a:rPr lang="en-US" dirty="0"/>
              <a:t>ex. Telephones (speech), Autonomous Driving (sensor visuals and ultrasound)</a:t>
            </a:r>
          </a:p>
          <a:p>
            <a:r>
              <a:rPr lang="en-US" dirty="0"/>
              <a:t>Lab Streaming Layer(LSL) allows exchanging time series between device and app</a:t>
            </a:r>
          </a:p>
          <a:p>
            <a:pPr lvl="1"/>
            <a:r>
              <a:rPr lang="en-US" i="0" dirty="0"/>
              <a:t>Open source and cross platform</a:t>
            </a:r>
          </a:p>
          <a:p>
            <a:pPr lvl="1"/>
            <a:r>
              <a:rPr lang="en-US" i="0" dirty="0"/>
              <a:t>Real time access</a:t>
            </a:r>
          </a:p>
          <a:p>
            <a:pPr lvl="1"/>
            <a:r>
              <a:rPr lang="en-US" i="0" dirty="0"/>
              <a:t>ex. Sending </a:t>
            </a:r>
            <a:r>
              <a:rPr lang="en-US" i="0" dirty="0" err="1"/>
              <a:t>OpenBCI</a:t>
            </a:r>
            <a:r>
              <a:rPr lang="en-US" i="0" dirty="0"/>
              <a:t> streams to app that manipulates the data</a:t>
            </a:r>
          </a:p>
          <a:p>
            <a:r>
              <a:rPr lang="en-US" dirty="0"/>
              <a:t>LSL Architecture: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55502-B247-45D5-A44B-F46B97A9E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746" y="4319581"/>
            <a:ext cx="5574507" cy="229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4598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586</TotalTime>
  <Words>265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Presentation 1</vt:lpstr>
      <vt:lpstr>Objectives</vt:lpstr>
      <vt:lpstr>Outcomes  Python and Bokeh</vt:lpstr>
      <vt:lpstr>Outcomes  Respiration Rate</vt:lpstr>
      <vt:lpstr>Outcomes  Signal Processing and LSL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1</dc:title>
  <dc:creator>Vihas Gowreddy</dc:creator>
  <cp:lastModifiedBy>Vihas Gowreddy</cp:lastModifiedBy>
  <cp:revision>13</cp:revision>
  <dcterms:created xsi:type="dcterms:W3CDTF">2020-09-11T08:02:45Z</dcterms:created>
  <dcterms:modified xsi:type="dcterms:W3CDTF">2020-09-11T17:49:15Z</dcterms:modified>
</cp:coreProperties>
</file>