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modernComment_100_1268EAEB.xml" ContentType="application/vnd.ms-powerpoint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omments/modernComment_13C_AA8993D0.xml" ContentType="application/vnd.ms-powerpoint.comments+xml"/>
  <Override PartName="/ppt/ink/ink1.xml" ContentType="application/inkml+xml"/>
  <Override PartName="/ppt/notesSlides/notesSlide16.xml" ContentType="application/vnd.openxmlformats-officedocument.presentationml.notesSlide+xml"/>
  <Override PartName="/ppt/ink/ink2.xml" ContentType="application/inkml+xml"/>
  <Override PartName="/ppt/ink/ink3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87" r:id="rId1"/>
  </p:sldMasterIdLst>
  <p:notesMasterIdLst>
    <p:notesMasterId r:id="rId35"/>
  </p:notesMasterIdLst>
  <p:handoutMasterIdLst>
    <p:handoutMasterId r:id="rId36"/>
  </p:handoutMasterIdLst>
  <p:sldIdLst>
    <p:sldId id="256" r:id="rId2"/>
    <p:sldId id="314" r:id="rId3"/>
    <p:sldId id="321" r:id="rId4"/>
    <p:sldId id="336" r:id="rId5"/>
    <p:sldId id="337" r:id="rId6"/>
    <p:sldId id="356" r:id="rId7"/>
    <p:sldId id="357" r:id="rId8"/>
    <p:sldId id="296" r:id="rId9"/>
    <p:sldId id="315" r:id="rId10"/>
    <p:sldId id="297" r:id="rId11"/>
    <p:sldId id="298" r:id="rId12"/>
    <p:sldId id="299" r:id="rId13"/>
    <p:sldId id="300" r:id="rId14"/>
    <p:sldId id="304" r:id="rId15"/>
    <p:sldId id="338" r:id="rId16"/>
    <p:sldId id="305" r:id="rId17"/>
    <p:sldId id="339" r:id="rId18"/>
    <p:sldId id="340" r:id="rId19"/>
    <p:sldId id="306" r:id="rId20"/>
    <p:sldId id="322" r:id="rId21"/>
    <p:sldId id="309" r:id="rId22"/>
    <p:sldId id="312" r:id="rId23"/>
    <p:sldId id="313" r:id="rId24"/>
    <p:sldId id="310" r:id="rId25"/>
    <p:sldId id="311" r:id="rId26"/>
    <p:sldId id="330" r:id="rId27"/>
    <p:sldId id="320" r:id="rId28"/>
    <p:sldId id="316" r:id="rId29"/>
    <p:sldId id="317" r:id="rId30"/>
    <p:sldId id="331" r:id="rId31"/>
    <p:sldId id="332" r:id="rId32"/>
    <p:sldId id="308" r:id="rId33"/>
    <p:sldId id="302" r:id="rId34"/>
  </p:sldIdLst>
  <p:sldSz cx="9144000" cy="6858000" type="screen4x3"/>
  <p:notesSz cx="12192000" cy="6858000"/>
  <p:embeddedFontLst>
    <p:embeddedFont>
      <p:font typeface="Tahoma" panose="020B0604030504040204" pitchFamily="34" charset="0"/>
      <p:regular r:id="rId37"/>
      <p:bold r:id="rId38"/>
    </p:embeddedFont>
    <p:embeddedFont>
      <p:font typeface="Trebuchet MS" panose="020B0603020202020204" pitchFamily="34" charset="0"/>
      <p:regular r:id="rId39"/>
      <p:bold r:id="rId40"/>
      <p:italic r:id="rId41"/>
      <p:boldItalic r:id="rId42"/>
    </p:embeddedFont>
    <p:embeddedFont>
      <p:font typeface="Wingdings 3" panose="05040102010807070707" pitchFamily="18" charset="2"/>
      <p:regular r:id="rId43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E47385B8-8C62-4854-B1B9-CD5033358939}">
          <p14:sldIdLst>
            <p14:sldId id="256"/>
          </p14:sldIdLst>
        </p14:section>
        <p14:section name="CONTENIDO" id="{A7719EAC-2FEC-43A1-A51F-3CEBCD789471}">
          <p14:sldIdLst>
            <p14:sldId id="314"/>
          </p14:sldIdLst>
        </p14:section>
        <p14:section name="PROCESO SOFTWARE" id="{35D09197-F951-4513-BE1B-88ED325C60A1}">
          <p14:sldIdLst>
            <p14:sldId id="321"/>
            <p14:sldId id="336"/>
            <p14:sldId id="337"/>
            <p14:sldId id="356"/>
            <p14:sldId id="357"/>
          </p14:sldIdLst>
        </p14:section>
        <p14:section name="2 DIAGRAMAS CU" id="{32AA5F9D-B5F4-4E9D-8DBB-B3503F6F8A1D}">
          <p14:sldIdLst>
            <p14:sldId id="296"/>
            <p14:sldId id="315"/>
            <p14:sldId id="297"/>
            <p14:sldId id="298"/>
            <p14:sldId id="299"/>
          </p14:sldIdLst>
        </p14:section>
        <p14:section name="ASOCIACIONES Y RELACIONES" id="{CC7BD803-ABD9-4D35-8DC9-F40A0888E346}">
          <p14:sldIdLst>
            <p14:sldId id="300"/>
            <p14:sldId id="304"/>
            <p14:sldId id="338"/>
            <p14:sldId id="305"/>
            <p14:sldId id="339"/>
            <p14:sldId id="340"/>
            <p14:sldId id="306"/>
          </p14:sldIdLst>
        </p14:section>
        <p14:section name="PASOS Y EJEMPLOS" id="{39E427B0-8952-4D56-AFD3-8B74D79BCEAC}">
          <p14:sldIdLst>
            <p14:sldId id="322"/>
            <p14:sldId id="309"/>
            <p14:sldId id="312"/>
            <p14:sldId id="313"/>
            <p14:sldId id="310"/>
          </p14:sldIdLst>
        </p14:section>
        <p14:section name="3 DOCUMENTACIÓN" id="{FCE142CC-F8D9-4CCE-A8C3-F3EFAA3F862F}">
          <p14:sldIdLst>
            <p14:sldId id="311"/>
            <p14:sldId id="330"/>
            <p14:sldId id="320"/>
            <p14:sldId id="316"/>
            <p14:sldId id="317"/>
            <p14:sldId id="331"/>
            <p14:sldId id="332"/>
            <p14:sldId id="308"/>
          </p14:sldIdLst>
        </p14:section>
        <p14:section name="RECURSOS" id="{5A9A2E12-7646-41F5-A12A-BD84E5FDFE69}">
          <p14:sldIdLst>
            <p14:sldId id="30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168" userDrawn="1">
          <p15:clr>
            <a:srgbClr val="A4A3A4"/>
          </p15:clr>
        </p15:guide>
        <p15:guide id="2" pos="183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343F3F8B-DCA6-FAF0-4A92-A6BBBBCD913E}" name="Miguel" initials="M" userId="Miguel" providerId="None"/>
  <p188:author id="{977F47D7-07F1-85A1-7633-049FB299B8FA}" name="MIGUEL TRIGUEROS MUÑOZ" initials="MT" userId="S::MIGUEL.TRIGUEROS@aulaxxi.murciaeduca.es::a4ee0321-97d7-430f-98a8-7ed13ff9a4bf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09DD130-612E-646E-A622-1F0A4BF8BCB8}" v="29" dt="2025-10-04T07:15:30.35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895" autoAdjust="0"/>
    <p:restoredTop sz="86395" autoAdjust="0"/>
  </p:normalViewPr>
  <p:slideViewPr>
    <p:cSldViewPr snapToGrid="0">
      <p:cViewPr varScale="1">
        <p:scale>
          <a:sx n="58" d="100"/>
          <a:sy n="58" d="100"/>
        </p:scale>
        <p:origin x="58" y="341"/>
      </p:cViewPr>
      <p:guideLst>
        <p:guide orient="horz" pos="3168"/>
        <p:guide pos="1836"/>
      </p:guideLst>
    </p:cSldViewPr>
  </p:slideViewPr>
  <p:outlineViewPr>
    <p:cViewPr>
      <p:scale>
        <a:sx n="33" d="100"/>
        <a:sy n="33" d="100"/>
      </p:scale>
      <p:origin x="0" y="-49025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3354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3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6.fntdata"/><Relationship Id="rId47" Type="http://schemas.openxmlformats.org/officeDocument/2006/relationships/tableStyles" Target="tableStyles.xml"/><Relationship Id="rId50" Type="http://schemas.microsoft.com/office/2018/10/relationships/authors" Target="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49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openxmlformats.org/officeDocument/2006/relationships/font" Target="fonts/font7.fntdata"/><Relationship Id="rId48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2.fntdata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GUEL TRIGUEROS MUÑOZ" userId="S::miguel.trigueros@aulaxxi.murciaeduca.es::a4ee0321-97d7-430f-98a8-7ed13ff9a4bf" providerId="AD" clId="Web-{E09DD130-612E-646E-A622-1F0A4BF8BCB8}"/>
    <pc:docChg chg="modSld sldOrd">
      <pc:chgData name="MIGUEL TRIGUEROS MUÑOZ" userId="S::miguel.trigueros@aulaxxi.murciaeduca.es::a4ee0321-97d7-430f-98a8-7ed13ff9a4bf" providerId="AD" clId="Web-{E09DD130-612E-646E-A622-1F0A4BF8BCB8}" dt="2025-10-04T07:15:30.355" v="28" actId="20577"/>
      <pc:docMkLst>
        <pc:docMk/>
      </pc:docMkLst>
      <pc:sldChg chg="ord">
        <pc:chgData name="MIGUEL TRIGUEROS MUÑOZ" userId="S::miguel.trigueros@aulaxxi.murciaeduca.es::a4ee0321-97d7-430f-98a8-7ed13ff9a4bf" providerId="AD" clId="Web-{E09DD130-612E-646E-A622-1F0A4BF8BCB8}" dt="2025-10-04T07:06:29.649" v="0"/>
        <pc:sldMkLst>
          <pc:docMk/>
          <pc:sldMk cId="651048111" sldId="297"/>
        </pc:sldMkLst>
      </pc:sldChg>
      <pc:sldChg chg="modSp">
        <pc:chgData name="MIGUEL TRIGUEROS MUÑOZ" userId="S::miguel.trigueros@aulaxxi.murciaeduca.es::a4ee0321-97d7-430f-98a8-7ed13ff9a4bf" providerId="AD" clId="Web-{E09DD130-612E-646E-A622-1F0A4BF8BCB8}" dt="2025-10-04T07:15:30.355" v="28" actId="20577"/>
        <pc:sldMkLst>
          <pc:docMk/>
          <pc:sldMk cId="1441313987" sldId="308"/>
        </pc:sldMkLst>
        <pc:spChg chg="mod">
          <ac:chgData name="MIGUEL TRIGUEROS MUÑOZ" userId="S::miguel.trigueros@aulaxxi.murciaeduca.es::a4ee0321-97d7-430f-98a8-7ed13ff9a4bf" providerId="AD" clId="Web-{E09DD130-612E-646E-A622-1F0A4BF8BCB8}" dt="2025-10-04T07:15:30.355" v="28" actId="20577"/>
          <ac:spMkLst>
            <pc:docMk/>
            <pc:sldMk cId="1441313987" sldId="308"/>
            <ac:spMk id="7" creationId="{03FD58B7-5F60-8ED6-BC4F-7B286447C10A}"/>
          </ac:spMkLst>
        </pc:spChg>
      </pc:sldChg>
      <pc:sldChg chg="addSp delSp modSp mod modClrScheme chgLayout">
        <pc:chgData name="MIGUEL TRIGUEROS MUÑOZ" userId="S::miguel.trigueros@aulaxxi.murciaeduca.es::a4ee0321-97d7-430f-98a8-7ed13ff9a4bf" providerId="AD" clId="Web-{E09DD130-612E-646E-A622-1F0A4BF8BCB8}" dt="2025-10-04T07:12:59.197" v="26" actId="20577"/>
        <pc:sldMkLst>
          <pc:docMk/>
          <pc:sldMk cId="1679762254" sldId="309"/>
        </pc:sldMkLst>
        <pc:spChg chg="mod ord">
          <ac:chgData name="MIGUEL TRIGUEROS MUÑOZ" userId="S::miguel.trigueros@aulaxxi.murciaeduca.es::a4ee0321-97d7-430f-98a8-7ed13ff9a4bf" providerId="AD" clId="Web-{E09DD130-612E-646E-A622-1F0A4BF8BCB8}" dt="2025-10-04T07:10:12.428" v="2"/>
          <ac:spMkLst>
            <pc:docMk/>
            <pc:sldMk cId="1679762254" sldId="309"/>
            <ac:spMk id="2" creationId="{3EA543D3-C58C-1AE7-0D94-9F33892E7FF5}"/>
          </ac:spMkLst>
        </pc:spChg>
        <pc:spChg chg="mod ord">
          <ac:chgData name="MIGUEL TRIGUEROS MUÑOZ" userId="S::miguel.trigueros@aulaxxi.murciaeduca.es::a4ee0321-97d7-430f-98a8-7ed13ff9a4bf" providerId="AD" clId="Web-{E09DD130-612E-646E-A622-1F0A4BF8BCB8}" dt="2025-10-04T07:10:12.428" v="2"/>
          <ac:spMkLst>
            <pc:docMk/>
            <pc:sldMk cId="1679762254" sldId="309"/>
            <ac:spMk id="3" creationId="{45075051-CFEA-750E-7BF4-B90054C05CEF}"/>
          </ac:spMkLst>
        </pc:spChg>
        <pc:spChg chg="add del mod ord">
          <ac:chgData name="MIGUEL TRIGUEROS MUÑOZ" userId="S::miguel.trigueros@aulaxxi.murciaeduca.es::a4ee0321-97d7-430f-98a8-7ed13ff9a4bf" providerId="AD" clId="Web-{E09DD130-612E-646E-A622-1F0A4BF8BCB8}" dt="2025-10-04T07:10:12.428" v="2"/>
          <ac:spMkLst>
            <pc:docMk/>
            <pc:sldMk cId="1679762254" sldId="309"/>
            <ac:spMk id="4" creationId="{39630288-84F8-3E5A-9858-A24CA4E7BAB1}"/>
          </ac:spMkLst>
        </pc:spChg>
        <pc:spChg chg="mod ord">
          <ac:chgData name="MIGUEL TRIGUEROS MUÑOZ" userId="S::miguel.trigueros@aulaxxi.murciaeduca.es::a4ee0321-97d7-430f-98a8-7ed13ff9a4bf" providerId="AD" clId="Web-{E09DD130-612E-646E-A622-1F0A4BF8BCB8}" dt="2025-10-04T07:10:12.428" v="2"/>
          <ac:spMkLst>
            <pc:docMk/>
            <pc:sldMk cId="1679762254" sldId="309"/>
            <ac:spMk id="5" creationId="{8636E657-EAB7-E19E-B348-18CFA0661CB8}"/>
          </ac:spMkLst>
        </pc:spChg>
        <pc:spChg chg="mod ord">
          <ac:chgData name="MIGUEL TRIGUEROS MUÑOZ" userId="S::miguel.trigueros@aulaxxi.murciaeduca.es::a4ee0321-97d7-430f-98a8-7ed13ff9a4bf" providerId="AD" clId="Web-{E09DD130-612E-646E-A622-1F0A4BF8BCB8}" dt="2025-10-04T07:12:59.197" v="26" actId="20577"/>
          <ac:spMkLst>
            <pc:docMk/>
            <pc:sldMk cId="1679762254" sldId="309"/>
            <ac:spMk id="6" creationId="{6AF26118-0494-EB9E-7176-C80456E36815}"/>
          </ac:spMkLst>
        </pc:spChg>
      </pc:sldChg>
    </pc:docChg>
  </pc:docChgLst>
</pc:chgInfo>
</file>

<file path=ppt/comments/modernComment_100_1268EAEB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F1528637-61FE-4547-9330-70EE5DB07593}" authorId="{977F47D7-07F1-85A1-7633-049FB299B8FA}" created="2024-01-10T09:36:43.703">
    <pc:sldMkLst xmlns:pc="http://schemas.microsoft.com/office/powerpoint/2013/main/command">
      <pc:docMk/>
      <pc:sldMk cId="308865771" sldId="256"/>
    </pc:sldMkLst>
    <p188:replyLst>
      <p188:reply id="{F6D17209-6F6C-47EF-A7FB-BB586BB7F880}" authorId="{343F3F8B-DCA6-FAF0-4A92-A6BBBBCD913E}" created="2024-01-14T10:03:36.054">
        <p188:txBody>
          <a:bodyPr/>
          <a:lstStyle/>
          <a:p>
            <a:r>
              <a:rPr lang="es-ES"/>
              <a:t>Añadir el código POR EJEMPLO CU-01</a:t>
            </a:r>
          </a:p>
        </p188:txBody>
      </p188:reply>
    </p188:replyLst>
    <p188:txBody>
      <a:bodyPr/>
      <a:lstStyle/>
      <a:p>
        <a:r>
          <a:rPr lang="es-ES"/>
          <a:t>Mejorar todos los diagramas añadiendo CU X dentro de las elipses</a:t>
        </a:r>
      </a:p>
    </p188:txBody>
  </p188:cm>
</p188:cmLst>
</file>

<file path=ppt/comments/modernComment_13C_AA8993D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1A07DCB7-E8E0-4095-912E-CA94356E266C}" authorId="{343F3F8B-DCA6-FAF0-4A92-A6BBBBCD913E}" created="2023-11-25T07:24:21.302">
    <pc:sldMkLst xmlns:pc="http://schemas.microsoft.com/office/powerpoint/2013/main/command">
      <pc:docMk/>
      <pc:sldMk cId="2861142992" sldId="316"/>
    </pc:sldMkLst>
    <p188:txBody>
      <a:bodyPr/>
      <a:lstStyle/>
      <a:p>
        <a:r>
          <a:rPr lang="es-ES"/>
          <a:t>Mejorar: recrear en word, en alternativa 1, en lugar de 3 2a-1: parte de curso normal 2 y cómo es incorrecto, vuelve a 1.</a:t>
        </a:r>
      </a:p>
    </p188:txBody>
  </p188:cm>
</p188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C2081A56-CC7C-E6A3-8C00-AB421FDCFD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34E5AF2-5A5A-3388-D92E-DA016151F9B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89FAE3-5837-4C1B-BC4B-90063F16532C}" type="datetimeFigureOut">
              <a:rPr lang="es-ES" smtClean="0"/>
              <a:t>04/10/2025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7263E9F-C8DC-1F97-AA62-4AAB5BD3624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0E984C9-C433-F37D-714F-A22D319DF65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12C0DB-E44F-4629-AD09-AAD10AC79FD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64262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6T07:06:42.66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1,'39'1,"0"3,0 1,0 2,44 14,80 9,-94-20,61 1,-85-10,47 9,-58-2,-1 0,0 3,-1 1,35 17,70 22,-71-28,35 9,196 34,-273-62,0 1,0 1,33 14,-11-4,60 14,-74-22,-11-2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6T07:12:23.72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1,'18'1,"-1"1,1 1,-1 1,1 1,28 11,23 6,49 12,-71-18,1-3,0-2,63 7,-94-16,0 2,0-1,-1 2,25 10,-21-8,-1 0,32 5,-6-4,-1 1,49 18,-55-16,64 9,-59-12,20-1,0-2,107-6,-67-1,-72 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6T07:12:27.93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1,'12'1,"-1"1,1 0,-1 1,1 0,-1 1,13 6,39 11,-4-13,0-2,0-3,84-6,-27 0,-61 4,-1 2,66 11,82 17,-172-26,0-1,0-2,0-1,0-2,0 0,0-2,0-1,0-2,-1-1,30-11,-42 13,1 0,29-4,-23 7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B2F5B8-9C38-4C2F-A3DB-B7BB22627150}" type="datetimeFigureOut">
              <a:rPr lang="es-ES" smtClean="0"/>
              <a:t>03/10/2025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4552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601F93-ECE8-401E-83DB-A934B2073DD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91568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601F93-ECE8-401E-83DB-A934B2073DDB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162174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PENDIENTE: Realizar el ejemplo en DRAW.io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601F93-ECE8-401E-83DB-A934B2073DDB}" type="slidenum">
              <a:rPr lang="es-ES" smtClean="0"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519218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¿Por qué mejoran la reutilización? </a:t>
            </a:r>
            <a:r>
              <a:rPr lang="es-ES" dirty="0">
                <a:sym typeface="Wingdings" panose="05000000000000000000" pitchFamily="2" charset="2"/>
              </a:rPr>
              <a:t> 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601F93-ECE8-401E-83DB-A934B2073DDB}" type="slidenum">
              <a:rPr lang="es-ES" smtClean="0"/>
              <a:t>18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135090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MEJORAR LOS EJEMPLOS AÑADIENDO CÓDIGO C01-INICIAR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601F93-ECE8-401E-83DB-A934B2073DDB}" type="slidenum">
              <a:rPr lang="es-ES" smtClean="0"/>
              <a:t>22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205320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No</a:t>
            </a:r>
            <a:r>
              <a:rPr lang="es-ES" baseline="0" dirty="0"/>
              <a:t> pasar la solución a los alumnos??</a:t>
            </a:r>
          </a:p>
          <a:p>
            <a:r>
              <a:rPr lang="es-ES" b="1" dirty="0"/>
              <a:t>Conversador</a:t>
            </a:r>
            <a:r>
              <a:rPr lang="es-ES" dirty="0"/>
              <a:t>: Hace referencia a alguien que participa activamente en la conversación.</a:t>
            </a:r>
          </a:p>
          <a:p>
            <a:r>
              <a:rPr lang="es-ES" b="1" dirty="0"/>
              <a:t>Interlocutor</a:t>
            </a:r>
            <a:r>
              <a:rPr lang="es-ES" dirty="0"/>
              <a:t>: Un término que enfatiza la interacción con otro participante.</a:t>
            </a:r>
          </a:p>
          <a:p>
            <a:r>
              <a:rPr lang="es-ES" b="1" dirty="0"/>
              <a:t>Participante</a:t>
            </a:r>
            <a:r>
              <a:rPr lang="es-ES" dirty="0"/>
              <a:t>: Fomenta la idea de alguien que forma parte de un intercambio.</a:t>
            </a:r>
          </a:p>
          <a:p>
            <a:r>
              <a:rPr lang="es-ES" b="1" dirty="0"/>
              <a:t>Remitente</a:t>
            </a:r>
            <a:r>
              <a:rPr lang="es-ES" dirty="0"/>
              <a:t> y </a:t>
            </a:r>
            <a:r>
              <a:rPr lang="es-ES" b="1" dirty="0"/>
              <a:t>Destinatario</a:t>
            </a:r>
            <a:r>
              <a:rPr lang="es-ES" dirty="0"/>
              <a:t>: Nombres que se pueden usar para distinguir el origen y destino de los mensajes.</a:t>
            </a:r>
          </a:p>
          <a:p>
            <a:r>
              <a:rPr lang="es-ES" b="1" dirty="0"/>
              <a:t>Comunicador</a:t>
            </a:r>
            <a:r>
              <a:rPr lang="es-ES" dirty="0"/>
              <a:t>: Resalta el acto de transmitir mensajes.</a:t>
            </a:r>
          </a:p>
          <a:p>
            <a:r>
              <a:rPr lang="es-ES" b="1" dirty="0"/>
              <a:t>Miembro</a:t>
            </a:r>
            <a:r>
              <a:rPr lang="es-ES" dirty="0"/>
              <a:t>: Útil si el chat es parte de una comunidad o grupo.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601F93-ECE8-401E-83DB-A934B2073DDB}" type="slidenum">
              <a:rPr lang="es-ES" smtClean="0"/>
              <a:t>23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17603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/>
              <a:t>No pasar la solución a los alumnos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601F93-ECE8-401E-83DB-A934B2073DDB}" type="slidenum">
              <a:rPr lang="es-ES" smtClean="0"/>
              <a:t>25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391552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601F93-ECE8-401E-83DB-A934B2073DDB}" type="slidenum">
              <a:rPr lang="es-ES" smtClean="0"/>
              <a:t>28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611328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Es una tabla. Se tienen que generar 3 tablas, una por cada caso de uso.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601F93-ECE8-401E-83DB-A934B2073DDB}" type="slidenum">
              <a:rPr lang="es-ES" smtClean="0"/>
              <a:t>29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196118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Dibujando podemos transmitir de un vistazo ideas complejas: especialmente si compartimos un registro y código común.</a:t>
            </a:r>
          </a:p>
          <a:p>
            <a:r>
              <a:rPr lang="es-ES" dirty="0"/>
              <a:t>Conexión con el proyecto final: en ese momento no olvidéis añadir los diagramas necesarios, aprovechando su potencial para transmitir ideas y decisiones técnicas de un vistazo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601F93-ECE8-401E-83DB-A934B2073DDB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937283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/>
              <a:t>Cea </a:t>
            </a:r>
            <a:r>
              <a:rPr lang="es-ES" sz="1800" b="0" i="1" u="none" strike="noStrike" dirty="0">
                <a:solidFill>
                  <a:srgbClr val="695D46"/>
                </a:solidFill>
                <a:effectLst/>
                <a:latin typeface="Tahoma" panose="020B0604030504040204" pitchFamily="34" charset="0"/>
              </a:rPr>
              <a:t>Se han identificado los distintos tipos de diagramas de comportamiento. </a:t>
            </a:r>
            <a:endParaRPr lang="es-ES" dirty="0"/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601F93-ECE8-401E-83DB-A934B2073DDB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27006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Pedir al alumnado que interprete el diagrama antes de explicarles nada:</a:t>
            </a:r>
          </a:p>
          <a:p>
            <a:r>
              <a:rPr lang="es-ES" dirty="0"/>
              <a:t>La información más importante que transmite es que nos indica </a:t>
            </a:r>
            <a:r>
              <a:rPr lang="es-ES" b="1" dirty="0"/>
              <a:t>quién puede hacer cada una de las cosas que se pueden hacer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601F93-ECE8-401E-83DB-A934B2073DDB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806575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¿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601F93-ECE8-401E-83DB-A934B2073DDB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316579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 err="1"/>
              <a:t>Ceb</a:t>
            </a:r>
            <a:r>
              <a:rPr lang="es-ES" dirty="0"/>
              <a:t> </a:t>
            </a:r>
            <a:r>
              <a:rPr lang="es-ES" sz="1800" b="0" i="1" u="none" strike="noStrike" dirty="0">
                <a:solidFill>
                  <a:srgbClr val="695D46"/>
                </a:solidFill>
                <a:effectLst/>
                <a:latin typeface="Tahoma" panose="020B0604030504040204" pitchFamily="34" charset="0"/>
              </a:rPr>
              <a:t>Se ha reconocido el significado de los diagramas de casos de uso. </a:t>
            </a:r>
            <a:endParaRPr lang="es-ES" dirty="0"/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601F93-ECE8-401E-83DB-A934B2073DDB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973519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601F93-ECE8-401E-83DB-A934B2073DDB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279362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Este ejemplo tienes casos de uso que son físicos (que solo se reflejarían en nuestro análisis real si el actor correspondiente usara el SISTEMA para registrarlos, tomar comanda, o comunicarlos, preparar comida)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601F93-ECE8-401E-83DB-A934B2073DDB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5358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SIEMPRE</a:t>
            </a:r>
            <a:r>
              <a:rPr lang="es-ES" baseline="0" dirty="0"/>
              <a:t> que consultamos notas o se cambian las notas, se imprime un resguardo.</a:t>
            </a:r>
          </a:p>
          <a:p>
            <a:r>
              <a:rPr lang="es-ES" baseline="0" dirty="0"/>
              <a:t>IMPRIMIR se puede reutilizar en otros casos de uso.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601F93-ECE8-401E-83DB-A934B2073DDB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202664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0452" y="6318780"/>
            <a:ext cx="512638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14732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ivel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7" name="Marcador de texto 16">
            <a:extLst>
              <a:ext uri="{FF2B5EF4-FFF2-40B4-BE49-F238E27FC236}">
                <a16:creationId xmlns:a16="http://schemas.microsoft.com/office/drawing/2014/main" id="{FEF66C2E-A40D-3C3A-6CA5-14163ACBAD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1600" y="621792"/>
            <a:ext cx="8707438" cy="5972683"/>
          </a:xfrm>
        </p:spPr>
        <p:txBody>
          <a:bodyPr/>
          <a:lstStyle>
            <a:lvl2pPr>
              <a:defRPr>
                <a:solidFill>
                  <a:srgbClr val="FF0000"/>
                </a:solidFill>
              </a:defRPr>
            </a:lvl2pPr>
            <a:lvl3pPr>
              <a:defRPr>
                <a:solidFill>
                  <a:schemeClr val="accent2"/>
                </a:solidFill>
              </a:defRPr>
            </a:lvl3pPr>
            <a:lvl4pPr>
              <a:defRPr>
                <a:solidFill>
                  <a:srgbClr val="0070C0"/>
                </a:solidFill>
              </a:defRPr>
            </a:lvl4pPr>
            <a:lvl5pPr>
              <a:defRPr>
                <a:solidFill>
                  <a:srgbClr val="0070C0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924"/>
            <a:ext cx="7934960" cy="409355"/>
          </a:xfrm>
          <a:solidFill>
            <a:srgbClr val="729D51"/>
          </a:solidFill>
        </p:spPr>
        <p:txBody>
          <a:bodyPr>
            <a:noAutofit/>
          </a:bodyPr>
          <a:lstStyle>
            <a:lvl1pPr>
              <a:defRPr sz="20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506660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Nive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7" name="Marcador de texto 16">
            <a:extLst>
              <a:ext uri="{FF2B5EF4-FFF2-40B4-BE49-F238E27FC236}">
                <a16:creationId xmlns:a16="http://schemas.microsoft.com/office/drawing/2014/main" id="{FEF66C2E-A40D-3C3A-6CA5-14163ACBAD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1600" y="883920"/>
            <a:ext cx="8707438" cy="5710555"/>
          </a:xfrm>
        </p:spPr>
        <p:txBody>
          <a:bodyPr/>
          <a:lstStyle>
            <a:lvl2pPr>
              <a:defRPr>
                <a:solidFill>
                  <a:schemeClr val="accent5"/>
                </a:solidFill>
              </a:defRPr>
            </a:lvl2pPr>
            <a:lvl3pPr>
              <a:defRPr>
                <a:solidFill>
                  <a:schemeClr val="accent2"/>
                </a:solidFill>
              </a:defRPr>
            </a:lvl3pPr>
            <a:lvl4pPr>
              <a:defRPr>
                <a:solidFill>
                  <a:srgbClr val="0070C0"/>
                </a:solidFill>
              </a:defRPr>
            </a:lvl4pPr>
            <a:lvl5pPr>
              <a:defRPr>
                <a:solidFill>
                  <a:srgbClr val="0070C0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924"/>
            <a:ext cx="7934960" cy="409355"/>
          </a:xfrm>
          <a:solidFill>
            <a:srgbClr val="729D51"/>
          </a:solidFill>
        </p:spPr>
        <p:txBody>
          <a:bodyPr>
            <a:noAutofit/>
          </a:bodyPr>
          <a:lstStyle>
            <a:lvl1pPr>
              <a:defRPr sz="20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408430"/>
            <a:ext cx="8571346" cy="337025"/>
          </a:xfrm>
          <a:solidFill>
            <a:srgbClr val="85B535"/>
          </a:solidFill>
        </p:spPr>
        <p:txBody>
          <a:bodyPr vert="horz" lIns="91440" tIns="45720" rIns="91440" bIns="45720" rtlCol="0" anchor="t">
            <a:noAutofit/>
          </a:bodyPr>
          <a:lstStyle>
            <a:lvl1pPr marL="0" indent="0">
              <a:buNone/>
              <a:defRPr lang="es-ES" dirty="0">
                <a:solidFill>
                  <a:schemeClr val="accent2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>
              <a:spcBef>
                <a:spcPct val="0"/>
              </a:spcBef>
            </a:pPr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123698162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ivel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5" name="Marcador de contenido 14">
            <a:extLst>
              <a:ext uri="{FF2B5EF4-FFF2-40B4-BE49-F238E27FC236}">
                <a16:creationId xmlns:a16="http://schemas.microsoft.com/office/drawing/2014/main" id="{042BE952-E59C-5FD1-133D-D2CA76C441E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465" y="738161"/>
            <a:ext cx="8980860" cy="337025"/>
          </a:xfrm>
          <a:solidFill>
            <a:srgbClr val="99C63D"/>
          </a:solidFill>
        </p:spPr>
        <p:txBody>
          <a:bodyPr vert="horz" lIns="91440" tIns="45720" rIns="91440" bIns="45720" rtlCol="0" anchor="t">
            <a:noAutofit/>
          </a:bodyPr>
          <a:lstStyle>
            <a:lvl1pPr marL="0" indent="0">
              <a:buNone/>
              <a:defRPr lang="es-ES" sz="1600" dirty="0" smtClean="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>
              <a:spcBef>
                <a:spcPct val="0"/>
              </a:spcBef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17" name="Marcador de texto 16">
            <a:extLst>
              <a:ext uri="{FF2B5EF4-FFF2-40B4-BE49-F238E27FC236}">
                <a16:creationId xmlns:a16="http://schemas.microsoft.com/office/drawing/2014/main" id="{FEF66C2E-A40D-3C3A-6CA5-14163ACBAD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1600" y="1147763"/>
            <a:ext cx="8707438" cy="5446712"/>
          </a:xfrm>
        </p:spPr>
        <p:txBody>
          <a:bodyPr/>
          <a:lstStyle>
            <a:lvl2pPr>
              <a:defRPr>
                <a:solidFill>
                  <a:srgbClr val="FF0000"/>
                </a:solidFill>
              </a:defRPr>
            </a:lvl2pPr>
            <a:lvl3pPr>
              <a:defRPr>
                <a:solidFill>
                  <a:schemeClr val="accent2"/>
                </a:solidFill>
              </a:defRPr>
            </a:lvl3pPr>
            <a:lvl4pPr>
              <a:defRPr>
                <a:solidFill>
                  <a:srgbClr val="0070C0"/>
                </a:solidFill>
              </a:defRPr>
            </a:lvl4pPr>
            <a:lvl5pPr>
              <a:defRPr>
                <a:solidFill>
                  <a:srgbClr val="0070C0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924"/>
            <a:ext cx="7934960" cy="409355"/>
          </a:xfrm>
          <a:solidFill>
            <a:srgbClr val="729D51"/>
          </a:solidFill>
        </p:spPr>
        <p:txBody>
          <a:bodyPr>
            <a:noAutofit/>
          </a:bodyPr>
          <a:lstStyle>
            <a:lvl1pPr>
              <a:defRPr sz="20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408430"/>
            <a:ext cx="8571346" cy="337025"/>
          </a:xfrm>
          <a:solidFill>
            <a:srgbClr val="85B535"/>
          </a:solidFill>
        </p:spPr>
        <p:txBody>
          <a:bodyPr vert="horz" lIns="91440" tIns="45720" rIns="91440" bIns="45720" rtlCol="0" anchor="t">
            <a:noAutofit/>
          </a:bodyPr>
          <a:lstStyle>
            <a:lvl1pPr marL="0" indent="0">
              <a:buNone/>
              <a:defRPr lang="es-ES" dirty="0">
                <a:solidFill>
                  <a:schemeClr val="accent2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>
              <a:spcBef>
                <a:spcPct val="0"/>
              </a:spcBef>
            </a:pPr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4003965959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7" name="Marcador de texto 16">
            <a:extLst>
              <a:ext uri="{FF2B5EF4-FFF2-40B4-BE49-F238E27FC236}">
                <a16:creationId xmlns:a16="http://schemas.microsoft.com/office/drawing/2014/main" id="{FEF66C2E-A40D-3C3A-6CA5-14163ACBAD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1600" y="621792"/>
            <a:ext cx="8707438" cy="5972683"/>
          </a:xfrm>
        </p:spPr>
        <p:txBody>
          <a:bodyPr/>
          <a:lstStyle>
            <a:lvl2pPr>
              <a:defRPr>
                <a:solidFill>
                  <a:srgbClr val="FF0000"/>
                </a:solidFill>
              </a:defRPr>
            </a:lvl2pPr>
            <a:lvl3pPr>
              <a:defRPr>
                <a:solidFill>
                  <a:schemeClr val="accent2"/>
                </a:solidFill>
              </a:defRPr>
            </a:lvl3pPr>
            <a:lvl4pPr>
              <a:defRPr>
                <a:solidFill>
                  <a:srgbClr val="0070C0"/>
                </a:solidFill>
              </a:defRPr>
            </a:lvl4pPr>
            <a:lvl5pPr>
              <a:defRPr>
                <a:solidFill>
                  <a:srgbClr val="0070C0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-924"/>
            <a:ext cx="7934960" cy="409355"/>
          </a:xfrm>
          <a:solidFill>
            <a:srgbClr val="729D51"/>
          </a:solidFill>
        </p:spPr>
        <p:txBody>
          <a:bodyPr>
            <a:noAutofit/>
          </a:bodyPr>
          <a:lstStyle>
            <a:lvl1pPr>
              <a:defRPr sz="2000" b="1">
                <a:solidFill>
                  <a:srgbClr val="FF0000"/>
                </a:solidFill>
              </a:defRPr>
            </a:lvl1pPr>
          </a:lstStyle>
          <a:p>
            <a:r>
              <a:rPr lang="es-ES" dirty="0"/>
              <a:t>TAREA X</a:t>
            </a:r>
            <a:endParaRPr lang="en-US" dirty="0"/>
          </a:p>
        </p:txBody>
      </p:sp>
      <p:pic>
        <p:nvPicPr>
          <p:cNvPr id="3" name="Gráfico 2" descr="Bandeja de entrada marcada contorno">
            <a:extLst>
              <a:ext uri="{FF2B5EF4-FFF2-40B4-BE49-F238E27FC236}">
                <a16:creationId xmlns:a16="http://schemas.microsoft.com/office/drawing/2014/main" id="{6B4C136E-AFD5-F617-9436-896E0EA7B4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27636" y="152399"/>
            <a:ext cx="1149927" cy="1149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894384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/>
          <a:lstStyle/>
          <a:p>
            <a:fld id="{4573F839-80E0-456A-B4D0-BAFED41946AC}" type="datetime1">
              <a:rPr lang="en-US" smtClean="0"/>
              <a:t>10/3/2025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93437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93C50-AD2B-485A-B3A1-D50376802F8F}" type="datetime1">
              <a:rPr lang="en-US" smtClean="0"/>
              <a:t>10/3/2025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0976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782" y="1"/>
            <a:ext cx="8032580" cy="70196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68222" y="615677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B6F15528-21DE-4FAA-801E-634DDDAF4B2B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F589B1CF-02D4-4456-3BF5-4299A2F5FF62}"/>
              </a:ext>
            </a:extLst>
          </p:cNvPr>
          <p:cNvSpPr txBox="1">
            <a:spLocks/>
          </p:cNvSpPr>
          <p:nvPr/>
        </p:nvSpPr>
        <p:spPr>
          <a:xfrm>
            <a:off x="-10311" y="6677891"/>
            <a:ext cx="8209431" cy="188576"/>
          </a:xfrm>
          <a:prstGeom prst="rect">
            <a:avLst/>
          </a:prstGeom>
          <a:solidFill>
            <a:srgbClr val="8CBF2D"/>
          </a:solidFill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kern="1200">
                <a:solidFill>
                  <a:schemeClr val="accent2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800" dirty="0"/>
              <a:t>UT03 DIAGRAMAS DE COMPORTAMIENTO</a:t>
            </a:r>
            <a:endParaRPr lang="en-US" sz="800" dirty="0"/>
          </a:p>
        </p:txBody>
      </p:sp>
      <p:pic>
        <p:nvPicPr>
          <p:cNvPr id="4" name="Picture 2" descr="Qué tipo de licencias de imágenes hay y cuáles puedes utilizar">
            <a:extLst>
              <a:ext uri="{FF2B5EF4-FFF2-40B4-BE49-F238E27FC236}">
                <a16:creationId xmlns:a16="http://schemas.microsoft.com/office/drawing/2014/main" id="{C04ECA12-5463-11B2-C38D-08B15A50581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372" y="6396288"/>
            <a:ext cx="967068" cy="338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6523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5" r:id="rId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00_1268EAEB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app.diagrams.net/" TargetMode="Externa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3C_AA8993D0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0.png"/><Relationship Id="rId5" Type="http://schemas.openxmlformats.org/officeDocument/2006/relationships/customXml" Target="../ink/ink1.xml"/><Relationship Id="rId4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30.png"/><Relationship Id="rId4" Type="http://schemas.openxmlformats.org/officeDocument/2006/relationships/customXml" Target="../ink/ink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0.png"/><Relationship Id="rId4" Type="http://schemas.openxmlformats.org/officeDocument/2006/relationships/customXml" Target="../ink/ink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zid-MVo7M-E&amp;t=29s" TargetMode="External"/><Relationship Id="rId2" Type="http://schemas.openxmlformats.org/officeDocument/2006/relationships/hyperlink" Target="https://www.youtube.com/watch?v=orvAkFFWo5o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pp.diagrams.net/" TargetMode="External"/><Relationship Id="rId4" Type="http://schemas.openxmlformats.org/officeDocument/2006/relationships/hyperlink" Target="https://github.com/ldmoral1987/temario-ed-dam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B67659EB-76EB-A54B-23B0-87550D09254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7978"/>
          <a:stretch/>
        </p:blipFill>
        <p:spPr>
          <a:xfrm>
            <a:off x="1259632" y="2036834"/>
            <a:ext cx="5491661" cy="4436516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B6B5ACD-B995-716B-F5F7-1C14289F14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4852" y="435816"/>
            <a:ext cx="7148339" cy="1725597"/>
          </a:xfrm>
        </p:spPr>
        <p:txBody>
          <a:bodyPr/>
          <a:lstStyle/>
          <a:p>
            <a:pPr algn="l"/>
            <a:r>
              <a:rPr lang="es-ES" dirty="0"/>
              <a:t>UT3 DIAGRAMAS DE COMPORTAMIENTO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0DAD067-C904-9067-2E51-E86959F2F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ES" smtClean="0"/>
              <a:pPr/>
              <a:t>1</a:t>
            </a:fld>
            <a:endParaRPr lang="es-ES"/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20AD6DD5-E1F6-64CE-2264-36D1A0206F5E}"/>
              </a:ext>
            </a:extLst>
          </p:cNvPr>
          <p:cNvSpPr txBox="1"/>
          <p:nvPr/>
        </p:nvSpPr>
        <p:spPr>
          <a:xfrm>
            <a:off x="6588224" y="6521934"/>
            <a:ext cx="3162497" cy="2493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47"/>
              </a:lnSpc>
            </a:pPr>
            <a:r>
              <a:rPr sz="1400">
                <a:solidFill>
                  <a:schemeClr val="accent4"/>
                </a:solidFill>
                <a:latin typeface="MDUHDN+Century Gothic"/>
                <a:cs typeface="MDUHDN+Century Gothic"/>
              </a:rPr>
              <a:t>Entornos</a:t>
            </a:r>
            <a:r>
              <a:rPr sz="1400" spc="25">
                <a:solidFill>
                  <a:schemeClr val="accent4"/>
                </a:solidFill>
                <a:latin typeface="MDUHDN+Century Gothic"/>
                <a:cs typeface="MDUHDN+Century Gothic"/>
              </a:rPr>
              <a:t> </a:t>
            </a:r>
            <a:r>
              <a:rPr sz="1400">
                <a:solidFill>
                  <a:schemeClr val="accent4"/>
                </a:solidFill>
                <a:latin typeface="MDUHDN+Century Gothic"/>
                <a:cs typeface="MDUHDN+Century Gothic"/>
              </a:rPr>
              <a:t>de</a:t>
            </a:r>
            <a:r>
              <a:rPr sz="1400" spc="10">
                <a:solidFill>
                  <a:schemeClr val="accent4"/>
                </a:solidFill>
                <a:latin typeface="MDUHDN+Century Gothic"/>
                <a:cs typeface="MDUHDN+Century Gothic"/>
              </a:rPr>
              <a:t> </a:t>
            </a:r>
            <a:r>
              <a:rPr sz="1400">
                <a:solidFill>
                  <a:schemeClr val="accent4"/>
                </a:solidFill>
                <a:latin typeface="MDUHDN+Century Gothic"/>
                <a:cs typeface="MDUHDN+Century Gothic"/>
              </a:rPr>
              <a:t>Desarrollo</a:t>
            </a:r>
            <a:r>
              <a:rPr sz="1400" spc="-13">
                <a:solidFill>
                  <a:schemeClr val="accent4"/>
                </a:solidFill>
                <a:latin typeface="MDUHDN+Century Gothic"/>
                <a:cs typeface="MDUHDN+Century Gothic"/>
              </a:rPr>
              <a:t> </a:t>
            </a:r>
            <a:r>
              <a:rPr sz="1400">
                <a:solidFill>
                  <a:schemeClr val="accent4"/>
                </a:solidFill>
                <a:latin typeface="VCWNGD+Century Gothic"/>
                <a:cs typeface="VCWNGD+Century Gothic"/>
              </a:rPr>
              <a:t>– </a:t>
            </a:r>
            <a:r>
              <a:rPr sz="1400">
                <a:solidFill>
                  <a:schemeClr val="accent4"/>
                </a:solidFill>
                <a:latin typeface="MDUHDN+Century Gothic"/>
                <a:cs typeface="MDUHDN+Century Gothic"/>
              </a:rPr>
              <a:t>1º</a:t>
            </a:r>
            <a:r>
              <a:rPr lang="es-ES" sz="1400">
                <a:solidFill>
                  <a:schemeClr val="accent4"/>
                </a:solidFill>
                <a:latin typeface="MDUHDN+Century Gothic"/>
                <a:cs typeface="MDUHDN+Century Gothic"/>
              </a:rPr>
              <a:t> </a:t>
            </a:r>
            <a:r>
              <a:rPr sz="1400">
                <a:solidFill>
                  <a:schemeClr val="accent4"/>
                </a:solidFill>
                <a:latin typeface="MDUHDN+Century Gothic"/>
                <a:cs typeface="MDUHDN+Century Gothic"/>
              </a:rPr>
              <a:t>DA</a:t>
            </a:r>
            <a:r>
              <a:rPr lang="es-ES" sz="1400">
                <a:solidFill>
                  <a:schemeClr val="accent4"/>
                </a:solidFill>
                <a:latin typeface="MDUHDN+Century Gothic"/>
                <a:cs typeface="MDUHDN+Century Gothic"/>
              </a:rPr>
              <a:t>M</a:t>
            </a:r>
            <a:endParaRPr sz="1400">
              <a:solidFill>
                <a:schemeClr val="accent4"/>
              </a:solidFill>
              <a:latin typeface="MDUHDN+Century Gothic"/>
              <a:cs typeface="MDUHDN+Century Gothic"/>
            </a:endParaRPr>
          </a:p>
        </p:txBody>
      </p:sp>
      <p:pic>
        <p:nvPicPr>
          <p:cNvPr id="3" name="Picture 2" descr="Qué tipo de licencias de imágenes hay y cuáles puedes utilizar">
            <a:extLst>
              <a:ext uri="{FF2B5EF4-FFF2-40B4-BE49-F238E27FC236}">
                <a16:creationId xmlns:a16="http://schemas.microsoft.com/office/drawing/2014/main" id="{B4540A4D-DE5D-DF8E-FCB1-EB54AB7AC0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5412" y="6134875"/>
            <a:ext cx="967068" cy="338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865771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EE3EDE9-47E7-C19D-FF00-B097F008F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10</a:t>
            </a:fld>
            <a:endParaRPr lang="en-US"/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9EB5DA15-23A2-088A-88F8-DC02A61534D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EA543D3-C58C-1AE7-0D94-9F33892E7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es-ES" dirty="0"/>
              <a:t>2. Diagramas de casos de uso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492ED534-B859-98B4-86DA-3751B8DE37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2.2</a:t>
            </a:r>
            <a:r>
              <a:rPr lang="es-ES" baseline="0" dirty="0"/>
              <a:t> EJEMPLOS</a:t>
            </a:r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D209B35-E6AF-3DAC-39CC-B4CCE06C4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962" y="1994650"/>
            <a:ext cx="6477904" cy="3315163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DE2E178-32DF-DFB6-6B77-51176B8397B9}"/>
              </a:ext>
            </a:extLst>
          </p:cNvPr>
          <p:cNvSpPr txBox="1"/>
          <p:nvPr/>
        </p:nvSpPr>
        <p:spPr>
          <a:xfrm>
            <a:off x="6535394" y="6166425"/>
            <a:ext cx="19722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>
                <a:solidFill>
                  <a:schemeClr val="accent5"/>
                </a:solidFill>
              </a:rPr>
              <a:t>Fuente: Luis del Moral Martínez</a:t>
            </a:r>
          </a:p>
        </p:txBody>
      </p:sp>
    </p:spTree>
    <p:extLst>
      <p:ext uri="{BB962C8B-B14F-4D97-AF65-F5344CB8AC3E}">
        <p14:creationId xmlns:p14="http://schemas.microsoft.com/office/powerpoint/2010/main" val="6510481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30A9E21-B0A7-E0AD-7B0A-4F91D88E5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11</a:t>
            </a:fld>
            <a:endParaRPr lang="en-US"/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9500357E-A123-B766-F8C5-9D5F789EDC4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EA543D3-C58C-1AE7-0D94-9F33892E7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es-ES" dirty="0"/>
              <a:t>2. Diagramas de casos de uso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44CD7391-DECC-57AF-3FF9-56BF8E9BD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2.2 EJEMPLOS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01B8472-CEA8-A980-C915-DFD2746585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838" y="1758978"/>
            <a:ext cx="6302798" cy="396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4964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770602F-73E1-CC13-864E-6F711D16C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12</a:t>
            </a:fld>
            <a:endParaRPr lang="en-US"/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13C9056F-3CE1-BEBE-3E62-F8DB9CA438A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EA543D3-C58C-1AE7-0D94-9F33892E7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es-ES" dirty="0"/>
              <a:t>2. Diagramas de casos de uso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D94A3D55-C879-DD6E-E159-7CBAEAA20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2.2 EJEMPLOS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8EF8727F-67C4-7590-E470-94B2C91E788E}"/>
              </a:ext>
            </a:extLst>
          </p:cNvPr>
          <p:cNvSpPr txBox="1"/>
          <p:nvPr/>
        </p:nvSpPr>
        <p:spPr>
          <a:xfrm>
            <a:off x="1475656" y="2348881"/>
            <a:ext cx="60486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>
                <a:solidFill>
                  <a:schemeClr val="accent4"/>
                </a:solidFill>
              </a:rPr>
              <a:t>Pensemos otros ejemplos…</a:t>
            </a:r>
          </a:p>
        </p:txBody>
      </p:sp>
    </p:spTree>
    <p:extLst>
      <p:ext uri="{BB962C8B-B14F-4D97-AF65-F5344CB8AC3E}">
        <p14:creationId xmlns:p14="http://schemas.microsoft.com/office/powerpoint/2010/main" val="9757385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A53E7AE-2E0B-16CB-4C9E-317DE6110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13</a:t>
            </a:fld>
            <a:endParaRPr lang="en-US"/>
          </a:p>
        </p:txBody>
      </p:sp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B6E21FBC-38DF-4A31-DE1F-D4BBA2537E9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EA543D3-C58C-1AE7-0D94-9F33892E7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es-ES" dirty="0"/>
              <a:t>2. Diagramas de casos de uso</a:t>
            </a:r>
          </a:p>
        </p:txBody>
      </p:sp>
      <p:sp>
        <p:nvSpPr>
          <p:cNvPr id="10" name="Marcador de contenido 9">
            <a:extLst>
              <a:ext uri="{FF2B5EF4-FFF2-40B4-BE49-F238E27FC236}">
                <a16:creationId xmlns:a16="http://schemas.microsoft.com/office/drawing/2014/main" id="{49221BB1-16EF-60D9-D954-0F3C4E485F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>
                <a:solidFill>
                  <a:srgbClr val="FF0000"/>
                </a:solidFill>
              </a:rPr>
              <a:t>2.3</a:t>
            </a:r>
            <a:r>
              <a:rPr lang="es-ES" baseline="0" dirty="0">
                <a:solidFill>
                  <a:srgbClr val="FF0000"/>
                </a:solidFill>
              </a:rPr>
              <a:t> </a:t>
            </a:r>
            <a:r>
              <a:rPr lang="es-ES" b="1" baseline="0" dirty="0">
                <a:solidFill>
                  <a:srgbClr val="FF0000"/>
                </a:solidFill>
              </a:rPr>
              <a:t>ASOCIACIONES</a:t>
            </a:r>
            <a:endParaRPr lang="es-ES" b="1" dirty="0">
              <a:solidFill>
                <a:srgbClr val="FF0000"/>
              </a:solidFill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F0CE55C7-917D-1145-24E4-FA7508BA7563}"/>
              </a:ext>
            </a:extLst>
          </p:cNvPr>
          <p:cNvSpPr txBox="1"/>
          <p:nvPr/>
        </p:nvSpPr>
        <p:spPr>
          <a:xfrm>
            <a:off x="334963" y="1387820"/>
            <a:ext cx="6813351" cy="2650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82"/>
              </a:lnSpc>
            </a:pPr>
            <a:r>
              <a:rPr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▪</a:t>
            </a:r>
            <a:r>
              <a:rPr spc="1429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Las</a:t>
            </a:r>
            <a:r>
              <a:rPr spc="17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asociaciones</a:t>
            </a:r>
            <a:r>
              <a:rPr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conectan</a:t>
            </a:r>
            <a:r>
              <a:rPr spc="39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el</a:t>
            </a:r>
            <a:r>
              <a:rPr spc="18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b="1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actor</a:t>
            </a:r>
            <a:r>
              <a:rPr b="1" spc="-11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</a:t>
            </a:r>
            <a:r>
              <a:rPr spc="11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los</a:t>
            </a:r>
            <a:r>
              <a:rPr spc="-16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b="1" dirty="0" err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casos</a:t>
            </a:r>
            <a:r>
              <a:rPr b="1" spc="-23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b="1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 </a:t>
            </a:r>
            <a:r>
              <a:rPr b="1" dirty="0" err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uso</a:t>
            </a:r>
            <a:endParaRPr b="1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D157F4AB-C14D-7573-5372-40B2E6A6237D}"/>
              </a:ext>
            </a:extLst>
          </p:cNvPr>
          <p:cNvSpPr txBox="1"/>
          <p:nvPr/>
        </p:nvSpPr>
        <p:spPr>
          <a:xfrm>
            <a:off x="334962" y="1930061"/>
            <a:ext cx="7775068" cy="2650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85"/>
              </a:lnSpc>
            </a:pPr>
            <a:r>
              <a:rPr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▪</a:t>
            </a:r>
            <a:r>
              <a:rPr spc="1429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pc="-16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Una</a:t>
            </a:r>
            <a:r>
              <a:rPr spc="38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asociación</a:t>
            </a:r>
            <a:r>
              <a:rPr spc="-44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implica</a:t>
            </a:r>
            <a:r>
              <a:rPr spc="-4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 </a:t>
            </a:r>
            <a:r>
              <a:rPr b="1" dirty="0" err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participación</a:t>
            </a:r>
            <a:r>
              <a:rPr b="1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 un</a:t>
            </a:r>
            <a:r>
              <a:rPr spc="1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b="1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actor</a:t>
            </a:r>
            <a:r>
              <a:rPr b="1" spc="-1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</a:t>
            </a:r>
            <a:r>
              <a:rPr spc="28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el</a:t>
            </a:r>
            <a:r>
              <a:rPr spc="16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sistema</a:t>
            </a:r>
            <a:endParaRPr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1B8546C1-C656-435E-8681-42177A5E949C}"/>
              </a:ext>
            </a:extLst>
          </p:cNvPr>
          <p:cNvSpPr txBox="1"/>
          <p:nvPr/>
        </p:nvSpPr>
        <p:spPr>
          <a:xfrm>
            <a:off x="334962" y="2473289"/>
            <a:ext cx="7534366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▪</a:t>
            </a:r>
            <a:r>
              <a:rPr spc="1429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Las</a:t>
            </a:r>
            <a:r>
              <a:rPr spc="17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asociaciones</a:t>
            </a:r>
            <a:r>
              <a:rPr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son</a:t>
            </a:r>
            <a:r>
              <a:rPr spc="23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b="1" dirty="0" err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obligatorias</a:t>
            </a:r>
            <a:r>
              <a:rPr b="1" spc="-12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porque</a:t>
            </a:r>
            <a:r>
              <a:rPr spc="25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representan</a:t>
            </a:r>
            <a:r>
              <a:rPr spc="52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pc="1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</a:t>
            </a:r>
            <a:r>
              <a:rPr spc="-16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b="1" dirty="0" err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interacción</a:t>
            </a:r>
            <a:r>
              <a:rPr b="1" spc="-16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del actor </a:t>
            </a:r>
            <a:r>
              <a:rPr dirty="0" err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</a:t>
            </a:r>
            <a:r>
              <a:rPr spc="27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el</a:t>
            </a:r>
            <a:r>
              <a:rPr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dirty="0" err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sistema</a:t>
            </a:r>
            <a:r>
              <a:rPr lang="es-ES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s-ES" sz="32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</a:t>
            </a:r>
            <a:r>
              <a:rPr lang="es-ES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PUEDE EXISTIR CASO DE USO SIN ACTOR</a:t>
            </a:r>
            <a:endParaRPr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FAB6DD32-ED2E-2401-F3D7-EE93FF3263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986" y="3739197"/>
            <a:ext cx="6864317" cy="229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0117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38D3920-D462-652D-BB44-FABE70253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14</a:t>
            </a:fld>
            <a:endParaRPr lang="en-US"/>
          </a:p>
        </p:txBody>
      </p:sp>
      <p:sp>
        <p:nvSpPr>
          <p:cNvPr id="10" name="Marcador de texto 9">
            <a:extLst>
              <a:ext uri="{FF2B5EF4-FFF2-40B4-BE49-F238E27FC236}">
                <a16:creationId xmlns:a16="http://schemas.microsoft.com/office/drawing/2014/main" id="{08C6CE70-BD3D-0A9E-E194-1B0D261DC18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1600" y="883920"/>
            <a:ext cx="6901084" cy="5710555"/>
          </a:xfrm>
        </p:spPr>
        <p:txBody>
          <a:bodyPr/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tabLst/>
              <a:defRPr/>
            </a:pPr>
            <a:r>
              <a:rPr lang="es-ES" sz="1800" b="1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1. </a:t>
            </a:r>
            <a:r>
              <a:rPr lang="es-ES" sz="1800" b="1" i="1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Inclusión</a:t>
            </a:r>
            <a:r>
              <a:rPr lang="es-ES" sz="1800" b="1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s-ES" sz="1800" b="1" kern="1200" dirty="0" err="1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include</a:t>
            </a:r>
            <a:r>
              <a:rPr lang="es-ES" sz="1800" b="1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es-ES" sz="1800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s-ES" sz="1800" kern="12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+mn-cs"/>
              </a:rPr>
              <a:t>se incluye la funcionalidad de un caso de uso en otro</a:t>
            </a:r>
            <a:endParaRPr lang="es-ES" sz="1800" dirty="0">
              <a:effectLst/>
            </a:endParaRPr>
          </a:p>
          <a:p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EA543D3-C58C-1AE7-0D94-9F33892E7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es-ES" dirty="0"/>
              <a:t>2. Diagramas de casos de uso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D49384F-8B2B-9D3A-0E21-F861368247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2.3 </a:t>
            </a:r>
            <a:r>
              <a:rPr lang="es-ES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Relaciones </a:t>
            </a:r>
            <a:r>
              <a:rPr lang="es-ES" b="1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(solo si aportan valor – información)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E567AB8D-BD8A-539B-9DB4-AEA886D009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1084" y="1565927"/>
            <a:ext cx="5452792" cy="4408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5820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057B1B83-A11A-686C-D7C2-0479349648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9625" y="3905955"/>
            <a:ext cx="2541235" cy="1517040"/>
          </a:xfrm>
          <a:prstGeom prst="rect">
            <a:avLst/>
          </a:prstGeom>
        </p:spPr>
      </p:pic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38D3920-D462-652D-BB44-FABE70253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15</a:t>
            </a:fld>
            <a:endParaRPr lang="en-US"/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778A1302-5141-15B7-B0E9-C39ED28DEB5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1600" y="883920"/>
            <a:ext cx="7236178" cy="5710555"/>
          </a:xfrm>
        </p:spPr>
        <p:txBody>
          <a:bodyPr>
            <a:normAutofit/>
          </a:bodyPr>
          <a:lstStyle/>
          <a:p>
            <a:pPr marL="0" lvl="1" indent="0"/>
            <a:r>
              <a:rPr lang="es-ES" sz="1800" b="1" dirty="0">
                <a:solidFill>
                  <a:srgbClr val="FF0000"/>
                </a:solidFill>
              </a:rPr>
              <a:t>Inclusión (</a:t>
            </a:r>
            <a:r>
              <a:rPr lang="es-ES" sz="1800" b="1" dirty="0" err="1">
                <a:solidFill>
                  <a:srgbClr val="FF0000"/>
                </a:solidFill>
              </a:rPr>
              <a:t>include</a:t>
            </a:r>
            <a:r>
              <a:rPr lang="es-ES" sz="1800" b="1" dirty="0">
                <a:solidFill>
                  <a:srgbClr val="FF0000"/>
                </a:solidFill>
              </a:rPr>
              <a:t>): </a:t>
            </a:r>
            <a:r>
              <a:rPr lang="es-E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 incluye la funcionalidad de un caso de uso en otro</a:t>
            </a:r>
          </a:p>
          <a:p>
            <a:pPr marL="400050" lvl="2" indent="0"/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 relación de inclusión se utiliza cuando un caso de uso (llamado caso de uso base) incluye funcionalidades de otro caso de uso (llamado caso de uso incluido).</a:t>
            </a:r>
          </a:p>
          <a:p>
            <a:pPr marL="400050" lvl="2" indent="0"/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El caso de uso incluido se ejecuta </a:t>
            </a:r>
            <a:r>
              <a:rPr lang="es-ES" sz="1600" dirty="0">
                <a:solidFill>
                  <a:srgbClr val="FF0000"/>
                </a:solidFill>
              </a:rPr>
              <a:t>siempre y de manera obligatoria </a:t>
            </a:r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dentro del flujo del caso de uso base.</a:t>
            </a:r>
          </a:p>
          <a:p>
            <a:pPr marL="400050" lvl="2" indent="0"/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 representa:</a:t>
            </a:r>
          </a:p>
          <a:p>
            <a:pPr marL="857250" lvl="3" indent="0"/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Mediante una flecha con una punta de flecha abierta desde el caso de uso base hacia el caso de uso incluido.</a:t>
            </a:r>
          </a:p>
          <a:p>
            <a:pPr marL="857250" lvl="3" indent="0"/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 línea debe ser punteada.</a:t>
            </a:r>
          </a:p>
          <a:p>
            <a:pPr marL="857250" lvl="3" indent="0"/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 puede añadir la palabra </a:t>
            </a:r>
            <a:r>
              <a:rPr lang="es-E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include</a:t>
            </a:r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400050" lvl="2" indent="0"/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El caso de uso base invoca al caso de uso incluido para acceder a funcionalidades específicas, y la ejecución del caso de uso incluido es esencial para el correcto funcionamiento del caso de uso base en esos puntos específicos.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EA543D3-C58C-1AE7-0D94-9F33892E7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es-ES" dirty="0"/>
              <a:t>2. Diagramas de casos de uso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D30E766-6E85-73F5-C7D7-2CF6EA866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>
                <a:solidFill>
                  <a:srgbClr val="FF0000"/>
                </a:solidFill>
              </a:rPr>
              <a:t>2.3 Relaciones</a:t>
            </a:r>
          </a:p>
        </p:txBody>
      </p:sp>
    </p:spTree>
    <p:extLst>
      <p:ext uri="{BB962C8B-B14F-4D97-AF65-F5344CB8AC3E}">
        <p14:creationId xmlns:p14="http://schemas.microsoft.com/office/powerpoint/2010/main" val="26016172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>
            <a:extLst>
              <a:ext uri="{FF2B5EF4-FFF2-40B4-BE49-F238E27FC236}">
                <a16:creationId xmlns:a16="http://schemas.microsoft.com/office/drawing/2014/main" id="{0B853822-8263-24BC-5E88-0FBB6F3687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7635" y="1267243"/>
            <a:ext cx="4124286" cy="3256910"/>
          </a:xfrm>
          <a:prstGeom prst="rect">
            <a:avLst/>
          </a:prstGeo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47CB38A-49F4-2C4A-2F51-E5ED94518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16</a:t>
            </a:fld>
            <a:endParaRPr lang="en-US"/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76ED22D3-014D-5F86-D3BA-280A5EC5FD2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-68046" y="930219"/>
            <a:ext cx="8707438" cy="571055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b="1" dirty="0">
                <a:solidFill>
                  <a:srgbClr val="FF0000"/>
                </a:solidFill>
              </a:rPr>
              <a:t>2. Extensión (</a:t>
            </a:r>
            <a:r>
              <a:rPr lang="es-ES" b="1" dirty="0" err="1">
                <a:solidFill>
                  <a:srgbClr val="FF0000"/>
                </a:solidFill>
              </a:rPr>
              <a:t>extends</a:t>
            </a:r>
            <a:r>
              <a:rPr lang="es-ES" b="1" dirty="0">
                <a:solidFill>
                  <a:srgbClr val="FF0000"/>
                </a:solidFill>
              </a:rPr>
              <a:t>): </a:t>
            </a:r>
            <a:r>
              <a:rPr lang="es-ES" b="1" dirty="0"/>
              <a:t>ampliación opcional de un caso de uso</a:t>
            </a:r>
            <a:endParaRPr lang="es-ES" b="1" dirty="0">
              <a:solidFill>
                <a:srgbClr val="FF0000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EA543D3-C58C-1AE7-0D94-9F33892E7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es-ES" dirty="0"/>
              <a:t>2. Diagramas de casos de uso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3610FAE-CABF-DBC7-EA93-E8709B8417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2.3 </a:t>
            </a:r>
            <a:r>
              <a:rPr lang="es-ES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Relaciones</a:t>
            </a:r>
            <a:r>
              <a:rPr lang="es-E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s-ES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(solo si aportan valor – información)</a:t>
            </a:r>
            <a:endParaRPr lang="es-ES" dirty="0"/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94B9D012-7F62-9E7C-A269-EED7987C74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608" y="4656428"/>
            <a:ext cx="4829849" cy="1981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8341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452181AB-A704-4F05-E6F3-77DB6EC4F4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7628" y="2767786"/>
            <a:ext cx="2486372" cy="1686160"/>
          </a:xfrm>
          <a:prstGeom prst="rect">
            <a:avLst/>
          </a:prstGeom>
        </p:spPr>
      </p:pic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38D3920-D462-652D-BB44-FABE70253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17</a:t>
            </a:fld>
            <a:endParaRPr lang="en-US"/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778A1302-5141-15B7-B0E9-C39ED28DEB5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1600" y="883920"/>
            <a:ext cx="6874934" cy="5710555"/>
          </a:xfrm>
        </p:spPr>
        <p:txBody>
          <a:bodyPr>
            <a:normAutofit/>
          </a:bodyPr>
          <a:lstStyle/>
          <a:p>
            <a:r>
              <a:rPr lang="es-ES" b="1" i="1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Extensión</a:t>
            </a:r>
            <a:r>
              <a:rPr lang="es-ES" b="1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s-ES" b="1" kern="1200" dirty="0" err="1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extends</a:t>
            </a:r>
            <a:r>
              <a:rPr lang="es-ES" b="1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es-ES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s-ES" kern="1200" dirty="0">
                <a:solidFill>
                  <a:schemeClr val="tx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variación de un caso de uso</a:t>
            </a:r>
          </a:p>
          <a:p>
            <a:pPr lvl="1"/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 relación de extensión se utiliza cuando un caso de uso (llamado caso de uso extendido) </a:t>
            </a:r>
            <a:r>
              <a:rPr lang="es-ES" dirty="0">
                <a:solidFill>
                  <a:srgbClr val="FF0000"/>
                </a:solidFill>
              </a:rPr>
              <a:t>puede</a:t>
            </a: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ser extendido por otro caso de uso (llamado caso de uso de extensión).</a:t>
            </a:r>
          </a:p>
          <a:p>
            <a:pPr lvl="1"/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 representa:</a:t>
            </a:r>
          </a:p>
          <a:p>
            <a:pPr lvl="2"/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Mediante una flecha con una punta de flecha abierta desde el caso de uso de extensión hacia el caso de uso extendido.</a:t>
            </a:r>
          </a:p>
          <a:p>
            <a:pPr marL="857250" lvl="3" indent="0"/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 línea debe ser punteada.</a:t>
            </a:r>
          </a:p>
          <a:p>
            <a:pPr marL="857250" lvl="3" indent="0"/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 puede añadir la palabra </a:t>
            </a:r>
            <a:r>
              <a:rPr lang="es-E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extends</a:t>
            </a:r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lvl="1"/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El caso de uso de extensión no afecta el flujo principal del caso de uso extendido, pero puede agregar o modificar su comportamiento en ciertos puntos específicos (puntos de extensión).</a:t>
            </a:r>
          </a:p>
          <a:p>
            <a:pPr lvl="1"/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 relación de extensión es útil para modelar escenarios </a:t>
            </a:r>
            <a:r>
              <a:rPr lang="es-ES" dirty="0">
                <a:solidFill>
                  <a:srgbClr val="FF0000"/>
                </a:solidFill>
              </a:rPr>
              <a:t>opcionales</a:t>
            </a: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 </a:t>
            </a:r>
            <a:r>
              <a:rPr lang="es-ES" dirty="0">
                <a:solidFill>
                  <a:srgbClr val="FF0000"/>
                </a:solidFill>
              </a:rPr>
              <a:t>variantes</a:t>
            </a: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en el sistema sin afectar la ejecución principal del caso de uso extendido.</a:t>
            </a:r>
          </a:p>
          <a:p>
            <a:pPr marL="457200" lvl="1" indent="0">
              <a:buNone/>
            </a:pPr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EA543D3-C58C-1AE7-0D94-9F33892E7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es-ES" dirty="0"/>
              <a:t>2. Diagramas de casos de uso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72EB05F-3146-ABBB-BEE2-7AFD16066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>
                <a:solidFill>
                  <a:srgbClr val="FF0000"/>
                </a:solidFill>
              </a:rPr>
              <a:t>2.3 Relaciones</a:t>
            </a:r>
            <a:endParaRPr lang="es-ES" b="1" i="1" dirty="0">
              <a:solidFill>
                <a:srgbClr val="FF0000"/>
              </a:solidFill>
            </a:endParaRP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485528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38D3920-D462-652D-BB44-FABE70253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18</a:t>
            </a:fld>
            <a:endParaRPr lang="en-US"/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778A1302-5141-15B7-B0E9-C39ED28DEB5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1600" y="883920"/>
            <a:ext cx="6727463" cy="5710555"/>
          </a:xfrm>
        </p:spPr>
        <p:txBody>
          <a:bodyPr>
            <a:normAutofit/>
          </a:bodyPr>
          <a:lstStyle/>
          <a:p>
            <a:pPr lvl="0" algn="just"/>
            <a:r>
              <a:rPr lang="es-ES" dirty="0"/>
              <a:t>La relación de </a:t>
            </a:r>
            <a:r>
              <a:rPr lang="es-ES" b="1" dirty="0">
                <a:solidFill>
                  <a:srgbClr val="FF0000"/>
                </a:solidFill>
              </a:rPr>
              <a:t>inclusión</a:t>
            </a:r>
            <a:r>
              <a:rPr lang="es-ES" dirty="0"/>
              <a:t> se utiliza para representar el añadido de funcionalidades de un caso de uso en otro, mientras que la relación de </a:t>
            </a:r>
            <a:r>
              <a:rPr lang="es-ES" b="1" dirty="0">
                <a:solidFill>
                  <a:srgbClr val="FF0000"/>
                </a:solidFill>
              </a:rPr>
              <a:t>extensión</a:t>
            </a:r>
            <a:r>
              <a:rPr lang="es-ES" dirty="0"/>
              <a:t> se utiliza para modelar la variación o modificación (opcionales) de un caso de uso sin alterar su flujo principal.</a:t>
            </a:r>
          </a:p>
          <a:p>
            <a:pPr lvl="0" algn="just"/>
            <a:r>
              <a:rPr lang="es-ES" dirty="0"/>
              <a:t>Ambas relaciones ayudan a mejorar la </a:t>
            </a:r>
            <a:r>
              <a:rPr lang="es-ES" b="1" dirty="0"/>
              <a:t>modularidad</a:t>
            </a:r>
            <a:r>
              <a:rPr lang="es-ES" dirty="0"/>
              <a:t> y la </a:t>
            </a:r>
            <a:r>
              <a:rPr lang="es-ES" b="1" dirty="0">
                <a:solidFill>
                  <a:srgbClr val="FF0000"/>
                </a:solidFill>
              </a:rPr>
              <a:t>reutilización</a:t>
            </a:r>
            <a:r>
              <a:rPr lang="es-ES" dirty="0"/>
              <a:t> de funcionalidades en el diseño de sistemas.</a:t>
            </a:r>
          </a:p>
          <a:p>
            <a:pPr marL="457200" lvl="1" indent="0" algn="just">
              <a:buNone/>
            </a:pPr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EA543D3-C58C-1AE7-0D94-9F33892E7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es-ES" dirty="0"/>
              <a:t>2. Diagramas de casos de uso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DED47F6-7820-7D6D-D5C8-68835E37CF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>
                <a:solidFill>
                  <a:srgbClr val="FF0000"/>
                </a:solidFill>
              </a:rPr>
              <a:t>2.3 Relaciones</a:t>
            </a:r>
            <a:endParaRPr lang="es-ES" b="1" i="1" dirty="0">
              <a:solidFill>
                <a:srgbClr val="FF0000"/>
              </a:solidFill>
            </a:endParaRPr>
          </a:p>
          <a:p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8E81278-BED7-9E4C-CEE6-BF37D70F88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2759" y="3889129"/>
            <a:ext cx="2486372" cy="168616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1D1637EE-87C2-CBF3-F0A1-2C7501A5E1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6562" y="3973689"/>
            <a:ext cx="2541235" cy="1517040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9FEFDD60-0369-FE16-DCA5-DD5742E93073}"/>
              </a:ext>
            </a:extLst>
          </p:cNvPr>
          <p:cNvSpPr txBox="1"/>
          <p:nvPr/>
        </p:nvSpPr>
        <p:spPr>
          <a:xfrm>
            <a:off x="733778" y="3510844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Base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F544683C-DC37-89CF-A249-F90C72AFC909}"/>
              </a:ext>
            </a:extLst>
          </p:cNvPr>
          <p:cNvSpPr txBox="1"/>
          <p:nvPr/>
        </p:nvSpPr>
        <p:spPr>
          <a:xfrm>
            <a:off x="3301436" y="5399576"/>
            <a:ext cx="1000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Incluido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E21895AC-6C22-7AAF-57CB-113D34F8999F}"/>
              </a:ext>
            </a:extLst>
          </p:cNvPr>
          <p:cNvSpPr txBox="1"/>
          <p:nvPr/>
        </p:nvSpPr>
        <p:spPr>
          <a:xfrm>
            <a:off x="6619195" y="5332970"/>
            <a:ext cx="1516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De extensión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F436B359-B943-BF1E-24BE-E6A7E037E775}"/>
              </a:ext>
            </a:extLst>
          </p:cNvPr>
          <p:cNvSpPr txBox="1"/>
          <p:nvPr/>
        </p:nvSpPr>
        <p:spPr>
          <a:xfrm>
            <a:off x="3950479" y="3789023"/>
            <a:ext cx="1213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Extendido</a:t>
            </a:r>
          </a:p>
        </p:txBody>
      </p:sp>
    </p:spTree>
    <p:extLst>
      <p:ext uri="{BB962C8B-B14F-4D97-AF65-F5344CB8AC3E}">
        <p14:creationId xmlns:p14="http://schemas.microsoft.com/office/powerpoint/2010/main" val="18556364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7A8BAC9-3089-B8B2-A99E-232A17F5B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19</a:t>
            </a:fld>
            <a:endParaRPr lang="en-US"/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5BE7A8A0-1175-8974-988B-802E7394F88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0" indent="0">
              <a:lnSpc>
                <a:spcPts val="1937"/>
              </a:lnSpc>
              <a:buNone/>
            </a:pPr>
            <a:r>
              <a:rPr lang="es-E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</a:t>
            </a:r>
            <a:r>
              <a:rPr lang="es-ES" b="1" spc="925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Generalización</a:t>
            </a:r>
            <a:r>
              <a:rPr lang="es-E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s-ES" spc="48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permite identificar</a:t>
            </a:r>
            <a:r>
              <a:rPr lang="es-ES" spc="28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CASOS DE USO</a:t>
            </a:r>
            <a:r>
              <a:rPr lang="es-ES" spc="26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comunes</a:t>
            </a:r>
            <a:r>
              <a:rPr lang="es-ES" spc="18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entre</a:t>
            </a:r>
            <a:r>
              <a:rPr lang="es-ES" spc="2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 actores</a:t>
            </a:r>
          </a:p>
          <a:p>
            <a:pPr lvl="1">
              <a:lnSpc>
                <a:spcPts val="1937"/>
              </a:lnSpc>
            </a:pPr>
            <a:r>
              <a:rPr lang="es-E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 encargado hace lo mismo que un empleado</a:t>
            </a:r>
          </a:p>
          <a:p>
            <a:pPr lvl="2">
              <a:lnSpc>
                <a:spcPts val="1937"/>
              </a:lnSpc>
            </a:pPr>
            <a:r>
              <a:rPr lang="es-E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Pero un empleado no hace lo que hace un encargado</a:t>
            </a:r>
          </a:p>
          <a:p>
            <a:pPr lvl="1">
              <a:lnSpc>
                <a:spcPts val="1937"/>
              </a:lnSpc>
            </a:pPr>
            <a:r>
              <a:rPr lang="es-E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 cliente </a:t>
            </a:r>
            <a:r>
              <a:rPr lang="es-ES" b="1" i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Logeado</a:t>
            </a:r>
            <a:r>
              <a:rPr lang="es-E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hace lo mismo que un cliente</a:t>
            </a:r>
          </a:p>
          <a:p>
            <a:pPr lvl="1">
              <a:lnSpc>
                <a:spcPts val="1937"/>
              </a:lnSpc>
            </a:pPr>
            <a:r>
              <a:rPr lang="es-E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flecha que indica herencia tiene la punta vacía </a:t>
            </a:r>
          </a:p>
          <a:p>
            <a:endParaRPr lang="es-ES" b="1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EA543D3-C58C-1AE7-0D94-9F33892E7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es-ES" dirty="0"/>
              <a:t>2. Diagramas de casos de uso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A330B87-DFE6-4740-3D2D-B92042D873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2.3 Relaciones</a:t>
            </a:r>
            <a:endParaRPr lang="es-ES" dirty="0">
              <a:solidFill>
                <a:srgbClr val="FF0000"/>
              </a:solidFill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8863F1F-3177-2568-38C3-0763795AEDB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511"/>
          <a:stretch/>
        </p:blipFill>
        <p:spPr>
          <a:xfrm>
            <a:off x="1357852" y="2805728"/>
            <a:ext cx="1080119" cy="3168352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D4320064-630A-046D-1BF4-D0DF958779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3851" y="3337070"/>
            <a:ext cx="3412180" cy="2607314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201E57FF-8D44-59D4-B909-3B5D5855F82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" t="41786" r="88025" b="39134"/>
          <a:stretch/>
        </p:blipFill>
        <p:spPr>
          <a:xfrm rot="5400000">
            <a:off x="5472652" y="2217167"/>
            <a:ext cx="684308" cy="60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344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D4D4E08-3CCA-9AD8-5EB3-4A5637743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ES" smtClean="0"/>
              <a:t>2</a:t>
            </a:fld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6D7D569-2E40-41FB-F9B2-C2262085590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 marL="400050">
              <a:buFont typeface="+mj-lt"/>
              <a:buAutoNum type="arabicPeriod"/>
            </a:pPr>
            <a:r>
              <a:rPr lang="es-ES" dirty="0"/>
              <a:t>Desarrollo de software, documentos y diagramas</a:t>
            </a:r>
          </a:p>
          <a:p>
            <a:pPr marL="400050">
              <a:buFont typeface="+mj-lt"/>
              <a:buAutoNum type="arabicPeriod"/>
            </a:pPr>
            <a:r>
              <a:rPr lang="es-ES" dirty="0"/>
              <a:t>Diagramas de casos de uso</a:t>
            </a:r>
          </a:p>
          <a:p>
            <a:pPr marL="400050">
              <a:buFont typeface="+mj-lt"/>
              <a:buAutoNum type="arabicPeriod"/>
            </a:pPr>
            <a:r>
              <a:rPr lang="es-ES" dirty="0"/>
              <a:t>Documentación de casos de uso</a:t>
            </a:r>
          </a:p>
          <a:p>
            <a:pPr marL="400050">
              <a:buFont typeface="+mj-lt"/>
              <a:buAutoNum type="arabicPeriod"/>
            </a:pPr>
            <a:r>
              <a:rPr lang="es-ES" dirty="0"/>
              <a:t>Práctica residencia</a:t>
            </a:r>
          </a:p>
          <a:p>
            <a:pPr marL="400050">
              <a:buFont typeface="+mj-lt"/>
              <a:buAutoNum type="arabicPeriod"/>
            </a:pPr>
            <a:r>
              <a:rPr lang="es-ES" dirty="0"/>
              <a:t>Recursos</a:t>
            </a:r>
          </a:p>
          <a:p>
            <a:pPr marL="400050">
              <a:buFont typeface="+mj-lt"/>
              <a:buAutoNum type="arabicPeriod"/>
            </a:pPr>
            <a:endParaRPr lang="es-ES" dirty="0"/>
          </a:p>
          <a:p>
            <a:pPr marL="400050">
              <a:buFont typeface="+mj-lt"/>
              <a:buAutoNum type="arabicPeriod"/>
            </a:pPr>
            <a:endParaRPr lang="es-ES" dirty="0"/>
          </a:p>
          <a:p>
            <a:pPr marL="400050">
              <a:buFont typeface="+mj-lt"/>
              <a:buAutoNum type="arabicPeriod"/>
            </a:pPr>
            <a:endParaRPr lang="es-ES" dirty="0"/>
          </a:p>
          <a:p>
            <a:pPr marL="57150" indent="0" algn="ctr">
              <a:buNone/>
            </a:pPr>
            <a:r>
              <a:rPr lang="es-ES" sz="3200" dirty="0">
                <a:solidFill>
                  <a:schemeClr val="accent4"/>
                </a:solidFill>
              </a:rPr>
              <a:t>¿Te lo explico o te lo dibujo?</a:t>
            </a:r>
          </a:p>
          <a:p>
            <a:pPr lvl="1">
              <a:buFont typeface="+mj-lt"/>
              <a:buAutoNum type="arabicPeriod"/>
            </a:pPr>
            <a:endParaRPr lang="es-ES" dirty="0"/>
          </a:p>
          <a:p>
            <a:pPr>
              <a:buFont typeface="+mj-lt"/>
              <a:buAutoNum type="arabicPeriod"/>
            </a:pPr>
            <a:endParaRPr lang="es-ES" dirty="0"/>
          </a:p>
          <a:p>
            <a:pPr>
              <a:buFont typeface="+mj-lt"/>
              <a:buAutoNum type="arabicPeriod"/>
            </a:pPr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3E806B4-64A7-7098-4FE2-E40610F1E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CONTENIDO</a:t>
            </a:r>
          </a:p>
        </p:txBody>
      </p:sp>
    </p:spTree>
    <p:extLst>
      <p:ext uri="{BB962C8B-B14F-4D97-AF65-F5344CB8AC3E}">
        <p14:creationId xmlns:p14="http://schemas.microsoft.com/office/powerpoint/2010/main" val="7454581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DC2FDDD5-C9AA-638A-14F3-FBEF2774AD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8186" y="1090601"/>
            <a:ext cx="6136635" cy="5248734"/>
          </a:xfrm>
          <a:prstGeom prst="rect">
            <a:avLst/>
          </a:prstGeom>
        </p:spPr>
      </p:pic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7A8BAC9-3089-B8B2-A99E-232A17F5B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20</a:t>
            </a:fld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99C4AD9-683A-217C-72C6-395434BD65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ES" dirty="0"/>
              <a:t>NO se</a:t>
            </a:r>
            <a:r>
              <a:rPr lang="es-ES" baseline="0" dirty="0"/>
              <a:t> deben utilizar inclusiones para detallar los pasos de un caso de uso</a:t>
            </a:r>
          </a:p>
          <a:p>
            <a:r>
              <a:rPr lang="es-ES" dirty="0"/>
              <a:t>NO se debe llamar USUARIO a un actor</a:t>
            </a:r>
          </a:p>
          <a:p>
            <a:r>
              <a:rPr lang="es-ES" dirty="0"/>
              <a:t>NO olvidar el recuadro y el nombre del sistema</a:t>
            </a:r>
          </a:p>
          <a:p>
            <a:r>
              <a:rPr lang="es-ES" dirty="0"/>
              <a:t>NO poner punta de flecha en asociaciones</a:t>
            </a:r>
          </a:p>
          <a:p>
            <a:r>
              <a:rPr lang="es-ES" dirty="0"/>
              <a:t>Relaciones con segmento discontinuo</a:t>
            </a:r>
          </a:p>
          <a:p>
            <a:pPr lvl="1"/>
            <a:r>
              <a:rPr lang="es-ES" dirty="0"/>
              <a:t>La punta de flecha de la herencia</a:t>
            </a:r>
          </a:p>
          <a:p>
            <a:pPr marL="457200" lvl="1" indent="0">
              <a:buNone/>
            </a:pPr>
            <a:r>
              <a:rPr lang="es-ES" dirty="0"/>
              <a:t>    debe estar vacía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EA543D3-C58C-1AE7-0D94-9F33892E7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es-ES" dirty="0"/>
              <a:t>2. Diagramas de casos de uso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A006EB5F-A218-33DB-A824-097CB3C330B2}"/>
              </a:ext>
            </a:extLst>
          </p:cNvPr>
          <p:cNvSpPr txBox="1"/>
          <p:nvPr/>
        </p:nvSpPr>
        <p:spPr>
          <a:xfrm>
            <a:off x="3967480" y="2243919"/>
            <a:ext cx="373686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0" dirty="0">
                <a:solidFill>
                  <a:srgbClr val="FF0000"/>
                </a:solidFill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9864239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636E657-EAB7-E19E-B348-18CFA0661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21</a:t>
            </a:fld>
            <a:endParaRPr lang="en-US"/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6AF26118-0494-EB9E-7176-C80456E3681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2772" y="1559585"/>
            <a:ext cx="8707438" cy="571055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800100" lvl="1" indent="-342900" rtl="0" eaLnBrk="1" latinLnBrk="0" hangingPunct="1">
              <a:buFont typeface="+mj-lt"/>
              <a:buAutoNum type="arabicPeriod"/>
            </a:pPr>
            <a:r>
              <a:rPr lang="es-ES" sz="1600" kern="1200" dirty="0">
                <a:solidFill>
                  <a:schemeClr val="tx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Identificar los </a:t>
            </a:r>
            <a:r>
              <a:rPr lang="es-ES" sz="1600" b="1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límites</a:t>
            </a:r>
            <a:r>
              <a:rPr lang="es-ES" sz="1600" kern="1200" dirty="0">
                <a:solidFill>
                  <a:schemeClr val="tx2">
                    <a:lumMod val="75000"/>
                  </a:schemeClr>
                </a:solidFill>
                <a:effectLst/>
              </a:rPr>
              <a:t> del sistema: nombre del sistema</a:t>
            </a:r>
            <a:endParaRPr lang="es-ES" dirty="0">
              <a:solidFill>
                <a:schemeClr val="tx2">
                  <a:lumMod val="75000"/>
                </a:schemeClr>
              </a:solidFill>
              <a:effectLst/>
            </a:endParaRPr>
          </a:p>
          <a:p>
            <a:pPr marL="800100" lvl="1" indent="-342900" rtl="0" eaLnBrk="1" latinLnBrk="0" hangingPunct="1">
              <a:buFont typeface="+mj-lt"/>
              <a:buAutoNum type="arabicPeriod"/>
            </a:pPr>
            <a:r>
              <a:rPr lang="es-ES" sz="1600" kern="1200" dirty="0">
                <a:solidFill>
                  <a:schemeClr val="tx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Identificar los </a:t>
            </a:r>
            <a:r>
              <a:rPr lang="es-ES" sz="1600" b="1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actores</a:t>
            </a:r>
            <a:r>
              <a:rPr lang="es-ES" sz="1600" kern="1200" dirty="0">
                <a:solidFill>
                  <a:schemeClr val="tx2">
                    <a:lumMod val="75000"/>
                  </a:schemeClr>
                </a:solidFill>
                <a:effectLst/>
              </a:rPr>
              <a:t> principales</a:t>
            </a:r>
            <a:endParaRPr lang="es-ES" dirty="0">
              <a:solidFill>
                <a:schemeClr val="tx2">
                  <a:lumMod val="75000"/>
                </a:schemeClr>
              </a:solidFill>
              <a:effectLst/>
            </a:endParaRPr>
          </a:p>
          <a:p>
            <a:pPr marL="800100" lvl="1" indent="-342900" rtl="0" eaLnBrk="1" latinLnBrk="0" hangingPunct="1">
              <a:buFont typeface="+mj-lt"/>
              <a:buAutoNum type="arabicPeriod"/>
            </a:pPr>
            <a:r>
              <a:rPr lang="es-ES" sz="1600" kern="1200" dirty="0">
                <a:solidFill>
                  <a:schemeClr val="tx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Definir los </a:t>
            </a:r>
            <a:r>
              <a:rPr lang="es-ES" sz="1600" b="1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casos</a:t>
            </a:r>
            <a:r>
              <a:rPr lang="es-ES" sz="1600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" sz="1600" b="1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de</a:t>
            </a:r>
            <a:r>
              <a:rPr lang="es-ES" sz="1600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" sz="1600" b="1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uso</a:t>
            </a:r>
            <a:r>
              <a:rPr lang="es-ES" sz="1600" kern="1200" dirty="0">
                <a:solidFill>
                  <a:schemeClr val="tx2">
                    <a:lumMod val="75000"/>
                  </a:schemeClr>
                </a:solidFill>
                <a:effectLst/>
              </a:rPr>
              <a:t> que satisfacen los objetivos</a:t>
            </a:r>
            <a:endParaRPr lang="es-ES" dirty="0">
              <a:solidFill>
                <a:schemeClr val="tx2">
                  <a:lumMod val="75000"/>
                </a:schemeClr>
              </a:solidFill>
              <a:effectLst/>
            </a:endParaRPr>
          </a:p>
          <a:p>
            <a:pPr marL="800100" lvl="1" indent="-342900" rtl="0" eaLnBrk="1" latinLnBrk="0" hangingPunct="1">
              <a:buFont typeface="+mj-lt"/>
              <a:buAutoNum type="arabicPeriod"/>
            </a:pPr>
            <a:r>
              <a:rPr lang="es-ES" sz="1600" b="1" kern="1200" dirty="0">
                <a:solidFill>
                  <a:schemeClr val="tx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Asociar</a:t>
            </a:r>
            <a:r>
              <a:rPr lang="es-ES" sz="1600" kern="1200" dirty="0">
                <a:solidFill>
                  <a:schemeClr val="tx2">
                    <a:lumMod val="75000"/>
                  </a:schemeClr>
                </a:solidFill>
                <a:effectLst/>
              </a:rPr>
              <a:t> actores y casos de uso</a:t>
            </a:r>
            <a:endParaRPr lang="es-ES" dirty="0">
              <a:solidFill>
                <a:schemeClr val="tx2">
                  <a:lumMod val="75000"/>
                </a:schemeClr>
              </a:solidFill>
              <a:effectLst/>
            </a:endParaRPr>
          </a:p>
          <a:p>
            <a:pPr marL="800100" lvl="1" indent="-342900" rtl="0" eaLnBrk="1" latinLnBrk="0" hangingPunct="1">
              <a:buFont typeface="+mj-lt"/>
              <a:buAutoNum type="arabicPeriod"/>
            </a:pPr>
            <a:r>
              <a:rPr lang="es-ES" sz="1600" kern="1200" dirty="0">
                <a:solidFill>
                  <a:srgbClr val="FF0000"/>
                </a:solidFill>
                <a:effectLst/>
              </a:rPr>
              <a:t>Opcionalmente</a:t>
            </a:r>
            <a:r>
              <a:rPr lang="es-ES" sz="1600" kern="1200" dirty="0">
                <a:solidFill>
                  <a:schemeClr val="tx2">
                    <a:lumMod val="75000"/>
                  </a:schemeClr>
                </a:solidFill>
                <a:effectLst/>
              </a:rPr>
              <a:t> </a:t>
            </a:r>
            <a:r>
              <a:rPr lang="es-ES" sz="1600" kern="1200" dirty="0">
                <a:solidFill>
                  <a:schemeClr val="tx2">
                    <a:lumMod val="75000"/>
                  </a:schemeClr>
                </a:solidFill>
                <a:effectLst/>
                <a:sym typeface="Wingdings" panose="05000000000000000000" pitchFamily="2" charset="2"/>
              </a:rPr>
              <a:t></a:t>
            </a:r>
            <a:r>
              <a:rPr lang="es-ES" sz="1600" kern="1200" dirty="0">
                <a:solidFill>
                  <a:schemeClr val="tx2">
                    <a:lumMod val="75000"/>
                  </a:schemeClr>
                </a:solidFill>
                <a:effectLst/>
              </a:rPr>
              <a:t> Definir otras relaciones: inclusión, extensión, generalización</a:t>
            </a:r>
          </a:p>
          <a:p>
            <a:pPr marL="800100" lvl="1" indent="-342900" rtl="0" eaLnBrk="1" latinLnBrk="0" hangingPunct="1">
              <a:buFont typeface="+mj-lt"/>
              <a:buAutoNum type="arabicPeriod"/>
            </a:pPr>
            <a:endParaRPr lang="es-ES" dirty="0">
              <a:solidFill>
                <a:schemeClr val="tx2">
                  <a:lumMod val="75000"/>
                </a:schemeClr>
              </a:solidFill>
              <a:effectLst/>
            </a:endParaRPr>
          </a:p>
          <a:p>
            <a:pPr marL="0" indent="0">
              <a:buNone/>
            </a:pPr>
            <a:r>
              <a:rPr lang="es-ES" dirty="0">
                <a:solidFill>
                  <a:srgbClr val="0070C0"/>
                </a:solidFill>
                <a:latin typeface="Tahoma"/>
                <a:ea typeface="Tahoma"/>
                <a:cs typeface="Tahoma"/>
              </a:rPr>
              <a:t> </a:t>
            </a:r>
            <a:r>
              <a:rPr lang="es-ES" sz="1600" dirty="0">
                <a:solidFill>
                  <a:srgbClr val="0070C0"/>
                </a:solidFill>
                <a:latin typeface="Tahoma"/>
                <a:ea typeface="Tahoma"/>
                <a:cs typeface="Tahoma"/>
              </a:rPr>
              <a:t>HERRAMIENTA: Web </a:t>
            </a:r>
            <a:r>
              <a:rPr lang="es-ES" sz="1600" dirty="0">
                <a:solidFill>
                  <a:srgbClr val="0070C0"/>
                </a:solidFill>
                <a:latin typeface="Tahoma"/>
                <a:ea typeface="Tahoma"/>
                <a:cs typeface="Tahoma"/>
                <a:hlinkClick r:id="rId2"/>
              </a:rPr>
              <a:t>Draw.io </a:t>
            </a:r>
            <a:endParaRPr lang="es-ES" sz="1600" dirty="0">
              <a:solidFill>
                <a:srgbClr val="0070C0"/>
              </a:solidFill>
              <a:effectLst/>
              <a:latin typeface="Tahoma"/>
              <a:ea typeface="Tahoma"/>
              <a:cs typeface="Tahoma"/>
            </a:endParaRPr>
          </a:p>
          <a:p>
            <a:pPr marL="0" indent="0">
              <a:buNone/>
            </a:pPr>
            <a:endParaRPr lang="es-ES" sz="1600" dirty="0">
              <a:solidFill>
                <a:srgbClr val="0070C0"/>
              </a:solidFill>
              <a:latin typeface="Tahoma"/>
              <a:ea typeface="Tahoma"/>
              <a:cs typeface="Tahoma"/>
            </a:endParaRPr>
          </a:p>
          <a:p>
            <a:pPr marL="0" indent="0">
              <a:buNone/>
            </a:pPr>
            <a:endParaRPr lang="es-ES" sz="1600" dirty="0">
              <a:solidFill>
                <a:srgbClr val="0070C0"/>
              </a:solidFill>
              <a:latin typeface="Tahoma"/>
              <a:ea typeface="Tahoma"/>
              <a:cs typeface="Tahoma"/>
            </a:endParaRPr>
          </a:p>
          <a:p>
            <a:pPr lvl="2">
              <a:buFont typeface="Wingdings" charset="2"/>
              <a:buChar char="§"/>
            </a:pPr>
            <a:r>
              <a:rPr lang="es-ES" dirty="0">
                <a:solidFill>
                  <a:srgbClr val="FF0000"/>
                </a:solidFill>
                <a:latin typeface="Tahoma"/>
                <a:ea typeface="Tahoma"/>
                <a:cs typeface="Tahoma"/>
              </a:rPr>
              <a:t>HERRAMIENTA: PROBEMOS 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EA543D3-C58C-1AE7-0D94-9F33892E7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2. ED6b0301#</a:t>
            </a:r>
            <a:br>
              <a:rPr lang="es-ES" dirty="0"/>
            </a:br>
            <a:br>
              <a:rPr lang="es-ES" dirty="0"/>
            </a:br>
            <a:r>
              <a:rPr lang="es-ES" dirty="0"/>
              <a:t>Diagramas de casos de uso: practica el uso de la herramienta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5075051-CFEA-750E-7BF4-B90054C05C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spcBef>
                <a:spcPct val="0"/>
              </a:spcBef>
            </a:pPr>
            <a:r>
              <a:rPr lang="es-ES" sz="2000" dirty="0"/>
              <a:t>2.4 Pasos para elaborar diagramas de casos de uso</a:t>
            </a:r>
          </a:p>
        </p:txBody>
      </p:sp>
    </p:spTree>
    <p:extLst>
      <p:ext uri="{BB962C8B-B14F-4D97-AF65-F5344CB8AC3E}">
        <p14:creationId xmlns:p14="http://schemas.microsoft.com/office/powerpoint/2010/main" val="16797622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035E727-F4D5-A19D-8C60-213BE223C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22</a:t>
            </a:fld>
            <a:endParaRPr lang="en-US"/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BFF36272-D83C-A59F-FF6A-AB1445BD57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s-ES" dirty="0"/>
              <a:t>Se desea desarrollar un sistema de encuentros virtuales (parecido a un chat).</a:t>
            </a:r>
          </a:p>
          <a:p>
            <a:pPr lvl="1"/>
            <a:r>
              <a:rPr lang="es-ES" dirty="0"/>
              <a:t>Cuando se conecta al servidor, un usuario puede entrar o salir de un encuentro.</a:t>
            </a:r>
          </a:p>
          <a:p>
            <a:pPr lvl="1"/>
            <a:r>
              <a:rPr lang="es-ES" dirty="0"/>
              <a:t>Cada encuentro tiene un mánager.</a:t>
            </a:r>
          </a:p>
          <a:p>
            <a:pPr lvl="1"/>
            <a:r>
              <a:rPr lang="es-ES" dirty="0"/>
              <a:t>El mánager es un usuario que ha planificado el encuentro (el nombre del encuentro, la agenda del encuentro y el moderador del encuentro).</a:t>
            </a:r>
          </a:p>
          <a:p>
            <a:pPr lvl="1"/>
            <a:r>
              <a:rPr lang="es-ES" dirty="0"/>
              <a:t>Cada encuentro puede tener también un moderador que es un usuario designado por el mánager.</a:t>
            </a:r>
          </a:p>
          <a:p>
            <a:pPr lvl="1"/>
            <a:r>
              <a:rPr lang="es-ES" dirty="0"/>
              <a:t>La misión del moderador es asignar los turnos de palabra para que los usuarios hablen.</a:t>
            </a:r>
          </a:p>
          <a:p>
            <a:pPr lvl="1"/>
            <a:r>
              <a:rPr lang="es-ES" dirty="0"/>
              <a:t>El moderador también podrá dar por concluido el encuentro en cualquier momento.</a:t>
            </a:r>
          </a:p>
          <a:p>
            <a:pPr lvl="1"/>
            <a:r>
              <a:rPr lang="es-ES" dirty="0"/>
              <a:t>En cualquier momento un usuario puede consultar el estado del sistema, por ejemplo, los encuentros planeados y su información.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EA543D3-C58C-1AE7-0D94-9F33892E7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es-ES" dirty="0"/>
              <a:t>2. Diagramas de casos de uso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B435BC46-6652-12D4-79A4-CAC3B9C13D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tabLst/>
              <a:defRPr/>
            </a:pPr>
            <a:r>
              <a:rPr lang="es-ES" sz="1800" kern="1200" dirty="0">
                <a:solidFill>
                  <a:schemeClr val="accent2">
                    <a:lumMod val="50000"/>
                  </a:schemeClr>
                </a:solidFill>
                <a:effectLst/>
                <a:latin typeface="+mj-lt"/>
                <a:ea typeface="+mj-ea"/>
                <a:cs typeface="+mj-cs"/>
              </a:rPr>
              <a:t>2.5 Actividad ejemplo 1 (la hacemos juntos)</a:t>
            </a:r>
            <a:endParaRPr lang="es-ES" dirty="0">
              <a:effectLst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C67C812D-06F7-5362-DEA9-22326FB39A8F}"/>
              </a:ext>
            </a:extLst>
          </p:cNvPr>
          <p:cNvSpPr txBox="1"/>
          <p:nvPr/>
        </p:nvSpPr>
        <p:spPr>
          <a:xfrm>
            <a:off x="633079" y="5432649"/>
            <a:ext cx="3096344" cy="10828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sz="8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Identificar los </a:t>
            </a:r>
            <a:r>
              <a:rPr lang="es-ES" sz="800" b="1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límites</a:t>
            </a:r>
            <a:r>
              <a:rPr lang="es-ES" sz="8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del sistema: nombre</a:t>
            </a:r>
          </a:p>
          <a:p>
            <a:pPr>
              <a:lnSpc>
                <a:spcPct val="150000"/>
              </a:lnSpc>
            </a:pPr>
            <a:r>
              <a:rPr lang="es-ES" sz="8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Identificar los </a:t>
            </a:r>
            <a:r>
              <a:rPr lang="es-ES" sz="800" b="1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actores</a:t>
            </a:r>
            <a:r>
              <a:rPr lang="es-ES" sz="8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principales</a:t>
            </a:r>
          </a:p>
          <a:p>
            <a:pPr>
              <a:lnSpc>
                <a:spcPct val="150000"/>
              </a:lnSpc>
            </a:pPr>
            <a:r>
              <a:rPr lang="es-ES" sz="8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Definir los </a:t>
            </a:r>
            <a:r>
              <a:rPr lang="es-ES" sz="800" b="1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casos</a:t>
            </a:r>
            <a:r>
              <a:rPr lang="es-ES" sz="8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s-ES" sz="800" b="1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</a:t>
            </a:r>
            <a:r>
              <a:rPr lang="es-ES" sz="8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s-ES" sz="800" b="1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uso</a:t>
            </a:r>
          </a:p>
          <a:p>
            <a:pPr>
              <a:lnSpc>
                <a:spcPct val="150000"/>
              </a:lnSpc>
            </a:pPr>
            <a:r>
              <a:rPr lang="es-ES" sz="800" b="1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Asociar</a:t>
            </a:r>
            <a:r>
              <a:rPr lang="es-ES" sz="8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actores y casos de uso</a:t>
            </a:r>
          </a:p>
          <a:p>
            <a:pPr>
              <a:lnSpc>
                <a:spcPct val="150000"/>
              </a:lnSpc>
            </a:pPr>
            <a:r>
              <a:rPr lang="es-ES" sz="8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Definir otras relaciones: inclusión, extensión,</a:t>
            </a:r>
          </a:p>
          <a:p>
            <a:pPr>
              <a:lnSpc>
                <a:spcPct val="150000"/>
              </a:lnSpc>
            </a:pPr>
            <a:r>
              <a:rPr lang="es-ES" sz="8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generalización</a:t>
            </a:r>
            <a:endParaRPr sz="8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98365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2E9FE3B-5C8B-AA84-AE7E-ABCC52476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23</a:t>
            </a:fld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EA543D3-C58C-1AE7-0D94-9F33892E7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es-ES" dirty="0"/>
              <a:t>2. Diagramas de casos de uso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40171F07-942D-15B7-B7D3-08FE1A0F6B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2.5 Actividad</a:t>
            </a:r>
            <a:r>
              <a:rPr lang="es-ES" baseline="0" dirty="0"/>
              <a:t> ejemplo 1</a:t>
            </a:r>
            <a:endParaRPr lang="es-ES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F351AA54-C070-2364-7026-39D30F542985}"/>
              </a:ext>
            </a:extLst>
          </p:cNvPr>
          <p:cNvSpPr txBox="1"/>
          <p:nvPr/>
        </p:nvSpPr>
        <p:spPr>
          <a:xfrm>
            <a:off x="3095836" y="1947325"/>
            <a:ext cx="43924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/>
              <a:t>Encuentros virtuales</a:t>
            </a:r>
          </a:p>
        </p:txBody>
      </p:sp>
      <p:grpSp>
        <p:nvGrpSpPr>
          <p:cNvPr id="13" name="Grupo 12">
            <a:extLst>
              <a:ext uri="{FF2B5EF4-FFF2-40B4-BE49-F238E27FC236}">
                <a16:creationId xmlns:a16="http://schemas.microsoft.com/office/drawing/2014/main" id="{00FA467F-F4F0-B752-322C-F4FC765D5DAF}"/>
              </a:ext>
            </a:extLst>
          </p:cNvPr>
          <p:cNvGrpSpPr/>
          <p:nvPr/>
        </p:nvGrpSpPr>
        <p:grpSpPr>
          <a:xfrm>
            <a:off x="464328" y="1091783"/>
            <a:ext cx="6555944" cy="4674432"/>
            <a:chOff x="464328" y="1091783"/>
            <a:chExt cx="6555944" cy="4674432"/>
          </a:xfrm>
        </p:grpSpPr>
        <p:grpSp>
          <p:nvGrpSpPr>
            <p:cNvPr id="11" name="Grupo 10">
              <a:extLst>
                <a:ext uri="{FF2B5EF4-FFF2-40B4-BE49-F238E27FC236}">
                  <a16:creationId xmlns:a16="http://schemas.microsoft.com/office/drawing/2014/main" id="{9736EB66-67C9-3ABD-1899-A00947628D02}"/>
                </a:ext>
              </a:extLst>
            </p:cNvPr>
            <p:cNvGrpSpPr/>
            <p:nvPr/>
          </p:nvGrpSpPr>
          <p:grpSpPr>
            <a:xfrm>
              <a:off x="464328" y="1091783"/>
              <a:ext cx="6555944" cy="4674432"/>
              <a:chOff x="464328" y="1091783"/>
              <a:chExt cx="6555944" cy="4674432"/>
            </a:xfrm>
          </p:grpSpPr>
          <p:pic>
            <p:nvPicPr>
              <p:cNvPr id="6" name="Imagen 5">
                <a:extLst>
                  <a:ext uri="{FF2B5EF4-FFF2-40B4-BE49-F238E27FC236}">
                    <a16:creationId xmlns:a16="http://schemas.microsoft.com/office/drawing/2014/main" id="{C759AECF-B51D-8B74-F839-3C73A74642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4328" y="1127065"/>
                <a:ext cx="6180071" cy="4603869"/>
              </a:xfrm>
              <a:prstGeom prst="rect">
                <a:avLst/>
              </a:prstGeom>
            </p:spPr>
          </p:pic>
          <p:sp>
            <p:nvSpPr>
              <p:cNvPr id="9" name="Rectángulo 8">
                <a:extLst>
                  <a:ext uri="{FF2B5EF4-FFF2-40B4-BE49-F238E27FC236}">
                    <a16:creationId xmlns:a16="http://schemas.microsoft.com/office/drawing/2014/main" id="{9D7F8DD2-53D0-E471-49A2-FEFAD7869CA2}"/>
                  </a:ext>
                </a:extLst>
              </p:cNvPr>
              <p:cNvSpPr/>
              <p:nvPr/>
            </p:nvSpPr>
            <p:spPr>
              <a:xfrm>
                <a:off x="3095836" y="1091783"/>
                <a:ext cx="3924436" cy="46744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cxnSp>
          <p:nvCxnSpPr>
            <p:cNvPr id="5" name="Conector recto 4">
              <a:extLst>
                <a:ext uri="{FF2B5EF4-FFF2-40B4-BE49-F238E27FC236}">
                  <a16:creationId xmlns:a16="http://schemas.microsoft.com/office/drawing/2014/main" id="{ED3440F2-CDED-ED44-B2D4-AF31382E9A7F}"/>
                </a:ext>
              </a:extLst>
            </p:cNvPr>
            <p:cNvCxnSpPr>
              <a:cxnSpLocks/>
            </p:cNvCxnSpPr>
            <p:nvPr/>
          </p:nvCxnSpPr>
          <p:spPr>
            <a:xfrm>
              <a:off x="1230489" y="2193546"/>
              <a:ext cx="857955" cy="0"/>
            </a:xfrm>
            <a:prstGeom prst="line">
              <a:avLst/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14" name="CuadroTexto 13">
            <a:extLst>
              <a:ext uri="{FF2B5EF4-FFF2-40B4-BE49-F238E27FC236}">
                <a16:creationId xmlns:a16="http://schemas.microsoft.com/office/drawing/2014/main" id="{F0B05A6E-A0D4-472C-98A2-494A35441E67}"/>
              </a:ext>
            </a:extLst>
          </p:cNvPr>
          <p:cNvSpPr txBox="1"/>
          <p:nvPr/>
        </p:nvSpPr>
        <p:spPr>
          <a:xfrm>
            <a:off x="865683" y="1161724"/>
            <a:ext cx="2049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Interlocutor</a:t>
            </a:r>
          </a:p>
        </p:txBody>
      </p:sp>
    </p:spTree>
    <p:extLst>
      <p:ext uri="{BB962C8B-B14F-4D97-AF65-F5344CB8AC3E}">
        <p14:creationId xmlns:p14="http://schemas.microsoft.com/office/powerpoint/2010/main" val="18148599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662F435-AE30-638F-34AA-259CC540A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24</a:t>
            </a:fld>
            <a:endParaRPr lang="en-US"/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EC7B178E-2C9A-972F-0B79-CFDCB954ED6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rtl="0" eaLnBrk="1" latinLnBrk="0" hangingPunct="1"/>
            <a:r>
              <a:rPr lang="es-ES" sz="1800" kern="12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+mn-cs"/>
              </a:rPr>
              <a:t>Veamos el caso de una </a:t>
            </a:r>
            <a:r>
              <a:rPr lang="es-ES" sz="1800" b="1" kern="12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+mn-cs"/>
              </a:rPr>
              <a:t>Máquina de reciclaje</a:t>
            </a:r>
            <a:r>
              <a:rPr lang="es-ES" sz="1800" kern="12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+mn-cs"/>
              </a:rPr>
              <a:t>: sistema que controla una máquina de recogida para reciclaje de botellas o tarros.</a:t>
            </a:r>
            <a:endParaRPr lang="es-ES" dirty="0">
              <a:effectLst/>
            </a:endParaRPr>
          </a:p>
          <a:p>
            <a:pPr rtl="0" eaLnBrk="1" latinLnBrk="0" hangingPunct="1"/>
            <a:r>
              <a:rPr lang="es-ES" sz="1800" kern="12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+mn-cs"/>
              </a:rPr>
              <a:t>El sistema debe controlar y/o aceptar:</a:t>
            </a:r>
            <a:endParaRPr lang="es-ES" dirty="0">
              <a:effectLst/>
            </a:endParaRPr>
          </a:p>
          <a:p>
            <a:pPr lvl="1" rtl="0" eaLnBrk="1" latinLnBrk="0" hangingPunct="1"/>
            <a:r>
              <a:rPr lang="es-ES" sz="1600" kern="12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+mn-cs"/>
              </a:rPr>
              <a:t>• Registrar los ítems ingresados.</a:t>
            </a:r>
            <a:endParaRPr lang="es-ES" dirty="0">
              <a:effectLst/>
            </a:endParaRPr>
          </a:p>
          <a:p>
            <a:pPr lvl="1" rtl="0" eaLnBrk="1" latinLnBrk="0" hangingPunct="1"/>
            <a:r>
              <a:rPr lang="es-ES" sz="1600" kern="12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+mn-cs"/>
              </a:rPr>
              <a:t>• Imprimir un recibo describiendo los ítems depositados por los usuarios.</a:t>
            </a:r>
            <a:endParaRPr lang="es-ES" dirty="0">
              <a:effectLst/>
            </a:endParaRPr>
          </a:p>
          <a:p>
            <a:pPr lvl="1"/>
            <a:r>
              <a:rPr lang="es-ES" sz="1600" kern="12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+mn-cs"/>
              </a:rPr>
              <a:t>• El operador desea </a:t>
            </a: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obtener al</a:t>
            </a:r>
            <a:r>
              <a:rPr lang="es-ES" sz="1600" kern="12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+mn-cs"/>
              </a:rPr>
              <a:t> final de cada día, un resumen de todo lo depositado en el día. Para ello imprimirá un resumen.</a:t>
            </a:r>
            <a:endParaRPr lang="es-ES" dirty="0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  <a:p>
            <a:pPr lvl="1" rtl="0" eaLnBrk="1" latinLnBrk="0" hangingPunct="1"/>
            <a:r>
              <a:rPr lang="es-ES" sz="1600" kern="12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+mn-cs"/>
              </a:rPr>
              <a:t>• El operador debe poder cambiar la información asociada a ítems.</a:t>
            </a:r>
            <a:endParaRPr lang="es-ES" dirty="0">
              <a:effectLst/>
            </a:endParaRPr>
          </a:p>
          <a:p>
            <a:pPr lvl="1" rtl="0" eaLnBrk="1" latinLnBrk="0" hangingPunct="1"/>
            <a:r>
              <a:rPr lang="es-ES" sz="1600" kern="12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+mn-cs"/>
              </a:rPr>
              <a:t>• En el sistema se activará una alarma cuando:</a:t>
            </a:r>
            <a:endParaRPr lang="es-ES" dirty="0">
              <a:effectLst/>
            </a:endParaRPr>
          </a:p>
          <a:p>
            <a:pPr lvl="2" rtl="0" eaLnBrk="1" latinLnBrk="0" hangingPunct="1"/>
            <a:r>
              <a:rPr lang="es-ES" sz="1400" kern="12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+mn-cs"/>
              </a:rPr>
              <a:t>a. Un </a:t>
            </a:r>
            <a:r>
              <a:rPr lang="es-ES" sz="1400" kern="12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+mn-cs"/>
              </a:rPr>
              <a:t>Item</a:t>
            </a:r>
            <a:r>
              <a:rPr lang="es-ES" sz="1400" kern="12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+mn-cs"/>
              </a:rPr>
              <a:t> se atasca.</a:t>
            </a:r>
            <a:endParaRPr lang="es-ES" dirty="0">
              <a:effectLst/>
            </a:endParaRPr>
          </a:p>
          <a:p>
            <a:pPr lvl="2" rtl="0" eaLnBrk="1" latinLnBrk="0" hangingPunct="1"/>
            <a:r>
              <a:rPr lang="es-ES" sz="1400" kern="12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+mn-cs"/>
              </a:rPr>
              <a:t>b. No hay más papel en la impresora.</a:t>
            </a:r>
            <a:endParaRPr lang="es-ES" dirty="0">
              <a:effectLst/>
            </a:endParaRPr>
          </a:p>
          <a:p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EA543D3-C58C-1AE7-0D94-9F33892E7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es-ES" dirty="0"/>
              <a:t>2. Diagramas de casos de uso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3DA41EA4-A8E2-2978-49A5-BDB95F162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2.6 Actividad ejemplo 2</a:t>
            </a:r>
          </a:p>
        </p:txBody>
      </p:sp>
    </p:spTree>
    <p:extLst>
      <p:ext uri="{BB962C8B-B14F-4D97-AF65-F5344CB8AC3E}">
        <p14:creationId xmlns:p14="http://schemas.microsoft.com/office/powerpoint/2010/main" val="22426441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8D768D4-F12F-6D1D-DCBA-958F6704B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25</a:t>
            </a:fld>
            <a:endParaRPr lang="en-US"/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9D4D4078-6202-2235-AFE5-4326CF3411E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ES" dirty="0"/>
              <a:t>2.6 Actividad</a:t>
            </a:r>
            <a:r>
              <a:rPr lang="es-ES" baseline="0" dirty="0"/>
              <a:t> ejemplo 2</a:t>
            </a:r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EA543D3-C58C-1AE7-0D94-9F33892E7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2. Diagramas de casos de </a:t>
            </a:r>
            <a:r>
              <a:rPr lang="es-ES"/>
              <a:t>uso ED6b0301# </a:t>
            </a:r>
            <a:r>
              <a:rPr lang="es-ES" dirty="0"/>
              <a:t>: todos los ejemplos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4B0949EA-A9E5-4B21-8045-7CC4F691DE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894" y="883920"/>
            <a:ext cx="7198159" cy="5459007"/>
          </a:xfrm>
          <a:prstGeom prst="rect">
            <a:avLst/>
          </a:prstGeom>
        </p:spPr>
      </p:pic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7D902D33-A590-277A-4920-2646C6AF1BCD}"/>
              </a:ext>
            </a:extLst>
          </p:cNvPr>
          <p:cNvCxnSpPr>
            <a:cxnSpLocks/>
          </p:cNvCxnSpPr>
          <p:nvPr/>
        </p:nvCxnSpPr>
        <p:spPr>
          <a:xfrm>
            <a:off x="351085" y="3570791"/>
            <a:ext cx="857955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88D7B9B6-425E-3377-41A4-67288BA48F5C}"/>
              </a:ext>
            </a:extLst>
          </p:cNvPr>
          <p:cNvSpPr txBox="1"/>
          <p:nvPr/>
        </p:nvSpPr>
        <p:spPr>
          <a:xfrm>
            <a:off x="187511" y="3631830"/>
            <a:ext cx="1580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Ciudadano</a:t>
            </a:r>
          </a:p>
        </p:txBody>
      </p:sp>
    </p:spTree>
    <p:extLst>
      <p:ext uri="{BB962C8B-B14F-4D97-AF65-F5344CB8AC3E}">
        <p14:creationId xmlns:p14="http://schemas.microsoft.com/office/powerpoint/2010/main" val="18137234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2CA9EB1-A6E1-D6F2-6071-F4E0467E5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26</a:t>
            </a:fld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8FE67E0-99EF-A18A-4582-38C894151EA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0" indent="0">
              <a:buNone/>
            </a:pPr>
            <a:endParaRPr lang="es-ES" dirty="0">
              <a:solidFill>
                <a:schemeClr val="tx2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671ABBE-395E-2F43-1B21-4AEA1C4C3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3.   Documentación de casos de uso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3DF99D1-8A03-A11A-8552-A90F040E63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>
                <a:solidFill>
                  <a:schemeClr val="tx2"/>
                </a:solidFill>
              </a:rPr>
              <a:t>Tengo que describir detalladamente cada uno de los casos de uso</a:t>
            </a:r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9B92CBC-5DAE-570B-9262-97919050B5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978"/>
          <a:stretch/>
        </p:blipFill>
        <p:spPr>
          <a:xfrm>
            <a:off x="3273038" y="1878442"/>
            <a:ext cx="3144457" cy="2540294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F339A8FA-F9EF-E9C9-ECBB-0495193655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962" y="1185495"/>
            <a:ext cx="3027659" cy="1923711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F8EC4CFE-2A99-6D33-5125-38921D20F5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962" y="3428999"/>
            <a:ext cx="3274501" cy="2080549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C06093B9-A4FE-9851-5C24-55348E8355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5174" y="4441348"/>
            <a:ext cx="2974289" cy="1889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8734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E0F969E-7EDD-6736-1C6C-B4AD5BE52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27</a:t>
            </a:fld>
            <a:endParaRPr lang="en-US"/>
          </a:p>
        </p:txBody>
      </p:sp>
      <p:sp>
        <p:nvSpPr>
          <p:cNvPr id="13" name="Marcador de texto 12">
            <a:extLst>
              <a:ext uri="{FF2B5EF4-FFF2-40B4-BE49-F238E27FC236}">
                <a16:creationId xmlns:a16="http://schemas.microsoft.com/office/drawing/2014/main" id="{70077DDA-9FFB-7130-EAE2-E7C564CCA84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1600" y="883920"/>
            <a:ext cx="7294623" cy="5710555"/>
          </a:xfrm>
        </p:spPr>
        <p:txBody>
          <a:bodyPr>
            <a:normAutofit/>
          </a:bodyPr>
          <a:lstStyle/>
          <a:p>
            <a:pPr lvl="0"/>
            <a:r>
              <a:rPr lang="es-ES" b="1" kern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Nombre</a:t>
            </a:r>
            <a:r>
              <a:rPr lang="es-ES" kern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del caso: </a:t>
            </a:r>
            <a:r>
              <a:rPr lang="es-ES" kern="1200" dirty="0">
                <a:solidFill>
                  <a:srgbClr val="FF0000"/>
                </a:solidFill>
                <a:effectLst/>
              </a:rPr>
              <a:t>verbo</a:t>
            </a:r>
            <a:r>
              <a:rPr lang="es-ES" kern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con la acción</a:t>
            </a:r>
            <a:endParaRPr lang="es-ES" dirty="0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  <a:p>
            <a:pPr lvl="0"/>
            <a:r>
              <a:rPr lang="es-ES" b="1" kern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ID</a:t>
            </a:r>
            <a:r>
              <a:rPr lang="es-ES" kern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identificador</a:t>
            </a:r>
            <a:endParaRPr lang="es-ES" dirty="0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  <a:p>
            <a:pPr lvl="0"/>
            <a:r>
              <a:rPr lang="es-ES" kern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Breve </a:t>
            </a:r>
            <a:r>
              <a:rPr lang="es-ES" b="1" kern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descripción</a:t>
            </a:r>
            <a:endParaRPr lang="es-ES" b="1" dirty="0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  <a:p>
            <a:pPr lvl="0"/>
            <a:r>
              <a:rPr lang="es-ES" b="1" kern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Actores</a:t>
            </a:r>
            <a:r>
              <a:rPr lang="es-ES" kern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implicados</a:t>
            </a:r>
            <a:endParaRPr lang="es-ES" dirty="0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  <a:p>
            <a:pPr lvl="0"/>
            <a:r>
              <a:rPr lang="es-ES" b="1" kern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Precondiciones</a:t>
            </a:r>
            <a:r>
              <a:rPr lang="es-ES" kern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: condiciones que deben cumplirse antes de que el caso de uso pueda empezar</a:t>
            </a:r>
            <a:endParaRPr lang="es-ES" dirty="0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  <a:p>
            <a:pPr lvl="0"/>
            <a:r>
              <a:rPr lang="es-ES" kern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Curso </a:t>
            </a:r>
            <a:r>
              <a:rPr lang="es-ES" b="1" kern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normal</a:t>
            </a:r>
            <a:r>
              <a:rPr lang="es-ES" kern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: Pasos en el caso que llevan a la finalización con éxito de este. Los pasos se describen ordenados cronológicamente</a:t>
            </a:r>
            <a:endParaRPr lang="es-ES" dirty="0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  <a:p>
            <a:pPr lvl="0"/>
            <a:r>
              <a:rPr lang="es-ES" b="1" kern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Postcondiciones</a:t>
            </a:r>
            <a:r>
              <a:rPr lang="es-ES" kern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: condiciones que deben cumplirse después de finalizado el caso de uso</a:t>
            </a:r>
            <a:endParaRPr lang="es-ES" dirty="0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  <a:p>
            <a:pPr lvl="0"/>
            <a:r>
              <a:rPr lang="es-ES" b="1" kern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Alternativas</a:t>
            </a:r>
            <a:r>
              <a:rPr lang="es-ES" kern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: Desviaciones del curso normal del caso, por ejemplo, las provocadas por errores o excepciones</a:t>
            </a:r>
            <a:endParaRPr lang="es-ES" dirty="0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  <a:p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EA543D3-C58C-1AE7-0D94-9F33892E7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 startAt="3"/>
            </a:pPr>
            <a:r>
              <a:rPr lang="es-ES" dirty="0"/>
              <a:t>Documentación de casos de uso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DFF48BE-4101-0389-F30D-2591364873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tabLst/>
              <a:defRPr/>
            </a:pPr>
            <a:r>
              <a:rPr lang="es-ES" sz="1800" b="1" kern="1200" dirty="0">
                <a:solidFill>
                  <a:schemeClr val="accent2">
                    <a:lumMod val="50000"/>
                  </a:schemeClr>
                </a:solidFill>
                <a:effectLst/>
                <a:latin typeface="+mj-lt"/>
                <a:ea typeface="+mj-ea"/>
                <a:cs typeface="+mj-cs"/>
              </a:rPr>
              <a:t>3.1 Para ello utilizo tablas</a:t>
            </a:r>
            <a:endParaRPr lang="es-ES" sz="1800" dirty="0">
              <a:effectLst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D0C6A6B1-F318-D221-5DE5-F55E92AEB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8950" y="336102"/>
            <a:ext cx="3105591" cy="1973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4263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0471F51-703F-BAB8-E121-DC675B000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28</a:t>
            </a:fld>
            <a:endParaRPr lang="en-US"/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E437B62F-5F81-8BEA-789E-4D9DC2E9EC5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EA543D3-C58C-1AE7-0D94-9F33892E7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 startAt="3"/>
            </a:pPr>
            <a:r>
              <a:rPr lang="es-ES" dirty="0"/>
              <a:t>Documentación de casos de uso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932EB58-65BF-6A21-66A1-62463F65EB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tabLst/>
              <a:defRPr/>
            </a:pPr>
            <a:r>
              <a:rPr lang="es-ES" sz="1800" b="1" kern="1200" dirty="0">
                <a:solidFill>
                  <a:schemeClr val="accent2">
                    <a:lumMod val="50000"/>
                  </a:schemeClr>
                </a:solidFill>
                <a:effectLst/>
                <a:latin typeface="+mj-lt"/>
                <a:ea typeface="+mj-ea"/>
                <a:cs typeface="+mj-cs"/>
              </a:rPr>
              <a:t>3.1 Mediante tablas</a:t>
            </a:r>
            <a:endParaRPr lang="es-ES" dirty="0">
              <a:effectLst/>
            </a:endParaRPr>
          </a:p>
          <a:p>
            <a:endParaRPr lang="es-ES" dirty="0"/>
          </a:p>
        </p:txBody>
      </p:sp>
      <p:graphicFrame>
        <p:nvGraphicFramePr>
          <p:cNvPr id="14" name="Tabla 13">
            <a:extLst>
              <a:ext uri="{FF2B5EF4-FFF2-40B4-BE49-F238E27FC236}">
                <a16:creationId xmlns:a16="http://schemas.microsoft.com/office/drawing/2014/main" id="{96A8E327-999F-F209-BF6F-5631386368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2504060"/>
              </p:ext>
            </p:extLst>
          </p:nvPr>
        </p:nvGraphicFramePr>
        <p:xfrm>
          <a:off x="611560" y="1988840"/>
          <a:ext cx="8064896" cy="4181012"/>
        </p:xfrm>
        <a:graphic>
          <a:graphicData uri="http://schemas.openxmlformats.org/drawingml/2006/table">
            <a:tbl>
              <a:tblPr firstRow="1" firstCol="1" bandRow="1"/>
              <a:tblGrid>
                <a:gridCol w="1879973">
                  <a:extLst>
                    <a:ext uri="{9D8B030D-6E8A-4147-A177-3AD203B41FA5}">
                      <a16:colId xmlns:a16="http://schemas.microsoft.com/office/drawing/2014/main" val="4283567214"/>
                    </a:ext>
                  </a:extLst>
                </a:gridCol>
                <a:gridCol w="6184923">
                  <a:extLst>
                    <a:ext uri="{9D8B030D-6E8A-4147-A177-3AD203B41FA5}">
                      <a16:colId xmlns:a16="http://schemas.microsoft.com/office/drawing/2014/main" val="1190908530"/>
                    </a:ext>
                  </a:extLst>
                </a:gridCol>
              </a:tblGrid>
              <a:tr h="290012"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600" b="1" kern="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SISTEMA DE GESTIÓN DE UNA BIBILIOTECA</a:t>
                      </a:r>
                      <a:endParaRPr lang="es-E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1602053"/>
                  </a:ext>
                </a:extLst>
              </a:tr>
              <a:tr h="290012"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600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ID:</a:t>
                      </a:r>
                      <a:r>
                        <a:rPr lang="es-ES" sz="1600" b="1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CU01 - RESERVAR LIBRO</a:t>
                      </a:r>
                      <a:endParaRPr lang="es-E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3287184"/>
                  </a:ext>
                </a:extLst>
              </a:tr>
              <a:tr h="29001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600" b="1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DESCRIPCIÓN: </a:t>
                      </a:r>
                      <a:endParaRPr lang="es-E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6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Un socio desea reservar un libro utilizando su código.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9372813"/>
                  </a:ext>
                </a:extLst>
              </a:tr>
              <a:tr h="29001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600" b="1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ACTOR: </a:t>
                      </a:r>
                      <a:endParaRPr lang="es-E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600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Socio de la biblioteca</a:t>
                      </a:r>
                      <a:endParaRPr lang="es-E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869439"/>
                  </a:ext>
                </a:extLst>
              </a:tr>
              <a:tr h="76531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600" b="1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PRECONDICIONES:</a:t>
                      </a:r>
                      <a:endParaRPr lang="es-E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6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El socio no tiene multas.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6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El libro no está en la biblioteca (otro socio lo está leyendo).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5704000"/>
                  </a:ext>
                </a:extLst>
              </a:tr>
              <a:tr h="89689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600" b="1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CURSO NORMAL:</a:t>
                      </a:r>
                      <a:endParaRPr lang="es-E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buFont typeface="+mj-lt"/>
                        <a:buAutoNum type="arabicPeriod"/>
                      </a:pPr>
                      <a:r>
                        <a:rPr lang="es-ES" sz="1600" kern="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El socio proporciona el código.</a:t>
                      </a:r>
                      <a:endParaRPr lang="es-ES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buFont typeface="+mj-lt"/>
                        <a:buAutoNum type="arabicPeriod"/>
                      </a:pPr>
                      <a:r>
                        <a:rPr lang="es-ES" sz="1600" kern="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El sistema comprueba que el código existe.</a:t>
                      </a:r>
                      <a:endParaRPr lang="es-ES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+mj-lt"/>
                        <a:buAutoNum type="arabicPeriod"/>
                      </a:pPr>
                      <a:r>
                        <a:rPr lang="es-ES" sz="1600" kern="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El sistema reserva el libro.</a:t>
                      </a:r>
                      <a:endParaRPr lang="es-ES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8825760"/>
                  </a:ext>
                </a:extLst>
              </a:tr>
              <a:tr h="59345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600" b="1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POSTCONDICIÓNES:</a:t>
                      </a:r>
                      <a:endParaRPr lang="es-E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6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El libro no</a:t>
                      </a:r>
                      <a:r>
                        <a:rPr lang="es-ES" sz="1600" kern="100" baseline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podrá ser reservado por otro socio.</a:t>
                      </a:r>
                      <a:endParaRPr lang="es-E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9454538"/>
                  </a:ext>
                </a:extLst>
              </a:tr>
              <a:tr h="76531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600" b="1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ALTERNATIVA 1: </a:t>
                      </a:r>
                      <a:r>
                        <a:rPr lang="es-ES" sz="1600" i="1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código incorrecto</a:t>
                      </a:r>
                      <a:r>
                        <a:rPr lang="es-ES" sz="1600" b="1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</a:t>
                      </a:r>
                      <a:endParaRPr lang="es-E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600" kern="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3b.  El sistema indica que el código es incorrecto.</a:t>
                      </a:r>
                      <a:endParaRPr lang="es-ES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600" kern="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Retorno a 1.</a:t>
                      </a:r>
                      <a:endParaRPr lang="es-ES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1988090"/>
                  </a:ext>
                </a:extLst>
              </a:tr>
            </a:tbl>
          </a:graphicData>
        </a:graphic>
      </p:graphicFrame>
      <p:sp>
        <p:nvSpPr>
          <p:cNvPr id="15" name="CuadroTexto 14">
            <a:extLst>
              <a:ext uri="{FF2B5EF4-FFF2-40B4-BE49-F238E27FC236}">
                <a16:creationId xmlns:a16="http://schemas.microsoft.com/office/drawing/2014/main" id="{FF9DCA94-40FD-4A17-5353-2229ECE7C521}"/>
              </a:ext>
            </a:extLst>
          </p:cNvPr>
          <p:cNvSpPr txBox="1"/>
          <p:nvPr/>
        </p:nvSpPr>
        <p:spPr>
          <a:xfrm>
            <a:off x="1403648" y="6318780"/>
            <a:ext cx="5112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>
                <a:solidFill>
                  <a:srgbClr val="FF0000"/>
                </a:solidFill>
              </a:rPr>
              <a:t>Plantilla en aula virtual</a:t>
            </a:r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30AD3789-136B-A7C5-612F-DF642BAD70B4}"/>
              </a:ext>
            </a:extLst>
          </p:cNvPr>
          <p:cNvGrpSpPr/>
          <p:nvPr/>
        </p:nvGrpSpPr>
        <p:grpSpPr>
          <a:xfrm>
            <a:off x="7042419" y="1132470"/>
            <a:ext cx="2031690" cy="1641330"/>
            <a:chOff x="7042419" y="1132470"/>
            <a:chExt cx="2031690" cy="1641330"/>
          </a:xfrm>
        </p:grpSpPr>
        <p:pic>
          <p:nvPicPr>
            <p:cNvPr id="16" name="Imagen 15">
              <a:extLst>
                <a:ext uri="{FF2B5EF4-FFF2-40B4-BE49-F238E27FC236}">
                  <a16:creationId xmlns:a16="http://schemas.microsoft.com/office/drawing/2014/main" id="{A998C36C-8D26-A866-00BB-BF0C8B81083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7978"/>
            <a:stretch/>
          </p:blipFill>
          <p:spPr>
            <a:xfrm>
              <a:off x="7042419" y="1132470"/>
              <a:ext cx="2031690" cy="1641330"/>
            </a:xfrm>
            <a:prstGeom prst="rect">
              <a:avLst/>
            </a:prstGeom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9" name="Entrada de lápiz 18">
                  <a:extLst>
                    <a:ext uri="{FF2B5EF4-FFF2-40B4-BE49-F238E27FC236}">
                      <a16:creationId xmlns:a16="http://schemas.microsoft.com/office/drawing/2014/main" id="{DB792260-0139-CB54-1E5A-04307743CAB0}"/>
                    </a:ext>
                  </a:extLst>
                </p14:cNvPr>
                <p14:cNvContentPartPr/>
                <p14:nvPr/>
              </p14:nvContentPartPr>
              <p14:xfrm>
                <a:off x="7661855" y="1523545"/>
                <a:ext cx="674280" cy="156960"/>
              </p14:xfrm>
            </p:contentPart>
          </mc:Choice>
          <mc:Fallback xmlns="">
            <p:pic>
              <p:nvPicPr>
                <p:cNvPr id="19" name="Entrada de lápiz 18">
                  <a:extLst>
                    <a:ext uri="{FF2B5EF4-FFF2-40B4-BE49-F238E27FC236}">
                      <a16:creationId xmlns:a16="http://schemas.microsoft.com/office/drawing/2014/main" id="{DB792260-0139-CB54-1E5A-04307743CAB0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607855" y="1415545"/>
                  <a:ext cx="781920" cy="3726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861142992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38C5ABB-55DF-F23C-2793-6D44CE706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29</a:t>
            </a:fld>
            <a:endParaRPr lang="en-US"/>
          </a:p>
        </p:txBody>
      </p:sp>
      <p:sp>
        <p:nvSpPr>
          <p:cNvPr id="10" name="Marcador de texto 9">
            <a:extLst>
              <a:ext uri="{FF2B5EF4-FFF2-40B4-BE49-F238E27FC236}">
                <a16:creationId xmlns:a16="http://schemas.microsoft.com/office/drawing/2014/main" id="{2C903731-2433-3D3B-E595-3448CFF8E9F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1" indent="-342900"/>
            <a:r>
              <a:rPr lang="es-ES" sz="1800" b="1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Documentemos cada uno de los casos de uso</a:t>
            </a:r>
          </a:p>
          <a:p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EA543D3-C58C-1AE7-0D94-9F33892E7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 startAt="3"/>
            </a:pPr>
            <a:r>
              <a:rPr lang="es-ES" dirty="0"/>
              <a:t>Documentación de casos de uso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9F985A7-9733-6F12-B74D-3638D9FEE9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tabLst/>
              <a:defRPr/>
            </a:pPr>
            <a:r>
              <a:rPr lang="es-ES" sz="1800" b="1" kern="1200" dirty="0">
                <a:solidFill>
                  <a:schemeClr val="accent2">
                    <a:lumMod val="50000"/>
                  </a:schemeClr>
                </a:solidFill>
                <a:effectLst/>
                <a:latin typeface="+mj-lt"/>
                <a:ea typeface="+mj-ea"/>
                <a:cs typeface="+mj-cs"/>
              </a:rPr>
              <a:t>3.2 </a:t>
            </a:r>
            <a:r>
              <a:rPr lang="es-ES" sz="1800" kern="1200" dirty="0">
                <a:solidFill>
                  <a:schemeClr val="accent2">
                    <a:lumMod val="50000"/>
                  </a:schemeClr>
                </a:solidFill>
                <a:effectLst/>
                <a:latin typeface="+mj-lt"/>
                <a:ea typeface="+mj-ea"/>
                <a:cs typeface="+mj-cs"/>
              </a:rPr>
              <a:t>Ejemplo Biblioteca:</a:t>
            </a:r>
            <a:endParaRPr lang="es-ES" sz="1800" dirty="0">
              <a:effectLst/>
            </a:endParaRPr>
          </a:p>
          <a:p>
            <a:endParaRPr lang="es-E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08A0D96D-B74C-F1AC-130B-9DF671DD27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962" y="1647514"/>
            <a:ext cx="4782144" cy="4198277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5F217AFA-4BEE-19E8-94A2-109458A9CD94}"/>
              </a:ext>
            </a:extLst>
          </p:cNvPr>
          <p:cNvSpPr txBox="1"/>
          <p:nvPr/>
        </p:nvSpPr>
        <p:spPr>
          <a:xfrm>
            <a:off x="4667617" y="2239804"/>
            <a:ext cx="28803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FF0000"/>
                </a:solidFill>
              </a:rPr>
              <a:t>¿qué aspecto tiene el documento que voy a generar?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2A574B26-B080-8D30-34F8-8EDA770078D2}"/>
              </a:ext>
            </a:extLst>
          </p:cNvPr>
          <p:cNvSpPr txBox="1"/>
          <p:nvPr/>
        </p:nvSpPr>
        <p:spPr>
          <a:xfrm>
            <a:off x="4680109" y="3295240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FF0000"/>
                </a:solidFill>
              </a:rPr>
              <a:t>¿cuántos voy a generar?</a:t>
            </a:r>
          </a:p>
        </p:txBody>
      </p:sp>
    </p:spTree>
    <p:extLst>
      <p:ext uri="{BB962C8B-B14F-4D97-AF65-F5344CB8AC3E}">
        <p14:creationId xmlns:p14="http://schemas.microsoft.com/office/powerpoint/2010/main" val="2928801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32D7E460-3301-F563-D75E-6947A92E3D9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18281" y="965924"/>
            <a:ext cx="8707438" cy="2589634"/>
          </a:xfrm>
        </p:spPr>
        <p:txBody>
          <a:bodyPr/>
          <a:lstStyle/>
          <a:p>
            <a:r>
              <a:rPr lang="es-ES" dirty="0"/>
              <a:t>Análisis:</a:t>
            </a:r>
          </a:p>
          <a:p>
            <a:pPr lvl="1"/>
            <a:r>
              <a:rPr lang="es-ES" dirty="0"/>
              <a:t>Diagramas de casos de uso</a:t>
            </a:r>
          </a:p>
          <a:p>
            <a:r>
              <a:rPr lang="es-ES" dirty="0"/>
              <a:t>Diseño</a:t>
            </a:r>
          </a:p>
          <a:p>
            <a:pPr lvl="1"/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Diagramas de secuencia</a:t>
            </a:r>
          </a:p>
          <a:p>
            <a:pPr lvl="1"/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Diagramas de estado, actividad y flujo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EA543D3-C58C-1AE7-0D94-9F33892E7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es-ES" dirty="0"/>
              <a:t>1. INTRODUCCIÓN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183351C-4D5E-30A0-6864-D1F246ECB4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tabLst/>
              <a:defRPr/>
            </a:pPr>
            <a:r>
              <a:rPr lang="es-ES" sz="1800" kern="1200" dirty="0">
                <a:solidFill>
                  <a:schemeClr val="accent2">
                    <a:lumMod val="50000"/>
                  </a:schemeClr>
                </a:solidFill>
                <a:effectLst/>
                <a:latin typeface="+mj-lt"/>
                <a:ea typeface="+mj-ea"/>
                <a:cs typeface="+mj-cs"/>
              </a:rPr>
              <a:t>(De la UT 2: Desarrollo de software)</a:t>
            </a:r>
            <a:r>
              <a:rPr lang="es-ES" dirty="0"/>
              <a:t> SE UTILIZAN DIAGRAMAS</a:t>
            </a:r>
            <a:endParaRPr lang="es-ES" baseline="0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38326712-3A07-A64B-540C-6A5992DA8E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2378" y="3017189"/>
            <a:ext cx="6731122" cy="2999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2942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38C5ABB-55DF-F23C-2793-6D44CE706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30</a:t>
            </a:fld>
            <a:endParaRPr lang="en-US"/>
          </a:p>
        </p:txBody>
      </p:sp>
      <p:sp>
        <p:nvSpPr>
          <p:cNvPr id="10" name="Marcador de texto 9">
            <a:extLst>
              <a:ext uri="{FF2B5EF4-FFF2-40B4-BE49-F238E27FC236}">
                <a16:creationId xmlns:a16="http://schemas.microsoft.com/office/drawing/2014/main" id="{2C903731-2433-3D3B-E595-3448CFF8E9F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 indent="-342900"/>
            <a:r>
              <a:rPr lang="es-ES" sz="2000" b="1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Documentemos los otros dos casos de uso</a:t>
            </a:r>
          </a:p>
          <a:p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EA543D3-C58C-1AE7-0D94-9F33892E7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 startAt="3"/>
            </a:pPr>
            <a:r>
              <a:rPr lang="es-ES" dirty="0"/>
              <a:t>Documentación de casos de uso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38845F65-1D19-01F3-40EE-61A3C0256B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tabLst/>
              <a:defRPr/>
            </a:pPr>
            <a:r>
              <a:rPr lang="es-ES" sz="1800" b="1" kern="1200" dirty="0">
                <a:solidFill>
                  <a:schemeClr val="accent2">
                    <a:lumMod val="50000"/>
                  </a:schemeClr>
                </a:solidFill>
                <a:effectLst/>
                <a:latin typeface="+mj-lt"/>
                <a:ea typeface="+mj-ea"/>
                <a:cs typeface="+mj-cs"/>
              </a:rPr>
              <a:t>3.2 </a:t>
            </a:r>
            <a:r>
              <a:rPr lang="es-ES" sz="1800" kern="1200" dirty="0">
                <a:solidFill>
                  <a:schemeClr val="accent2">
                    <a:lumMod val="50000"/>
                  </a:schemeClr>
                </a:solidFill>
                <a:effectLst/>
                <a:latin typeface="+mj-lt"/>
                <a:ea typeface="+mj-ea"/>
                <a:cs typeface="+mj-cs"/>
              </a:rPr>
              <a:t>Ejemplo Biblioteca:</a:t>
            </a:r>
            <a:endParaRPr lang="es-ES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0C819C1-E104-CB35-DF1F-49199B9A02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421" y="1516821"/>
            <a:ext cx="6553168" cy="4932749"/>
          </a:xfrm>
          <a:prstGeom prst="rect">
            <a:avLst/>
          </a:prstGeom>
        </p:spPr>
      </p:pic>
      <p:grpSp>
        <p:nvGrpSpPr>
          <p:cNvPr id="8" name="Grupo 7">
            <a:extLst>
              <a:ext uri="{FF2B5EF4-FFF2-40B4-BE49-F238E27FC236}">
                <a16:creationId xmlns:a16="http://schemas.microsoft.com/office/drawing/2014/main" id="{ADD52E52-4F92-2B9F-9184-98D490AB8A48}"/>
              </a:ext>
            </a:extLst>
          </p:cNvPr>
          <p:cNvGrpSpPr/>
          <p:nvPr/>
        </p:nvGrpSpPr>
        <p:grpSpPr>
          <a:xfrm>
            <a:off x="6959749" y="1419006"/>
            <a:ext cx="2031690" cy="1641330"/>
            <a:chOff x="6959749" y="1419006"/>
            <a:chExt cx="2031690" cy="1641330"/>
          </a:xfrm>
        </p:grpSpPr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48DB13EE-89EF-0784-5C6B-0CEB9FDA276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7978"/>
            <a:stretch/>
          </p:blipFill>
          <p:spPr>
            <a:xfrm>
              <a:off x="6959749" y="1419006"/>
              <a:ext cx="2031690" cy="1641330"/>
            </a:xfrm>
            <a:prstGeom prst="rect">
              <a:avLst/>
            </a:prstGeom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6" name="Entrada de lápiz 5">
                  <a:extLst>
                    <a:ext uri="{FF2B5EF4-FFF2-40B4-BE49-F238E27FC236}">
                      <a16:creationId xmlns:a16="http://schemas.microsoft.com/office/drawing/2014/main" id="{FAFFFA13-4B76-8F98-B57F-7CC64492B5DD}"/>
                    </a:ext>
                  </a:extLst>
                </p14:cNvPr>
                <p14:cNvContentPartPr/>
                <p14:nvPr/>
              </p14:nvContentPartPr>
              <p14:xfrm>
                <a:off x="7745648" y="2290705"/>
                <a:ext cx="564840" cy="106560"/>
              </p14:xfrm>
            </p:contentPart>
          </mc:Choice>
          <mc:Fallback xmlns="">
            <p:pic>
              <p:nvPicPr>
                <p:cNvPr id="6" name="Entrada de lápiz 5">
                  <a:extLst>
                    <a:ext uri="{FF2B5EF4-FFF2-40B4-BE49-F238E27FC236}">
                      <a16:creationId xmlns:a16="http://schemas.microsoft.com/office/drawing/2014/main" id="{FAFFFA13-4B76-8F98-B57F-7CC64492B5D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691648" y="2182705"/>
                  <a:ext cx="672480" cy="3222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9594112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38C5ABB-55DF-F23C-2793-6D44CE706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31</a:t>
            </a:fld>
            <a:endParaRPr lang="en-US"/>
          </a:p>
        </p:txBody>
      </p:sp>
      <p:sp>
        <p:nvSpPr>
          <p:cNvPr id="10" name="Marcador de texto 9">
            <a:extLst>
              <a:ext uri="{FF2B5EF4-FFF2-40B4-BE49-F238E27FC236}">
                <a16:creationId xmlns:a16="http://schemas.microsoft.com/office/drawing/2014/main" id="{2C903731-2433-3D3B-E595-3448CFF8E9F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 indent="-342900"/>
            <a:r>
              <a:rPr lang="es-ES" sz="2000" b="1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Documentemos cada uno de los casos de uso</a:t>
            </a:r>
          </a:p>
          <a:p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EA543D3-C58C-1AE7-0D94-9F33892E7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 startAt="3"/>
            </a:pPr>
            <a:r>
              <a:rPr lang="es-ES" dirty="0"/>
              <a:t>Documentación de casos de uso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54050EC-D374-43EB-1D27-69BBFD349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tabLst/>
              <a:defRPr/>
            </a:pPr>
            <a:r>
              <a:rPr lang="es-ES" sz="1800" b="1" kern="1200" dirty="0">
                <a:solidFill>
                  <a:schemeClr val="accent2">
                    <a:lumMod val="50000"/>
                  </a:schemeClr>
                </a:solidFill>
                <a:effectLst/>
                <a:latin typeface="+mj-lt"/>
                <a:ea typeface="+mj-ea"/>
                <a:cs typeface="+mj-cs"/>
              </a:rPr>
              <a:t>3.2 </a:t>
            </a:r>
            <a:r>
              <a:rPr lang="es-ES" sz="1800" kern="1200" dirty="0">
                <a:solidFill>
                  <a:schemeClr val="accent2">
                    <a:lumMod val="50000"/>
                  </a:schemeClr>
                </a:solidFill>
                <a:effectLst/>
                <a:latin typeface="+mj-lt"/>
                <a:ea typeface="+mj-ea"/>
                <a:cs typeface="+mj-cs"/>
              </a:rPr>
              <a:t>Ejemplo Biblioteca:</a:t>
            </a:r>
            <a:endParaRPr lang="es-E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4283C67-69E9-21BD-C091-57D14F00E2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190" y="1458964"/>
            <a:ext cx="7738126" cy="4697809"/>
          </a:xfrm>
          <a:prstGeom prst="rect">
            <a:avLst/>
          </a:prstGeom>
        </p:spPr>
      </p:pic>
      <p:grpSp>
        <p:nvGrpSpPr>
          <p:cNvPr id="8" name="Grupo 7">
            <a:extLst>
              <a:ext uri="{FF2B5EF4-FFF2-40B4-BE49-F238E27FC236}">
                <a16:creationId xmlns:a16="http://schemas.microsoft.com/office/drawing/2014/main" id="{09F12706-1F62-811E-6983-E516BFB35504}"/>
              </a:ext>
            </a:extLst>
          </p:cNvPr>
          <p:cNvGrpSpPr/>
          <p:nvPr/>
        </p:nvGrpSpPr>
        <p:grpSpPr>
          <a:xfrm>
            <a:off x="6862034" y="3129629"/>
            <a:ext cx="2031690" cy="1641330"/>
            <a:chOff x="6862034" y="3129629"/>
            <a:chExt cx="2031690" cy="1641330"/>
          </a:xfrm>
        </p:grpSpPr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48DB13EE-89EF-0784-5C6B-0CEB9FDA276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7978"/>
            <a:stretch/>
          </p:blipFill>
          <p:spPr>
            <a:xfrm>
              <a:off x="6862034" y="3129629"/>
              <a:ext cx="2031690" cy="1641330"/>
            </a:xfrm>
            <a:prstGeom prst="rect">
              <a:avLst/>
            </a:prstGeom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7" name="Entrada de lápiz 6">
                  <a:extLst>
                    <a:ext uri="{FF2B5EF4-FFF2-40B4-BE49-F238E27FC236}">
                      <a16:creationId xmlns:a16="http://schemas.microsoft.com/office/drawing/2014/main" id="{8E80BF5F-E4CC-2B9D-A60F-85D0FBF31DAC}"/>
                    </a:ext>
                  </a:extLst>
                </p14:cNvPr>
                <p14:cNvContentPartPr/>
                <p14:nvPr/>
              </p14:nvContentPartPr>
              <p14:xfrm>
                <a:off x="7725547" y="4433143"/>
                <a:ext cx="535680" cy="42840"/>
              </p14:xfrm>
            </p:contentPart>
          </mc:Choice>
          <mc:Fallback xmlns="">
            <p:pic>
              <p:nvPicPr>
                <p:cNvPr id="7" name="Entrada de lápiz 6">
                  <a:extLst>
                    <a:ext uri="{FF2B5EF4-FFF2-40B4-BE49-F238E27FC236}">
                      <a16:creationId xmlns:a16="http://schemas.microsoft.com/office/drawing/2014/main" id="{8E80BF5F-E4CC-2B9D-A60F-85D0FBF31DA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671547" y="4325143"/>
                  <a:ext cx="643320" cy="2584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9522412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2FEC5EE-9A5B-9447-5889-A3D59CFA2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32</a:t>
            </a:fld>
            <a:endParaRPr lang="en-US"/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03FD58B7-5F60-8ED6-BC4F-7B286447C10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s-ES">
                <a:solidFill>
                  <a:schemeClr val="tx2"/>
                </a:solidFill>
                <a:latin typeface="Tahoma"/>
                <a:ea typeface="Tahoma"/>
                <a:cs typeface="Tahoma"/>
              </a:rPr>
              <a:t>Realiza el caso práctico disponible en el repositorio</a:t>
            </a:r>
          </a:p>
          <a:p>
            <a:r>
              <a:rPr lang="es-ES" i="1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 </a:t>
            </a:r>
            <a:r>
              <a:rPr lang="es-ES" b="1" i="1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puede </a:t>
            </a:r>
            <a:r>
              <a:rPr lang="es-ES" i="1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representar sistemas externos asociados a un caso de uso</a:t>
            </a:r>
          </a:p>
          <a:p>
            <a:r>
              <a:rPr lang="es-ES" i="1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Utilizando para ello rectángulos en lugar de monigotes</a:t>
            </a:r>
          </a:p>
          <a:p>
            <a:pPr lvl="0"/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EA543D3-C58C-1AE7-0D94-9F33892E7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 startAt="4"/>
            </a:pPr>
            <a:r>
              <a:rPr lang="es-ES" dirty="0"/>
              <a:t>ED6b0302  Práctica:</a:t>
            </a:r>
            <a:r>
              <a:rPr lang="es-ES" baseline="0" dirty="0"/>
              <a:t> residencia de estudiantes</a:t>
            </a:r>
            <a:endParaRPr lang="es-ES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01FB271B-271C-2C8D-713F-8217BA7FB9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5402" y="2513963"/>
            <a:ext cx="3099698" cy="2762231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867E6D05-1444-3E64-9E1C-937BF4CCFA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093" y="2513963"/>
            <a:ext cx="2877058" cy="2762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3139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761A08A9-F06D-6F73-C983-B2A43E609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33</a:t>
            </a:fld>
            <a:endParaRPr lang="en-US"/>
          </a:p>
        </p:txBody>
      </p:sp>
      <p:sp>
        <p:nvSpPr>
          <p:cNvPr id="5" name="Marcador de texto 2">
            <a:extLst>
              <a:ext uri="{FF2B5EF4-FFF2-40B4-BE49-F238E27FC236}">
                <a16:creationId xmlns:a16="http://schemas.microsoft.com/office/drawing/2014/main" id="{2E672CE3-414F-1E3C-9928-F4B6B756873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ES" dirty="0"/>
              <a:t>Diagramas de casos de uso </a:t>
            </a:r>
            <a:r>
              <a:rPr lang="es-ES" dirty="0">
                <a:hlinkClick r:id="rId2"/>
              </a:rPr>
              <a:t>UPV</a:t>
            </a:r>
            <a:endParaRPr lang="es-ES" dirty="0"/>
          </a:p>
          <a:p>
            <a:r>
              <a:rPr lang="es-ES" dirty="0"/>
              <a:t>UML Lucid </a:t>
            </a:r>
            <a:r>
              <a:rPr lang="es-ES" dirty="0">
                <a:hlinkClick r:id="rId3"/>
              </a:rPr>
              <a:t>Software</a:t>
            </a:r>
            <a:r>
              <a:rPr lang="es-ES" dirty="0"/>
              <a:t> explica inclusión y extensión</a:t>
            </a:r>
          </a:p>
          <a:p>
            <a:r>
              <a:rPr lang="es-ES" dirty="0">
                <a:hlinkClick r:id="rId4"/>
              </a:rPr>
              <a:t>Apuntes</a:t>
            </a:r>
            <a:r>
              <a:rPr lang="es-ES" dirty="0"/>
              <a:t> Luis del Moral</a:t>
            </a:r>
          </a:p>
          <a:p>
            <a:r>
              <a:rPr lang="es-ES" dirty="0"/>
              <a:t>Herramienta </a:t>
            </a:r>
            <a:r>
              <a:rPr lang="es-ES" dirty="0">
                <a:hlinkClick r:id="rId5"/>
              </a:rPr>
              <a:t>Draw.io</a:t>
            </a:r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EA543D3-C58C-1AE7-0D94-9F33892E7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es-ES" dirty="0"/>
              <a:t>9.</a:t>
            </a:r>
            <a:r>
              <a:rPr lang="es-ES" baseline="0" dirty="0"/>
              <a:t> </a:t>
            </a:r>
            <a:r>
              <a:rPr lang="es-ES" dirty="0"/>
              <a:t>Bibliografía y recursos</a:t>
            </a:r>
          </a:p>
        </p:txBody>
      </p:sp>
    </p:spTree>
    <p:extLst>
      <p:ext uri="{BB962C8B-B14F-4D97-AF65-F5344CB8AC3E}">
        <p14:creationId xmlns:p14="http://schemas.microsoft.com/office/powerpoint/2010/main" val="1662085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C4316A8-3740-7724-8BAB-BBD300840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4</a:t>
            </a:fld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B96B52E-494D-3D8C-B385-324FE2A578C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ES" dirty="0"/>
              <a:t>Diagrama de casos de uso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E5C811E-805D-D9E6-EA65-A467FD5EB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Tipos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2B708EC-12FE-4677-16EA-4744A71508E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978"/>
          <a:stretch/>
        </p:blipFill>
        <p:spPr>
          <a:xfrm>
            <a:off x="523648" y="1893437"/>
            <a:ext cx="5819095" cy="4701038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4AC6248C-E96B-DF95-7143-ACFD7E4A3D95}"/>
              </a:ext>
            </a:extLst>
          </p:cNvPr>
          <p:cNvSpPr/>
          <p:nvPr/>
        </p:nvSpPr>
        <p:spPr>
          <a:xfrm>
            <a:off x="3015611" y="569998"/>
            <a:ext cx="4389872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0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¿Qué dice este diagrama?</a:t>
            </a:r>
          </a:p>
        </p:txBody>
      </p:sp>
    </p:spTree>
    <p:extLst>
      <p:ext uri="{BB962C8B-B14F-4D97-AF65-F5344CB8AC3E}">
        <p14:creationId xmlns:p14="http://schemas.microsoft.com/office/powerpoint/2010/main" val="3389564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C4316A8-3740-7724-8BAB-BBD300840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5</a:t>
            </a:fld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B96B52E-494D-3D8C-B385-324FE2A578C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ES" dirty="0"/>
              <a:t>Diagrama de secuencia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E5C811E-805D-D9E6-EA65-A467FD5EB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Tipos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BDBF776-10F7-F619-6926-A4F7361EC1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9819" y="1255129"/>
            <a:ext cx="3915321" cy="4706007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5611700F-B18C-21FA-226E-AC1B81D28B82}"/>
              </a:ext>
            </a:extLst>
          </p:cNvPr>
          <p:cNvSpPr/>
          <p:nvPr/>
        </p:nvSpPr>
        <p:spPr>
          <a:xfrm>
            <a:off x="3422809" y="621790"/>
            <a:ext cx="3472739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0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¿Qué dice este diagrama?</a:t>
            </a:r>
          </a:p>
        </p:txBody>
      </p:sp>
    </p:spTree>
    <p:extLst>
      <p:ext uri="{BB962C8B-B14F-4D97-AF65-F5344CB8AC3E}">
        <p14:creationId xmlns:p14="http://schemas.microsoft.com/office/powerpoint/2010/main" val="3634630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A1019B-6E69-B8D4-7D16-E458DBE2AC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C0BD6D6-0062-D5A4-21F1-F2DC4B6DA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6</a:t>
            </a:fld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6647708-4F55-D7EB-E43B-41919551D51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ES" dirty="0"/>
              <a:t>Diagrama de estado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D9DB3D6-6A4D-8FB8-223A-22E5A8469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Tipos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BAA878E-1174-2648-C6F5-CBDA3143EC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7299" y="953908"/>
            <a:ext cx="4448885" cy="5040492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2A6C73E2-9971-CF69-8548-DC8312592D02}"/>
              </a:ext>
            </a:extLst>
          </p:cNvPr>
          <p:cNvSpPr/>
          <p:nvPr/>
        </p:nvSpPr>
        <p:spPr>
          <a:xfrm>
            <a:off x="3685841" y="508413"/>
            <a:ext cx="3472739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0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¿Qué dice este diagrama?</a:t>
            </a:r>
          </a:p>
        </p:txBody>
      </p:sp>
    </p:spTree>
    <p:extLst>
      <p:ext uri="{BB962C8B-B14F-4D97-AF65-F5344CB8AC3E}">
        <p14:creationId xmlns:p14="http://schemas.microsoft.com/office/powerpoint/2010/main" val="1660613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B8ADFF-4455-E813-95F5-C98E3AE178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3B79FE88-E729-D3A2-1AC7-C63192D146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1032" y="621792"/>
            <a:ext cx="5212896" cy="5721207"/>
          </a:xfrm>
          <a:prstGeom prst="rect">
            <a:avLst/>
          </a:prstGeo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65855E2-5546-11F2-F405-A49CB5094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7</a:t>
            </a:fld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67773EC-3856-B16D-D050-DFDB10CC6B7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ES" dirty="0"/>
              <a:t>Diagrama de actividad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20C8586-5DA6-09E1-6B6C-DECEF556A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Tipos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948DECC6-71F7-78E3-695C-DE9A88B85399}"/>
              </a:ext>
            </a:extLst>
          </p:cNvPr>
          <p:cNvSpPr/>
          <p:nvPr/>
        </p:nvSpPr>
        <p:spPr>
          <a:xfrm>
            <a:off x="798403" y="1534919"/>
            <a:ext cx="1639997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0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¿Qué dice este diagrama?</a:t>
            </a:r>
          </a:p>
        </p:txBody>
      </p:sp>
    </p:spTree>
    <p:extLst>
      <p:ext uri="{BB962C8B-B14F-4D97-AF65-F5344CB8AC3E}">
        <p14:creationId xmlns:p14="http://schemas.microsoft.com/office/powerpoint/2010/main" val="4247384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16FE2EF-5EDC-258F-7903-6C6EB19F4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8</a:t>
            </a:fld>
            <a:endParaRPr lang="en-US"/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445AF7CC-753C-B7DA-948E-71ACFD5A684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3936" y="1811964"/>
            <a:ext cx="7184571" cy="3630894"/>
          </a:xfrm>
        </p:spPr>
        <p:txBody>
          <a:bodyPr/>
          <a:lstStyle/>
          <a:p>
            <a:pPr rtl="0" eaLnBrk="1" latinLnBrk="0" hangingPunct="1"/>
            <a:r>
              <a:rPr lang="es-ES" sz="1800" kern="1200" dirty="0">
                <a:solidFill>
                  <a:schemeClr val="accent6"/>
                </a:solidFill>
                <a:effectLst/>
                <a:latin typeface="+mn-lt"/>
                <a:ea typeface="+mn-ea"/>
                <a:cs typeface="+mn-cs"/>
              </a:rPr>
              <a:t>Permiten especificar </a:t>
            </a:r>
            <a:r>
              <a:rPr lang="es-ES" sz="1800" b="1" kern="1200" dirty="0">
                <a:solidFill>
                  <a:schemeClr val="accent6"/>
                </a:solidFill>
                <a:effectLst/>
                <a:latin typeface="+mn-lt"/>
                <a:ea typeface="+mn-ea"/>
                <a:cs typeface="+mn-cs"/>
              </a:rPr>
              <a:t>cómo interactúa el usuario con el sistema</a:t>
            </a:r>
            <a:endParaRPr lang="es-ES" sz="1800" dirty="0">
              <a:solidFill>
                <a:schemeClr val="accent6"/>
              </a:solidFill>
              <a:effectLst/>
            </a:endParaRPr>
          </a:p>
          <a:p>
            <a:pPr rtl="0" eaLnBrk="1" latinLnBrk="0" hangingPunct="1"/>
            <a:r>
              <a:rPr lang="es-ES" sz="1800" kern="1200" dirty="0">
                <a:solidFill>
                  <a:schemeClr val="accent6"/>
                </a:solidFill>
                <a:effectLst/>
                <a:latin typeface="+mn-lt"/>
                <a:ea typeface="+mn-ea"/>
                <a:cs typeface="+mn-cs"/>
              </a:rPr>
              <a:t>En estos diagramas se muestra la </a:t>
            </a:r>
            <a:r>
              <a:rPr lang="es-ES" sz="1800" b="1" kern="1200" dirty="0">
                <a:solidFill>
                  <a:schemeClr val="accent6"/>
                </a:solidFill>
                <a:effectLst/>
                <a:latin typeface="+mn-lt"/>
                <a:ea typeface="+mn-ea"/>
                <a:cs typeface="+mn-cs"/>
              </a:rPr>
              <a:t>interacción </a:t>
            </a:r>
            <a:r>
              <a:rPr lang="es-ES" sz="1800" kern="1200" dirty="0">
                <a:solidFill>
                  <a:schemeClr val="accent6"/>
                </a:solidFill>
                <a:effectLst/>
                <a:latin typeface="+mn-lt"/>
                <a:ea typeface="+mn-ea"/>
                <a:cs typeface="+mn-cs"/>
              </a:rPr>
              <a:t>entre el </a:t>
            </a:r>
            <a:r>
              <a:rPr lang="es-ES" sz="1800" b="1" kern="1200" dirty="0">
                <a:solidFill>
                  <a:schemeClr val="accent6"/>
                </a:solidFill>
                <a:effectLst/>
                <a:latin typeface="+mn-lt"/>
                <a:ea typeface="+mn-ea"/>
                <a:cs typeface="+mn-cs"/>
              </a:rPr>
              <a:t>sistema </a:t>
            </a:r>
            <a:r>
              <a:rPr lang="es-ES" sz="1800" kern="1200" dirty="0">
                <a:solidFill>
                  <a:schemeClr val="accent6"/>
                </a:solidFill>
                <a:effectLst/>
                <a:latin typeface="+mn-lt"/>
                <a:ea typeface="+mn-ea"/>
                <a:cs typeface="+mn-cs"/>
              </a:rPr>
              <a:t>y el </a:t>
            </a:r>
            <a:r>
              <a:rPr lang="es-ES" sz="1800" b="1" kern="1200" dirty="0">
                <a:solidFill>
                  <a:schemeClr val="accent6"/>
                </a:solidFill>
                <a:effectLst/>
                <a:latin typeface="+mn-lt"/>
                <a:ea typeface="+mn-ea"/>
                <a:cs typeface="+mn-cs"/>
              </a:rPr>
              <a:t>mundo exterior </a:t>
            </a:r>
            <a:r>
              <a:rPr lang="es-ES" sz="1800" kern="1200" dirty="0">
                <a:solidFill>
                  <a:schemeClr val="accent6"/>
                </a:solidFill>
                <a:effectLst/>
                <a:latin typeface="+mn-lt"/>
                <a:ea typeface="+mn-ea"/>
                <a:cs typeface="+mn-cs"/>
              </a:rPr>
              <a:t>(actores)</a:t>
            </a:r>
            <a:endParaRPr lang="es-ES" dirty="0">
              <a:solidFill>
                <a:schemeClr val="accent6"/>
              </a:solidFill>
              <a:effectLst/>
            </a:endParaRPr>
          </a:p>
          <a:p>
            <a:pPr rtl="0" eaLnBrk="1" latinLnBrk="0" hangingPunct="1"/>
            <a:r>
              <a:rPr lang="es-ES" sz="1800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Aportan Valor para </a:t>
            </a:r>
            <a:r>
              <a:rPr lang="es-ES" sz="1800" b="1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analista</a:t>
            </a:r>
            <a:r>
              <a:rPr lang="es-ES" sz="1800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 y </a:t>
            </a:r>
            <a:r>
              <a:rPr lang="es-ES" sz="1800" b="1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cliente</a:t>
            </a:r>
            <a:r>
              <a:rPr lang="es-ES" sz="1800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s-ES" sz="1800" i="1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ya que es </a:t>
            </a:r>
            <a:r>
              <a:rPr lang="es-ES" sz="1800" b="1" i="1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comprensible</a:t>
            </a:r>
            <a:r>
              <a:rPr lang="es-ES" sz="1800" i="1" kern="1200" dirty="0">
                <a:solidFill>
                  <a:srgbClr val="FF0000"/>
                </a:solidFill>
                <a:effectLst/>
              </a:rPr>
              <a:t> por ambos</a:t>
            </a:r>
            <a:endParaRPr lang="es-ES" dirty="0">
              <a:solidFill>
                <a:srgbClr val="FF0000"/>
              </a:solidFill>
              <a:effectLst/>
            </a:endParaRPr>
          </a:p>
          <a:p>
            <a:pPr rtl="0" eaLnBrk="1" latinLnBrk="0" hangingPunct="1"/>
            <a:r>
              <a:rPr lang="es-ES" sz="1800" kern="1200" dirty="0">
                <a:solidFill>
                  <a:schemeClr val="accent6"/>
                </a:solidFill>
                <a:effectLst/>
                <a:latin typeface="+mn-lt"/>
                <a:ea typeface="+mn-ea"/>
                <a:cs typeface="+mn-cs"/>
              </a:rPr>
              <a:t>Base para las siguientes fases del proceso de desarrollo (8 fases)</a:t>
            </a:r>
            <a:endParaRPr lang="es-ES" dirty="0">
              <a:solidFill>
                <a:schemeClr val="accent6"/>
              </a:solidFill>
              <a:effectLst/>
            </a:endParaRPr>
          </a:p>
          <a:p>
            <a:pPr rtl="0" eaLnBrk="1" latinLnBrk="0" hangingPunct="1"/>
            <a:r>
              <a:rPr lang="es-ES" sz="1800" kern="1200" dirty="0">
                <a:solidFill>
                  <a:schemeClr val="accent6"/>
                </a:solidFill>
                <a:effectLst/>
                <a:latin typeface="+mn-lt"/>
                <a:ea typeface="+mn-ea"/>
                <a:cs typeface="+mn-cs"/>
              </a:rPr>
              <a:t>Las </a:t>
            </a:r>
            <a:r>
              <a:rPr lang="es-ES" sz="1800" b="1" i="1" kern="1200" dirty="0">
                <a:solidFill>
                  <a:schemeClr val="accent6"/>
                </a:solidFill>
                <a:effectLst/>
                <a:latin typeface="+mn-lt"/>
                <a:ea typeface="+mn-ea"/>
                <a:cs typeface="+mn-cs"/>
              </a:rPr>
              <a:t>pruebas</a:t>
            </a:r>
            <a:r>
              <a:rPr lang="es-ES" sz="1800" kern="1200" dirty="0">
                <a:solidFill>
                  <a:schemeClr val="accent6"/>
                </a:solidFill>
                <a:effectLst/>
                <a:latin typeface="+mn-lt"/>
                <a:ea typeface="+mn-ea"/>
                <a:cs typeface="+mn-cs"/>
              </a:rPr>
              <a:t> funcionales se derivan de los casos de uso</a:t>
            </a:r>
            <a:endParaRPr lang="es-ES" dirty="0">
              <a:solidFill>
                <a:schemeClr val="accent6"/>
              </a:solidFill>
              <a:effectLst/>
            </a:endParaRPr>
          </a:p>
          <a:p>
            <a:pPr rtl="0" eaLnBrk="1" latinLnBrk="0" hangingPunct="1"/>
            <a:r>
              <a:rPr lang="es-ES" sz="1800" b="1" kern="1200" dirty="0">
                <a:solidFill>
                  <a:schemeClr val="accent6"/>
                </a:solidFill>
                <a:effectLst/>
                <a:latin typeface="+mn-lt"/>
                <a:ea typeface="+mn-ea"/>
                <a:cs typeface="+mn-cs"/>
              </a:rPr>
              <a:t>Un mismo problema se puede expresar de distintas maneras</a:t>
            </a:r>
            <a:endParaRPr lang="es-ES" dirty="0">
              <a:solidFill>
                <a:schemeClr val="accent6"/>
              </a:solidFill>
              <a:effectLst/>
            </a:endParaRPr>
          </a:p>
          <a:p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EA543D3-C58C-1AE7-0D94-9F33892E7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es-ES" dirty="0"/>
              <a:t>2.</a:t>
            </a:r>
            <a:r>
              <a:rPr lang="es-ES" baseline="0" dirty="0"/>
              <a:t> </a:t>
            </a:r>
            <a:r>
              <a:rPr lang="es-ES" dirty="0"/>
              <a:t>Diagramas de casos de uso</a:t>
            </a:r>
          </a:p>
        </p:txBody>
      </p:sp>
    </p:spTree>
    <p:extLst>
      <p:ext uri="{BB962C8B-B14F-4D97-AF65-F5344CB8AC3E}">
        <p14:creationId xmlns:p14="http://schemas.microsoft.com/office/powerpoint/2010/main" val="38812133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8FC674D2-7F5C-7DDE-0E77-BB8FFB338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9</a:t>
            </a:fld>
            <a:endParaRPr lang="en-US"/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20F891AE-3DB4-281E-D362-E59AEAA2466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1600" y="621792"/>
            <a:ext cx="7417995" cy="597268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dirty="0"/>
              <a:t>Elementos</a:t>
            </a:r>
            <a:r>
              <a:rPr lang="es-ES" baseline="0" dirty="0"/>
              <a:t> del diagrama</a:t>
            </a:r>
          </a:p>
          <a:p>
            <a:pPr lvl="1"/>
            <a:r>
              <a:rPr lang="es-ES" sz="1600" b="1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Sistema</a:t>
            </a:r>
            <a:r>
              <a:rPr lang="es-ES" b="1" dirty="0">
                <a:solidFill>
                  <a:srgbClr val="FF0000"/>
                </a:solidFill>
              </a:rPr>
              <a:t>:</a:t>
            </a:r>
            <a:r>
              <a:rPr lang="es-ES" dirty="0">
                <a:solidFill>
                  <a:schemeClr val="accent2"/>
                </a:solidFill>
              </a:rPr>
              <a:t> </a:t>
            </a:r>
            <a:r>
              <a:rPr lang="es-ES" sz="1600" kern="1200" dirty="0">
                <a:solidFill>
                  <a:schemeClr val="accent2"/>
                </a:solidFill>
                <a:effectLst/>
                <a:latin typeface="+mn-lt"/>
                <a:ea typeface="+mn-ea"/>
                <a:cs typeface="+mn-cs"/>
              </a:rPr>
              <a:t>dentro de los límites</a:t>
            </a:r>
            <a:r>
              <a:rPr lang="es-ES" dirty="0">
                <a:solidFill>
                  <a:schemeClr val="accent2"/>
                </a:solidFill>
              </a:rPr>
              <a:t> </a:t>
            </a:r>
            <a:r>
              <a:rPr lang="es-ES" sz="1600" kern="1200" dirty="0">
                <a:solidFill>
                  <a:schemeClr val="accent2"/>
                </a:solidFill>
                <a:effectLst/>
                <a:latin typeface="+mn-lt"/>
                <a:ea typeface="+mn-ea"/>
                <a:cs typeface="+mn-cs"/>
              </a:rPr>
              <a:t> de la aplicación</a:t>
            </a:r>
            <a:endParaRPr lang="es-ES" dirty="0">
              <a:solidFill>
                <a:schemeClr val="accent2"/>
              </a:solidFill>
              <a:effectLst/>
            </a:endParaRPr>
          </a:p>
          <a:p>
            <a:pPr lvl="1"/>
            <a:r>
              <a:rPr lang="es-ES" sz="1600" b="1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Caso de uso</a:t>
            </a:r>
            <a:r>
              <a:rPr lang="es-ES" b="1" dirty="0">
                <a:solidFill>
                  <a:srgbClr val="FF0000"/>
                </a:solidFill>
              </a:rPr>
              <a:t>:</a:t>
            </a:r>
            <a:r>
              <a:rPr lang="es-ES" sz="1600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" sz="1600" kern="1200" dirty="0">
                <a:solidFill>
                  <a:schemeClr val="accent2"/>
                </a:solidFill>
                <a:effectLst/>
                <a:latin typeface="+mn-lt"/>
                <a:ea typeface="+mn-ea"/>
                <a:cs typeface="+mn-cs"/>
              </a:rPr>
              <a:t>tarea que realiza el sistema </a:t>
            </a:r>
            <a:r>
              <a:rPr lang="es-ES" sz="1600" b="1" kern="1200" dirty="0">
                <a:solidFill>
                  <a:schemeClr val="accent2"/>
                </a:solidFill>
                <a:effectLst/>
                <a:latin typeface="+mn-lt"/>
                <a:ea typeface="+mn-ea"/>
                <a:cs typeface="+mn-cs"/>
              </a:rPr>
              <a:t>A PETICIÓN DE UN ACTOR</a:t>
            </a:r>
            <a:endParaRPr lang="es-ES" dirty="0">
              <a:solidFill>
                <a:schemeClr val="accent2"/>
              </a:solidFill>
            </a:endParaRPr>
          </a:p>
          <a:p>
            <a:pPr lvl="2"/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Debe mostrar una funcionalidad con </a:t>
            </a:r>
            <a:r>
              <a:rPr lang="es-E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VALOR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que el actor desea extraer del sistema, no un paso.</a:t>
            </a:r>
          </a:p>
          <a:p>
            <a:pPr lvl="2"/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 escribe un verbo en INFINITIVO.</a:t>
            </a:r>
          </a:p>
          <a:p>
            <a:pPr lvl="1" rtl="0" eaLnBrk="1" latinLnBrk="0" hangingPunct="1"/>
            <a:r>
              <a:rPr lang="es-ES" sz="1600" b="1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Actor</a:t>
            </a:r>
            <a:r>
              <a:rPr lang="es-ES" b="1" dirty="0">
                <a:solidFill>
                  <a:srgbClr val="FF0000"/>
                </a:solidFill>
              </a:rPr>
              <a:t>:</a:t>
            </a:r>
            <a:r>
              <a:rPr lang="es-ES" sz="1600" kern="1200" dirty="0">
                <a:solidFill>
                  <a:schemeClr val="accent2"/>
                </a:solidFill>
                <a:effectLst/>
                <a:latin typeface="+mn-lt"/>
                <a:ea typeface="+mn-ea"/>
                <a:cs typeface="+mn-cs"/>
              </a:rPr>
              <a:t> es la persona o rol (u otro sistema) que hace uso del sistema (</a:t>
            </a:r>
            <a:r>
              <a:rPr lang="es-ES" sz="1600" b="1" kern="1200" dirty="0">
                <a:solidFill>
                  <a:schemeClr val="accent2"/>
                </a:solidFill>
                <a:effectLst/>
                <a:latin typeface="+mn-lt"/>
                <a:ea typeface="+mn-ea"/>
                <a:cs typeface="+mn-cs"/>
              </a:rPr>
              <a:t>interactúa</a:t>
            </a:r>
            <a:r>
              <a:rPr lang="es-ES" sz="1600" kern="1200" dirty="0">
                <a:solidFill>
                  <a:schemeClr val="accent2"/>
                </a:solidFill>
                <a:effectLst/>
                <a:latin typeface="+mn-lt"/>
                <a:ea typeface="+mn-ea"/>
                <a:cs typeface="+mn-cs"/>
              </a:rPr>
              <a:t> con uno o varios </a:t>
            </a:r>
            <a:r>
              <a:rPr lang="es-ES" sz="1600" b="1" kern="1200" dirty="0">
                <a:solidFill>
                  <a:schemeClr val="accent2"/>
                </a:solidFill>
                <a:effectLst/>
                <a:latin typeface="+mn-lt"/>
                <a:ea typeface="+mn-ea"/>
                <a:cs typeface="+mn-cs"/>
              </a:rPr>
              <a:t>casos de uso</a:t>
            </a:r>
            <a:r>
              <a:rPr lang="es-ES" sz="1600" kern="1200" dirty="0">
                <a:solidFill>
                  <a:schemeClr val="accent2"/>
                </a:solidFill>
                <a:effectLst/>
                <a:latin typeface="+mn-lt"/>
                <a:ea typeface="+mn-ea"/>
                <a:cs typeface="+mn-cs"/>
              </a:rPr>
              <a:t>) Recibe un nombre que describe su ROL.</a:t>
            </a:r>
            <a:endParaRPr lang="es-ES" dirty="0">
              <a:solidFill>
                <a:schemeClr val="accent2"/>
              </a:solidFill>
              <a:effectLst/>
            </a:endParaRPr>
          </a:p>
          <a:p>
            <a:pPr lvl="1" rtl="0" eaLnBrk="1" latinLnBrk="0" hangingPunct="1"/>
            <a:r>
              <a:rPr lang="es-ES" sz="1600" b="1" kern="1200" dirty="0">
                <a:solidFill>
                  <a:srgbClr val="FF0000"/>
                </a:solidFill>
                <a:effectLst/>
              </a:rPr>
              <a:t>Asociación</a:t>
            </a:r>
            <a:r>
              <a:rPr lang="es-ES" b="1" dirty="0">
                <a:solidFill>
                  <a:srgbClr val="FF0000"/>
                </a:solidFill>
              </a:rPr>
              <a:t>:</a:t>
            </a:r>
            <a:r>
              <a:rPr lang="es-ES" sz="1600" kern="1200" dirty="0">
                <a:solidFill>
                  <a:srgbClr val="FF0000"/>
                </a:solidFill>
                <a:effectLst/>
              </a:rPr>
              <a:t> </a:t>
            </a:r>
            <a:r>
              <a:rPr lang="es-ES" sz="1600" kern="1200" dirty="0">
                <a:solidFill>
                  <a:schemeClr val="accent2"/>
                </a:solidFill>
                <a:effectLst/>
              </a:rPr>
              <a:t>entre un actor y un CU</a:t>
            </a:r>
          </a:p>
          <a:p>
            <a:pPr lvl="1"/>
            <a:r>
              <a:rPr lang="es-ES" b="1" dirty="0">
                <a:solidFill>
                  <a:srgbClr val="FF0000"/>
                </a:solidFill>
              </a:rPr>
              <a:t>Relaciones: </a:t>
            </a:r>
            <a:r>
              <a:rPr lang="es-ES" dirty="0">
                <a:solidFill>
                  <a:schemeClr val="accent2"/>
                </a:solidFill>
              </a:rPr>
              <a:t>inclusión, extensión, generalización</a:t>
            </a:r>
          </a:p>
          <a:p>
            <a:pPr lvl="1" rtl="0" eaLnBrk="1" latinLnBrk="0" hangingPunct="1"/>
            <a:r>
              <a:rPr lang="es-ES" sz="1600" i="1" kern="1200" dirty="0">
                <a:solidFill>
                  <a:schemeClr val="accent2"/>
                </a:solidFill>
                <a:effectLst/>
                <a:latin typeface="+mn-lt"/>
                <a:ea typeface="+mn-ea"/>
                <a:cs typeface="+mn-cs"/>
              </a:rPr>
              <a:t>Veamos algunos </a:t>
            </a:r>
            <a:r>
              <a:rPr lang="es-ES" sz="1600" b="1" i="1" kern="1200" dirty="0">
                <a:solidFill>
                  <a:schemeClr val="accent2"/>
                </a:solidFill>
                <a:effectLst/>
                <a:latin typeface="+mn-lt"/>
                <a:ea typeface="+mn-ea"/>
                <a:cs typeface="+mn-cs"/>
              </a:rPr>
              <a:t>ejemplos</a:t>
            </a:r>
            <a:endParaRPr lang="es-ES" dirty="0">
              <a:effectLst/>
            </a:endParaRPr>
          </a:p>
          <a:p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EA543D3-C58C-1AE7-0D94-9F33892E7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es-ES" dirty="0"/>
              <a:t>2. Diagramas de casos de uso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FE9EFB4-0DD2-1D88-1D4D-BD06CB7065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7377" y="4883972"/>
            <a:ext cx="3200544" cy="1637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35090"/>
      </p:ext>
    </p:extLst>
  </p:cSld>
  <p:clrMapOvr>
    <a:masterClrMapping/>
  </p:clrMapOvr>
</p:sld>
</file>

<file path=ppt/theme/theme1.xml><?xml version="1.0" encoding="utf-8"?>
<a:theme xmlns:a="http://schemas.openxmlformats.org/drawingml/2006/main" name="ED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D" id="{025829BB-E26A-4598-9983-78D0A6F490C8}" vid="{8BF71C2D-7F2D-4401-99FE-11211852CFC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ED</Template>
  <TotalTime>1681</TotalTime>
  <Words>2090</Words>
  <Application>Microsoft Office PowerPoint</Application>
  <PresentationFormat>Presentación en pantalla (4:3)</PresentationFormat>
  <Paragraphs>278</Paragraphs>
  <Slides>33</Slides>
  <Notes>16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33</vt:i4>
      </vt:variant>
    </vt:vector>
  </HeadingPairs>
  <TitlesOfParts>
    <vt:vector size="34" baseType="lpstr">
      <vt:lpstr>ED</vt:lpstr>
      <vt:lpstr>UT3 DIAGRAMAS DE COMPORTAMIENTO</vt:lpstr>
      <vt:lpstr>CONTENIDO</vt:lpstr>
      <vt:lpstr>1. INTRODUCCIÓN</vt:lpstr>
      <vt:lpstr>Tipos</vt:lpstr>
      <vt:lpstr>Tipos</vt:lpstr>
      <vt:lpstr>Tipos</vt:lpstr>
      <vt:lpstr>Tipos</vt:lpstr>
      <vt:lpstr>2. Diagramas de casos de uso</vt:lpstr>
      <vt:lpstr>2. Diagramas de casos de uso</vt:lpstr>
      <vt:lpstr>2. Diagramas de casos de uso</vt:lpstr>
      <vt:lpstr>2. Diagramas de casos de uso</vt:lpstr>
      <vt:lpstr>2. Diagramas de casos de uso</vt:lpstr>
      <vt:lpstr>2. Diagramas de casos de uso</vt:lpstr>
      <vt:lpstr>2. Diagramas de casos de uso</vt:lpstr>
      <vt:lpstr>2. Diagramas de casos de uso</vt:lpstr>
      <vt:lpstr>2. Diagramas de casos de uso</vt:lpstr>
      <vt:lpstr>2. Diagramas de casos de uso</vt:lpstr>
      <vt:lpstr>2. Diagramas de casos de uso</vt:lpstr>
      <vt:lpstr>2. Diagramas de casos de uso</vt:lpstr>
      <vt:lpstr>2. Diagramas de casos de uso</vt:lpstr>
      <vt:lpstr>2. ED6b0301#  Diagramas de casos de uso: practica el uso de la herramienta</vt:lpstr>
      <vt:lpstr>2. Diagramas de casos de uso</vt:lpstr>
      <vt:lpstr>2. Diagramas de casos de uso</vt:lpstr>
      <vt:lpstr>2. Diagramas de casos de uso</vt:lpstr>
      <vt:lpstr>2. Diagramas de casos de uso ED6b0301# : todos los ejemplos</vt:lpstr>
      <vt:lpstr>3.   Documentación de casos de uso</vt:lpstr>
      <vt:lpstr>Documentación de casos de uso</vt:lpstr>
      <vt:lpstr>Documentación de casos de uso</vt:lpstr>
      <vt:lpstr>Documentación de casos de uso</vt:lpstr>
      <vt:lpstr>Documentación de casos de uso</vt:lpstr>
      <vt:lpstr>Documentación de casos de uso</vt:lpstr>
      <vt:lpstr>ED6b0302  Práctica: residencia de estudiantes</vt:lpstr>
      <vt:lpstr>9. Bibliografía y recursos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dc:creator>doc2pdf</dc:creator>
  <cp:lastModifiedBy>Miguel Trigueros Muñoz</cp:lastModifiedBy>
  <cp:revision>58</cp:revision>
  <dcterms:modified xsi:type="dcterms:W3CDTF">2025-10-04T07:15:30Z</dcterms:modified>
</cp:coreProperties>
</file>