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65" r:id="rId3"/>
    <p:sldId id="266" r:id="rId4"/>
    <p:sldId id="267" r:id="rId5"/>
    <p:sldId id="277" r:id="rId6"/>
    <p:sldId id="268" r:id="rId7"/>
    <p:sldId id="269" r:id="rId8"/>
    <p:sldId id="275" r:id="rId9"/>
    <p:sldId id="276" r:id="rId10"/>
    <p:sldId id="278" r:id="rId11"/>
    <p:sldId id="279" r:id="rId12"/>
    <p:sldId id="263" r:id="rId13"/>
    <p:sldId id="262" r:id="rId14"/>
    <p:sldId id="271" r:id="rId15"/>
    <p:sldId id="280" r:id="rId16"/>
    <p:sldId id="281" r:id="rId17"/>
    <p:sldId id="26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95" autoAdjust="0"/>
    <p:restoredTop sz="95529" autoAdjust="0"/>
  </p:normalViewPr>
  <p:slideViewPr>
    <p:cSldViewPr snapToGrid="0">
      <p:cViewPr varScale="1">
        <p:scale>
          <a:sx n="85" d="100"/>
          <a:sy n="85" d="100"/>
        </p:scale>
        <p:origin x="19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99904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ABC54-71BA-48BA-AD07-EAAB401DAEA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50975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841439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50615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036770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FABC54-71BA-48BA-AD07-EAAB401DAEA2}"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402084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FABC54-71BA-48BA-AD07-EAAB401DAEA2}" type="datetimeFigureOut">
              <a:rPr lang="en-US" smtClean="0"/>
              <a:t>5/29/2022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41883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93221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44102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38243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ABC54-71BA-48BA-AD07-EAAB401DAEA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1549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ABC54-71BA-48BA-AD07-EAAB401DAEA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02283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FABC54-71BA-48BA-AD07-EAAB401DAEA2}"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6821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ABC54-71BA-48BA-AD07-EAAB401DAEA2}"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392238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ABC54-71BA-48BA-AD07-EAAB401DAEA2}"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11362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ABC54-71BA-48BA-AD07-EAAB401DAEA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22887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ABC54-71BA-48BA-AD07-EAAB401DAEA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52008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ABC54-71BA-48BA-AD07-EAAB401DAEA2}" type="datetimeFigureOut">
              <a:rPr lang="en-US" smtClean="0"/>
              <a:t>5/29/2022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BBDD8F-6927-45BD-91FE-C78E40158A8F}" type="slidenum">
              <a:rPr lang="en-US" smtClean="0"/>
              <a:t>‹#›</a:t>
            </a:fld>
            <a:endParaRPr lang="en-US"/>
          </a:p>
        </p:txBody>
      </p:sp>
    </p:spTree>
    <p:extLst>
      <p:ext uri="{BB962C8B-B14F-4D97-AF65-F5344CB8AC3E}">
        <p14:creationId xmlns:p14="http://schemas.microsoft.com/office/powerpoint/2010/main" val="27613846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ts.ucsc.edu/project-management/docs/brown-bag-docs/project-roles-and-resp-for-presentation.pdf" TargetMode="External"/><Relationship Id="rId2" Type="http://schemas.openxmlformats.org/officeDocument/2006/relationships/hyperlink" Target="https://link.springer.com/article/10.1007/s41060-018-0102-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816973"/>
            <a:ext cx="11223812" cy="1013012"/>
          </a:xfrm>
        </p:spPr>
        <p:txBody>
          <a:bodyPr>
            <a:normAutofit/>
          </a:bodyPr>
          <a:lstStyle/>
          <a:p>
            <a:r>
              <a:rPr lang="en-US" sz="3600" dirty="0">
                <a:latin typeface="Algerian" pitchFamily="82" charset="0"/>
              </a:rPr>
              <a:t>  </a:t>
            </a:r>
            <a:r>
              <a:rPr lang="en-US" sz="2800" b="1" dirty="0">
                <a:latin typeface="Times New Roman" panose="02020603050405020304" pitchFamily="18" charset="0"/>
                <a:cs typeface="Times New Roman" panose="02020603050405020304" pitchFamily="18" charset="0"/>
              </a:rPr>
              <a:t>GALGOTIAS COLLEGE OF ENGINEERING AND TECHNOLOGY</a:t>
            </a:r>
          </a:p>
        </p:txBody>
      </p:sp>
      <p:sp>
        <p:nvSpPr>
          <p:cNvPr id="3" name="Content Placeholder 2"/>
          <p:cNvSpPr>
            <a:spLocks noGrp="1"/>
          </p:cNvSpPr>
          <p:nvPr>
            <p:ph idx="1"/>
          </p:nvPr>
        </p:nvSpPr>
        <p:spPr>
          <a:xfrm>
            <a:off x="484094" y="1344275"/>
            <a:ext cx="11223812" cy="5424077"/>
          </a:xfrm>
        </p:spPr>
        <p:txBody>
          <a:bodyPr>
            <a:normAutofit fontScale="62500" lnSpcReduction="20000"/>
          </a:bodyPr>
          <a:lstStyle/>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endParaRPr lang="en-US" b="1" dirty="0">
              <a:latin typeface="Algerian" pitchFamily="82" charset="0"/>
            </a:endParaRPr>
          </a:p>
          <a:p>
            <a:pPr marL="0" indent="0" algn="ctr">
              <a:buNone/>
            </a:pPr>
            <a:r>
              <a:rPr lang="en-US" b="1" dirty="0">
                <a:latin typeface="Times New Roman" panose="02020603050405020304" pitchFamily="18" charset="0"/>
                <a:cs typeface="Times New Roman" panose="02020603050405020304" pitchFamily="18" charset="0"/>
              </a:rPr>
              <a:t>INDUSTRIAL PROJECT</a:t>
            </a:r>
          </a:p>
          <a:p>
            <a:pPr marL="0" indent="0" algn="ctr">
              <a:buNone/>
            </a:pPr>
            <a:r>
              <a:rPr lang="en-US" b="1" dirty="0">
                <a:latin typeface="Times New Roman" panose="02020603050405020304" pitchFamily="18" charset="0"/>
                <a:cs typeface="Times New Roman" panose="02020603050405020304" pitchFamily="18" charset="0"/>
              </a:rPr>
              <a:t>(2021-2022)</a:t>
            </a:r>
          </a:p>
          <a:p>
            <a:pPr marL="0" indent="0" algn="ctr">
              <a:buNone/>
            </a:pPr>
            <a:endParaRPr lang="en-US" b="1" dirty="0">
              <a:latin typeface="Algerian" pitchFamily="82" charset="0"/>
            </a:endParaRPr>
          </a:p>
          <a:p>
            <a:pPr marL="0" indent="0" algn="ctr">
              <a:buNone/>
            </a:pPr>
            <a:r>
              <a:rPr lang="en-US" b="1" dirty="0">
                <a:latin typeface="Times New Roman" panose="02020603050405020304" pitchFamily="18" charset="0"/>
                <a:cs typeface="Times New Roman" panose="02020603050405020304" pitchFamily="18" charset="0"/>
              </a:rPr>
              <a:t>COMMUNICABLE DIESEASE ANALYSIS AND VISUALIZATION</a:t>
            </a:r>
          </a:p>
          <a:p>
            <a:pPr marL="0" indent="0" algn="ctr">
              <a:buNone/>
            </a:pPr>
            <a:r>
              <a:rPr lang="en-US" b="1" dirty="0">
                <a:latin typeface="Times New Roman" panose="02020603050405020304" pitchFamily="18" charset="0"/>
                <a:cs typeface="Times New Roman" panose="02020603050405020304" pitchFamily="18" charset="0"/>
              </a:rPr>
              <a:t>(DATA SCIENCE IN PYTHON)</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MASTER OF COMPUTER APPLICATIONS</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DEPARTMENT OF COMPUTER APPLICATIONS</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SUBMITTED BY:  AKASHDEEP AWASTHI</a:t>
            </a:r>
          </a:p>
          <a:p>
            <a:pPr marL="0" indent="0" algn="ctr">
              <a:buNone/>
            </a:pPr>
            <a:r>
              <a:rPr lang="en-US" b="1" dirty="0">
                <a:latin typeface="Times New Roman" panose="02020603050405020304" pitchFamily="18" charset="0"/>
                <a:cs typeface="Times New Roman" panose="02020603050405020304" pitchFamily="18" charset="0"/>
              </a:rPr>
              <a:t>                                 (1900970140006)</a:t>
            </a:r>
          </a:p>
        </p:txBody>
      </p:sp>
      <p:pic>
        <p:nvPicPr>
          <p:cNvPr id="4" name="Picture 3">
            <a:extLst>
              <a:ext uri="{FF2B5EF4-FFF2-40B4-BE49-F238E27FC236}">
                <a16:creationId xmlns:a16="http://schemas.microsoft.com/office/drawing/2014/main" id="{873398A7-19E9-24DA-35F8-406FCAD435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4658" y="2315695"/>
            <a:ext cx="1302684" cy="1113305"/>
          </a:xfrm>
          <a:prstGeom prst="rect">
            <a:avLst/>
          </a:prstGeom>
          <a:noFill/>
          <a:ln>
            <a:noFill/>
          </a:ln>
        </p:spPr>
      </p:pic>
    </p:spTree>
    <p:extLst>
      <p:ext uri="{BB962C8B-B14F-4D97-AF65-F5344CB8AC3E}">
        <p14:creationId xmlns:p14="http://schemas.microsoft.com/office/powerpoint/2010/main" val="75839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45C4-AF80-966A-8F3A-41B7D65AF279}"/>
              </a:ext>
            </a:extLst>
          </p:cNvPr>
          <p:cNvSpPr>
            <a:spLocks noGrp="1"/>
          </p:cNvSpPr>
          <p:nvPr>
            <p:ph type="title"/>
          </p:nvPr>
        </p:nvSpPr>
        <p:spPr>
          <a:xfrm>
            <a:off x="3625592" y="973668"/>
            <a:ext cx="8761413" cy="706964"/>
          </a:xfrm>
        </p:spPr>
        <p:txBody>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8E9123F-FAB5-3710-8D72-ADD01E85E2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1" y="2568330"/>
            <a:ext cx="6857998" cy="4008315"/>
          </a:xfrm>
          <a:prstGeom prst="rect">
            <a:avLst/>
          </a:prstGeom>
          <a:noFill/>
          <a:ln>
            <a:noFill/>
          </a:ln>
        </p:spPr>
      </p:pic>
    </p:spTree>
    <p:extLst>
      <p:ext uri="{BB962C8B-B14F-4D97-AF65-F5344CB8AC3E}">
        <p14:creationId xmlns:p14="http://schemas.microsoft.com/office/powerpoint/2010/main" val="10917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A06D-F031-5FC8-F0A0-4F2C2ACC76AC}"/>
              </a:ext>
            </a:extLst>
          </p:cNvPr>
          <p:cNvSpPr>
            <a:spLocks noGrp="1"/>
          </p:cNvSpPr>
          <p:nvPr>
            <p:ph type="title"/>
          </p:nvPr>
        </p:nvSpPr>
        <p:spPr>
          <a:xfrm>
            <a:off x="4059518" y="991597"/>
            <a:ext cx="8761413" cy="706964"/>
          </a:xfrm>
        </p:spPr>
        <p:txBody>
          <a:bodyPr/>
          <a:lstStyle/>
          <a:p>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6791970-BD6E-A3B7-4105-5BD40B224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113" y="2567641"/>
            <a:ext cx="7197064" cy="3922806"/>
          </a:xfrm>
        </p:spPr>
      </p:pic>
    </p:spTree>
    <p:extLst>
      <p:ext uri="{BB962C8B-B14F-4D97-AF65-F5344CB8AC3E}">
        <p14:creationId xmlns:p14="http://schemas.microsoft.com/office/powerpoint/2010/main" val="188740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EB819-F91B-4B22-BC55-3DF8D5A08FBA}"/>
              </a:ext>
            </a:extLst>
          </p:cNvPr>
          <p:cNvSpPr txBox="1"/>
          <p:nvPr/>
        </p:nvSpPr>
        <p:spPr>
          <a:xfrm>
            <a:off x="2028044" y="1102578"/>
            <a:ext cx="9349203" cy="5509200"/>
          </a:xfrm>
          <a:prstGeom prst="rect">
            <a:avLst/>
          </a:prstGeom>
          <a:noFill/>
        </p:spPr>
        <p:txBody>
          <a:bodyPr wrap="square">
            <a:spAutoFit/>
          </a:bodyPr>
          <a:lstStyle/>
          <a:p>
            <a:pPr algn="just" rtl="0">
              <a:spcBef>
                <a:spcPts val="0"/>
              </a:spcBef>
              <a:spcAft>
                <a:spcPts val="0"/>
              </a:spcAft>
            </a:pPr>
            <a:r>
              <a:rPr lang="en-US" sz="3200" b="1" i="0" u="none" strike="noStrike" dirty="0">
                <a:solidFill>
                  <a:schemeClr val="bg1"/>
                </a:solidFill>
                <a:effectLst/>
                <a:latin typeface="Times New Roman" panose="02020603050405020304" pitchFamily="18" charset="0"/>
                <a:cs typeface="Times New Roman" panose="02020603050405020304" pitchFamily="18" charset="0"/>
              </a:rPr>
              <a:t>Resources (Hardware &amp; Software) to be used: </a:t>
            </a:r>
            <a:endParaRPr lang="en-US" sz="3200" b="0" dirty="0">
              <a:solidFill>
                <a:schemeClr val="bg1"/>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US" sz="1600" b="0" dirty="0">
              <a:effectLst/>
            </a:endParaRPr>
          </a:p>
          <a:p>
            <a:pPr rtl="0">
              <a:spcBef>
                <a:spcPts val="0"/>
              </a:spcBef>
              <a:spcAft>
                <a:spcPts val="0"/>
              </a:spcAft>
            </a:pPr>
            <a:endParaRPr lang="en-US" sz="1600" dirty="0"/>
          </a:p>
          <a:p>
            <a:pPr rtl="0">
              <a:spcBef>
                <a:spcPts val="0"/>
              </a:spcBef>
              <a:spcAft>
                <a:spcPts val="0"/>
              </a:spcAft>
            </a:pPr>
            <a:endParaRPr lang="en-US" sz="1600" b="0" dirty="0">
              <a:effectLst/>
            </a:endParaRPr>
          </a:p>
          <a:p>
            <a:pPr rtl="0">
              <a:spcBef>
                <a:spcPts val="0"/>
              </a:spcBef>
              <a:spcAft>
                <a:spcPts val="0"/>
              </a:spcAft>
            </a:pPr>
            <a:br>
              <a:rPr lang="en-US" sz="1600" b="0" dirty="0">
                <a:effectLst/>
              </a:rPr>
            </a:br>
            <a:r>
              <a:rPr lang="en-US" sz="1600" b="1" i="0" u="sng" dirty="0">
                <a:solidFill>
                  <a:srgbClr val="000000"/>
                </a:solidFill>
                <a:effectLst/>
                <a:latin typeface="Times New Roman" panose="02020603050405020304" pitchFamily="18" charset="0"/>
                <a:cs typeface="Times New Roman" panose="02020603050405020304" pitchFamily="18" charset="0"/>
              </a:rPr>
              <a:t>Software requirements</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Operating system : Windows 10 or Linux </a:t>
            </a:r>
            <a:endParaRPr lang="en-US" sz="1600" b="1"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language : Python 3.8 or above</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IDE : </a:t>
            </a:r>
            <a:r>
              <a:rPr lang="en-US" sz="1600" b="1" dirty="0" err="1">
                <a:solidFill>
                  <a:srgbClr val="000000"/>
                </a:solidFill>
                <a:latin typeface="Times New Roman" panose="02020603050405020304" pitchFamily="18" charset="0"/>
                <a:cs typeface="Times New Roman" panose="02020603050405020304" pitchFamily="18" charset="0"/>
              </a:rPr>
              <a:t>vscode</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Database :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SqLite</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dirty="0">
                <a:solidFill>
                  <a:srgbClr val="000000"/>
                </a:solidFill>
                <a:latin typeface="Times New Roman" panose="02020603050405020304" pitchFamily="18" charset="0"/>
                <a:cs typeface="Times New Roman" panose="02020603050405020304" pitchFamily="18" charset="0"/>
              </a:rPr>
              <a:t>Browser : Chrome or Mozilla Firefox</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Documentation tools : MS-word, MS-PowerPoint</a:t>
            </a:r>
          </a:p>
          <a:p>
            <a:pPr rtl="0">
              <a:spcBef>
                <a:spcPts val="0"/>
              </a:spcBef>
              <a:spcAft>
                <a:spcPts val="0"/>
              </a:spcAft>
            </a:pPr>
            <a:r>
              <a:rPr lang="en-US" sz="1600" b="1" dirty="0">
                <a:solidFill>
                  <a:srgbClr val="000000"/>
                </a:solidFill>
                <a:latin typeface="Times New Roman" panose="02020603050405020304" pitchFamily="18" charset="0"/>
                <a:cs typeface="Times New Roman" panose="02020603050405020304" pitchFamily="18" charset="0"/>
              </a:rPr>
              <a:t>Libraries: pandas, </a:t>
            </a:r>
            <a:r>
              <a:rPr lang="en-US" sz="1600" b="1" dirty="0" err="1">
                <a:solidFill>
                  <a:srgbClr val="000000"/>
                </a:solidFill>
                <a:latin typeface="Times New Roman" panose="02020603050405020304" pitchFamily="18" charset="0"/>
                <a:cs typeface="Times New Roman" panose="02020603050405020304" pitchFamily="18" charset="0"/>
              </a:rPr>
              <a:t>streamlit</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plotly</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sqlalchemy</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1600" b="1" dirty="0">
                <a:effectLst/>
                <a:latin typeface="Times New Roman" panose="02020603050405020304" pitchFamily="18" charset="0"/>
                <a:cs typeface="Times New Roman" panose="02020603050405020304" pitchFamily="18" charset="0"/>
              </a:rPr>
            </a:br>
            <a:r>
              <a:rPr lang="en-US" sz="1600" b="1" i="0" u="sng" dirty="0">
                <a:solidFill>
                  <a:srgbClr val="000000"/>
                </a:solidFill>
                <a:effectLst/>
                <a:latin typeface="Times New Roman" panose="02020603050405020304" pitchFamily="18" charset="0"/>
                <a:cs typeface="Times New Roman" panose="02020603050405020304" pitchFamily="18" charset="0"/>
              </a:rPr>
              <a:t>Hardware requirements</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Processor : Intel i3 or higher</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RAM : 4Gb or higher</a:t>
            </a:r>
          </a:p>
          <a:p>
            <a:pPr rtl="0">
              <a:spcBef>
                <a:spcPts val="0"/>
              </a:spcBef>
              <a:spcAft>
                <a:spcPts val="0"/>
              </a:spcAft>
            </a:pPr>
            <a:r>
              <a:rPr lang="en-US" sz="1600" b="1" dirty="0">
                <a:solidFill>
                  <a:srgbClr val="000000"/>
                </a:solidFill>
                <a:latin typeface="Times New Roman" panose="02020603050405020304" pitchFamily="18" charset="0"/>
                <a:cs typeface="Times New Roman" panose="02020603050405020304" pitchFamily="18" charset="0"/>
              </a:rPr>
              <a:t>Storage: approx. 2gb</a:t>
            </a:r>
            <a:endParaRPr lang="en-US"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Others : Internet</a:t>
            </a:r>
            <a:endParaRPr lang="en-US" sz="1600" b="1" dirty="0">
              <a:effectLst/>
              <a:latin typeface="Times New Roman" panose="02020603050405020304" pitchFamily="18" charset="0"/>
              <a:cs typeface="Times New Roman" panose="02020603050405020304" pitchFamily="18" charset="0"/>
            </a:endParaRPr>
          </a:p>
          <a:p>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54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7253-26A3-44AF-A25C-12DA0745029B}"/>
              </a:ext>
            </a:extLst>
          </p:cNvPr>
          <p:cNvSpPr>
            <a:spLocks noGrp="1"/>
          </p:cNvSpPr>
          <p:nvPr>
            <p:ph type="title"/>
          </p:nvPr>
        </p:nvSpPr>
        <p:spPr>
          <a:xfrm>
            <a:off x="2816700" y="964875"/>
            <a:ext cx="8761413" cy="706964"/>
          </a:xfrm>
        </p:spPr>
        <p:txBody>
          <a:bodyPr>
            <a:normAutofit/>
          </a:bodyPr>
          <a:lstStyle/>
          <a:p>
            <a:r>
              <a:rPr lang="en-US" b="1" dirty="0">
                <a:latin typeface="Times New Roman" panose="02020603050405020304" pitchFamily="18" charset="0"/>
                <a:cs typeface="Times New Roman" panose="02020603050405020304" pitchFamily="18" charset="0"/>
              </a:rPr>
              <a:t>ROLES AND RESPONSIBILITY</a:t>
            </a:r>
          </a:p>
        </p:txBody>
      </p:sp>
      <p:sp>
        <p:nvSpPr>
          <p:cNvPr id="3" name="Content Placeholder 2">
            <a:extLst>
              <a:ext uri="{FF2B5EF4-FFF2-40B4-BE49-F238E27FC236}">
                <a16:creationId xmlns:a16="http://schemas.microsoft.com/office/drawing/2014/main" id="{5E29FE96-8A25-4824-A6ED-55814EDB846E}"/>
              </a:ext>
            </a:extLst>
          </p:cNvPr>
          <p:cNvSpPr>
            <a:spLocks noGrp="1"/>
          </p:cNvSpPr>
          <p:nvPr>
            <p:ph idx="1"/>
          </p:nvPr>
        </p:nvSpPr>
        <p:spPr>
          <a:xfrm>
            <a:off x="838200" y="2497904"/>
            <a:ext cx="10515600" cy="3744634"/>
          </a:xfrm>
        </p:spPr>
        <p:txBody>
          <a:bodyPr>
            <a:normAutofit/>
          </a:bodyPr>
          <a:lstStyle/>
          <a:p>
            <a:r>
              <a:rPr lang="en-US" sz="1600" b="1" i="0" dirty="0">
                <a:solidFill>
                  <a:srgbClr val="2B2F33"/>
                </a:solidFill>
                <a:effectLst/>
                <a:latin typeface="Times New Roman" panose="02020603050405020304" pitchFamily="18" charset="0"/>
                <a:cs typeface="Times New Roman" panose="02020603050405020304" pitchFamily="18" charset="0"/>
              </a:rPr>
              <a:t>Create overall project vision</a:t>
            </a:r>
          </a:p>
          <a:p>
            <a:r>
              <a:rPr lang="en-US" sz="1600" b="1" i="0" dirty="0">
                <a:solidFill>
                  <a:srgbClr val="2B2F33"/>
                </a:solidFill>
                <a:effectLst/>
                <a:latin typeface="Times New Roman" panose="02020603050405020304" pitchFamily="18" charset="0"/>
                <a:cs typeface="Times New Roman" panose="02020603050405020304" pitchFamily="18" charset="0"/>
              </a:rPr>
              <a:t>Make key decisions within the project</a:t>
            </a:r>
          </a:p>
          <a:p>
            <a:r>
              <a:rPr lang="en-US" sz="1600" b="1" i="0" dirty="0">
                <a:solidFill>
                  <a:srgbClr val="2B2F33"/>
                </a:solidFill>
                <a:effectLst/>
                <a:latin typeface="Times New Roman" panose="02020603050405020304" pitchFamily="18" charset="0"/>
                <a:cs typeface="Times New Roman" panose="02020603050405020304" pitchFamily="18" charset="0"/>
              </a:rPr>
              <a:t>Create the project plan</a:t>
            </a:r>
          </a:p>
          <a:p>
            <a:r>
              <a:rPr lang="en-US" sz="1600" b="1" i="0" dirty="0">
                <a:solidFill>
                  <a:srgbClr val="2B2F33"/>
                </a:solidFill>
                <a:effectLst/>
                <a:latin typeface="Times New Roman" panose="02020603050405020304" pitchFamily="18" charset="0"/>
                <a:cs typeface="Times New Roman" panose="02020603050405020304" pitchFamily="18" charset="0"/>
              </a:rPr>
              <a:t>Manage components of the plan</a:t>
            </a:r>
          </a:p>
          <a:p>
            <a:r>
              <a:rPr lang="en-US" sz="1600" b="1" i="0" dirty="0">
                <a:solidFill>
                  <a:srgbClr val="2B2F33"/>
                </a:solidFill>
                <a:effectLst/>
                <a:latin typeface="Times New Roman" panose="02020603050405020304" pitchFamily="18" charset="0"/>
                <a:cs typeface="Times New Roman" panose="02020603050405020304" pitchFamily="18" charset="0"/>
              </a:rPr>
              <a:t>Create a project schedule</a:t>
            </a:r>
          </a:p>
          <a:p>
            <a:r>
              <a:rPr lang="en-US" sz="1600" b="1" i="0" dirty="0">
                <a:solidFill>
                  <a:srgbClr val="2B2F33"/>
                </a:solidFill>
                <a:effectLst/>
                <a:latin typeface="Times New Roman" panose="02020603050405020304" pitchFamily="18" charset="0"/>
                <a:cs typeface="Times New Roman" panose="02020603050405020304" pitchFamily="18" charset="0"/>
              </a:rPr>
              <a:t>Solve project objectives</a:t>
            </a:r>
          </a:p>
          <a:p>
            <a:r>
              <a:rPr lang="en-US" sz="1600" b="1" i="0" dirty="0">
                <a:solidFill>
                  <a:srgbClr val="2B2F33"/>
                </a:solidFill>
                <a:effectLst/>
                <a:latin typeface="Times New Roman" panose="02020603050405020304" pitchFamily="18" charset="0"/>
                <a:cs typeface="Times New Roman" panose="02020603050405020304" pitchFamily="18" charset="0"/>
              </a:rPr>
              <a:t>Complete tasks in areas of expertise</a:t>
            </a:r>
          </a:p>
          <a:p>
            <a:r>
              <a:rPr lang="en-US" sz="1600" b="1" i="0" dirty="0">
                <a:solidFill>
                  <a:srgbClr val="2B2F33"/>
                </a:solidFill>
                <a:effectLst/>
                <a:latin typeface="Times New Roman" panose="02020603050405020304" pitchFamily="18" charset="0"/>
                <a:cs typeface="Times New Roman" panose="02020603050405020304" pitchFamily="18" charset="0"/>
              </a:rPr>
              <a:t>Deliver project responsibilities within deadlines</a:t>
            </a:r>
          </a:p>
          <a:p>
            <a:r>
              <a:rPr lang="en-US" sz="1600" b="1" i="0" dirty="0">
                <a:solidFill>
                  <a:srgbClr val="2B2F33"/>
                </a:solidFill>
                <a:effectLst/>
                <a:latin typeface="Times New Roman" panose="02020603050405020304" pitchFamily="18" charset="0"/>
                <a:cs typeface="Times New Roman" panose="02020603050405020304" pitchFamily="18" charset="0"/>
              </a:rPr>
              <a:t>Document progress, setbacks, and new processes</a:t>
            </a:r>
          </a:p>
          <a:p>
            <a:r>
              <a:rPr lang="en-US" sz="1600" b="1" i="0" dirty="0">
                <a:solidFill>
                  <a:srgbClr val="2B2F33"/>
                </a:solidFill>
                <a:effectLst/>
                <a:latin typeface="Times New Roman" panose="02020603050405020304" pitchFamily="18" charset="0"/>
                <a:cs typeface="Times New Roman" panose="02020603050405020304" pitchFamily="18" charset="0"/>
              </a:rPr>
              <a:t>Assess solutions to make sure they are effective</a:t>
            </a:r>
          </a:p>
          <a:p>
            <a:pPr algn="l">
              <a:buFont typeface="+mj-lt"/>
              <a:buAutoNum type="arabicPeriod"/>
            </a:pPr>
            <a:endParaRPr lang="en-US" b="1" i="0" dirty="0">
              <a:solidFill>
                <a:srgbClr val="2B2F33"/>
              </a:solidFill>
              <a:effectLst/>
              <a:latin typeface="Arial" pitchFamily="34" charset="0"/>
              <a:cs typeface="Arial" pitchFamily="34" charset="0"/>
            </a:endParaRPr>
          </a:p>
        </p:txBody>
      </p:sp>
    </p:spTree>
    <p:extLst>
      <p:ext uri="{BB962C8B-B14F-4D97-AF65-F5344CB8AC3E}">
        <p14:creationId xmlns:p14="http://schemas.microsoft.com/office/powerpoint/2010/main" val="272953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424" y="1044007"/>
            <a:ext cx="8761413" cy="706964"/>
          </a:xfrm>
        </p:spPr>
        <p:txBody>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PROS AND CONS</a:t>
            </a:r>
          </a:p>
        </p:txBody>
      </p:sp>
      <p:sp>
        <p:nvSpPr>
          <p:cNvPr id="3" name="Content Placeholder 2"/>
          <p:cNvSpPr>
            <a:spLocks noGrp="1"/>
          </p:cNvSpPr>
          <p:nvPr>
            <p:ph idx="1"/>
          </p:nvPr>
        </p:nvSpPr>
        <p:spPr>
          <a:xfrm>
            <a:off x="1966546" y="2876061"/>
            <a:ext cx="8825659" cy="2619131"/>
          </a:xfrm>
        </p:spPr>
        <p:txBody>
          <a:bodyPr/>
          <a:lstStyle/>
          <a:p>
            <a:r>
              <a:rPr lang="en-US" sz="1600" b="1" dirty="0">
                <a:latin typeface="Times New Roman" panose="02020603050405020304" pitchFamily="18" charset="0"/>
                <a:cs typeface="Times New Roman" panose="02020603050405020304" pitchFamily="18" charset="0"/>
              </a:rPr>
              <a:t>Pros of this projects are like, we can provide data set and it will efficiently analyze the data and provide us a results in a very easy and graphical way which any human being can understand.</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The cons can be considered as it requires the data set and data set has to be updated on regular basis for exact manipulation and accurate results.</a:t>
            </a:r>
          </a:p>
          <a:p>
            <a:endParaRPr lang="en-US" dirty="0"/>
          </a:p>
        </p:txBody>
      </p:sp>
    </p:spTree>
    <p:extLst>
      <p:ext uri="{BB962C8B-B14F-4D97-AF65-F5344CB8AC3E}">
        <p14:creationId xmlns:p14="http://schemas.microsoft.com/office/powerpoint/2010/main" val="417877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A491-FC5A-0942-7958-9776E2D09D92}"/>
              </a:ext>
            </a:extLst>
          </p:cNvPr>
          <p:cNvSpPr>
            <a:spLocks noGrp="1"/>
          </p:cNvSpPr>
          <p:nvPr>
            <p:ph type="title"/>
          </p:nvPr>
        </p:nvSpPr>
        <p:spPr>
          <a:xfrm>
            <a:off x="4217147" y="1054350"/>
            <a:ext cx="3757705" cy="706964"/>
          </a:xfrm>
        </p:spPr>
        <p:txBody>
          <a:bodyPr/>
          <a:lstStyle/>
          <a:p>
            <a:r>
              <a:rPr lang="en-US" b="1" dirty="0">
                <a:latin typeface="Times New Roman" panose="02020603050405020304" pitchFamily="18" charset="0"/>
                <a:cs typeface="Times New Roman" panose="02020603050405020304" pitchFamily="18" charset="0"/>
              </a:rPr>
              <a:t> SCREENSHOTS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2C4DBF-E789-C7B1-989C-FF7C5BE17A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752" y="2755900"/>
            <a:ext cx="5411731" cy="3416300"/>
          </a:xfrm>
          <a:prstGeom prst="rect">
            <a:avLst/>
          </a:prstGeom>
          <a:noFill/>
          <a:ln>
            <a:noFill/>
          </a:ln>
        </p:spPr>
      </p:pic>
      <p:pic>
        <p:nvPicPr>
          <p:cNvPr id="5" name="Content Placeholder 4">
            <a:extLst>
              <a:ext uri="{FF2B5EF4-FFF2-40B4-BE49-F238E27FC236}">
                <a16:creationId xmlns:a16="http://schemas.microsoft.com/office/drawing/2014/main" id="{54B27128-6183-BFB6-5A95-FE21A32AD4A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0846" y="2755900"/>
            <a:ext cx="6191661" cy="3416300"/>
          </a:xfrm>
          <a:prstGeom prst="rect">
            <a:avLst/>
          </a:prstGeom>
          <a:noFill/>
          <a:ln>
            <a:noFill/>
          </a:ln>
        </p:spPr>
      </p:pic>
    </p:spTree>
    <p:extLst>
      <p:ext uri="{BB962C8B-B14F-4D97-AF65-F5344CB8AC3E}">
        <p14:creationId xmlns:p14="http://schemas.microsoft.com/office/powerpoint/2010/main" val="217692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B6CB-1535-3B3B-36E9-633AE2A7858C}"/>
              </a:ext>
            </a:extLst>
          </p:cNvPr>
          <p:cNvSpPr>
            <a:spLocks noGrp="1"/>
          </p:cNvSpPr>
          <p:nvPr>
            <p:ph type="title"/>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F14C114A-907F-8444-8751-018F2173F1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129" y="2929015"/>
            <a:ext cx="5387790" cy="3067723"/>
          </a:xfrm>
          <a:prstGeom prst="rect">
            <a:avLst/>
          </a:prstGeom>
          <a:noFill/>
          <a:ln>
            <a:noFill/>
          </a:ln>
        </p:spPr>
      </p:pic>
      <p:pic>
        <p:nvPicPr>
          <p:cNvPr id="5" name="Content Placeholder 4">
            <a:extLst>
              <a:ext uri="{FF2B5EF4-FFF2-40B4-BE49-F238E27FC236}">
                <a16:creationId xmlns:a16="http://schemas.microsoft.com/office/drawing/2014/main" id="{3FFC9933-4393-31B7-CF7B-5DB739981C8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929015"/>
            <a:ext cx="5746375" cy="3067723"/>
          </a:xfrm>
          <a:prstGeom prst="rect">
            <a:avLst/>
          </a:prstGeom>
          <a:noFill/>
          <a:ln>
            <a:noFill/>
          </a:ln>
        </p:spPr>
      </p:pic>
    </p:spTree>
    <p:extLst>
      <p:ext uri="{BB962C8B-B14F-4D97-AF65-F5344CB8AC3E}">
        <p14:creationId xmlns:p14="http://schemas.microsoft.com/office/powerpoint/2010/main" val="65216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D17A-F46E-4061-9B71-91228AA06B3E}"/>
              </a:ext>
            </a:extLst>
          </p:cNvPr>
          <p:cNvSpPr>
            <a:spLocks noGrp="1"/>
          </p:cNvSpPr>
          <p:nvPr>
            <p:ph type="title"/>
          </p:nvPr>
        </p:nvSpPr>
        <p:spPr>
          <a:xfrm>
            <a:off x="1917516" y="1000045"/>
            <a:ext cx="8761413" cy="706964"/>
          </a:xfrm>
        </p:spPr>
        <p:txBody>
          <a:bodyPr>
            <a:normAutofit/>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REFERENCE</a:t>
            </a:r>
            <a:r>
              <a:rPr lang="en-US" b="1" dirty="0">
                <a:latin typeface="Algerian" pitchFamily="82" charset="0"/>
              </a:rPr>
              <a:t> </a:t>
            </a:r>
          </a:p>
        </p:txBody>
      </p:sp>
      <p:sp>
        <p:nvSpPr>
          <p:cNvPr id="3" name="Content Placeholder 2">
            <a:extLst>
              <a:ext uri="{FF2B5EF4-FFF2-40B4-BE49-F238E27FC236}">
                <a16:creationId xmlns:a16="http://schemas.microsoft.com/office/drawing/2014/main" id="{951840A0-E241-412F-BB9B-DD1BB4E68097}"/>
              </a:ext>
            </a:extLst>
          </p:cNvPr>
          <p:cNvSpPr>
            <a:spLocks noGrp="1"/>
          </p:cNvSpPr>
          <p:nvPr>
            <p:ph idx="1"/>
          </p:nvPr>
        </p:nvSpPr>
        <p:spPr>
          <a:xfrm>
            <a:off x="1620417" y="3243960"/>
            <a:ext cx="8825659" cy="2144346"/>
          </a:xfrm>
        </p:spPr>
        <p:txBody>
          <a:bodyPr/>
          <a:lstStyle/>
          <a:p>
            <a:r>
              <a:rPr lang="en-US" b="1" dirty="0">
                <a:latin typeface="Times New Roman" panose="02020603050405020304" pitchFamily="18" charset="0"/>
                <a:cs typeface="Times New Roman" panose="02020603050405020304" pitchFamily="18" charset="0"/>
                <a:hlinkClick r:id="rId2"/>
              </a:rPr>
              <a:t>https://link.springer.com/article/10.1007/s41060-018-0102-5</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hlinkClick r:id="rId3"/>
              </a:rPr>
              <a:t>https://its.ucsc.edu/project-management/docs/brown-bag-docs/project-roles-and-resp-for-presentation.pdf</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07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308" y="1017629"/>
            <a:ext cx="7804407" cy="706964"/>
          </a:xfrm>
        </p:spPr>
        <p:txBody>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981432" y="2997854"/>
            <a:ext cx="9430984" cy="2135554"/>
          </a:xfrm>
        </p:spPr>
        <p:txBody>
          <a:bodyPr/>
          <a:lstStyle/>
          <a:p>
            <a:pPr marL="0" indent="0" algn="ctr">
              <a:buNone/>
            </a:pPr>
            <a:r>
              <a:rPr lang="en-US" sz="1600" b="1" dirty="0">
                <a:latin typeface="Times New Roman" panose="02020603050405020304" pitchFamily="18" charset="0"/>
                <a:cs typeface="Times New Roman" panose="02020603050405020304" pitchFamily="18" charset="0"/>
              </a:rPr>
              <a:t>The system developed, had as its main objective to provide a means of surveillance of </a:t>
            </a:r>
            <a:r>
              <a:rPr lang="en-US" sz="1600" b="1" dirty="0" err="1">
                <a:latin typeface="Times New Roman" panose="02020603050405020304" pitchFamily="18" charset="0"/>
                <a:cs typeface="Times New Roman" panose="02020603050405020304" pitchFamily="18" charset="0"/>
              </a:rPr>
              <a:t>notifiable</a:t>
            </a:r>
            <a:r>
              <a:rPr lang="en-US" sz="1600" b="1" dirty="0">
                <a:latin typeface="Times New Roman" panose="02020603050405020304" pitchFamily="18" charset="0"/>
                <a:cs typeface="Times New Roman" panose="02020603050405020304" pitchFamily="18" charset="0"/>
              </a:rPr>
              <a:t> diseases in world, in real time. This goal was achieved, and it is now possible to use the  Labs to obtain real-time information about the current state of laboratory notifications of notifiable diseases in the world. In terms of the requirements, were all achieved, since it is possible to view in real-time information about the incidence of notifiable diseases by several factors such as geography, age groups and gender. The system also allows you to see trends and developments over time.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1736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515" y="948501"/>
            <a:ext cx="8761413" cy="706964"/>
          </a:xfrm>
        </p:spPr>
        <p:txBody>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838200" y="2311167"/>
            <a:ext cx="10515600" cy="4462943"/>
          </a:xfrm>
        </p:spPr>
        <p:txBody>
          <a:bodyPr>
            <a:noAutofit/>
          </a:bodyPr>
          <a:lstStyle/>
          <a:p>
            <a:r>
              <a:rPr lang="en-US" sz="1600" b="1" dirty="0">
                <a:latin typeface="Arial" pitchFamily="34" charset="0"/>
                <a:cs typeface="Arial" pitchFamily="34" charset="0"/>
              </a:rPr>
              <a:t> </a:t>
            </a:r>
            <a:r>
              <a:rPr lang="en-US" sz="1200" b="1" dirty="0">
                <a:latin typeface="Times New Roman" panose="02020603050405020304" pitchFamily="18" charset="0"/>
                <a:cs typeface="Times New Roman" panose="02020603050405020304" pitchFamily="18" charset="0"/>
              </a:rPr>
              <a:t>INTRODUCTION</a:t>
            </a:r>
          </a:p>
          <a:p>
            <a:r>
              <a:rPr lang="en-US" sz="1200" b="1" dirty="0">
                <a:latin typeface="Times New Roman" panose="02020603050405020304" pitchFamily="18" charset="0"/>
                <a:cs typeface="Times New Roman" panose="02020603050405020304" pitchFamily="18" charset="0"/>
              </a:rPr>
              <a:t> PROJECT SCOPE</a:t>
            </a:r>
          </a:p>
          <a:p>
            <a:r>
              <a:rPr lang="en-US" sz="1200" b="1" dirty="0">
                <a:latin typeface="Times New Roman" panose="02020603050405020304" pitchFamily="18" charset="0"/>
                <a:cs typeface="Times New Roman" panose="02020603050405020304" pitchFamily="18" charset="0"/>
              </a:rPr>
              <a:t> AIMS AND OBJECTIVE</a:t>
            </a:r>
          </a:p>
          <a:p>
            <a:r>
              <a:rPr lang="en-US" sz="1200" b="1" dirty="0">
                <a:latin typeface="Times New Roman" panose="02020603050405020304" pitchFamily="18" charset="0"/>
                <a:cs typeface="Times New Roman" panose="02020603050405020304" pitchFamily="18" charset="0"/>
              </a:rPr>
              <a:t> METHODOLOGY</a:t>
            </a:r>
          </a:p>
          <a:p>
            <a:r>
              <a:rPr lang="en-US" sz="1200" b="1" dirty="0">
                <a:latin typeface="Times New Roman" panose="02020603050405020304" pitchFamily="18" charset="0"/>
                <a:cs typeface="Times New Roman" panose="02020603050405020304" pitchFamily="18" charset="0"/>
              </a:rPr>
              <a:t>		4.1. Frontend</a:t>
            </a:r>
          </a:p>
          <a:p>
            <a:r>
              <a:rPr lang="en-US" sz="1200" b="1" dirty="0">
                <a:latin typeface="Times New Roman" panose="02020603050405020304" pitchFamily="18" charset="0"/>
                <a:cs typeface="Times New Roman" panose="02020603050405020304" pitchFamily="18" charset="0"/>
              </a:rPr>
              <a:t>		4.2. Backend</a:t>
            </a:r>
          </a:p>
          <a:p>
            <a:r>
              <a:rPr lang="en-US" sz="1200" b="1" dirty="0">
                <a:latin typeface="Times New Roman" panose="02020603050405020304" pitchFamily="18" charset="0"/>
                <a:cs typeface="Times New Roman" panose="02020603050405020304" pitchFamily="18" charset="0"/>
              </a:rPr>
              <a:t>		4.3. DFD</a:t>
            </a:r>
          </a:p>
          <a:p>
            <a:r>
              <a:rPr lang="en-US" sz="1200" b="1" dirty="0">
                <a:latin typeface="Times New Roman" panose="02020603050405020304" pitchFamily="18" charset="0"/>
                <a:cs typeface="Times New Roman" panose="02020603050405020304" pitchFamily="18" charset="0"/>
              </a:rPr>
              <a:t>		4.4. Class diagram</a:t>
            </a:r>
          </a:p>
          <a:p>
            <a:r>
              <a:rPr lang="en-US" sz="1200" b="1" dirty="0">
                <a:latin typeface="Times New Roman" panose="02020603050405020304" pitchFamily="18" charset="0"/>
                <a:cs typeface="Times New Roman" panose="02020603050405020304" pitchFamily="18" charset="0"/>
              </a:rPr>
              <a:t> EXPECTED TIME SCHEDULE (Gantt Chart)</a:t>
            </a:r>
          </a:p>
          <a:p>
            <a:r>
              <a:rPr lang="en-US" sz="1200" b="1" dirty="0">
                <a:latin typeface="Times New Roman" panose="02020603050405020304" pitchFamily="18" charset="0"/>
                <a:cs typeface="Times New Roman" panose="02020603050405020304" pitchFamily="18" charset="0"/>
              </a:rPr>
              <a:t> IMPACT OF PROPOSED SYSTEM IN ACADEMICS AND INDUSTRY</a:t>
            </a:r>
          </a:p>
          <a:p>
            <a:r>
              <a:rPr lang="en-US" sz="1200" b="1" dirty="0">
                <a:latin typeface="Times New Roman" panose="02020603050405020304" pitchFamily="18" charset="0"/>
                <a:cs typeface="Times New Roman" panose="02020603050405020304" pitchFamily="18" charset="0"/>
              </a:rPr>
              <a:t> ROLES AND RESPONSIBILITY</a:t>
            </a:r>
          </a:p>
          <a:p>
            <a:r>
              <a:rPr lang="en-US" sz="1200" b="1" dirty="0">
                <a:latin typeface="Times New Roman" panose="02020603050405020304" pitchFamily="18" charset="0"/>
                <a:cs typeface="Times New Roman" panose="02020603050405020304" pitchFamily="18" charset="0"/>
              </a:rPr>
              <a:t> PROS AND CONS</a:t>
            </a:r>
          </a:p>
          <a:p>
            <a:r>
              <a:rPr lang="en-US" sz="1200" b="1" dirty="0">
                <a:latin typeface="Times New Roman" panose="02020603050405020304" pitchFamily="18" charset="0"/>
                <a:cs typeface="Times New Roman" panose="02020603050405020304" pitchFamily="18" charset="0"/>
              </a:rPr>
              <a:t> REFERENCES</a:t>
            </a:r>
          </a:p>
          <a:p>
            <a:r>
              <a:rPr lang="en-US" sz="1200" b="1"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68218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1074336"/>
            <a:ext cx="8761413" cy="706964"/>
          </a:xfrm>
        </p:spPr>
        <p:txBody>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44623" y="2796504"/>
            <a:ext cx="10689920" cy="5376841"/>
          </a:xfrm>
        </p:spPr>
        <p:txBody>
          <a:bodyPr>
            <a:normAutofit/>
          </a:bodyPr>
          <a:lstStyle/>
          <a:p>
            <a:pPr marL="0" indent="0">
              <a:buNone/>
            </a:pPr>
            <a:endParaRPr lang="en-US" b="1" dirty="0"/>
          </a:p>
          <a:p>
            <a:pPr marL="0" indent="0">
              <a:buNone/>
            </a:pPr>
            <a:r>
              <a:rPr lang="en-US" sz="1600" b="1" dirty="0">
                <a:latin typeface="Times New Roman" panose="02020603050405020304" pitchFamily="18" charset="0"/>
                <a:cs typeface="Times New Roman" panose="02020603050405020304" pitchFamily="18" charset="0"/>
              </a:rPr>
              <a:t>Communicable diseases are diseases that are as a result of the causative organism spreading from one person to another or from animals to people. They are among the major causes of illnesses in Kenya and the entire Africa. These diseases affect people of all ages but more so children due to their exposure to environmental conditions that support the spread. Communicable diseases are preventable base on interventions placed on various levels of transmission of the disease.</a:t>
            </a:r>
          </a:p>
          <a:p>
            <a:pPr marL="0" indent="0">
              <a:buNone/>
            </a:pPr>
            <a:r>
              <a:rPr lang="en-US" sz="1600" b="1" dirty="0">
                <a:latin typeface="Times New Roman" panose="02020603050405020304" pitchFamily="18" charset="0"/>
                <a:cs typeface="Times New Roman" panose="02020603050405020304" pitchFamily="18" charset="0"/>
              </a:rPr>
              <a:t>And the very widely spread one currently the “</a:t>
            </a:r>
            <a:r>
              <a:rPr lang="en-US" sz="1600" b="1" dirty="0" err="1">
                <a:latin typeface="Times New Roman" panose="02020603050405020304" pitchFamily="18" charset="0"/>
                <a:cs typeface="Times New Roman" panose="02020603050405020304" pitchFamily="18" charset="0"/>
              </a:rPr>
              <a:t>Covid</a:t>
            </a:r>
            <a:r>
              <a:rPr lang="en-US" sz="1600" b="1" dirty="0">
                <a:latin typeface="Times New Roman" panose="02020603050405020304" pitchFamily="18" charset="0"/>
                <a:cs typeface="Times New Roman" panose="02020603050405020304" pitchFamily="18" charset="0"/>
              </a:rPr>
              <a:t> 19” is also one of the communicable diseases. So to present the report of such diseases,  this project is very reliable one. As it will perform the data analytics on the dataset and presents the result in a way which a normal human can understand easily. </a:t>
            </a:r>
          </a:p>
        </p:txBody>
      </p:sp>
    </p:spTree>
    <p:extLst>
      <p:ext uri="{BB962C8B-B14F-4D97-AF65-F5344CB8AC3E}">
        <p14:creationId xmlns:p14="http://schemas.microsoft.com/office/powerpoint/2010/main" val="37804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555" y="1060133"/>
            <a:ext cx="8761413" cy="706964"/>
          </a:xfrm>
        </p:spPr>
        <p:txBody>
          <a:bodyPr/>
          <a:lstStyle/>
          <a:p>
            <a:r>
              <a:rPr lang="en-US" b="1" dirty="0">
                <a:latin typeface="Algerian" pitchFamily="82" charset="0"/>
              </a:rPr>
              <a:t>                  </a:t>
            </a:r>
            <a:r>
              <a:rPr lang="en-US" b="1" dirty="0">
                <a:latin typeface="Times New Roman" panose="02020603050405020304" pitchFamily="18" charset="0"/>
                <a:cs typeface="Times New Roman" panose="02020603050405020304" pitchFamily="18" charset="0"/>
              </a:rPr>
              <a:t>PROJECT SCOPE</a:t>
            </a:r>
          </a:p>
        </p:txBody>
      </p:sp>
      <p:sp>
        <p:nvSpPr>
          <p:cNvPr id="3" name="Content Placeholder 2"/>
          <p:cNvSpPr>
            <a:spLocks noGrp="1"/>
          </p:cNvSpPr>
          <p:nvPr>
            <p:ph idx="1"/>
          </p:nvPr>
        </p:nvSpPr>
        <p:spPr>
          <a:xfrm>
            <a:off x="987669" y="1767097"/>
            <a:ext cx="10577186" cy="5071076"/>
          </a:xfrm>
        </p:spPr>
        <p:txBody>
          <a:bodyPr>
            <a:normAutofit/>
          </a:bodyPr>
          <a:lstStyle/>
          <a:p>
            <a:pPr marL="0" indent="0">
              <a:buNone/>
            </a:pPr>
            <a:endParaRPr lang="en-US" sz="1600" dirty="0">
              <a:latin typeface="Arial" pitchFamily="34" charset="0"/>
              <a:cs typeface="Arial" pitchFamily="34" charset="0"/>
            </a:endParaRPr>
          </a:p>
          <a:p>
            <a:pPr marL="0" indent="0">
              <a:buNone/>
            </a:pPr>
            <a:endParaRPr lang="en-US" sz="1600" dirty="0">
              <a:latin typeface="Arial" pitchFamily="34" charset="0"/>
              <a:cs typeface="Arial" pitchFamily="34" charset="0"/>
            </a:endParaRPr>
          </a:p>
          <a:p>
            <a:pPr marL="0" indent="0">
              <a:buNone/>
            </a:pPr>
            <a:endParaRPr lang="en-US" sz="1600" dirty="0">
              <a:latin typeface="Arial" pitchFamily="34" charset="0"/>
              <a:cs typeface="Arial" pitchFamily="34" charset="0"/>
            </a:endParaRPr>
          </a:p>
          <a:p>
            <a:pPr marL="0" indent="0">
              <a:buNone/>
            </a:pPr>
            <a:endParaRPr lang="en-US" sz="1600" dirty="0">
              <a:latin typeface="Arial" pitchFamily="34" charset="0"/>
              <a:cs typeface="Arial" pitchFamily="34" charset="0"/>
            </a:endParaRPr>
          </a:p>
          <a:p>
            <a:pPr marL="0" indent="0">
              <a:buNone/>
            </a:pPr>
            <a:r>
              <a:rPr lang="en-US" sz="1600" b="1" dirty="0">
                <a:latin typeface="Times New Roman" panose="02020603050405020304" pitchFamily="18" charset="0"/>
                <a:cs typeface="Times New Roman" panose="02020603050405020304" pitchFamily="18" charset="0"/>
              </a:rPr>
              <a:t>As the momentum to scale up the global response to communicable diseases increases, public health practitioners need to constantly review their performance in detecting and responding to communicable diseases. At the same time, they should account for the planned activities, policies and resources to a variety of stakeholders. The staff working at different levels of surveillance need to report accurate data in a timely manner to the next higher level to ensure timely and effective responses to contain communicable disease outbreaks. They may be required to report on progress to partners and donors, but most importantly, surveillance information should be used locally to address and resolve problems related to control of communicable diseases and to strengthen evolving programs. Monitoring and evaluation are keys to establishing and maintaining effective and efficient surveillance and response systems.</a:t>
            </a:r>
          </a:p>
          <a:p>
            <a:pPr marL="0" indent="0">
              <a:buNone/>
            </a:pPr>
            <a:r>
              <a:rPr lang="en-US" sz="1600" b="1" dirty="0">
                <a:latin typeface="Times New Roman" panose="02020603050405020304" pitchFamily="18" charset="0"/>
                <a:cs typeface="Times New Roman" panose="02020603050405020304" pitchFamily="18" charset="0"/>
              </a:rPr>
              <a:t>This project will help in data analyzing very efficiently.</a:t>
            </a:r>
          </a:p>
        </p:txBody>
      </p:sp>
    </p:spTree>
    <p:extLst>
      <p:ext uri="{BB962C8B-B14F-4D97-AF65-F5344CB8AC3E}">
        <p14:creationId xmlns:p14="http://schemas.microsoft.com/office/powerpoint/2010/main" val="350878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698" y="1015613"/>
            <a:ext cx="8761413" cy="706964"/>
          </a:xfrm>
        </p:spPr>
        <p:txBody>
          <a:bodyPr/>
          <a:lstStyle/>
          <a:p>
            <a:pPr algn="ctr"/>
            <a:r>
              <a:rPr lang="en-US" b="1" dirty="0">
                <a:latin typeface="Times New Roman" panose="02020603050405020304" pitchFamily="18" charset="0"/>
                <a:cs typeface="Times New Roman" panose="02020603050405020304" pitchFamily="18" charset="0"/>
              </a:rPr>
              <a:t>AIMS AND OBJECTIVE</a:t>
            </a:r>
          </a:p>
        </p:txBody>
      </p:sp>
      <p:sp>
        <p:nvSpPr>
          <p:cNvPr id="3" name="Content Placeholder 2"/>
          <p:cNvSpPr>
            <a:spLocks noGrp="1"/>
          </p:cNvSpPr>
          <p:nvPr>
            <p:ph idx="1"/>
          </p:nvPr>
        </p:nvSpPr>
        <p:spPr>
          <a:xfrm>
            <a:off x="1278046" y="2761762"/>
            <a:ext cx="9926903" cy="3416300"/>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This strategic objective is the strengthening of multidisciplinary infectious disease research in Baltic, European and global dimensions, as a critically important part of health research, by unlocking the research potential at Riga </a:t>
            </a:r>
            <a:r>
              <a:rPr lang="en-US" sz="1600" b="1" dirty="0" err="1">
                <a:latin typeface="Times New Roman" panose="02020603050405020304" pitchFamily="18" charset="0"/>
                <a:cs typeface="Times New Roman" panose="02020603050405020304" pitchFamily="18" charset="0"/>
              </a:rPr>
              <a:t>Stradiņš</a:t>
            </a:r>
            <a:r>
              <a:rPr lang="en-US" sz="1600" b="1" dirty="0">
                <a:latin typeface="Times New Roman" panose="02020603050405020304" pitchFamily="18" charset="0"/>
                <a:cs typeface="Times New Roman" panose="02020603050405020304" pitchFamily="18" charset="0"/>
              </a:rPr>
              <a:t> University (RSU). The overarching objective will result in a coherent work plan based on five operational objectives:  establishing two new laboratories at RSU and providing their necessary infrastructure: Laboratory of Digital Immunological Visualization and Laboratory of Infectious Diseases </a:t>
            </a:r>
            <a:r>
              <a:rPr lang="en-US" sz="1600" b="1" dirty="0" err="1">
                <a:latin typeface="Times New Roman" panose="02020603050405020304" pitchFamily="18" charset="0"/>
                <a:cs typeface="Times New Roman" panose="02020603050405020304" pitchFamily="18" charset="0"/>
              </a:rPr>
              <a:t>Modelling</a:t>
            </a:r>
            <a:r>
              <a:rPr lang="en-US" sz="1600" b="1" dirty="0">
                <a:latin typeface="Times New Roman" panose="02020603050405020304" pitchFamily="18" charset="0"/>
                <a:cs typeface="Times New Roman" panose="02020603050405020304" pitchFamily="18" charset="0"/>
              </a:rPr>
              <a:t>;  upgrading competences of personnel in immunology visualization and in-</a:t>
            </a:r>
            <a:r>
              <a:rPr lang="en-US" sz="1600" b="1" dirty="0" err="1">
                <a:latin typeface="Times New Roman" panose="02020603050405020304" pitchFamily="18" charset="0"/>
                <a:cs typeface="Times New Roman" panose="02020603050405020304" pitchFamily="18" charset="0"/>
              </a:rPr>
              <a:t>silico</a:t>
            </a:r>
            <a:r>
              <a:rPr lang="en-US" sz="1600" b="1" dirty="0">
                <a:latin typeface="Times New Roman" panose="02020603050405020304" pitchFamily="18" charset="0"/>
                <a:cs typeface="Times New Roman" panose="02020603050405020304" pitchFamily="18" charset="0"/>
              </a:rPr>
              <a:t> and mathematical </a:t>
            </a:r>
            <a:r>
              <a:rPr lang="en-US" sz="1600" b="1" dirty="0" err="1">
                <a:latin typeface="Times New Roman" panose="02020603050405020304" pitchFamily="18" charset="0"/>
                <a:cs typeface="Times New Roman" panose="02020603050405020304" pitchFamily="18" charset="0"/>
              </a:rPr>
              <a:t>modelling</a:t>
            </a:r>
            <a:r>
              <a:rPr lang="en-US" sz="1600" b="1" dirty="0">
                <a:latin typeface="Times New Roman" panose="02020603050405020304" pitchFamily="18" charset="0"/>
                <a:cs typeface="Times New Roman" panose="02020603050405020304" pitchFamily="18" charset="0"/>
              </a:rPr>
              <a:t> in infectious diseases and rare disease research;  fostering integration in the ERA by profiling infectious disease as the specialization area of RSU in tandem with Latvia’s 3S priority in biomedicine and medical technologies;  rebuilding the innovation system at RSU according to the principles of the Innovation Union; and  obtaining quality evaluation, which will foster improved participation in the Horizon2020 program.</a:t>
            </a:r>
          </a:p>
        </p:txBody>
      </p:sp>
    </p:spTree>
    <p:extLst>
      <p:ext uri="{BB962C8B-B14F-4D97-AF65-F5344CB8AC3E}">
        <p14:creationId xmlns:p14="http://schemas.microsoft.com/office/powerpoint/2010/main" val="305838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787" y="965279"/>
            <a:ext cx="8761413" cy="706964"/>
          </a:xfrm>
        </p:spPr>
        <p:txBody>
          <a:bodyPr>
            <a:normAutofit/>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751039" y="2390862"/>
            <a:ext cx="10689921" cy="4236441"/>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For the development of this project, the SDLC model is used is “The Waterfall Model”. The sequential phases in Waterfall model are:-</a:t>
            </a:r>
          </a:p>
          <a:p>
            <a:r>
              <a:rPr lang="en-US" sz="1400" b="1" dirty="0">
                <a:latin typeface="Times New Roman" panose="02020603050405020304" pitchFamily="18" charset="0"/>
                <a:cs typeface="Times New Roman" panose="02020603050405020304" pitchFamily="18" charset="0"/>
              </a:rPr>
              <a:t>Requirement Gathering and analysis − All possible requirements of the system to be developed are captured in this phase and documented in a requirement specification document.</a:t>
            </a:r>
          </a:p>
          <a:p>
            <a:r>
              <a:rPr lang="en-US" sz="1400" b="1" dirty="0">
                <a:latin typeface="Times New Roman" panose="02020603050405020304" pitchFamily="18" charset="0"/>
                <a:cs typeface="Times New Roman" panose="02020603050405020304" pitchFamily="18" charset="0"/>
              </a:rPr>
              <a:t>System Design − The requirement specifications from first phase are studied in this phase and the system design is prepared. This system design helps in specifying hardware and 	system requirements and helps in defining the overall system architecture.</a:t>
            </a:r>
          </a:p>
          <a:p>
            <a:r>
              <a:rPr lang="en-US" sz="1400" b="1" dirty="0">
                <a:latin typeface="Times New Roman" panose="02020603050405020304" pitchFamily="18" charset="0"/>
                <a:cs typeface="Times New Roman" panose="02020603050405020304" pitchFamily="18" charset="0"/>
              </a:rPr>
              <a:t>Implementation − With inputs from the system design, the system is first developed in small programs called units, which 	are integrated in the next phase. Each unit is developed and tested for its functionality, which is referred to as Unit Testing.</a:t>
            </a:r>
          </a:p>
          <a:p>
            <a:r>
              <a:rPr lang="en-US" sz="1400" b="1" dirty="0">
                <a:latin typeface="Times New Roman" panose="02020603050405020304" pitchFamily="18" charset="0"/>
                <a:cs typeface="Times New Roman" panose="02020603050405020304" pitchFamily="18" charset="0"/>
              </a:rPr>
              <a:t>Integration and Testing − All the units developed in the implementation phase are integrated into a system after testing of  each unit. Post integration the entire system is tested for any faults and failures.</a:t>
            </a:r>
          </a:p>
          <a:p>
            <a:r>
              <a:rPr lang="en-US" sz="1400" b="1" dirty="0">
                <a:latin typeface="Times New Roman" panose="02020603050405020304" pitchFamily="18" charset="0"/>
                <a:cs typeface="Times New Roman" panose="02020603050405020304" pitchFamily="18" charset="0"/>
              </a:rPr>
              <a:t>Deployment of system − Once the functional and non-functional testing is done; the product is deployed in the customer environment or released into the market.</a:t>
            </a:r>
          </a:p>
          <a:p>
            <a:r>
              <a:rPr lang="en-US" sz="1400" b="1" dirty="0">
                <a:latin typeface="Times New Roman" panose="02020603050405020304" pitchFamily="18" charset="0"/>
                <a:cs typeface="Times New Roman" panose="02020603050405020304" pitchFamily="18" charset="0"/>
              </a:rPr>
              <a:t>Maintenance − There are some issues which come up in the client environment. To fix those issues, patches are released. Also to enhance the product some better versions are released. Maintenance is done to deliver these changes in the customer environment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15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3367088"/>
            <a:ext cx="42862"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16536" y="1073508"/>
            <a:ext cx="9179144" cy="369332"/>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The following illustration is a representation of the different phases of the Waterfall Model:</a:t>
            </a:r>
          </a:p>
        </p:txBody>
      </p:sp>
      <p:pic>
        <p:nvPicPr>
          <p:cNvPr id="1031" name="Picture 7" descr="C:\Users\Admin\Desktop\bcon-waterf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524" y="2701255"/>
            <a:ext cx="7905052" cy="365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7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331" y="229442"/>
            <a:ext cx="10515600" cy="6026651"/>
          </a:xfrm>
        </p:spPr>
        <p:txBody>
          <a:bodyPr>
            <a:normAutofit/>
          </a:bodyPr>
          <a:lstStyle/>
          <a:p>
            <a:pPr marL="0" indent="0" algn="ctr">
              <a:buNone/>
            </a:pPr>
            <a:endParaRPr lang="en-US" sz="41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4100" b="1" dirty="0">
                <a:solidFill>
                  <a:schemeClr val="bg1"/>
                </a:solidFill>
                <a:latin typeface="Times New Roman" panose="02020603050405020304" pitchFamily="18" charset="0"/>
                <a:cs typeface="Times New Roman" panose="02020603050405020304" pitchFamily="18" charset="0"/>
              </a:rPr>
              <a:t>FRONTEND</a:t>
            </a:r>
          </a:p>
          <a:p>
            <a:pPr marL="0" indent="0" algn="ctr">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600" b="1" dirty="0">
                <a:solidFill>
                  <a:schemeClr val="tx1"/>
                </a:solidFill>
                <a:latin typeface="Times New Roman" panose="02020603050405020304" pitchFamily="18" charset="0"/>
                <a:cs typeface="Times New Roman" panose="02020603050405020304" pitchFamily="18" charset="0"/>
              </a:rPr>
              <a:t>  </a:t>
            </a:r>
            <a:r>
              <a:rPr lang="en-US" sz="2600" b="1" dirty="0" err="1">
                <a:solidFill>
                  <a:schemeClr val="tx1"/>
                </a:solidFill>
                <a:latin typeface="Times New Roman" panose="02020603050405020304" pitchFamily="18" charset="0"/>
                <a:cs typeface="Times New Roman" panose="02020603050405020304" pitchFamily="18" charset="0"/>
              </a:rPr>
              <a:t>Streamlit</a:t>
            </a:r>
            <a:r>
              <a:rPr lang="en-US" sz="2600" b="1" dirty="0">
                <a:solidFill>
                  <a:schemeClr val="tx1"/>
                </a:solidFill>
              </a:rPr>
              <a:t> :-</a:t>
            </a:r>
          </a:p>
          <a:p>
            <a:pPr marL="0" indent="0" algn="ctr">
              <a:buNone/>
            </a:pPr>
            <a:endParaRPr lang="en-US" sz="2600" b="1" dirty="0">
              <a:solidFill>
                <a:schemeClr val="tx1"/>
              </a:solidFill>
            </a:endParaRPr>
          </a:p>
          <a:p>
            <a:pPr marL="0" indent="0" algn="ctr">
              <a:buNone/>
            </a:pP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 is an open-source python library that is useful to create and share data web apps. It is slowly gaining a lot of momentum in the data science community. Because of the ease with which one can develop a data science web app, many developers use it in their daily workflow. The </a:t>
            </a: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GitHub</a:t>
            </a:r>
            <a:r>
              <a:rPr lang="en-US" sz="1600" b="1" dirty="0">
                <a:latin typeface="Times New Roman" panose="02020603050405020304" pitchFamily="18" charset="0"/>
                <a:cs typeface="Times New Roman" panose="02020603050405020304" pitchFamily="18" charset="0"/>
              </a:rPr>
              <a:t> repository has more than 14.1k stars and 1.2k forks. Under the hood, it uses React as a frontend framework to render the data on the screen. So, React Developers can easily manipulate the UI with few changes in the </a:t>
            </a:r>
            <a:r>
              <a:rPr lang="en-US" sz="1600" b="1" dirty="0" err="1">
                <a:latin typeface="Times New Roman" panose="02020603050405020304" pitchFamily="18" charset="0"/>
                <a:cs typeface="Times New Roman" panose="02020603050405020304" pitchFamily="18" charset="0"/>
              </a:rPr>
              <a:t>code.With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 one can build data apps in no time. It seamlessly integrates with other python libraries like </a:t>
            </a:r>
            <a:r>
              <a:rPr lang="en-US" sz="1600" b="1" dirty="0" err="1">
                <a:latin typeface="Times New Roman" panose="02020603050405020304" pitchFamily="18" charset="0"/>
                <a:cs typeface="Times New Roman" panose="02020603050405020304" pitchFamily="18" charset="0"/>
              </a:rPr>
              <a:t>NumPy</a:t>
            </a:r>
            <a:r>
              <a:rPr lang="en-US" sz="1600" b="1" dirty="0">
                <a:latin typeface="Times New Roman" panose="02020603050405020304" pitchFamily="18" charset="0"/>
                <a:cs typeface="Times New Roman" panose="02020603050405020304" pitchFamily="18" charset="0"/>
              </a:rPr>
              <a:t>, Pandas, </a:t>
            </a:r>
            <a:r>
              <a:rPr lang="en-US" sz="1600" b="1" dirty="0" err="1">
                <a:latin typeface="Times New Roman" panose="02020603050405020304" pitchFamily="18" charset="0"/>
                <a:cs typeface="Times New Roman" panose="02020603050405020304" pitchFamily="18" charset="0"/>
              </a:rPr>
              <a:t>Matplotlib</a:t>
            </a:r>
            <a:r>
              <a:rPr lang="en-US" sz="1600" b="1" dirty="0">
                <a:latin typeface="Times New Roman" panose="02020603050405020304" pitchFamily="18" charset="0"/>
                <a:cs typeface="Times New Roman" panose="02020603050405020304" pitchFamily="18" charset="0"/>
              </a:rPr>
              <a:t>, and many more</a:t>
            </a:r>
            <a:r>
              <a:rPr lang="en-US" sz="1600" b="1" dirty="0">
                <a:latin typeface="Arial" pitchFamily="34" charset="0"/>
                <a:cs typeface="Arial" pitchFamily="34" charset="0"/>
              </a:rPr>
              <a:t>.</a:t>
            </a:r>
          </a:p>
        </p:txBody>
      </p:sp>
    </p:spTree>
    <p:extLst>
      <p:ext uri="{BB962C8B-B14F-4D97-AF65-F5344CB8AC3E}">
        <p14:creationId xmlns:p14="http://schemas.microsoft.com/office/powerpoint/2010/main" val="194672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02931"/>
            <a:ext cx="10515600" cy="5950623"/>
          </a:xfrm>
        </p:spPr>
        <p:txBody>
          <a:bodyPr>
            <a:normAutofit fontScale="97500"/>
          </a:bodyPr>
          <a:lstStyle/>
          <a:p>
            <a:pPr marL="0" indent="0" algn="ctr">
              <a:buNone/>
            </a:pPr>
            <a:endParaRPr lang="en-US" sz="33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3300" b="1" dirty="0">
                <a:solidFill>
                  <a:schemeClr val="bg1"/>
                </a:solidFill>
                <a:latin typeface="Times New Roman" panose="02020603050405020304" pitchFamily="18" charset="0"/>
                <a:cs typeface="Times New Roman" panose="02020603050405020304" pitchFamily="18" charset="0"/>
              </a:rPr>
              <a:t>Backend</a:t>
            </a:r>
          </a:p>
          <a:p>
            <a:pPr marL="0" indent="0" algn="ctr">
              <a:buNone/>
            </a:pPr>
            <a:endParaRPr lang="en-US" sz="4100" b="1" dirty="0"/>
          </a:p>
          <a:p>
            <a:pPr marL="0" indent="0" algn="ctr">
              <a:buNone/>
            </a:pPr>
            <a:r>
              <a:rPr lang="en-US" sz="2500" b="1" dirty="0">
                <a:latin typeface="Times New Roman" panose="02020603050405020304" pitchFamily="18" charset="0"/>
                <a:cs typeface="Times New Roman" panose="02020603050405020304" pitchFamily="18" charset="0"/>
              </a:rPr>
              <a:t>  Python :-</a:t>
            </a:r>
          </a:p>
          <a:p>
            <a:pPr marL="0" indent="0" algn="ctr">
              <a:buNone/>
            </a:pPr>
            <a:endParaRPr lang="en-US" sz="2500"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Python is a general-purpose, versatile, and</a:t>
            </a:r>
          </a:p>
          <a:p>
            <a:pPr marL="0" indent="0" algn="ctr">
              <a:buNone/>
            </a:pPr>
            <a:r>
              <a:rPr lang="en-US" b="1" dirty="0">
                <a:latin typeface="Times New Roman" panose="02020603050405020304" pitchFamily="18" charset="0"/>
                <a:cs typeface="Times New Roman" panose="02020603050405020304" pitchFamily="18" charset="0"/>
              </a:rPr>
              <a:t>powerful programming language. It’s a great first</a:t>
            </a:r>
          </a:p>
          <a:p>
            <a:pPr marL="0" indent="0" algn="ctr">
              <a:buNone/>
            </a:pPr>
            <a:r>
              <a:rPr lang="en-US" b="1" dirty="0">
                <a:latin typeface="Times New Roman" panose="02020603050405020304" pitchFamily="18" charset="0"/>
                <a:cs typeface="Times New Roman" panose="02020603050405020304" pitchFamily="18" charset="0"/>
              </a:rPr>
              <a:t>language because it’s concise and easy to read.</a:t>
            </a:r>
          </a:p>
          <a:p>
            <a:pPr marL="0" indent="0" algn="ctr">
              <a:buNone/>
            </a:pPr>
            <a:r>
              <a:rPr lang="en-US" b="1" dirty="0">
                <a:latin typeface="Times New Roman" panose="02020603050405020304" pitchFamily="18" charset="0"/>
                <a:cs typeface="Times New Roman" panose="02020603050405020304" pitchFamily="18" charset="0"/>
              </a:rPr>
              <a:t>Whatever you want to do, Python can do it. From</a:t>
            </a:r>
          </a:p>
          <a:p>
            <a:pPr marL="0" indent="0" algn="ctr">
              <a:buNone/>
            </a:pPr>
            <a:r>
              <a:rPr lang="en-US" b="1" dirty="0">
                <a:latin typeface="Times New Roman" panose="02020603050405020304" pitchFamily="18" charset="0"/>
                <a:cs typeface="Times New Roman" panose="02020603050405020304" pitchFamily="18" charset="0"/>
              </a:rPr>
              <a:t>web development to machine learning to data</a:t>
            </a:r>
          </a:p>
          <a:p>
            <a:pPr marL="0" indent="0" algn="ctr">
              <a:buNone/>
            </a:pPr>
            <a:r>
              <a:rPr lang="en-US" b="1" dirty="0">
                <a:latin typeface="Times New Roman" panose="02020603050405020304" pitchFamily="18" charset="0"/>
                <a:cs typeface="Times New Roman" panose="02020603050405020304" pitchFamily="18" charset="0"/>
              </a:rPr>
              <a:t>science.</a:t>
            </a:r>
          </a:p>
        </p:txBody>
      </p:sp>
    </p:spTree>
    <p:extLst>
      <p:ext uri="{BB962C8B-B14F-4D97-AF65-F5344CB8AC3E}">
        <p14:creationId xmlns:p14="http://schemas.microsoft.com/office/powerpoint/2010/main" val="3585394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302</TotalTime>
  <Words>1369</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Century Gothic</vt:lpstr>
      <vt:lpstr>Times New Roman</vt:lpstr>
      <vt:lpstr>Wingdings 3</vt:lpstr>
      <vt:lpstr>Ion Boardroom</vt:lpstr>
      <vt:lpstr>  GALGOTIAS COLLEGE OF ENGINEERING AND TECHNOLOGY</vt:lpstr>
      <vt:lpstr>                            INDEX</vt:lpstr>
      <vt:lpstr>                   INTRODUCTION</vt:lpstr>
      <vt:lpstr>                  PROJECT SCOPE</vt:lpstr>
      <vt:lpstr>AIMS AND OBJECTIVE</vt:lpstr>
      <vt:lpstr>METHODOLOGY</vt:lpstr>
      <vt:lpstr>PowerPoint Presentation</vt:lpstr>
      <vt:lpstr>PowerPoint Presentation</vt:lpstr>
      <vt:lpstr>PowerPoint Presentation</vt:lpstr>
      <vt:lpstr>DATA FLOW DIAGRAM</vt:lpstr>
      <vt:lpstr>CLASS DIAGRAM</vt:lpstr>
      <vt:lpstr>PowerPoint Presentation</vt:lpstr>
      <vt:lpstr>ROLES AND RESPONSIBILITY</vt:lpstr>
      <vt:lpstr>                PROS AND CONS</vt:lpstr>
      <vt:lpstr> SCREENSHOTS</vt:lpstr>
      <vt:lpstr>   </vt:lpstr>
      <vt:lpstr>                       REFERENCE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 kamil</dc:creator>
  <cp:lastModifiedBy>Akash Awasthi</cp:lastModifiedBy>
  <cp:revision>66</cp:revision>
  <dcterms:created xsi:type="dcterms:W3CDTF">2021-06-20T09:12:45Z</dcterms:created>
  <dcterms:modified xsi:type="dcterms:W3CDTF">2022-05-29T07:43:03Z</dcterms:modified>
</cp:coreProperties>
</file>