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77" r:id="rId6"/>
    <p:sldId id="268" r:id="rId7"/>
    <p:sldId id="269" r:id="rId8"/>
    <p:sldId id="275" r:id="rId9"/>
    <p:sldId id="276" r:id="rId10"/>
    <p:sldId id="256" r:id="rId11"/>
    <p:sldId id="258" r:id="rId12"/>
    <p:sldId id="260" r:id="rId13"/>
    <p:sldId id="263" r:id="rId14"/>
    <p:sldId id="262" r:id="rId15"/>
    <p:sldId id="271" r:id="rId16"/>
    <p:sldId id="26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95" autoAdjust="0"/>
    <p:restoredTop sz="94660" autoAdjust="0"/>
  </p:normalViewPr>
  <p:slideViewPr>
    <p:cSldViewPr snapToGrid="0">
      <p:cViewPr varScale="1">
        <p:scale>
          <a:sx n="86" d="100"/>
          <a:sy n="86" d="100"/>
        </p:scale>
        <p:origin x="-45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3E75B6-B3D6-442E-B7DD-78AC69D52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386DC2A-CC35-419A-A819-7C1899274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F7FA306-3695-43A0-90BB-B71834C719E5}"/>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3B327F51-857F-4851-B259-4551C5AE8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5CBE06C-DD56-40B8-A39D-4D40C851AD5A}"/>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360167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285C1-641E-46B6-8ECB-30C27135EC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8212B8F-E763-43F0-862A-C66C09885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F8F4AD-8E54-4CFF-A313-01B79F5D94F1}"/>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845DB738-044E-47D1-BCB4-CB5DD8BE3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31722FD-0817-40CD-AE96-BE68DFDA7EA2}"/>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203388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F2BB7CE-8824-45E8-8885-6A12DA7A2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0DB465E-E67E-4857-AED6-13A4E71B9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903863-A13B-4541-8463-CCF53E7FF5BA}"/>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50E64B12-C6CC-4D37-935C-9ABAFAF4C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B570DBF-B9D5-4135-A31D-0D82BA8E2FCD}"/>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403395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24D47B-DAE3-4608-A05B-3FC08150B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CBAAA82-F0A1-4591-8EC5-1A573D9B2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B98EDF-BBBC-4305-9762-1365B57134DB}"/>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4D7D0F39-C958-47ED-BB97-46F5509A0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CF1BE96-1087-4C13-9033-821067B836D0}"/>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360787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43310-4D7F-4D5F-97B0-7380371FF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BA6258F-10AF-40C4-9D8A-204B5B527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2D361B0-1C28-4CE4-AF3F-F664843CBB7E}"/>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62FAEF27-BCEC-4488-9515-AF8323E49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AC8F43-9F3D-4DE9-9B5F-411814B04769}"/>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25286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F25D25-FD05-427F-9CF5-2C17B80BD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3BC071C-D5FB-409F-B799-AEA978E09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ACA68AE-86CA-4E67-916D-50A9F4176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35F2326-13BA-4438-B781-6076BBCC7B19}"/>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6" name="Footer Placeholder 5">
            <a:extLst>
              <a:ext uri="{FF2B5EF4-FFF2-40B4-BE49-F238E27FC236}">
                <a16:creationId xmlns="" xmlns:a16="http://schemas.microsoft.com/office/drawing/2014/main" id="{A8E239BF-B4F2-4389-9029-0868230A9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68DE188-6B3D-4C76-BA91-49F01C31C25D}"/>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97596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C2BCB-7EE2-405D-B36A-2E737CA12F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4348802-70AD-4F61-BB37-B6453BA86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AF493E2-DF3B-4201-A487-0927FEDAF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B37F31E-E20A-4E7D-A57E-C5AE26DF5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29F4FAE-E1A8-4394-A9B4-134789D63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7050F2B-679B-48ED-8240-8853A73836BE}"/>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8" name="Footer Placeholder 7">
            <a:extLst>
              <a:ext uri="{FF2B5EF4-FFF2-40B4-BE49-F238E27FC236}">
                <a16:creationId xmlns="" xmlns:a16="http://schemas.microsoft.com/office/drawing/2014/main" id="{2D43556C-BE36-4210-8C9A-778D956B9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69BA3D9-4849-4BE3-B8D9-59CD1E1D8F01}"/>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14483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3C2218-76E2-40A3-93B0-75FC38B1F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646534F-0602-4121-8C3E-85A064E1B6B5}"/>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4" name="Footer Placeholder 3">
            <a:extLst>
              <a:ext uri="{FF2B5EF4-FFF2-40B4-BE49-F238E27FC236}">
                <a16:creationId xmlns="" xmlns:a16="http://schemas.microsoft.com/office/drawing/2014/main" id="{C6203243-EB7A-49EA-A6EC-0DA394255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1A8C5A6-278F-432C-8C53-934451D1C23F}"/>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36022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8020357-92D8-456B-851D-35C206ED9C2E}"/>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3" name="Footer Placeholder 2">
            <a:extLst>
              <a:ext uri="{FF2B5EF4-FFF2-40B4-BE49-F238E27FC236}">
                <a16:creationId xmlns="" xmlns:a16="http://schemas.microsoft.com/office/drawing/2014/main" id="{E551F026-00F2-42AE-A17B-48B33BA9A6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5943F90-F407-424F-B1E1-E1448B202D72}"/>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87383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2F7BF-53C6-49FA-B968-98A146006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5B9E45B-49E4-4F0F-B145-1CFB15FAD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58CEC29-6215-4011-A41D-0FB553753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E9C225A-8DA1-4A0D-8357-2A3553F2FC45}"/>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6" name="Footer Placeholder 5">
            <a:extLst>
              <a:ext uri="{FF2B5EF4-FFF2-40B4-BE49-F238E27FC236}">
                <a16:creationId xmlns="" xmlns:a16="http://schemas.microsoft.com/office/drawing/2014/main" id="{0161CA65-2369-4434-9D8F-B8138C2FA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2E1102C-2332-4C66-B299-F8AFB0EEB704}"/>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416589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B7FF4-2C9A-46F6-94DE-3E2DDC300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5A4B4B6-C05B-4405-8205-F0CCA7E24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F1A92F3-D2EA-4FB2-AB93-95BBD8C4B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2CBF88-2115-4288-9BF0-D581781751B6}"/>
              </a:ext>
            </a:extLst>
          </p:cNvPr>
          <p:cNvSpPr>
            <a:spLocks noGrp="1"/>
          </p:cNvSpPr>
          <p:nvPr>
            <p:ph type="dt" sz="half" idx="10"/>
          </p:nvPr>
        </p:nvSpPr>
        <p:spPr/>
        <p:txBody>
          <a:bodyPr/>
          <a:lstStyle/>
          <a:p>
            <a:fld id="{72FABC54-71BA-48BA-AD07-EAAB401DAEA2}" type="datetimeFigureOut">
              <a:rPr lang="en-US" smtClean="0"/>
              <a:t>6/25/2021</a:t>
            </a:fld>
            <a:endParaRPr lang="en-US"/>
          </a:p>
        </p:txBody>
      </p:sp>
      <p:sp>
        <p:nvSpPr>
          <p:cNvPr id="6" name="Footer Placeholder 5">
            <a:extLst>
              <a:ext uri="{FF2B5EF4-FFF2-40B4-BE49-F238E27FC236}">
                <a16:creationId xmlns="" xmlns:a16="http://schemas.microsoft.com/office/drawing/2014/main" id="{BB19DADD-B563-4CBB-9193-C2FFBA3AE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6E3AAE-DEFC-476E-850B-85882D0153B6}"/>
              </a:ext>
            </a:extLst>
          </p:cNvPr>
          <p:cNvSpPr>
            <a:spLocks noGrp="1"/>
          </p:cNvSpPr>
          <p:nvPr>
            <p:ph type="sldNum" sz="quarter" idx="12"/>
          </p:nvPr>
        </p:nvSpPr>
        <p:spPr/>
        <p:txBody>
          <a:bodyPr/>
          <a:lstStyle/>
          <a:p>
            <a:fld id="{CCBBDD8F-6927-45BD-91FE-C78E40158A8F}" type="slidenum">
              <a:rPr lang="en-US" smtClean="0"/>
              <a:t>‹#›</a:t>
            </a:fld>
            <a:endParaRPr lang="en-US"/>
          </a:p>
        </p:txBody>
      </p:sp>
    </p:spTree>
    <p:extLst>
      <p:ext uri="{BB962C8B-B14F-4D97-AF65-F5344CB8AC3E}">
        <p14:creationId xmlns:p14="http://schemas.microsoft.com/office/powerpoint/2010/main" val="380036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2B9914B-CFAB-4767-ADAD-95E2E14ED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9C0B6CA-10F8-4B5F-B346-7B0DA9585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C894A58-EBA5-4E19-9DCA-84EFCEA4C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ABC54-71BA-48BA-AD07-EAAB401DAEA2}" type="datetimeFigureOut">
              <a:rPr lang="en-US" smtClean="0"/>
              <a:t>6/25/2021</a:t>
            </a:fld>
            <a:endParaRPr lang="en-US"/>
          </a:p>
        </p:txBody>
      </p:sp>
      <p:sp>
        <p:nvSpPr>
          <p:cNvPr id="5" name="Footer Placeholder 4">
            <a:extLst>
              <a:ext uri="{FF2B5EF4-FFF2-40B4-BE49-F238E27FC236}">
                <a16:creationId xmlns="" xmlns:a16="http://schemas.microsoft.com/office/drawing/2014/main" id="{BB62A3B2-F56C-4F7B-9368-86FC503B2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E56211E-2B0C-404A-9F37-8888953CE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BDD8F-6927-45BD-91FE-C78E40158A8F}" type="slidenum">
              <a:rPr lang="en-US" smtClean="0"/>
              <a:t>‹#›</a:t>
            </a:fld>
            <a:endParaRPr lang="en-US"/>
          </a:p>
        </p:txBody>
      </p:sp>
    </p:spTree>
    <p:extLst>
      <p:ext uri="{BB962C8B-B14F-4D97-AF65-F5344CB8AC3E}">
        <p14:creationId xmlns:p14="http://schemas.microsoft.com/office/powerpoint/2010/main" val="320532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ts.ucsc.edu/project-management/docs/brown-bag-docs/project-roles-and-resp-for-presentation.pdf" TargetMode="External"/><Relationship Id="rId2" Type="http://schemas.openxmlformats.org/officeDocument/2006/relationships/hyperlink" Target="https://link.springer.com/article/10.1007/s41060-018-0102-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05" y="365125"/>
            <a:ext cx="10677395" cy="1902086"/>
          </a:xfrm>
        </p:spPr>
        <p:txBody>
          <a:bodyPr>
            <a:normAutofit/>
          </a:bodyPr>
          <a:lstStyle/>
          <a:p>
            <a:r>
              <a:rPr lang="en-US" sz="3600" dirty="0" smtClean="0">
                <a:latin typeface="Algerian" pitchFamily="82" charset="0"/>
              </a:rPr>
              <a:t>  </a:t>
            </a:r>
            <a:r>
              <a:rPr lang="en-US" sz="3600" b="1" dirty="0" smtClean="0">
                <a:latin typeface="Algerian" pitchFamily="82" charset="0"/>
              </a:rPr>
              <a:t>PRANVEER  SINGH  INSTITUTE OFTECHNOLOGY</a:t>
            </a:r>
            <a:endParaRPr lang="en-US" sz="3600" b="1" dirty="0">
              <a:latin typeface="Algerian" pitchFamily="82" charset="0"/>
            </a:endParaRPr>
          </a:p>
        </p:txBody>
      </p:sp>
      <p:sp>
        <p:nvSpPr>
          <p:cNvPr id="3" name="Content Placeholder 2"/>
          <p:cNvSpPr>
            <a:spLocks noGrp="1"/>
          </p:cNvSpPr>
          <p:nvPr>
            <p:ph idx="1"/>
          </p:nvPr>
        </p:nvSpPr>
        <p:spPr>
          <a:xfrm>
            <a:off x="825674" y="1643021"/>
            <a:ext cx="10515600" cy="4911834"/>
          </a:xfrm>
        </p:spPr>
        <p:txBody>
          <a:bodyPr/>
          <a:lstStyle/>
          <a:p>
            <a:pPr marL="0" indent="0" algn="ctr">
              <a:buNone/>
            </a:pPr>
            <a:r>
              <a:rPr lang="en-US" b="1" dirty="0" smtClean="0">
                <a:latin typeface="Algerian" pitchFamily="82" charset="0"/>
              </a:rPr>
              <a:t>PROJECT SYNOPSIS</a:t>
            </a:r>
          </a:p>
          <a:p>
            <a:pPr marL="0" indent="0" algn="ctr">
              <a:buNone/>
            </a:pPr>
            <a:r>
              <a:rPr lang="en-US" b="1" dirty="0" smtClean="0">
                <a:latin typeface="Algerian" pitchFamily="82" charset="0"/>
              </a:rPr>
              <a:t>(2019-2021)</a:t>
            </a:r>
          </a:p>
          <a:p>
            <a:pPr marL="0" indent="0" algn="ctr">
              <a:buNone/>
            </a:pPr>
            <a:endParaRPr lang="en-US" b="1" dirty="0">
              <a:latin typeface="Algerian" pitchFamily="82" charset="0"/>
            </a:endParaRPr>
          </a:p>
          <a:p>
            <a:pPr marL="0" indent="0" algn="ctr">
              <a:buNone/>
            </a:pPr>
            <a:r>
              <a:rPr lang="en-US" b="1" dirty="0">
                <a:latin typeface="Algerian" pitchFamily="82" charset="0"/>
              </a:rPr>
              <a:t>COMMUNICABLE DIESEASE ANALYSIS AND VISUALIZATION</a:t>
            </a:r>
          </a:p>
          <a:p>
            <a:pPr marL="0" indent="0" algn="ctr">
              <a:buNone/>
            </a:pPr>
            <a:r>
              <a:rPr lang="en-US" b="1" dirty="0" smtClean="0">
                <a:latin typeface="Algerian" pitchFamily="82" charset="0"/>
              </a:rPr>
              <a:t>(DATA SCIENCE IN PYTHON)</a:t>
            </a:r>
          </a:p>
          <a:p>
            <a:pPr marL="0" indent="0" algn="ctr">
              <a:buNone/>
            </a:pPr>
            <a:endParaRPr lang="en-US" b="1" dirty="0">
              <a:latin typeface="Algerian" pitchFamily="82" charset="0"/>
            </a:endParaRPr>
          </a:p>
          <a:p>
            <a:pPr marL="0" indent="0" algn="ctr">
              <a:buNone/>
            </a:pPr>
            <a:r>
              <a:rPr lang="en-US" b="1" dirty="0" smtClean="0">
                <a:latin typeface="Algerian" pitchFamily="82" charset="0"/>
              </a:rPr>
              <a:t>SUBMITTED BY:       ANJALI BHARDWAJ</a:t>
            </a:r>
          </a:p>
          <a:p>
            <a:pPr marL="0" indent="0" algn="ctr">
              <a:buNone/>
            </a:pPr>
            <a:r>
              <a:rPr lang="en-US" b="1" dirty="0">
                <a:latin typeface="Algerian" pitchFamily="82" charset="0"/>
              </a:rPr>
              <a:t> </a:t>
            </a:r>
            <a:r>
              <a:rPr lang="en-US" b="1" dirty="0" smtClean="0">
                <a:latin typeface="Algerian" pitchFamily="82" charset="0"/>
              </a:rPr>
              <a:t>                                (1901640149009)</a:t>
            </a:r>
            <a:endParaRPr lang="en-US" b="1" dirty="0">
              <a:latin typeface="Algerian" pitchFamily="82" charset="0"/>
            </a:endParaRPr>
          </a:p>
        </p:txBody>
      </p:sp>
    </p:spTree>
    <p:extLst>
      <p:ext uri="{BB962C8B-B14F-4D97-AF65-F5344CB8AC3E}">
        <p14:creationId xmlns:p14="http://schemas.microsoft.com/office/powerpoint/2010/main" val="758393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3041128B-D257-407B-9C5D-2BA3823D32F0}"/>
              </a:ext>
            </a:extLst>
          </p:cNvPr>
          <p:cNvSpPr/>
          <p:nvPr/>
        </p:nvSpPr>
        <p:spPr>
          <a:xfrm>
            <a:off x="5577018" y="1293341"/>
            <a:ext cx="2990335" cy="2990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COMMUNICABLE DIESEASE ANALYSIS AND VISUALIZATION</a:t>
            </a:r>
            <a:endParaRPr lang="en-US" sz="1600" dirty="0"/>
          </a:p>
        </p:txBody>
      </p:sp>
      <p:sp>
        <p:nvSpPr>
          <p:cNvPr id="5" name="Rectangle 4">
            <a:extLst>
              <a:ext uri="{FF2B5EF4-FFF2-40B4-BE49-F238E27FC236}">
                <a16:creationId xmlns="" xmlns:a16="http://schemas.microsoft.com/office/drawing/2014/main" id="{FC0D1665-7BC9-43E6-A029-BE8E1859EEE9}"/>
              </a:ext>
            </a:extLst>
          </p:cNvPr>
          <p:cNvSpPr/>
          <p:nvPr/>
        </p:nvSpPr>
        <p:spPr>
          <a:xfrm>
            <a:off x="1977082" y="2524897"/>
            <a:ext cx="1318054" cy="52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cxnSp>
        <p:nvCxnSpPr>
          <p:cNvPr id="7" name="Connector: Elbow 6">
            <a:extLst>
              <a:ext uri="{FF2B5EF4-FFF2-40B4-BE49-F238E27FC236}">
                <a16:creationId xmlns="" xmlns:a16="http://schemas.microsoft.com/office/drawing/2014/main" id="{973409FD-B892-4996-8E4C-EF11B8C838BC}"/>
              </a:ext>
            </a:extLst>
          </p:cNvPr>
          <p:cNvCxnSpPr>
            <a:stCxn id="5" idx="0"/>
          </p:cNvCxnSpPr>
          <p:nvPr/>
        </p:nvCxnSpPr>
        <p:spPr>
          <a:xfrm rot="5400000" flipH="1" flipV="1">
            <a:off x="3947985" y="162699"/>
            <a:ext cx="1050323" cy="36740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 xmlns:a16="http://schemas.microsoft.com/office/drawing/2014/main" id="{B88E6B63-2DE0-4ABC-B5A0-F42D8BEC8463}"/>
              </a:ext>
            </a:extLst>
          </p:cNvPr>
          <p:cNvCxnSpPr>
            <a:stCxn id="5" idx="3"/>
            <a:endCxn id="4" idx="2"/>
          </p:cNvCxnSpPr>
          <p:nvPr/>
        </p:nvCxnSpPr>
        <p:spPr>
          <a:xfrm>
            <a:off x="3295136" y="2788508"/>
            <a:ext cx="2281882"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159F8537-83C7-4A7F-9425-7445DE9AFA27}"/>
              </a:ext>
            </a:extLst>
          </p:cNvPr>
          <p:cNvSpPr txBox="1"/>
          <p:nvPr/>
        </p:nvSpPr>
        <p:spPr>
          <a:xfrm>
            <a:off x="3660416" y="1197576"/>
            <a:ext cx="892296" cy="276999"/>
          </a:xfrm>
          <a:prstGeom prst="rect">
            <a:avLst/>
          </a:prstGeom>
          <a:noFill/>
        </p:spPr>
        <p:txBody>
          <a:bodyPr wrap="none" rtlCol="0">
            <a:spAutoFit/>
          </a:bodyPr>
          <a:lstStyle/>
          <a:p>
            <a:r>
              <a:rPr lang="en-US" sz="1200" dirty="0"/>
              <a:t>Dataset file</a:t>
            </a:r>
          </a:p>
        </p:txBody>
      </p:sp>
      <p:sp>
        <p:nvSpPr>
          <p:cNvPr id="11" name="TextBox 10">
            <a:extLst>
              <a:ext uri="{FF2B5EF4-FFF2-40B4-BE49-F238E27FC236}">
                <a16:creationId xmlns="" xmlns:a16="http://schemas.microsoft.com/office/drawing/2014/main" id="{2BD3DF73-B5EC-4C48-872D-C435511DE016}"/>
              </a:ext>
            </a:extLst>
          </p:cNvPr>
          <p:cNvSpPr txBox="1"/>
          <p:nvPr/>
        </p:nvSpPr>
        <p:spPr>
          <a:xfrm>
            <a:off x="3660416" y="2504816"/>
            <a:ext cx="872675" cy="276999"/>
          </a:xfrm>
          <a:prstGeom prst="rect">
            <a:avLst/>
          </a:prstGeom>
          <a:noFill/>
        </p:spPr>
        <p:txBody>
          <a:bodyPr wrap="none" rtlCol="0">
            <a:spAutoFit/>
          </a:bodyPr>
          <a:lstStyle/>
          <a:p>
            <a:r>
              <a:rPr lang="en-US" sz="1200" dirty="0"/>
              <a:t>commands</a:t>
            </a:r>
          </a:p>
        </p:txBody>
      </p:sp>
      <p:cxnSp>
        <p:nvCxnSpPr>
          <p:cNvPr id="13" name="Connector: Elbow 12">
            <a:extLst>
              <a:ext uri="{FF2B5EF4-FFF2-40B4-BE49-F238E27FC236}">
                <a16:creationId xmlns="" xmlns:a16="http://schemas.microsoft.com/office/drawing/2014/main" id="{F9466569-8CB0-4847-B4B6-BE917F13BF4E}"/>
              </a:ext>
            </a:extLst>
          </p:cNvPr>
          <p:cNvCxnSpPr>
            <a:stCxn id="4" idx="3"/>
            <a:endCxn id="5" idx="2"/>
          </p:cNvCxnSpPr>
          <p:nvPr/>
        </p:nvCxnSpPr>
        <p:spPr>
          <a:xfrm rot="5400000" flipH="1">
            <a:off x="3928709" y="1759520"/>
            <a:ext cx="793633" cy="3378833"/>
          </a:xfrm>
          <a:prstGeom prst="bentConnector3">
            <a:avLst>
              <a:gd name="adj1" fmla="val -839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A200D64F-5C22-44C5-9B06-5C0FCBDAA257}"/>
              </a:ext>
            </a:extLst>
          </p:cNvPr>
          <p:cNvSpPr txBox="1"/>
          <p:nvPr/>
        </p:nvSpPr>
        <p:spPr>
          <a:xfrm>
            <a:off x="2630687" y="4271806"/>
            <a:ext cx="1224622" cy="461665"/>
          </a:xfrm>
          <a:prstGeom prst="rect">
            <a:avLst/>
          </a:prstGeom>
          <a:noFill/>
        </p:spPr>
        <p:txBody>
          <a:bodyPr wrap="square" rtlCol="0">
            <a:spAutoFit/>
          </a:bodyPr>
          <a:lstStyle/>
          <a:p>
            <a:pPr algn="ctr"/>
            <a:r>
              <a:rPr lang="en-US" sz="1200" dirty="0"/>
              <a:t>Frequency graphs</a:t>
            </a:r>
          </a:p>
        </p:txBody>
      </p:sp>
      <p:cxnSp>
        <p:nvCxnSpPr>
          <p:cNvPr id="16" name="Connector: Elbow 15">
            <a:extLst>
              <a:ext uri="{FF2B5EF4-FFF2-40B4-BE49-F238E27FC236}">
                <a16:creationId xmlns="" xmlns:a16="http://schemas.microsoft.com/office/drawing/2014/main" id="{7EE071D6-CFB9-4CF7-BEF6-F60F497857B7}"/>
              </a:ext>
            </a:extLst>
          </p:cNvPr>
          <p:cNvCxnSpPr>
            <a:stCxn id="4" idx="4"/>
          </p:cNvCxnSpPr>
          <p:nvPr/>
        </p:nvCxnSpPr>
        <p:spPr>
          <a:xfrm rot="5400000" flipH="1">
            <a:off x="3987114" y="1198605"/>
            <a:ext cx="1231557" cy="4938586"/>
          </a:xfrm>
          <a:prstGeom prst="bentConnector4">
            <a:avLst>
              <a:gd name="adj1" fmla="val -55351"/>
              <a:gd name="adj2" fmla="val 1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FC17B02E-5C2D-4542-8473-07CBE037799E}"/>
              </a:ext>
            </a:extLst>
          </p:cNvPr>
          <p:cNvSpPr txBox="1"/>
          <p:nvPr/>
        </p:nvSpPr>
        <p:spPr>
          <a:xfrm>
            <a:off x="3617167" y="4684755"/>
            <a:ext cx="1224622" cy="276999"/>
          </a:xfrm>
          <a:prstGeom prst="rect">
            <a:avLst/>
          </a:prstGeom>
          <a:noFill/>
        </p:spPr>
        <p:txBody>
          <a:bodyPr wrap="square" rtlCol="0">
            <a:spAutoFit/>
          </a:bodyPr>
          <a:lstStyle/>
          <a:p>
            <a:pPr algn="ctr"/>
            <a:r>
              <a:rPr lang="en-US" sz="1200" dirty="0"/>
              <a:t>Analysis info</a:t>
            </a:r>
          </a:p>
        </p:txBody>
      </p:sp>
      <p:cxnSp>
        <p:nvCxnSpPr>
          <p:cNvPr id="21" name="Connector: Elbow 20">
            <a:extLst>
              <a:ext uri="{FF2B5EF4-FFF2-40B4-BE49-F238E27FC236}">
                <a16:creationId xmlns="" xmlns:a16="http://schemas.microsoft.com/office/drawing/2014/main" id="{78109BF0-DC88-44D3-8E8E-A496297595B9}"/>
              </a:ext>
            </a:extLst>
          </p:cNvPr>
          <p:cNvCxnSpPr>
            <a:cxnSpLocks/>
            <a:stCxn id="4" idx="5"/>
            <a:endCxn id="5" idx="1"/>
          </p:cNvCxnSpPr>
          <p:nvPr/>
        </p:nvCxnSpPr>
        <p:spPr>
          <a:xfrm rot="5400000" flipH="1">
            <a:off x="4524634" y="240957"/>
            <a:ext cx="1057244" cy="6152347"/>
          </a:xfrm>
          <a:prstGeom prst="bentConnector4">
            <a:avLst>
              <a:gd name="adj1" fmla="val -144858"/>
              <a:gd name="adj2" fmla="val 1037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2ABDE7A1-D860-482D-8A56-4046DEB03D94}"/>
              </a:ext>
            </a:extLst>
          </p:cNvPr>
          <p:cNvSpPr txBox="1"/>
          <p:nvPr/>
        </p:nvSpPr>
        <p:spPr>
          <a:xfrm>
            <a:off x="3660416" y="5110087"/>
            <a:ext cx="1224622" cy="461665"/>
          </a:xfrm>
          <a:prstGeom prst="rect">
            <a:avLst/>
          </a:prstGeom>
          <a:noFill/>
        </p:spPr>
        <p:txBody>
          <a:bodyPr wrap="square" rtlCol="0">
            <a:spAutoFit/>
          </a:bodyPr>
          <a:lstStyle/>
          <a:p>
            <a:pPr algn="ctr"/>
            <a:r>
              <a:rPr lang="en-US" sz="1200" dirty="0"/>
              <a:t>Relationship graphs</a:t>
            </a:r>
          </a:p>
        </p:txBody>
      </p:sp>
      <p:sp>
        <p:nvSpPr>
          <p:cNvPr id="28" name="Flowchart: Magnetic Disk 27">
            <a:extLst>
              <a:ext uri="{FF2B5EF4-FFF2-40B4-BE49-F238E27FC236}">
                <a16:creationId xmlns="" xmlns:a16="http://schemas.microsoft.com/office/drawing/2014/main" id="{8430F3DE-762E-432F-BD44-529381F2339D}"/>
              </a:ext>
            </a:extLst>
          </p:cNvPr>
          <p:cNvSpPr/>
          <p:nvPr/>
        </p:nvSpPr>
        <p:spPr>
          <a:xfrm>
            <a:off x="9885405" y="2133600"/>
            <a:ext cx="963830" cy="10709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cxnSp>
        <p:nvCxnSpPr>
          <p:cNvPr id="30" name="Straight Arrow Connector 29">
            <a:extLst>
              <a:ext uri="{FF2B5EF4-FFF2-40B4-BE49-F238E27FC236}">
                <a16:creationId xmlns="" xmlns:a16="http://schemas.microsoft.com/office/drawing/2014/main" id="{4431E368-5A3A-4B7E-BB8A-A3CFD7CD7771}"/>
              </a:ext>
            </a:extLst>
          </p:cNvPr>
          <p:cNvCxnSpPr/>
          <p:nvPr/>
        </p:nvCxnSpPr>
        <p:spPr>
          <a:xfrm>
            <a:off x="8567353" y="2524897"/>
            <a:ext cx="13180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AB1C489D-FC98-4EE4-960A-C5AB474668AF}"/>
              </a:ext>
            </a:extLst>
          </p:cNvPr>
          <p:cNvCxnSpPr/>
          <p:nvPr/>
        </p:nvCxnSpPr>
        <p:spPr>
          <a:xfrm flipH="1">
            <a:off x="8567353" y="2891481"/>
            <a:ext cx="13180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 xmlns:a16="http://schemas.microsoft.com/office/drawing/2014/main" id="{732752EB-8DFC-4155-95FB-D537FE16D84F}"/>
              </a:ext>
            </a:extLst>
          </p:cNvPr>
          <p:cNvCxnSpPr>
            <a:cxnSpLocks/>
          </p:cNvCxnSpPr>
          <p:nvPr/>
        </p:nvCxnSpPr>
        <p:spPr>
          <a:xfrm flipV="1">
            <a:off x="2965623" y="2228849"/>
            <a:ext cx="2728030" cy="302742"/>
          </a:xfrm>
          <a:prstGeom prst="bentConnector3">
            <a:avLst>
              <a:gd name="adj1" fmla="val -133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6438B351-A8DD-4102-B163-3193CE5C8AB0}"/>
              </a:ext>
            </a:extLst>
          </p:cNvPr>
          <p:cNvSpPr txBox="1"/>
          <p:nvPr/>
        </p:nvSpPr>
        <p:spPr>
          <a:xfrm>
            <a:off x="3681279" y="1928392"/>
            <a:ext cx="1473417" cy="276999"/>
          </a:xfrm>
          <a:prstGeom prst="rect">
            <a:avLst/>
          </a:prstGeom>
          <a:noFill/>
        </p:spPr>
        <p:txBody>
          <a:bodyPr wrap="none" rtlCol="0">
            <a:spAutoFit/>
          </a:bodyPr>
          <a:lstStyle/>
          <a:p>
            <a:r>
              <a:rPr lang="en-US" sz="1200" dirty="0"/>
              <a:t>Menu item selection</a:t>
            </a:r>
          </a:p>
        </p:txBody>
      </p:sp>
      <p:sp>
        <p:nvSpPr>
          <p:cNvPr id="20" name="TextBox 19">
            <a:extLst>
              <a:ext uri="{FF2B5EF4-FFF2-40B4-BE49-F238E27FC236}">
                <a16:creationId xmlns="" xmlns:a16="http://schemas.microsoft.com/office/drawing/2014/main" id="{328FF937-554D-41AD-B37C-E6856699228C}"/>
              </a:ext>
            </a:extLst>
          </p:cNvPr>
          <p:cNvSpPr txBox="1"/>
          <p:nvPr/>
        </p:nvSpPr>
        <p:spPr>
          <a:xfrm>
            <a:off x="4329638" y="161323"/>
            <a:ext cx="5929828" cy="769441"/>
          </a:xfrm>
          <a:prstGeom prst="rect">
            <a:avLst/>
          </a:prstGeom>
          <a:noFill/>
        </p:spPr>
        <p:txBody>
          <a:bodyPr wrap="none" rtlCol="0">
            <a:spAutoFit/>
          </a:bodyPr>
          <a:lstStyle/>
          <a:p>
            <a:r>
              <a:rPr lang="en-US" sz="4400" b="1" dirty="0" smtClean="0">
                <a:latin typeface="Algerian" pitchFamily="82" charset="0"/>
              </a:rPr>
              <a:t>DATA FLOW DIAGRAM</a:t>
            </a:r>
            <a:endParaRPr lang="en-US" sz="4400" b="1" dirty="0">
              <a:latin typeface="Algerian" pitchFamily="82" charset="0"/>
            </a:endParaRPr>
          </a:p>
        </p:txBody>
      </p:sp>
    </p:spTree>
    <p:extLst>
      <p:ext uri="{BB962C8B-B14F-4D97-AF65-F5344CB8AC3E}">
        <p14:creationId xmlns:p14="http://schemas.microsoft.com/office/powerpoint/2010/main" val="410091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8832CFD-5041-46EA-A59C-094E832B99D9}"/>
              </a:ext>
            </a:extLst>
          </p:cNvPr>
          <p:cNvSpPr txBox="1"/>
          <p:nvPr/>
        </p:nvSpPr>
        <p:spPr>
          <a:xfrm>
            <a:off x="202857" y="214191"/>
            <a:ext cx="4544834" cy="769441"/>
          </a:xfrm>
          <a:prstGeom prst="rect">
            <a:avLst/>
          </a:prstGeom>
          <a:noFill/>
        </p:spPr>
        <p:txBody>
          <a:bodyPr wrap="none" rtlCol="0">
            <a:spAutoFit/>
          </a:bodyPr>
          <a:lstStyle/>
          <a:p>
            <a:r>
              <a:rPr lang="en-US" sz="4400" b="1" dirty="0">
                <a:latin typeface="Algerian" pitchFamily="82" charset="0"/>
              </a:rPr>
              <a:t>Class diagram</a:t>
            </a:r>
          </a:p>
        </p:txBody>
      </p:sp>
      <p:sp>
        <p:nvSpPr>
          <p:cNvPr id="6" name="Rectangle 5">
            <a:extLst>
              <a:ext uri="{FF2B5EF4-FFF2-40B4-BE49-F238E27FC236}">
                <a16:creationId xmlns="" xmlns:a16="http://schemas.microsoft.com/office/drawing/2014/main" id="{FF1504E8-2CB5-407A-9692-34DBEF26BD3E}"/>
              </a:ext>
            </a:extLst>
          </p:cNvPr>
          <p:cNvSpPr/>
          <p:nvPr/>
        </p:nvSpPr>
        <p:spPr>
          <a:xfrm>
            <a:off x="342899" y="1029738"/>
            <a:ext cx="2174789" cy="3783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 xmlns:a16="http://schemas.microsoft.com/office/drawing/2014/main" id="{D643D366-7677-431D-8AA1-710765034766}"/>
              </a:ext>
            </a:extLst>
          </p:cNvPr>
          <p:cNvCxnSpPr/>
          <p:nvPr/>
        </p:nvCxnSpPr>
        <p:spPr>
          <a:xfrm>
            <a:off x="342900" y="1268634"/>
            <a:ext cx="218302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8C33CA97-BF59-436C-BD6D-030B79A3D5A6}"/>
              </a:ext>
            </a:extLst>
          </p:cNvPr>
          <p:cNvSpPr txBox="1"/>
          <p:nvPr/>
        </p:nvSpPr>
        <p:spPr>
          <a:xfrm>
            <a:off x="968974" y="1029737"/>
            <a:ext cx="922637" cy="261610"/>
          </a:xfrm>
          <a:prstGeom prst="rect">
            <a:avLst/>
          </a:prstGeom>
          <a:noFill/>
        </p:spPr>
        <p:txBody>
          <a:bodyPr wrap="square" rtlCol="0">
            <a:spAutoFit/>
          </a:bodyPr>
          <a:lstStyle/>
          <a:p>
            <a:pPr algn="ctr"/>
            <a:r>
              <a:rPr lang="en-US" sz="1100" dirty="0"/>
              <a:t>Data</a:t>
            </a:r>
          </a:p>
        </p:txBody>
      </p:sp>
      <p:sp>
        <p:nvSpPr>
          <p:cNvPr id="11" name="TextBox 10">
            <a:extLst>
              <a:ext uri="{FF2B5EF4-FFF2-40B4-BE49-F238E27FC236}">
                <a16:creationId xmlns="" xmlns:a16="http://schemas.microsoft.com/office/drawing/2014/main" id="{69CCCBE2-BBCF-49B1-BC41-5FDE104FCF68}"/>
              </a:ext>
            </a:extLst>
          </p:cNvPr>
          <p:cNvSpPr txBox="1"/>
          <p:nvPr/>
        </p:nvSpPr>
        <p:spPr>
          <a:xfrm>
            <a:off x="452793" y="1291347"/>
            <a:ext cx="922637" cy="261610"/>
          </a:xfrm>
          <a:prstGeom prst="rect">
            <a:avLst/>
          </a:prstGeom>
          <a:noFill/>
        </p:spPr>
        <p:txBody>
          <a:bodyPr wrap="square" rtlCol="0">
            <a:spAutoFit/>
          </a:bodyPr>
          <a:lstStyle/>
          <a:p>
            <a:r>
              <a:rPr lang="en-US" sz="1100" dirty="0"/>
              <a:t>Country</a:t>
            </a:r>
          </a:p>
        </p:txBody>
      </p:sp>
      <p:sp>
        <p:nvSpPr>
          <p:cNvPr id="12" name="TextBox 11">
            <a:extLst>
              <a:ext uri="{FF2B5EF4-FFF2-40B4-BE49-F238E27FC236}">
                <a16:creationId xmlns="" xmlns:a16="http://schemas.microsoft.com/office/drawing/2014/main" id="{D551918D-9B81-4EA7-A126-7541238CE506}"/>
              </a:ext>
            </a:extLst>
          </p:cNvPr>
          <p:cNvSpPr txBox="1"/>
          <p:nvPr/>
        </p:nvSpPr>
        <p:spPr>
          <a:xfrm>
            <a:off x="475905" y="1559208"/>
            <a:ext cx="922637" cy="261610"/>
          </a:xfrm>
          <a:prstGeom prst="rect">
            <a:avLst/>
          </a:prstGeom>
          <a:noFill/>
        </p:spPr>
        <p:txBody>
          <a:bodyPr wrap="square" rtlCol="0">
            <a:spAutoFit/>
          </a:bodyPr>
          <a:lstStyle/>
          <a:p>
            <a:r>
              <a:rPr lang="en-US" sz="1100" dirty="0"/>
              <a:t>Date</a:t>
            </a:r>
          </a:p>
        </p:txBody>
      </p:sp>
      <p:sp>
        <p:nvSpPr>
          <p:cNvPr id="13" name="TextBox 12">
            <a:extLst>
              <a:ext uri="{FF2B5EF4-FFF2-40B4-BE49-F238E27FC236}">
                <a16:creationId xmlns="" xmlns:a16="http://schemas.microsoft.com/office/drawing/2014/main" id="{8147A9F9-AC91-4AEC-BC35-5787D740EBE2}"/>
              </a:ext>
            </a:extLst>
          </p:cNvPr>
          <p:cNvSpPr txBox="1"/>
          <p:nvPr/>
        </p:nvSpPr>
        <p:spPr>
          <a:xfrm>
            <a:off x="475905" y="1868366"/>
            <a:ext cx="1540152" cy="261610"/>
          </a:xfrm>
          <a:prstGeom prst="rect">
            <a:avLst/>
          </a:prstGeom>
          <a:noFill/>
        </p:spPr>
        <p:txBody>
          <a:bodyPr wrap="square" rtlCol="0">
            <a:spAutoFit/>
          </a:bodyPr>
          <a:lstStyle/>
          <a:p>
            <a:r>
              <a:rPr lang="en-US" sz="1100" dirty="0"/>
              <a:t>Total no. of vaccination</a:t>
            </a:r>
          </a:p>
        </p:txBody>
      </p:sp>
      <p:sp>
        <p:nvSpPr>
          <p:cNvPr id="14" name="Rectangle 13">
            <a:extLst>
              <a:ext uri="{FF2B5EF4-FFF2-40B4-BE49-F238E27FC236}">
                <a16:creationId xmlns="" xmlns:a16="http://schemas.microsoft.com/office/drawing/2014/main" id="{5A1A5043-1613-493A-B043-E8F2BE17AED8}"/>
              </a:ext>
            </a:extLst>
          </p:cNvPr>
          <p:cNvSpPr/>
          <p:nvPr/>
        </p:nvSpPr>
        <p:spPr>
          <a:xfrm>
            <a:off x="3494662" y="1010281"/>
            <a:ext cx="2174789" cy="2418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5" name="Straight Connector 14">
            <a:extLst>
              <a:ext uri="{FF2B5EF4-FFF2-40B4-BE49-F238E27FC236}">
                <a16:creationId xmlns="" xmlns:a16="http://schemas.microsoft.com/office/drawing/2014/main" id="{57C6E7B7-2CB2-4ACE-9C30-8EDD585EF65B}"/>
              </a:ext>
            </a:extLst>
          </p:cNvPr>
          <p:cNvCxnSpPr/>
          <p:nvPr/>
        </p:nvCxnSpPr>
        <p:spPr>
          <a:xfrm>
            <a:off x="3486424" y="1271892"/>
            <a:ext cx="218302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C7C14496-E84F-4654-8DC6-B69F63C3B8A2}"/>
              </a:ext>
            </a:extLst>
          </p:cNvPr>
          <p:cNvSpPr txBox="1"/>
          <p:nvPr/>
        </p:nvSpPr>
        <p:spPr>
          <a:xfrm>
            <a:off x="3902571" y="1007024"/>
            <a:ext cx="1350732" cy="261610"/>
          </a:xfrm>
          <a:prstGeom prst="rect">
            <a:avLst/>
          </a:prstGeom>
          <a:noFill/>
        </p:spPr>
        <p:txBody>
          <a:bodyPr wrap="square" rtlCol="0">
            <a:spAutoFit/>
          </a:bodyPr>
          <a:lstStyle/>
          <a:p>
            <a:pPr algn="ctr"/>
            <a:r>
              <a:rPr lang="en-US" sz="1100" dirty="0"/>
              <a:t>Preprocessing</a:t>
            </a:r>
          </a:p>
        </p:txBody>
      </p:sp>
      <p:sp>
        <p:nvSpPr>
          <p:cNvPr id="17" name="TextBox 16">
            <a:extLst>
              <a:ext uri="{FF2B5EF4-FFF2-40B4-BE49-F238E27FC236}">
                <a16:creationId xmlns="" xmlns:a16="http://schemas.microsoft.com/office/drawing/2014/main" id="{17ABA663-1061-4622-AB2B-D55F311A5392}"/>
              </a:ext>
            </a:extLst>
          </p:cNvPr>
          <p:cNvSpPr txBox="1"/>
          <p:nvPr/>
        </p:nvSpPr>
        <p:spPr>
          <a:xfrm>
            <a:off x="3600450" y="1345952"/>
            <a:ext cx="457200" cy="261610"/>
          </a:xfrm>
          <a:prstGeom prst="rect">
            <a:avLst/>
          </a:prstGeom>
          <a:noFill/>
        </p:spPr>
        <p:txBody>
          <a:bodyPr wrap="square" rtlCol="0">
            <a:spAutoFit/>
          </a:bodyPr>
          <a:lstStyle/>
          <a:p>
            <a:r>
              <a:rPr lang="en-US" sz="1050" dirty="0"/>
              <a:t>data</a:t>
            </a:r>
          </a:p>
        </p:txBody>
      </p:sp>
      <p:sp>
        <p:nvSpPr>
          <p:cNvPr id="18" name="TextBox 17">
            <a:extLst>
              <a:ext uri="{FF2B5EF4-FFF2-40B4-BE49-F238E27FC236}">
                <a16:creationId xmlns="" xmlns:a16="http://schemas.microsoft.com/office/drawing/2014/main" id="{E3784601-F8C5-4247-98DA-E454E8662046}"/>
              </a:ext>
            </a:extLst>
          </p:cNvPr>
          <p:cNvSpPr txBox="1"/>
          <p:nvPr/>
        </p:nvSpPr>
        <p:spPr>
          <a:xfrm>
            <a:off x="3600450" y="1559208"/>
            <a:ext cx="990600" cy="253916"/>
          </a:xfrm>
          <a:prstGeom prst="rect">
            <a:avLst/>
          </a:prstGeom>
          <a:noFill/>
        </p:spPr>
        <p:txBody>
          <a:bodyPr wrap="square" rtlCol="0">
            <a:spAutoFit/>
          </a:bodyPr>
          <a:lstStyle/>
          <a:p>
            <a:r>
              <a:rPr lang="en-US" sz="1050" dirty="0" err="1"/>
              <a:t>Cleaned_data</a:t>
            </a:r>
            <a:endParaRPr lang="en-US" sz="1050" dirty="0"/>
          </a:p>
        </p:txBody>
      </p:sp>
      <p:cxnSp>
        <p:nvCxnSpPr>
          <p:cNvPr id="20" name="Straight Connector 19">
            <a:extLst>
              <a:ext uri="{FF2B5EF4-FFF2-40B4-BE49-F238E27FC236}">
                <a16:creationId xmlns="" xmlns:a16="http://schemas.microsoft.com/office/drawing/2014/main" id="{3DBFEC3D-5192-4361-B5C7-1A1765C67268}"/>
              </a:ext>
            </a:extLst>
          </p:cNvPr>
          <p:cNvCxnSpPr>
            <a:cxnSpLocks/>
          </p:cNvCxnSpPr>
          <p:nvPr/>
        </p:nvCxnSpPr>
        <p:spPr>
          <a:xfrm>
            <a:off x="3486424" y="1846319"/>
            <a:ext cx="217478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0296DD22-2A72-40BA-A931-DD146B8710C5}"/>
              </a:ext>
            </a:extLst>
          </p:cNvPr>
          <p:cNvSpPr txBox="1"/>
          <p:nvPr/>
        </p:nvSpPr>
        <p:spPr>
          <a:xfrm>
            <a:off x="3625439" y="1868366"/>
            <a:ext cx="990600" cy="253916"/>
          </a:xfrm>
          <a:prstGeom prst="rect">
            <a:avLst/>
          </a:prstGeom>
          <a:noFill/>
        </p:spPr>
        <p:txBody>
          <a:bodyPr wrap="square" rtlCol="0">
            <a:spAutoFit/>
          </a:bodyPr>
          <a:lstStyle/>
          <a:p>
            <a:r>
              <a:rPr lang="en-US" sz="1050" dirty="0" err="1"/>
              <a:t>read_cols</a:t>
            </a:r>
            <a:r>
              <a:rPr lang="en-US" sz="1050" dirty="0"/>
              <a:t>()</a:t>
            </a:r>
          </a:p>
        </p:txBody>
      </p:sp>
      <p:sp>
        <p:nvSpPr>
          <p:cNvPr id="22" name="TextBox 21">
            <a:extLst>
              <a:ext uri="{FF2B5EF4-FFF2-40B4-BE49-F238E27FC236}">
                <a16:creationId xmlns="" xmlns:a16="http://schemas.microsoft.com/office/drawing/2014/main" id="{18C9825F-8959-4E67-8D20-01DA104B9E9A}"/>
              </a:ext>
            </a:extLst>
          </p:cNvPr>
          <p:cNvSpPr txBox="1"/>
          <p:nvPr/>
        </p:nvSpPr>
        <p:spPr>
          <a:xfrm>
            <a:off x="3625438" y="2109508"/>
            <a:ext cx="1314861" cy="253916"/>
          </a:xfrm>
          <a:prstGeom prst="rect">
            <a:avLst/>
          </a:prstGeom>
          <a:noFill/>
        </p:spPr>
        <p:txBody>
          <a:bodyPr wrap="square" rtlCol="0">
            <a:spAutoFit/>
          </a:bodyPr>
          <a:lstStyle/>
          <a:p>
            <a:r>
              <a:rPr lang="en-US" sz="1050" dirty="0" err="1"/>
              <a:t>Find_null_values</a:t>
            </a:r>
            <a:r>
              <a:rPr lang="en-US" sz="1050" dirty="0"/>
              <a:t>()</a:t>
            </a:r>
          </a:p>
        </p:txBody>
      </p:sp>
      <p:sp>
        <p:nvSpPr>
          <p:cNvPr id="23" name="TextBox 22">
            <a:extLst>
              <a:ext uri="{FF2B5EF4-FFF2-40B4-BE49-F238E27FC236}">
                <a16:creationId xmlns="" xmlns:a16="http://schemas.microsoft.com/office/drawing/2014/main" id="{20A5A9E3-E8D1-470C-9493-42BAA28F2C19}"/>
              </a:ext>
            </a:extLst>
          </p:cNvPr>
          <p:cNvSpPr txBox="1"/>
          <p:nvPr/>
        </p:nvSpPr>
        <p:spPr>
          <a:xfrm>
            <a:off x="3625437" y="2339166"/>
            <a:ext cx="1314861" cy="253916"/>
          </a:xfrm>
          <a:prstGeom prst="rect">
            <a:avLst/>
          </a:prstGeom>
          <a:noFill/>
        </p:spPr>
        <p:txBody>
          <a:bodyPr wrap="square" rtlCol="0">
            <a:spAutoFit/>
          </a:bodyPr>
          <a:lstStyle/>
          <a:p>
            <a:r>
              <a:rPr lang="en-US" sz="1050" dirty="0" err="1"/>
              <a:t>replace_values</a:t>
            </a:r>
            <a:r>
              <a:rPr lang="en-US" sz="1050" dirty="0"/>
              <a:t>()</a:t>
            </a:r>
          </a:p>
        </p:txBody>
      </p:sp>
      <p:sp>
        <p:nvSpPr>
          <p:cNvPr id="24" name="TextBox 23">
            <a:extLst>
              <a:ext uri="{FF2B5EF4-FFF2-40B4-BE49-F238E27FC236}">
                <a16:creationId xmlns="" xmlns:a16="http://schemas.microsoft.com/office/drawing/2014/main" id="{8D0621FD-2F68-4C31-A7F5-F8BE05F843E1}"/>
              </a:ext>
            </a:extLst>
          </p:cNvPr>
          <p:cNvSpPr txBox="1"/>
          <p:nvPr/>
        </p:nvSpPr>
        <p:spPr>
          <a:xfrm>
            <a:off x="3625437" y="2606767"/>
            <a:ext cx="1314861" cy="253916"/>
          </a:xfrm>
          <a:prstGeom prst="rect">
            <a:avLst/>
          </a:prstGeom>
          <a:noFill/>
        </p:spPr>
        <p:txBody>
          <a:bodyPr wrap="square" rtlCol="0">
            <a:spAutoFit/>
          </a:bodyPr>
          <a:lstStyle/>
          <a:p>
            <a:r>
              <a:rPr lang="en-US" sz="1050" dirty="0" err="1"/>
              <a:t>format_data</a:t>
            </a:r>
            <a:r>
              <a:rPr lang="en-US" sz="1050" dirty="0"/>
              <a:t>()</a:t>
            </a:r>
          </a:p>
        </p:txBody>
      </p:sp>
      <p:sp>
        <p:nvSpPr>
          <p:cNvPr id="25" name="TextBox 24">
            <a:extLst>
              <a:ext uri="{FF2B5EF4-FFF2-40B4-BE49-F238E27FC236}">
                <a16:creationId xmlns="" xmlns:a16="http://schemas.microsoft.com/office/drawing/2014/main" id="{E9523D7F-DFB1-4D0A-AB7D-FD4C842D6FDD}"/>
              </a:ext>
            </a:extLst>
          </p:cNvPr>
          <p:cNvSpPr txBox="1"/>
          <p:nvPr/>
        </p:nvSpPr>
        <p:spPr>
          <a:xfrm>
            <a:off x="3625437" y="2879481"/>
            <a:ext cx="1314861" cy="253916"/>
          </a:xfrm>
          <a:prstGeom prst="rect">
            <a:avLst/>
          </a:prstGeom>
          <a:noFill/>
        </p:spPr>
        <p:txBody>
          <a:bodyPr wrap="square" rtlCol="0">
            <a:spAutoFit/>
          </a:bodyPr>
          <a:lstStyle/>
          <a:p>
            <a:r>
              <a:rPr lang="en-US" sz="1050" dirty="0" err="1"/>
              <a:t>change_type</a:t>
            </a:r>
            <a:r>
              <a:rPr lang="en-US" sz="1050" dirty="0"/>
              <a:t>()</a:t>
            </a:r>
          </a:p>
        </p:txBody>
      </p:sp>
      <p:sp>
        <p:nvSpPr>
          <p:cNvPr id="26" name="TextBox 25">
            <a:extLst>
              <a:ext uri="{FF2B5EF4-FFF2-40B4-BE49-F238E27FC236}">
                <a16:creationId xmlns="" xmlns:a16="http://schemas.microsoft.com/office/drawing/2014/main" id="{AFDC4FFB-C0C3-415C-9273-3E3940AA98C3}"/>
              </a:ext>
            </a:extLst>
          </p:cNvPr>
          <p:cNvSpPr txBox="1"/>
          <p:nvPr/>
        </p:nvSpPr>
        <p:spPr>
          <a:xfrm>
            <a:off x="475905" y="2236466"/>
            <a:ext cx="1540152" cy="261610"/>
          </a:xfrm>
          <a:prstGeom prst="rect">
            <a:avLst/>
          </a:prstGeom>
          <a:noFill/>
        </p:spPr>
        <p:txBody>
          <a:bodyPr wrap="square" rtlCol="0">
            <a:spAutoFit/>
          </a:bodyPr>
          <a:lstStyle/>
          <a:p>
            <a:r>
              <a:rPr lang="en-US" sz="1100" dirty="0"/>
              <a:t>Total no. of vaccination</a:t>
            </a:r>
          </a:p>
        </p:txBody>
      </p:sp>
      <p:sp>
        <p:nvSpPr>
          <p:cNvPr id="27" name="TextBox 26">
            <a:extLst>
              <a:ext uri="{FF2B5EF4-FFF2-40B4-BE49-F238E27FC236}">
                <a16:creationId xmlns="" xmlns:a16="http://schemas.microsoft.com/office/drawing/2014/main" id="{A69D1BBA-EB8E-4B36-BCFF-7BD9911A2ABF}"/>
              </a:ext>
            </a:extLst>
          </p:cNvPr>
          <p:cNvSpPr txBox="1"/>
          <p:nvPr/>
        </p:nvSpPr>
        <p:spPr>
          <a:xfrm>
            <a:off x="475905" y="2518520"/>
            <a:ext cx="1540152" cy="261610"/>
          </a:xfrm>
          <a:prstGeom prst="rect">
            <a:avLst/>
          </a:prstGeom>
          <a:noFill/>
        </p:spPr>
        <p:txBody>
          <a:bodyPr wrap="square" rtlCol="0">
            <a:spAutoFit/>
          </a:bodyPr>
          <a:lstStyle/>
          <a:p>
            <a:r>
              <a:rPr lang="en-US" sz="1100" dirty="0"/>
              <a:t>Total no. of vaccination</a:t>
            </a:r>
          </a:p>
        </p:txBody>
      </p:sp>
      <p:sp>
        <p:nvSpPr>
          <p:cNvPr id="28" name="TextBox 27">
            <a:extLst>
              <a:ext uri="{FF2B5EF4-FFF2-40B4-BE49-F238E27FC236}">
                <a16:creationId xmlns="" xmlns:a16="http://schemas.microsoft.com/office/drawing/2014/main" id="{DCC145EC-037E-44CF-8418-27C42B64FC97}"/>
              </a:ext>
            </a:extLst>
          </p:cNvPr>
          <p:cNvSpPr txBox="1"/>
          <p:nvPr/>
        </p:nvSpPr>
        <p:spPr>
          <a:xfrm>
            <a:off x="475905" y="2800574"/>
            <a:ext cx="1540152" cy="261610"/>
          </a:xfrm>
          <a:prstGeom prst="rect">
            <a:avLst/>
          </a:prstGeom>
          <a:noFill/>
        </p:spPr>
        <p:txBody>
          <a:bodyPr wrap="square" rtlCol="0">
            <a:spAutoFit/>
          </a:bodyPr>
          <a:lstStyle/>
          <a:p>
            <a:r>
              <a:rPr lang="en-US" sz="1100" dirty="0"/>
              <a:t>Total no. of vaccination</a:t>
            </a:r>
          </a:p>
        </p:txBody>
      </p:sp>
      <p:sp>
        <p:nvSpPr>
          <p:cNvPr id="29" name="TextBox 28">
            <a:extLst>
              <a:ext uri="{FF2B5EF4-FFF2-40B4-BE49-F238E27FC236}">
                <a16:creationId xmlns="" xmlns:a16="http://schemas.microsoft.com/office/drawing/2014/main" id="{427DC7EC-2BC4-462A-A655-1BF69C0E579D}"/>
              </a:ext>
            </a:extLst>
          </p:cNvPr>
          <p:cNvSpPr txBox="1"/>
          <p:nvPr/>
        </p:nvSpPr>
        <p:spPr>
          <a:xfrm>
            <a:off x="475905" y="3082628"/>
            <a:ext cx="1540152" cy="261610"/>
          </a:xfrm>
          <a:prstGeom prst="rect">
            <a:avLst/>
          </a:prstGeom>
          <a:noFill/>
        </p:spPr>
        <p:txBody>
          <a:bodyPr wrap="square" rtlCol="0">
            <a:spAutoFit/>
          </a:bodyPr>
          <a:lstStyle/>
          <a:p>
            <a:r>
              <a:rPr lang="en-US" sz="1100" dirty="0"/>
              <a:t>Total no. of vaccination</a:t>
            </a:r>
          </a:p>
        </p:txBody>
      </p:sp>
      <p:sp>
        <p:nvSpPr>
          <p:cNvPr id="30" name="TextBox 29">
            <a:extLst>
              <a:ext uri="{FF2B5EF4-FFF2-40B4-BE49-F238E27FC236}">
                <a16:creationId xmlns="" xmlns:a16="http://schemas.microsoft.com/office/drawing/2014/main" id="{6F346B55-D025-496F-9374-80A1749E3EE8}"/>
              </a:ext>
            </a:extLst>
          </p:cNvPr>
          <p:cNvSpPr txBox="1"/>
          <p:nvPr/>
        </p:nvSpPr>
        <p:spPr>
          <a:xfrm>
            <a:off x="475905" y="3364682"/>
            <a:ext cx="1540152" cy="261610"/>
          </a:xfrm>
          <a:prstGeom prst="rect">
            <a:avLst/>
          </a:prstGeom>
          <a:noFill/>
        </p:spPr>
        <p:txBody>
          <a:bodyPr wrap="square" rtlCol="0">
            <a:spAutoFit/>
          </a:bodyPr>
          <a:lstStyle/>
          <a:p>
            <a:r>
              <a:rPr lang="en-US" sz="1100" dirty="0"/>
              <a:t>Total no. of vaccination</a:t>
            </a:r>
          </a:p>
        </p:txBody>
      </p:sp>
      <p:sp>
        <p:nvSpPr>
          <p:cNvPr id="31" name="TextBox 30">
            <a:extLst>
              <a:ext uri="{FF2B5EF4-FFF2-40B4-BE49-F238E27FC236}">
                <a16:creationId xmlns="" xmlns:a16="http://schemas.microsoft.com/office/drawing/2014/main" id="{E1C56570-7ECF-4FCC-A029-75B588C95249}"/>
              </a:ext>
            </a:extLst>
          </p:cNvPr>
          <p:cNvSpPr txBox="1"/>
          <p:nvPr/>
        </p:nvSpPr>
        <p:spPr>
          <a:xfrm>
            <a:off x="475905" y="3646736"/>
            <a:ext cx="1540152" cy="261610"/>
          </a:xfrm>
          <a:prstGeom prst="rect">
            <a:avLst/>
          </a:prstGeom>
          <a:noFill/>
        </p:spPr>
        <p:txBody>
          <a:bodyPr wrap="square" rtlCol="0">
            <a:spAutoFit/>
          </a:bodyPr>
          <a:lstStyle/>
          <a:p>
            <a:r>
              <a:rPr lang="en-US" sz="1100" dirty="0"/>
              <a:t>Total no. of vaccination</a:t>
            </a:r>
          </a:p>
        </p:txBody>
      </p:sp>
      <p:sp>
        <p:nvSpPr>
          <p:cNvPr id="32" name="TextBox 31">
            <a:extLst>
              <a:ext uri="{FF2B5EF4-FFF2-40B4-BE49-F238E27FC236}">
                <a16:creationId xmlns="" xmlns:a16="http://schemas.microsoft.com/office/drawing/2014/main" id="{59C8EEBA-602C-44CC-8812-B02042C720A3}"/>
              </a:ext>
            </a:extLst>
          </p:cNvPr>
          <p:cNvSpPr txBox="1"/>
          <p:nvPr/>
        </p:nvSpPr>
        <p:spPr>
          <a:xfrm>
            <a:off x="475905" y="3928790"/>
            <a:ext cx="1540152" cy="261610"/>
          </a:xfrm>
          <a:prstGeom prst="rect">
            <a:avLst/>
          </a:prstGeom>
          <a:noFill/>
        </p:spPr>
        <p:txBody>
          <a:bodyPr wrap="square" rtlCol="0">
            <a:spAutoFit/>
          </a:bodyPr>
          <a:lstStyle/>
          <a:p>
            <a:r>
              <a:rPr lang="en-US" sz="1100" dirty="0"/>
              <a:t>Total no. of vaccination</a:t>
            </a:r>
          </a:p>
        </p:txBody>
      </p:sp>
      <p:sp>
        <p:nvSpPr>
          <p:cNvPr id="33" name="TextBox 32">
            <a:extLst>
              <a:ext uri="{FF2B5EF4-FFF2-40B4-BE49-F238E27FC236}">
                <a16:creationId xmlns="" xmlns:a16="http://schemas.microsoft.com/office/drawing/2014/main" id="{380626AA-2283-4F2D-8ED9-5D1A26181558}"/>
              </a:ext>
            </a:extLst>
          </p:cNvPr>
          <p:cNvSpPr txBox="1"/>
          <p:nvPr/>
        </p:nvSpPr>
        <p:spPr>
          <a:xfrm>
            <a:off x="475905" y="4210844"/>
            <a:ext cx="1540152" cy="261610"/>
          </a:xfrm>
          <a:prstGeom prst="rect">
            <a:avLst/>
          </a:prstGeom>
          <a:noFill/>
        </p:spPr>
        <p:txBody>
          <a:bodyPr wrap="square" rtlCol="0">
            <a:spAutoFit/>
          </a:bodyPr>
          <a:lstStyle/>
          <a:p>
            <a:r>
              <a:rPr lang="en-US" sz="1100" dirty="0"/>
              <a:t>Total no. of vaccination</a:t>
            </a:r>
          </a:p>
        </p:txBody>
      </p:sp>
      <p:sp>
        <p:nvSpPr>
          <p:cNvPr id="34" name="TextBox 33">
            <a:extLst>
              <a:ext uri="{FF2B5EF4-FFF2-40B4-BE49-F238E27FC236}">
                <a16:creationId xmlns="" xmlns:a16="http://schemas.microsoft.com/office/drawing/2014/main" id="{E22E4545-0205-4F5E-81E8-319EF173360D}"/>
              </a:ext>
            </a:extLst>
          </p:cNvPr>
          <p:cNvSpPr txBox="1"/>
          <p:nvPr/>
        </p:nvSpPr>
        <p:spPr>
          <a:xfrm>
            <a:off x="475905" y="4492898"/>
            <a:ext cx="1540152" cy="261610"/>
          </a:xfrm>
          <a:prstGeom prst="rect">
            <a:avLst/>
          </a:prstGeom>
          <a:noFill/>
        </p:spPr>
        <p:txBody>
          <a:bodyPr wrap="square" rtlCol="0">
            <a:spAutoFit/>
          </a:bodyPr>
          <a:lstStyle/>
          <a:p>
            <a:r>
              <a:rPr lang="en-US" sz="1100" dirty="0"/>
              <a:t>Total no. of vaccination</a:t>
            </a:r>
          </a:p>
        </p:txBody>
      </p:sp>
      <p:cxnSp>
        <p:nvCxnSpPr>
          <p:cNvPr id="36" name="Connector: Elbow 35">
            <a:extLst>
              <a:ext uri="{FF2B5EF4-FFF2-40B4-BE49-F238E27FC236}">
                <a16:creationId xmlns="" xmlns:a16="http://schemas.microsoft.com/office/drawing/2014/main" id="{33884D8B-0994-4FAB-BB0E-B53385ED5180}"/>
              </a:ext>
            </a:extLst>
          </p:cNvPr>
          <p:cNvCxnSpPr>
            <a:cxnSpLocks/>
            <a:stCxn id="6" idx="3"/>
            <a:endCxn id="14" idx="1"/>
          </p:cNvCxnSpPr>
          <p:nvPr/>
        </p:nvCxnSpPr>
        <p:spPr>
          <a:xfrm flipV="1">
            <a:off x="2517688" y="2219641"/>
            <a:ext cx="976974" cy="701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 xmlns:a16="http://schemas.microsoft.com/office/drawing/2014/main" id="{857FC502-DBB0-4778-A76E-9DDB2A8602EF}"/>
              </a:ext>
            </a:extLst>
          </p:cNvPr>
          <p:cNvGrpSpPr/>
          <p:nvPr/>
        </p:nvGrpSpPr>
        <p:grpSpPr>
          <a:xfrm>
            <a:off x="6902724" y="435586"/>
            <a:ext cx="2183027" cy="2485936"/>
            <a:chOff x="7474224" y="435579"/>
            <a:chExt cx="2183027" cy="2485936"/>
          </a:xfrm>
        </p:grpSpPr>
        <p:sp>
          <p:nvSpPr>
            <p:cNvPr id="38" name="Rectangle 37">
              <a:extLst>
                <a:ext uri="{FF2B5EF4-FFF2-40B4-BE49-F238E27FC236}">
                  <a16:creationId xmlns="" xmlns:a16="http://schemas.microsoft.com/office/drawing/2014/main" id="{9FD6FA7B-2CBB-4A7E-850D-14D20A46A3D9}"/>
                </a:ext>
              </a:extLst>
            </p:cNvPr>
            <p:cNvSpPr/>
            <p:nvPr/>
          </p:nvSpPr>
          <p:spPr>
            <a:xfrm>
              <a:off x="7482462" y="438836"/>
              <a:ext cx="2174789" cy="248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9" name="Straight Connector 38">
              <a:extLst>
                <a:ext uri="{FF2B5EF4-FFF2-40B4-BE49-F238E27FC236}">
                  <a16:creationId xmlns="" xmlns:a16="http://schemas.microsoft.com/office/drawing/2014/main" id="{FCCF17D0-ECED-49AE-8922-AEC855359311}"/>
                </a:ext>
              </a:extLst>
            </p:cNvPr>
            <p:cNvCxnSpPr/>
            <p:nvPr/>
          </p:nvCxnSpPr>
          <p:spPr>
            <a:xfrm>
              <a:off x="7474224" y="700447"/>
              <a:ext cx="2183027"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 xmlns:a16="http://schemas.microsoft.com/office/drawing/2014/main" id="{707C5D22-0E75-4987-AA46-461251291CF8}"/>
                </a:ext>
              </a:extLst>
            </p:cNvPr>
            <p:cNvSpPr txBox="1"/>
            <p:nvPr/>
          </p:nvSpPr>
          <p:spPr>
            <a:xfrm>
              <a:off x="7890371" y="435579"/>
              <a:ext cx="1350732" cy="261610"/>
            </a:xfrm>
            <a:prstGeom prst="rect">
              <a:avLst/>
            </a:prstGeom>
            <a:noFill/>
          </p:spPr>
          <p:txBody>
            <a:bodyPr wrap="square" rtlCol="0">
              <a:spAutoFit/>
            </a:bodyPr>
            <a:lstStyle/>
            <a:p>
              <a:pPr algn="ctr"/>
              <a:r>
                <a:rPr lang="en-US" sz="1100" dirty="0"/>
                <a:t>analysis</a:t>
              </a:r>
            </a:p>
          </p:txBody>
        </p:sp>
        <p:cxnSp>
          <p:nvCxnSpPr>
            <p:cNvPr id="41" name="Straight Connector 40">
              <a:extLst>
                <a:ext uri="{FF2B5EF4-FFF2-40B4-BE49-F238E27FC236}">
                  <a16:creationId xmlns="" xmlns:a16="http://schemas.microsoft.com/office/drawing/2014/main" id="{B805E1F1-D579-485E-9B94-09D2D953B374}"/>
                </a:ext>
              </a:extLst>
            </p:cNvPr>
            <p:cNvCxnSpPr>
              <a:cxnSpLocks/>
            </p:cNvCxnSpPr>
            <p:nvPr/>
          </p:nvCxnSpPr>
          <p:spPr>
            <a:xfrm>
              <a:off x="7478342" y="1029730"/>
              <a:ext cx="21747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 xmlns:a16="http://schemas.microsoft.com/office/drawing/2014/main" id="{F658AA8E-1BED-4A9F-AAE5-150388563199}"/>
              </a:ext>
            </a:extLst>
          </p:cNvPr>
          <p:cNvSpPr txBox="1"/>
          <p:nvPr/>
        </p:nvSpPr>
        <p:spPr>
          <a:xfrm>
            <a:off x="3625437" y="3133480"/>
            <a:ext cx="1314861" cy="253916"/>
          </a:xfrm>
          <a:prstGeom prst="rect">
            <a:avLst/>
          </a:prstGeom>
          <a:noFill/>
        </p:spPr>
        <p:txBody>
          <a:bodyPr wrap="square" rtlCol="0">
            <a:spAutoFit/>
          </a:bodyPr>
          <a:lstStyle/>
          <a:p>
            <a:r>
              <a:rPr lang="en-US" sz="1050" dirty="0" err="1"/>
              <a:t>Date_formatting</a:t>
            </a:r>
            <a:r>
              <a:rPr lang="en-US" sz="1050" dirty="0"/>
              <a:t>()</a:t>
            </a:r>
          </a:p>
        </p:txBody>
      </p:sp>
      <p:sp>
        <p:nvSpPr>
          <p:cNvPr id="44" name="TextBox 43">
            <a:extLst>
              <a:ext uri="{FF2B5EF4-FFF2-40B4-BE49-F238E27FC236}">
                <a16:creationId xmlns="" xmlns:a16="http://schemas.microsoft.com/office/drawing/2014/main" id="{B19F7770-AFA2-4DC4-9C29-6FD2F9994257}"/>
              </a:ext>
            </a:extLst>
          </p:cNvPr>
          <p:cNvSpPr txBox="1"/>
          <p:nvPr/>
        </p:nvSpPr>
        <p:spPr>
          <a:xfrm>
            <a:off x="6972300" y="722799"/>
            <a:ext cx="939800" cy="253916"/>
          </a:xfrm>
          <a:prstGeom prst="rect">
            <a:avLst/>
          </a:prstGeom>
          <a:noFill/>
        </p:spPr>
        <p:txBody>
          <a:bodyPr wrap="square" rtlCol="0">
            <a:spAutoFit/>
          </a:bodyPr>
          <a:lstStyle/>
          <a:p>
            <a:r>
              <a:rPr lang="en-US" sz="1050" dirty="0" err="1"/>
              <a:t>cleaned_data</a:t>
            </a:r>
            <a:endParaRPr lang="en-US" sz="1050" dirty="0"/>
          </a:p>
        </p:txBody>
      </p:sp>
      <p:cxnSp>
        <p:nvCxnSpPr>
          <p:cNvPr id="46" name="Connector: Elbow 45">
            <a:extLst>
              <a:ext uri="{FF2B5EF4-FFF2-40B4-BE49-F238E27FC236}">
                <a16:creationId xmlns="" xmlns:a16="http://schemas.microsoft.com/office/drawing/2014/main" id="{D2920C60-1089-4C69-9365-0ABDDCA597E1}"/>
              </a:ext>
            </a:extLst>
          </p:cNvPr>
          <p:cNvCxnSpPr>
            <a:cxnSpLocks/>
            <a:stCxn id="14" idx="3"/>
            <a:endCxn id="38" idx="1"/>
          </p:cNvCxnSpPr>
          <p:nvPr/>
        </p:nvCxnSpPr>
        <p:spPr>
          <a:xfrm flipV="1">
            <a:off x="5669451" y="1680183"/>
            <a:ext cx="1241511" cy="5394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6154F080-12B2-47E9-9E07-276F427AEE28}"/>
              </a:ext>
            </a:extLst>
          </p:cNvPr>
          <p:cNvSpPr txBox="1"/>
          <p:nvPr/>
        </p:nvSpPr>
        <p:spPr>
          <a:xfrm>
            <a:off x="6993904" y="1093982"/>
            <a:ext cx="1222996" cy="253916"/>
          </a:xfrm>
          <a:prstGeom prst="rect">
            <a:avLst/>
          </a:prstGeom>
          <a:noFill/>
        </p:spPr>
        <p:txBody>
          <a:bodyPr wrap="square" rtlCol="0">
            <a:spAutoFit/>
          </a:bodyPr>
          <a:lstStyle/>
          <a:p>
            <a:r>
              <a:rPr lang="en-US" sz="1050" dirty="0"/>
              <a:t>Top10_values()</a:t>
            </a:r>
          </a:p>
        </p:txBody>
      </p:sp>
      <p:sp>
        <p:nvSpPr>
          <p:cNvPr id="49" name="TextBox 48">
            <a:extLst>
              <a:ext uri="{FF2B5EF4-FFF2-40B4-BE49-F238E27FC236}">
                <a16:creationId xmlns="" xmlns:a16="http://schemas.microsoft.com/office/drawing/2014/main" id="{84EA9327-E9EC-49E5-AC63-86EA98ED2291}"/>
              </a:ext>
            </a:extLst>
          </p:cNvPr>
          <p:cNvSpPr txBox="1"/>
          <p:nvPr/>
        </p:nvSpPr>
        <p:spPr>
          <a:xfrm>
            <a:off x="6993904" y="1372810"/>
            <a:ext cx="1222996" cy="253916"/>
          </a:xfrm>
          <a:prstGeom prst="rect">
            <a:avLst/>
          </a:prstGeom>
          <a:noFill/>
        </p:spPr>
        <p:txBody>
          <a:bodyPr wrap="square" rtlCol="0">
            <a:spAutoFit/>
          </a:bodyPr>
          <a:lstStyle/>
          <a:p>
            <a:r>
              <a:rPr lang="en-US" sz="1050" dirty="0" err="1"/>
              <a:t>last_values</a:t>
            </a:r>
            <a:r>
              <a:rPr lang="en-US" sz="1050" dirty="0"/>
              <a:t>()</a:t>
            </a:r>
          </a:p>
        </p:txBody>
      </p:sp>
      <p:sp>
        <p:nvSpPr>
          <p:cNvPr id="50" name="TextBox 49">
            <a:extLst>
              <a:ext uri="{FF2B5EF4-FFF2-40B4-BE49-F238E27FC236}">
                <a16:creationId xmlns="" xmlns:a16="http://schemas.microsoft.com/office/drawing/2014/main" id="{1C8B8DD2-5D14-4E57-AA2E-37C3DE302592}"/>
              </a:ext>
            </a:extLst>
          </p:cNvPr>
          <p:cNvSpPr txBox="1"/>
          <p:nvPr/>
        </p:nvSpPr>
        <p:spPr>
          <a:xfrm>
            <a:off x="6993904" y="1628011"/>
            <a:ext cx="1222996" cy="253916"/>
          </a:xfrm>
          <a:prstGeom prst="rect">
            <a:avLst/>
          </a:prstGeom>
          <a:noFill/>
        </p:spPr>
        <p:txBody>
          <a:bodyPr wrap="square" rtlCol="0">
            <a:spAutoFit/>
          </a:bodyPr>
          <a:lstStyle/>
          <a:p>
            <a:r>
              <a:rPr lang="en-US" sz="1050" dirty="0" err="1"/>
              <a:t>Unique_data</a:t>
            </a:r>
            <a:r>
              <a:rPr lang="en-US" sz="1050" dirty="0"/>
              <a:t>()</a:t>
            </a:r>
          </a:p>
        </p:txBody>
      </p:sp>
      <p:sp>
        <p:nvSpPr>
          <p:cNvPr id="51" name="TextBox 50">
            <a:extLst>
              <a:ext uri="{FF2B5EF4-FFF2-40B4-BE49-F238E27FC236}">
                <a16:creationId xmlns="" xmlns:a16="http://schemas.microsoft.com/office/drawing/2014/main" id="{6632EFB2-E7A0-4DFA-89AF-50E044BAEB97}"/>
              </a:ext>
            </a:extLst>
          </p:cNvPr>
          <p:cNvSpPr txBox="1"/>
          <p:nvPr/>
        </p:nvSpPr>
        <p:spPr>
          <a:xfrm>
            <a:off x="6993904" y="1901433"/>
            <a:ext cx="1457946" cy="253916"/>
          </a:xfrm>
          <a:prstGeom prst="rect">
            <a:avLst/>
          </a:prstGeom>
          <a:noFill/>
        </p:spPr>
        <p:txBody>
          <a:bodyPr wrap="square" rtlCol="0">
            <a:spAutoFit/>
          </a:bodyPr>
          <a:lstStyle/>
          <a:p>
            <a:r>
              <a:rPr lang="en-US" sz="1050" dirty="0" err="1"/>
              <a:t>Repeat_data_count</a:t>
            </a:r>
            <a:r>
              <a:rPr lang="en-US" sz="1050" dirty="0"/>
              <a:t>()</a:t>
            </a:r>
          </a:p>
        </p:txBody>
      </p:sp>
      <p:sp>
        <p:nvSpPr>
          <p:cNvPr id="52" name="TextBox 51">
            <a:extLst>
              <a:ext uri="{FF2B5EF4-FFF2-40B4-BE49-F238E27FC236}">
                <a16:creationId xmlns="" xmlns:a16="http://schemas.microsoft.com/office/drawing/2014/main" id="{3B5C608E-8969-4F8E-8DEC-FDC5E863BC49}"/>
              </a:ext>
            </a:extLst>
          </p:cNvPr>
          <p:cNvSpPr txBox="1"/>
          <p:nvPr/>
        </p:nvSpPr>
        <p:spPr>
          <a:xfrm>
            <a:off x="6993904" y="2174855"/>
            <a:ext cx="1457946" cy="253916"/>
          </a:xfrm>
          <a:prstGeom prst="rect">
            <a:avLst/>
          </a:prstGeom>
          <a:noFill/>
        </p:spPr>
        <p:txBody>
          <a:bodyPr wrap="square" rtlCol="0">
            <a:spAutoFit/>
          </a:bodyPr>
          <a:lstStyle/>
          <a:p>
            <a:r>
              <a:rPr lang="en-US" sz="1050" dirty="0" err="1"/>
              <a:t>Group_data</a:t>
            </a:r>
            <a:r>
              <a:rPr lang="en-US" sz="1050" dirty="0"/>
              <a:t>()</a:t>
            </a:r>
          </a:p>
        </p:txBody>
      </p:sp>
      <p:sp>
        <p:nvSpPr>
          <p:cNvPr id="54" name="TextBox 53">
            <a:extLst>
              <a:ext uri="{FF2B5EF4-FFF2-40B4-BE49-F238E27FC236}">
                <a16:creationId xmlns="" xmlns:a16="http://schemas.microsoft.com/office/drawing/2014/main" id="{A448B8E8-3FBF-457D-8389-A63A2CB77A3D}"/>
              </a:ext>
            </a:extLst>
          </p:cNvPr>
          <p:cNvSpPr txBox="1"/>
          <p:nvPr/>
        </p:nvSpPr>
        <p:spPr>
          <a:xfrm>
            <a:off x="6993904" y="2454968"/>
            <a:ext cx="1457946" cy="253916"/>
          </a:xfrm>
          <a:prstGeom prst="rect">
            <a:avLst/>
          </a:prstGeom>
          <a:noFill/>
        </p:spPr>
        <p:txBody>
          <a:bodyPr wrap="square" rtlCol="0">
            <a:spAutoFit/>
          </a:bodyPr>
          <a:lstStyle/>
          <a:p>
            <a:r>
              <a:rPr lang="en-US" sz="1050" dirty="0" err="1"/>
              <a:t>pivot_tables</a:t>
            </a:r>
            <a:r>
              <a:rPr lang="en-US" sz="1050" dirty="0"/>
              <a:t>()</a:t>
            </a:r>
          </a:p>
        </p:txBody>
      </p:sp>
      <p:grpSp>
        <p:nvGrpSpPr>
          <p:cNvPr id="56" name="Group 55">
            <a:extLst>
              <a:ext uri="{FF2B5EF4-FFF2-40B4-BE49-F238E27FC236}">
                <a16:creationId xmlns="" xmlns:a16="http://schemas.microsoft.com/office/drawing/2014/main" id="{9782E724-F3B5-49B7-A2FF-F38F5E6C8638}"/>
              </a:ext>
            </a:extLst>
          </p:cNvPr>
          <p:cNvGrpSpPr/>
          <p:nvPr/>
        </p:nvGrpSpPr>
        <p:grpSpPr>
          <a:xfrm>
            <a:off x="6902722" y="3511540"/>
            <a:ext cx="2183027" cy="2485936"/>
            <a:chOff x="7474224" y="435579"/>
            <a:chExt cx="2183027" cy="2485936"/>
          </a:xfrm>
        </p:grpSpPr>
        <p:sp>
          <p:nvSpPr>
            <p:cNvPr id="57" name="Rectangle 56">
              <a:extLst>
                <a:ext uri="{FF2B5EF4-FFF2-40B4-BE49-F238E27FC236}">
                  <a16:creationId xmlns="" xmlns:a16="http://schemas.microsoft.com/office/drawing/2014/main" id="{55D72518-9286-4874-8536-1341D247A2A2}"/>
                </a:ext>
              </a:extLst>
            </p:cNvPr>
            <p:cNvSpPr/>
            <p:nvPr/>
          </p:nvSpPr>
          <p:spPr>
            <a:xfrm>
              <a:off x="7482462" y="438836"/>
              <a:ext cx="2174789" cy="248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8" name="Straight Connector 57">
              <a:extLst>
                <a:ext uri="{FF2B5EF4-FFF2-40B4-BE49-F238E27FC236}">
                  <a16:creationId xmlns="" xmlns:a16="http://schemas.microsoft.com/office/drawing/2014/main" id="{7E0B53E3-1FAC-45BE-A160-A6129753BC4D}"/>
                </a:ext>
              </a:extLst>
            </p:cNvPr>
            <p:cNvCxnSpPr/>
            <p:nvPr/>
          </p:nvCxnSpPr>
          <p:spPr>
            <a:xfrm>
              <a:off x="7474224" y="700447"/>
              <a:ext cx="2183027"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C7E50586-0C1E-412A-9E3C-F8510CA58EDF}"/>
                </a:ext>
              </a:extLst>
            </p:cNvPr>
            <p:cNvSpPr txBox="1"/>
            <p:nvPr/>
          </p:nvSpPr>
          <p:spPr>
            <a:xfrm>
              <a:off x="7890371" y="435579"/>
              <a:ext cx="1350732" cy="261610"/>
            </a:xfrm>
            <a:prstGeom prst="rect">
              <a:avLst/>
            </a:prstGeom>
            <a:noFill/>
          </p:spPr>
          <p:txBody>
            <a:bodyPr wrap="square" rtlCol="0">
              <a:spAutoFit/>
            </a:bodyPr>
            <a:lstStyle/>
            <a:p>
              <a:pPr algn="ctr"/>
              <a:r>
                <a:rPr lang="en-US" sz="1100" dirty="0"/>
                <a:t>visualization</a:t>
              </a:r>
            </a:p>
          </p:txBody>
        </p:sp>
        <p:cxnSp>
          <p:nvCxnSpPr>
            <p:cNvPr id="60" name="Straight Connector 59">
              <a:extLst>
                <a:ext uri="{FF2B5EF4-FFF2-40B4-BE49-F238E27FC236}">
                  <a16:creationId xmlns="" xmlns:a16="http://schemas.microsoft.com/office/drawing/2014/main" id="{6469FEA5-1B6D-467B-A5FC-91536101B395}"/>
                </a:ext>
              </a:extLst>
            </p:cNvPr>
            <p:cNvCxnSpPr>
              <a:cxnSpLocks/>
            </p:cNvCxnSpPr>
            <p:nvPr/>
          </p:nvCxnSpPr>
          <p:spPr>
            <a:xfrm>
              <a:off x="7478342" y="1029730"/>
              <a:ext cx="217478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Connector: Elbow 61">
            <a:extLst>
              <a:ext uri="{FF2B5EF4-FFF2-40B4-BE49-F238E27FC236}">
                <a16:creationId xmlns="" xmlns:a16="http://schemas.microsoft.com/office/drawing/2014/main" id="{E497A6B7-1370-4BA5-A738-C8062D22D0BE}"/>
              </a:ext>
            </a:extLst>
          </p:cNvPr>
          <p:cNvCxnSpPr>
            <a:cxnSpLocks/>
            <a:stCxn id="14" idx="2"/>
            <a:endCxn id="57" idx="1"/>
          </p:cNvCxnSpPr>
          <p:nvPr/>
        </p:nvCxnSpPr>
        <p:spPr>
          <a:xfrm rot="16200000" flipH="1">
            <a:off x="5082940" y="2928116"/>
            <a:ext cx="1327137" cy="23289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 xmlns:a16="http://schemas.microsoft.com/office/drawing/2014/main" id="{33E4947D-84EF-4067-BF3B-32A958C3460F}"/>
              </a:ext>
            </a:extLst>
          </p:cNvPr>
          <p:cNvSpPr txBox="1"/>
          <p:nvPr/>
        </p:nvSpPr>
        <p:spPr>
          <a:xfrm>
            <a:off x="6993904" y="3812508"/>
            <a:ext cx="939800" cy="253916"/>
          </a:xfrm>
          <a:prstGeom prst="rect">
            <a:avLst/>
          </a:prstGeom>
          <a:noFill/>
        </p:spPr>
        <p:txBody>
          <a:bodyPr wrap="square" rtlCol="0">
            <a:spAutoFit/>
          </a:bodyPr>
          <a:lstStyle/>
          <a:p>
            <a:r>
              <a:rPr lang="en-US" sz="1050" dirty="0" err="1"/>
              <a:t>cleaned_data</a:t>
            </a:r>
            <a:endParaRPr lang="en-US" sz="1050" dirty="0"/>
          </a:p>
        </p:txBody>
      </p:sp>
      <p:sp>
        <p:nvSpPr>
          <p:cNvPr id="66" name="TextBox 65">
            <a:extLst>
              <a:ext uri="{FF2B5EF4-FFF2-40B4-BE49-F238E27FC236}">
                <a16:creationId xmlns="" xmlns:a16="http://schemas.microsoft.com/office/drawing/2014/main" id="{28DC5604-6FB8-4DB5-878D-0561031BFA78}"/>
              </a:ext>
            </a:extLst>
          </p:cNvPr>
          <p:cNvSpPr txBox="1"/>
          <p:nvPr/>
        </p:nvSpPr>
        <p:spPr>
          <a:xfrm>
            <a:off x="6993904" y="4236210"/>
            <a:ext cx="1222996" cy="253916"/>
          </a:xfrm>
          <a:prstGeom prst="rect">
            <a:avLst/>
          </a:prstGeom>
          <a:noFill/>
        </p:spPr>
        <p:txBody>
          <a:bodyPr wrap="square" rtlCol="0">
            <a:spAutoFit/>
          </a:bodyPr>
          <a:lstStyle/>
          <a:p>
            <a:r>
              <a:rPr lang="en-US" sz="1050" dirty="0" err="1"/>
              <a:t>Bar_chart</a:t>
            </a:r>
            <a:r>
              <a:rPr lang="en-US" sz="1050" dirty="0"/>
              <a:t>()</a:t>
            </a:r>
          </a:p>
        </p:txBody>
      </p:sp>
      <p:sp>
        <p:nvSpPr>
          <p:cNvPr id="67" name="TextBox 66">
            <a:extLst>
              <a:ext uri="{FF2B5EF4-FFF2-40B4-BE49-F238E27FC236}">
                <a16:creationId xmlns="" xmlns:a16="http://schemas.microsoft.com/office/drawing/2014/main" id="{956057FC-404B-4866-ABCE-EECF7EBB6B99}"/>
              </a:ext>
            </a:extLst>
          </p:cNvPr>
          <p:cNvSpPr txBox="1"/>
          <p:nvPr/>
        </p:nvSpPr>
        <p:spPr>
          <a:xfrm>
            <a:off x="6993904" y="4532741"/>
            <a:ext cx="1222996" cy="253916"/>
          </a:xfrm>
          <a:prstGeom prst="rect">
            <a:avLst/>
          </a:prstGeom>
          <a:noFill/>
        </p:spPr>
        <p:txBody>
          <a:bodyPr wrap="square" rtlCol="0">
            <a:spAutoFit/>
          </a:bodyPr>
          <a:lstStyle/>
          <a:p>
            <a:r>
              <a:rPr lang="en-US" sz="1050" dirty="0" err="1"/>
              <a:t>Line_chart</a:t>
            </a:r>
            <a:r>
              <a:rPr lang="en-US" sz="1050" dirty="0"/>
              <a:t>()</a:t>
            </a:r>
          </a:p>
        </p:txBody>
      </p:sp>
      <p:sp>
        <p:nvSpPr>
          <p:cNvPr id="68" name="TextBox 67">
            <a:extLst>
              <a:ext uri="{FF2B5EF4-FFF2-40B4-BE49-F238E27FC236}">
                <a16:creationId xmlns="" xmlns:a16="http://schemas.microsoft.com/office/drawing/2014/main" id="{000F4ADD-1FEE-4218-9EFA-5F6B0B53DA3D}"/>
              </a:ext>
            </a:extLst>
          </p:cNvPr>
          <p:cNvSpPr txBox="1"/>
          <p:nvPr/>
        </p:nvSpPr>
        <p:spPr>
          <a:xfrm>
            <a:off x="6993904" y="4813308"/>
            <a:ext cx="1222996" cy="253916"/>
          </a:xfrm>
          <a:prstGeom prst="rect">
            <a:avLst/>
          </a:prstGeom>
          <a:noFill/>
        </p:spPr>
        <p:txBody>
          <a:bodyPr wrap="square" rtlCol="0">
            <a:spAutoFit/>
          </a:bodyPr>
          <a:lstStyle/>
          <a:p>
            <a:r>
              <a:rPr lang="en-US" sz="1050" dirty="0"/>
              <a:t>Histograms()</a:t>
            </a:r>
          </a:p>
        </p:txBody>
      </p:sp>
      <p:sp>
        <p:nvSpPr>
          <p:cNvPr id="69" name="TextBox 68">
            <a:extLst>
              <a:ext uri="{FF2B5EF4-FFF2-40B4-BE49-F238E27FC236}">
                <a16:creationId xmlns="" xmlns:a16="http://schemas.microsoft.com/office/drawing/2014/main" id="{4451D99F-709D-4EC6-9F85-D16202E3D667}"/>
              </a:ext>
            </a:extLst>
          </p:cNvPr>
          <p:cNvSpPr txBox="1"/>
          <p:nvPr/>
        </p:nvSpPr>
        <p:spPr>
          <a:xfrm>
            <a:off x="6993904" y="5067224"/>
            <a:ext cx="1222996" cy="253916"/>
          </a:xfrm>
          <a:prstGeom prst="rect">
            <a:avLst/>
          </a:prstGeom>
          <a:noFill/>
        </p:spPr>
        <p:txBody>
          <a:bodyPr wrap="square" rtlCol="0">
            <a:spAutoFit/>
          </a:bodyPr>
          <a:lstStyle/>
          <a:p>
            <a:r>
              <a:rPr lang="en-US" sz="1050" dirty="0"/>
              <a:t>scatterplot()</a:t>
            </a:r>
          </a:p>
        </p:txBody>
      </p:sp>
      <p:sp>
        <p:nvSpPr>
          <p:cNvPr id="70" name="TextBox 69">
            <a:extLst>
              <a:ext uri="{FF2B5EF4-FFF2-40B4-BE49-F238E27FC236}">
                <a16:creationId xmlns="" xmlns:a16="http://schemas.microsoft.com/office/drawing/2014/main" id="{3C4E8B7C-8AEE-4233-82BE-CFE18F089A9A}"/>
              </a:ext>
            </a:extLst>
          </p:cNvPr>
          <p:cNvSpPr txBox="1"/>
          <p:nvPr/>
        </p:nvSpPr>
        <p:spPr>
          <a:xfrm>
            <a:off x="6993904" y="5361580"/>
            <a:ext cx="1222996" cy="253916"/>
          </a:xfrm>
          <a:prstGeom prst="rect">
            <a:avLst/>
          </a:prstGeom>
          <a:noFill/>
        </p:spPr>
        <p:txBody>
          <a:bodyPr wrap="square" rtlCol="0">
            <a:spAutoFit/>
          </a:bodyPr>
          <a:lstStyle/>
          <a:p>
            <a:r>
              <a:rPr lang="en-US" sz="1050" dirty="0" err="1"/>
              <a:t>piechart</a:t>
            </a:r>
            <a:r>
              <a:rPr lang="en-US" sz="1050" dirty="0"/>
              <a:t>()</a:t>
            </a:r>
          </a:p>
        </p:txBody>
      </p:sp>
      <p:grpSp>
        <p:nvGrpSpPr>
          <p:cNvPr id="71" name="Group 70">
            <a:extLst>
              <a:ext uri="{FF2B5EF4-FFF2-40B4-BE49-F238E27FC236}">
                <a16:creationId xmlns="" xmlns:a16="http://schemas.microsoft.com/office/drawing/2014/main" id="{9442A13C-882D-4BF8-A8DE-7EA63DB42631}"/>
              </a:ext>
            </a:extLst>
          </p:cNvPr>
          <p:cNvGrpSpPr/>
          <p:nvPr/>
        </p:nvGrpSpPr>
        <p:grpSpPr>
          <a:xfrm>
            <a:off x="9647774" y="2173763"/>
            <a:ext cx="2183027" cy="1755028"/>
            <a:chOff x="7474224" y="435579"/>
            <a:chExt cx="2183027" cy="1755028"/>
          </a:xfrm>
        </p:grpSpPr>
        <p:sp>
          <p:nvSpPr>
            <p:cNvPr id="72" name="Rectangle 71">
              <a:extLst>
                <a:ext uri="{FF2B5EF4-FFF2-40B4-BE49-F238E27FC236}">
                  <a16:creationId xmlns="" xmlns:a16="http://schemas.microsoft.com/office/drawing/2014/main" id="{57743A65-0B1E-4658-969F-4763B1C37900}"/>
                </a:ext>
              </a:extLst>
            </p:cNvPr>
            <p:cNvSpPr/>
            <p:nvPr/>
          </p:nvSpPr>
          <p:spPr>
            <a:xfrm>
              <a:off x="7482462" y="438837"/>
              <a:ext cx="2174789" cy="1751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3" name="Straight Connector 72">
              <a:extLst>
                <a:ext uri="{FF2B5EF4-FFF2-40B4-BE49-F238E27FC236}">
                  <a16:creationId xmlns="" xmlns:a16="http://schemas.microsoft.com/office/drawing/2014/main" id="{9FD55553-F60B-4CB9-A1A0-2A3054E31E5C}"/>
                </a:ext>
              </a:extLst>
            </p:cNvPr>
            <p:cNvCxnSpPr/>
            <p:nvPr/>
          </p:nvCxnSpPr>
          <p:spPr>
            <a:xfrm>
              <a:off x="7474224" y="700447"/>
              <a:ext cx="2183027"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DB66D028-16BB-4A6B-AC2E-0B709979A8F0}"/>
                </a:ext>
              </a:extLst>
            </p:cNvPr>
            <p:cNvSpPr txBox="1"/>
            <p:nvPr/>
          </p:nvSpPr>
          <p:spPr>
            <a:xfrm>
              <a:off x="7890371" y="435579"/>
              <a:ext cx="1350732" cy="261610"/>
            </a:xfrm>
            <a:prstGeom prst="rect">
              <a:avLst/>
            </a:prstGeom>
            <a:noFill/>
          </p:spPr>
          <p:txBody>
            <a:bodyPr wrap="square" rtlCol="0">
              <a:spAutoFit/>
            </a:bodyPr>
            <a:lstStyle/>
            <a:p>
              <a:pPr algn="ctr"/>
              <a:r>
                <a:rPr lang="en-US" sz="1100" dirty="0"/>
                <a:t>report</a:t>
              </a:r>
            </a:p>
          </p:txBody>
        </p:sp>
        <p:cxnSp>
          <p:nvCxnSpPr>
            <p:cNvPr id="75" name="Straight Connector 74">
              <a:extLst>
                <a:ext uri="{FF2B5EF4-FFF2-40B4-BE49-F238E27FC236}">
                  <a16:creationId xmlns="" xmlns:a16="http://schemas.microsoft.com/office/drawing/2014/main" id="{0494A9BC-4CE0-46BF-8423-BC0DAA211B4E}"/>
                </a:ext>
              </a:extLst>
            </p:cNvPr>
            <p:cNvCxnSpPr>
              <a:cxnSpLocks/>
            </p:cNvCxnSpPr>
            <p:nvPr/>
          </p:nvCxnSpPr>
          <p:spPr>
            <a:xfrm>
              <a:off x="7478342" y="1029730"/>
              <a:ext cx="21747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 xmlns:a16="http://schemas.microsoft.com/office/drawing/2014/main" id="{A91FF2FD-4777-4B48-8D75-62C64DC06D00}"/>
              </a:ext>
            </a:extLst>
          </p:cNvPr>
          <p:cNvSpPr txBox="1"/>
          <p:nvPr/>
        </p:nvSpPr>
        <p:spPr>
          <a:xfrm>
            <a:off x="9770558" y="2464234"/>
            <a:ext cx="939800" cy="253916"/>
          </a:xfrm>
          <a:prstGeom prst="rect">
            <a:avLst/>
          </a:prstGeom>
          <a:noFill/>
        </p:spPr>
        <p:txBody>
          <a:bodyPr wrap="square" rtlCol="0">
            <a:spAutoFit/>
          </a:bodyPr>
          <a:lstStyle/>
          <a:p>
            <a:r>
              <a:rPr lang="en-US" sz="1050" dirty="0" err="1"/>
              <a:t>report_info</a:t>
            </a:r>
            <a:endParaRPr lang="en-US" sz="1050" dirty="0"/>
          </a:p>
        </p:txBody>
      </p:sp>
      <p:sp>
        <p:nvSpPr>
          <p:cNvPr id="77" name="TextBox 76">
            <a:extLst>
              <a:ext uri="{FF2B5EF4-FFF2-40B4-BE49-F238E27FC236}">
                <a16:creationId xmlns="" xmlns:a16="http://schemas.microsoft.com/office/drawing/2014/main" id="{75D68BCF-A5FE-447A-86CB-B88145775D00}"/>
              </a:ext>
            </a:extLst>
          </p:cNvPr>
          <p:cNvSpPr txBox="1"/>
          <p:nvPr/>
        </p:nvSpPr>
        <p:spPr>
          <a:xfrm>
            <a:off x="9799485" y="2920157"/>
            <a:ext cx="1321596" cy="253916"/>
          </a:xfrm>
          <a:prstGeom prst="rect">
            <a:avLst/>
          </a:prstGeom>
          <a:noFill/>
        </p:spPr>
        <p:txBody>
          <a:bodyPr wrap="square" rtlCol="0">
            <a:spAutoFit/>
          </a:bodyPr>
          <a:lstStyle/>
          <a:p>
            <a:r>
              <a:rPr lang="en-US" sz="1050" dirty="0" err="1"/>
              <a:t>Generate_report</a:t>
            </a:r>
            <a:r>
              <a:rPr lang="en-US" sz="1050" dirty="0"/>
              <a:t>()</a:t>
            </a:r>
          </a:p>
        </p:txBody>
      </p:sp>
      <p:sp>
        <p:nvSpPr>
          <p:cNvPr id="78" name="TextBox 77">
            <a:extLst>
              <a:ext uri="{FF2B5EF4-FFF2-40B4-BE49-F238E27FC236}">
                <a16:creationId xmlns="" xmlns:a16="http://schemas.microsoft.com/office/drawing/2014/main" id="{C83ADA6C-C588-4032-AAF7-FE52D15FDE3F}"/>
              </a:ext>
            </a:extLst>
          </p:cNvPr>
          <p:cNvSpPr txBox="1"/>
          <p:nvPr/>
        </p:nvSpPr>
        <p:spPr>
          <a:xfrm>
            <a:off x="9799485" y="3199357"/>
            <a:ext cx="1321596" cy="253916"/>
          </a:xfrm>
          <a:prstGeom prst="rect">
            <a:avLst/>
          </a:prstGeom>
          <a:noFill/>
        </p:spPr>
        <p:txBody>
          <a:bodyPr wrap="square" rtlCol="0">
            <a:spAutoFit/>
          </a:bodyPr>
          <a:lstStyle/>
          <a:p>
            <a:r>
              <a:rPr lang="en-US" sz="1050" dirty="0" err="1"/>
              <a:t>view_report</a:t>
            </a:r>
            <a:r>
              <a:rPr lang="en-US" sz="1050" dirty="0"/>
              <a:t>()</a:t>
            </a:r>
          </a:p>
        </p:txBody>
      </p:sp>
      <p:sp>
        <p:nvSpPr>
          <p:cNvPr id="79" name="TextBox 78">
            <a:extLst>
              <a:ext uri="{FF2B5EF4-FFF2-40B4-BE49-F238E27FC236}">
                <a16:creationId xmlns="" xmlns:a16="http://schemas.microsoft.com/office/drawing/2014/main" id="{9F285443-F985-4BDB-84B0-9ADC8B088B59}"/>
              </a:ext>
            </a:extLst>
          </p:cNvPr>
          <p:cNvSpPr txBox="1"/>
          <p:nvPr/>
        </p:nvSpPr>
        <p:spPr>
          <a:xfrm>
            <a:off x="9799485" y="3537084"/>
            <a:ext cx="1321596" cy="253916"/>
          </a:xfrm>
          <a:prstGeom prst="rect">
            <a:avLst/>
          </a:prstGeom>
          <a:noFill/>
        </p:spPr>
        <p:txBody>
          <a:bodyPr wrap="square" rtlCol="0">
            <a:spAutoFit/>
          </a:bodyPr>
          <a:lstStyle/>
          <a:p>
            <a:r>
              <a:rPr lang="en-US" sz="1050" dirty="0" err="1"/>
              <a:t>share_report</a:t>
            </a:r>
            <a:r>
              <a:rPr lang="en-US" sz="1050" dirty="0"/>
              <a:t>()</a:t>
            </a:r>
          </a:p>
        </p:txBody>
      </p:sp>
      <p:cxnSp>
        <p:nvCxnSpPr>
          <p:cNvPr id="81" name="Connector: Elbow 80">
            <a:extLst>
              <a:ext uri="{FF2B5EF4-FFF2-40B4-BE49-F238E27FC236}">
                <a16:creationId xmlns="" xmlns:a16="http://schemas.microsoft.com/office/drawing/2014/main" id="{A65ECCF2-4092-4D78-BCF2-EC52E4A4BF57}"/>
              </a:ext>
            </a:extLst>
          </p:cNvPr>
          <p:cNvCxnSpPr>
            <a:stCxn id="38" idx="3"/>
            <a:endCxn id="72" idx="1"/>
          </p:cNvCxnSpPr>
          <p:nvPr/>
        </p:nvCxnSpPr>
        <p:spPr>
          <a:xfrm>
            <a:off x="9085751" y="1680183"/>
            <a:ext cx="570261" cy="13727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 xmlns:a16="http://schemas.microsoft.com/office/drawing/2014/main" id="{C01F75D6-EA1E-4CF0-9FB9-8650CC722ED6}"/>
              </a:ext>
            </a:extLst>
          </p:cNvPr>
          <p:cNvCxnSpPr>
            <a:stCxn id="57" idx="3"/>
            <a:endCxn id="72" idx="2"/>
          </p:cNvCxnSpPr>
          <p:nvPr/>
        </p:nvCxnSpPr>
        <p:spPr>
          <a:xfrm flipV="1">
            <a:off x="9085749" y="3928791"/>
            <a:ext cx="1657658" cy="827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 xmlns:a16="http://schemas.microsoft.com/office/drawing/2014/main" id="{1BDAD630-B735-4327-9F7C-4142AB17D69F}"/>
              </a:ext>
            </a:extLst>
          </p:cNvPr>
          <p:cNvSpPr txBox="1"/>
          <p:nvPr/>
        </p:nvSpPr>
        <p:spPr>
          <a:xfrm>
            <a:off x="2555599" y="2931379"/>
            <a:ext cx="414742" cy="253916"/>
          </a:xfrm>
          <a:prstGeom prst="rect">
            <a:avLst/>
          </a:prstGeom>
          <a:noFill/>
        </p:spPr>
        <p:txBody>
          <a:bodyPr wrap="square" rtlCol="0">
            <a:spAutoFit/>
          </a:bodyPr>
          <a:lstStyle/>
          <a:p>
            <a:r>
              <a:rPr lang="en-US" sz="1050" dirty="0"/>
              <a:t>1</a:t>
            </a:r>
          </a:p>
        </p:txBody>
      </p:sp>
      <p:sp>
        <p:nvSpPr>
          <p:cNvPr id="85" name="TextBox 84">
            <a:extLst>
              <a:ext uri="{FF2B5EF4-FFF2-40B4-BE49-F238E27FC236}">
                <a16:creationId xmlns="" xmlns:a16="http://schemas.microsoft.com/office/drawing/2014/main" id="{FCD626BB-6867-4946-82FC-474DEEB71611}"/>
              </a:ext>
            </a:extLst>
          </p:cNvPr>
          <p:cNvSpPr txBox="1"/>
          <p:nvPr/>
        </p:nvSpPr>
        <p:spPr>
          <a:xfrm>
            <a:off x="3179890" y="1958119"/>
            <a:ext cx="310653" cy="253916"/>
          </a:xfrm>
          <a:prstGeom prst="rect">
            <a:avLst/>
          </a:prstGeom>
          <a:noFill/>
        </p:spPr>
        <p:txBody>
          <a:bodyPr wrap="square" rtlCol="0">
            <a:spAutoFit/>
          </a:bodyPr>
          <a:lstStyle/>
          <a:p>
            <a:r>
              <a:rPr lang="en-US" sz="1050" dirty="0"/>
              <a:t>1</a:t>
            </a:r>
          </a:p>
        </p:txBody>
      </p:sp>
      <p:sp>
        <p:nvSpPr>
          <p:cNvPr id="86" name="TextBox 85">
            <a:extLst>
              <a:ext uri="{FF2B5EF4-FFF2-40B4-BE49-F238E27FC236}">
                <a16:creationId xmlns="" xmlns:a16="http://schemas.microsoft.com/office/drawing/2014/main" id="{4860F4A7-3870-4DA5-803B-C159492930F5}"/>
              </a:ext>
            </a:extLst>
          </p:cNvPr>
          <p:cNvSpPr txBox="1"/>
          <p:nvPr/>
        </p:nvSpPr>
        <p:spPr>
          <a:xfrm>
            <a:off x="6599459" y="1415546"/>
            <a:ext cx="310653" cy="253916"/>
          </a:xfrm>
          <a:prstGeom prst="rect">
            <a:avLst/>
          </a:prstGeom>
          <a:noFill/>
        </p:spPr>
        <p:txBody>
          <a:bodyPr wrap="square" rtlCol="0">
            <a:spAutoFit/>
          </a:bodyPr>
          <a:lstStyle/>
          <a:p>
            <a:r>
              <a:rPr lang="en-US" sz="1050" dirty="0"/>
              <a:t>1</a:t>
            </a:r>
          </a:p>
        </p:txBody>
      </p:sp>
      <p:sp>
        <p:nvSpPr>
          <p:cNvPr id="87" name="TextBox 86">
            <a:extLst>
              <a:ext uri="{FF2B5EF4-FFF2-40B4-BE49-F238E27FC236}">
                <a16:creationId xmlns="" xmlns:a16="http://schemas.microsoft.com/office/drawing/2014/main" id="{E6E1D767-D25B-4F9A-8DA6-409C8BD4AE1C}"/>
              </a:ext>
            </a:extLst>
          </p:cNvPr>
          <p:cNvSpPr txBox="1"/>
          <p:nvPr/>
        </p:nvSpPr>
        <p:spPr>
          <a:xfrm>
            <a:off x="9089869" y="4508138"/>
            <a:ext cx="310653" cy="253916"/>
          </a:xfrm>
          <a:prstGeom prst="rect">
            <a:avLst/>
          </a:prstGeom>
          <a:noFill/>
        </p:spPr>
        <p:txBody>
          <a:bodyPr wrap="square" rtlCol="0">
            <a:spAutoFit/>
          </a:bodyPr>
          <a:lstStyle/>
          <a:p>
            <a:r>
              <a:rPr lang="en-US" sz="1050" dirty="0"/>
              <a:t>1</a:t>
            </a:r>
          </a:p>
        </p:txBody>
      </p:sp>
      <p:sp>
        <p:nvSpPr>
          <p:cNvPr id="88" name="TextBox 87">
            <a:extLst>
              <a:ext uri="{FF2B5EF4-FFF2-40B4-BE49-F238E27FC236}">
                <a16:creationId xmlns="" xmlns:a16="http://schemas.microsoft.com/office/drawing/2014/main" id="{D762F36B-DA61-49F9-AB8B-B7C13D14FF80}"/>
              </a:ext>
            </a:extLst>
          </p:cNvPr>
          <p:cNvSpPr txBox="1"/>
          <p:nvPr/>
        </p:nvSpPr>
        <p:spPr>
          <a:xfrm>
            <a:off x="5718817" y="1936031"/>
            <a:ext cx="310653" cy="253916"/>
          </a:xfrm>
          <a:prstGeom prst="rect">
            <a:avLst/>
          </a:prstGeom>
          <a:noFill/>
        </p:spPr>
        <p:txBody>
          <a:bodyPr wrap="square" rtlCol="0">
            <a:spAutoFit/>
          </a:bodyPr>
          <a:lstStyle/>
          <a:p>
            <a:r>
              <a:rPr lang="en-US" sz="1050" dirty="0"/>
              <a:t>1</a:t>
            </a:r>
          </a:p>
        </p:txBody>
      </p:sp>
      <p:sp>
        <p:nvSpPr>
          <p:cNvPr id="89" name="TextBox 88">
            <a:extLst>
              <a:ext uri="{FF2B5EF4-FFF2-40B4-BE49-F238E27FC236}">
                <a16:creationId xmlns="" xmlns:a16="http://schemas.microsoft.com/office/drawing/2014/main" id="{40DD96A5-C519-463A-B64D-A20E6109B197}"/>
              </a:ext>
            </a:extLst>
          </p:cNvPr>
          <p:cNvSpPr txBox="1"/>
          <p:nvPr/>
        </p:nvSpPr>
        <p:spPr>
          <a:xfrm>
            <a:off x="6596188" y="4472454"/>
            <a:ext cx="310653" cy="253916"/>
          </a:xfrm>
          <a:prstGeom prst="rect">
            <a:avLst/>
          </a:prstGeom>
          <a:noFill/>
        </p:spPr>
        <p:txBody>
          <a:bodyPr wrap="square" rtlCol="0">
            <a:spAutoFit/>
          </a:bodyPr>
          <a:lstStyle/>
          <a:p>
            <a:r>
              <a:rPr lang="en-US" sz="1050" dirty="0"/>
              <a:t>1</a:t>
            </a:r>
          </a:p>
        </p:txBody>
      </p:sp>
      <p:sp>
        <p:nvSpPr>
          <p:cNvPr id="90" name="TextBox 89">
            <a:extLst>
              <a:ext uri="{FF2B5EF4-FFF2-40B4-BE49-F238E27FC236}">
                <a16:creationId xmlns="" xmlns:a16="http://schemas.microsoft.com/office/drawing/2014/main" id="{0AEBFD51-C1A7-4940-A1E1-0A0C11387CB7}"/>
              </a:ext>
            </a:extLst>
          </p:cNvPr>
          <p:cNvSpPr txBox="1"/>
          <p:nvPr/>
        </p:nvSpPr>
        <p:spPr>
          <a:xfrm>
            <a:off x="4629645" y="3470602"/>
            <a:ext cx="310653" cy="253916"/>
          </a:xfrm>
          <a:prstGeom prst="rect">
            <a:avLst/>
          </a:prstGeom>
          <a:noFill/>
        </p:spPr>
        <p:txBody>
          <a:bodyPr wrap="square" rtlCol="0">
            <a:spAutoFit/>
          </a:bodyPr>
          <a:lstStyle/>
          <a:p>
            <a:r>
              <a:rPr lang="en-US" sz="1050" dirty="0"/>
              <a:t>1</a:t>
            </a:r>
          </a:p>
        </p:txBody>
      </p:sp>
      <p:sp>
        <p:nvSpPr>
          <p:cNvPr id="91" name="TextBox 90">
            <a:extLst>
              <a:ext uri="{FF2B5EF4-FFF2-40B4-BE49-F238E27FC236}">
                <a16:creationId xmlns="" xmlns:a16="http://schemas.microsoft.com/office/drawing/2014/main" id="{A3D47494-9EA9-4ACB-BE2B-D2567E1B9C54}"/>
              </a:ext>
            </a:extLst>
          </p:cNvPr>
          <p:cNvSpPr txBox="1"/>
          <p:nvPr/>
        </p:nvSpPr>
        <p:spPr>
          <a:xfrm>
            <a:off x="9141693" y="1357372"/>
            <a:ext cx="310653" cy="253916"/>
          </a:xfrm>
          <a:prstGeom prst="rect">
            <a:avLst/>
          </a:prstGeom>
          <a:noFill/>
        </p:spPr>
        <p:txBody>
          <a:bodyPr wrap="square" rtlCol="0">
            <a:spAutoFit/>
          </a:bodyPr>
          <a:lstStyle/>
          <a:p>
            <a:r>
              <a:rPr lang="en-US" sz="1050" dirty="0"/>
              <a:t>1</a:t>
            </a:r>
          </a:p>
        </p:txBody>
      </p:sp>
      <p:sp>
        <p:nvSpPr>
          <p:cNvPr id="92" name="TextBox 91">
            <a:extLst>
              <a:ext uri="{FF2B5EF4-FFF2-40B4-BE49-F238E27FC236}">
                <a16:creationId xmlns="" xmlns:a16="http://schemas.microsoft.com/office/drawing/2014/main" id="{B6A8F7E1-0E6F-4096-A358-B33B8139EF79}"/>
              </a:ext>
            </a:extLst>
          </p:cNvPr>
          <p:cNvSpPr txBox="1"/>
          <p:nvPr/>
        </p:nvSpPr>
        <p:spPr>
          <a:xfrm>
            <a:off x="10410284" y="3951589"/>
            <a:ext cx="310653" cy="253916"/>
          </a:xfrm>
          <a:prstGeom prst="rect">
            <a:avLst/>
          </a:prstGeom>
          <a:noFill/>
        </p:spPr>
        <p:txBody>
          <a:bodyPr wrap="square" rtlCol="0">
            <a:spAutoFit/>
          </a:bodyPr>
          <a:lstStyle/>
          <a:p>
            <a:r>
              <a:rPr lang="en-US" sz="1050" dirty="0"/>
              <a:t>*</a:t>
            </a:r>
          </a:p>
        </p:txBody>
      </p:sp>
      <p:sp>
        <p:nvSpPr>
          <p:cNvPr id="93" name="TextBox 92">
            <a:extLst>
              <a:ext uri="{FF2B5EF4-FFF2-40B4-BE49-F238E27FC236}">
                <a16:creationId xmlns="" xmlns:a16="http://schemas.microsoft.com/office/drawing/2014/main" id="{C6EDD31D-79F1-4C87-858F-62600D0D7139}"/>
              </a:ext>
            </a:extLst>
          </p:cNvPr>
          <p:cNvSpPr txBox="1"/>
          <p:nvPr/>
        </p:nvSpPr>
        <p:spPr>
          <a:xfrm>
            <a:off x="9310636" y="3094437"/>
            <a:ext cx="310653" cy="253916"/>
          </a:xfrm>
          <a:prstGeom prst="rect">
            <a:avLst/>
          </a:prstGeom>
          <a:noFill/>
        </p:spPr>
        <p:txBody>
          <a:bodyPr wrap="square" rtlCol="0">
            <a:spAutoFit/>
          </a:bodyPr>
          <a:lstStyle/>
          <a:p>
            <a:r>
              <a:rPr lang="en-US" sz="1050" dirty="0"/>
              <a:t>*</a:t>
            </a:r>
          </a:p>
        </p:txBody>
      </p:sp>
    </p:spTree>
    <p:extLst>
      <p:ext uri="{BB962C8B-B14F-4D97-AF65-F5344CB8AC3E}">
        <p14:creationId xmlns:p14="http://schemas.microsoft.com/office/powerpoint/2010/main" val="2886038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1AF59F29-9DC5-43E3-A6A2-0C90F45B80E1}"/>
              </a:ext>
            </a:extLst>
          </p:cNvPr>
          <p:cNvGraphicFramePr>
            <a:graphicFrameLocks noGrp="1"/>
          </p:cNvGraphicFramePr>
          <p:nvPr>
            <p:extLst>
              <p:ext uri="{D42A27DB-BD31-4B8C-83A1-F6EECF244321}">
                <p14:modId xmlns:p14="http://schemas.microsoft.com/office/powerpoint/2010/main" val="633876367"/>
              </p:ext>
            </p:extLst>
          </p:nvPr>
        </p:nvGraphicFramePr>
        <p:xfrm>
          <a:off x="2203132" y="1117352"/>
          <a:ext cx="6657975" cy="4206240"/>
        </p:xfrm>
        <a:graphic>
          <a:graphicData uri="http://schemas.openxmlformats.org/drawingml/2006/table">
            <a:tbl>
              <a:tblPr/>
              <a:tblGrid>
                <a:gridCol w="1457325">
                  <a:extLst>
                    <a:ext uri="{9D8B030D-6E8A-4147-A177-3AD203B41FA5}">
                      <a16:colId xmlns="" xmlns:a16="http://schemas.microsoft.com/office/drawing/2014/main" val="2506119371"/>
                    </a:ext>
                  </a:extLst>
                </a:gridCol>
                <a:gridCol w="857250">
                  <a:extLst>
                    <a:ext uri="{9D8B030D-6E8A-4147-A177-3AD203B41FA5}">
                      <a16:colId xmlns="" xmlns:a16="http://schemas.microsoft.com/office/drawing/2014/main" val="530169887"/>
                    </a:ext>
                  </a:extLst>
                </a:gridCol>
                <a:gridCol w="914400">
                  <a:extLst>
                    <a:ext uri="{9D8B030D-6E8A-4147-A177-3AD203B41FA5}">
                      <a16:colId xmlns="" xmlns:a16="http://schemas.microsoft.com/office/drawing/2014/main" val="3116627358"/>
                    </a:ext>
                  </a:extLst>
                </a:gridCol>
                <a:gridCol w="857250">
                  <a:extLst>
                    <a:ext uri="{9D8B030D-6E8A-4147-A177-3AD203B41FA5}">
                      <a16:colId xmlns="" xmlns:a16="http://schemas.microsoft.com/office/drawing/2014/main" val="959885009"/>
                    </a:ext>
                  </a:extLst>
                </a:gridCol>
                <a:gridCol w="857250">
                  <a:extLst>
                    <a:ext uri="{9D8B030D-6E8A-4147-A177-3AD203B41FA5}">
                      <a16:colId xmlns="" xmlns:a16="http://schemas.microsoft.com/office/drawing/2014/main" val="4080579634"/>
                    </a:ext>
                  </a:extLst>
                </a:gridCol>
                <a:gridCol w="857250">
                  <a:extLst>
                    <a:ext uri="{9D8B030D-6E8A-4147-A177-3AD203B41FA5}">
                      <a16:colId xmlns="" xmlns:a16="http://schemas.microsoft.com/office/drawing/2014/main" val="253621866"/>
                    </a:ext>
                  </a:extLst>
                </a:gridCol>
                <a:gridCol w="857250">
                  <a:extLst>
                    <a:ext uri="{9D8B030D-6E8A-4147-A177-3AD203B41FA5}">
                      <a16:colId xmlns="" xmlns:a16="http://schemas.microsoft.com/office/drawing/2014/main" val="859163323"/>
                    </a:ext>
                  </a:extLst>
                </a:gridCol>
              </a:tblGrid>
              <a:tr h="331470">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Task</a:t>
                      </a: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err="1">
                          <a:effectLst/>
                        </a:rPr>
                        <a:t>apr</a:t>
                      </a: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a:effectLst/>
                        </a:rPr>
                        <a:t>may</a:t>
                      </a: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err="1">
                          <a:effectLst/>
                        </a:rPr>
                        <a:t>jun</a:t>
                      </a: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err="1">
                          <a:effectLst/>
                        </a:rPr>
                        <a:t>jul</a:t>
                      </a: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a:effectLst/>
                        </a:rPr>
                        <a:t>Jul</a:t>
                      </a: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dirty="0" err="1">
                          <a:effectLst/>
                        </a:rPr>
                        <a:t>jul</a:t>
                      </a: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75888679"/>
                  </a:ext>
                </a:extLst>
              </a:tr>
              <a:tr h="506095">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Develop project proposal </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57697114"/>
                  </a:ext>
                </a:extLst>
              </a:tr>
              <a:tr h="290195">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Analysis</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232294264"/>
                  </a:ext>
                </a:extLst>
              </a:tr>
              <a:tr h="296545">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Designing</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51866593"/>
                  </a:ext>
                </a:extLst>
              </a:tr>
              <a:tr h="373380">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Coding</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129881056"/>
                  </a:ext>
                </a:extLst>
              </a:tr>
              <a:tr h="373380">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Unit Testing</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56270272"/>
                  </a:ext>
                </a:extLst>
              </a:tr>
              <a:tr h="391795">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Implementation</a:t>
                      </a:r>
                      <a:endParaRPr lang="en-US" sz="1800" b="1"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dirty="0">
                        <a:effectLst/>
                      </a:endParaRPr>
                    </a:p>
                  </a:txBody>
                  <a:tcPr marL="25400" marR="254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585398430"/>
                  </a:ext>
                </a:extLst>
              </a:tr>
            </a:tbl>
          </a:graphicData>
        </a:graphic>
      </p:graphicFrame>
      <p:sp>
        <p:nvSpPr>
          <p:cNvPr id="5" name="Rectangle 1">
            <a:extLst>
              <a:ext uri="{FF2B5EF4-FFF2-40B4-BE49-F238E27FC236}">
                <a16:creationId xmlns="" xmlns:a16="http://schemas.microsoft.com/office/drawing/2014/main" id="{35230E64-9ECC-4641-B78F-759142D5870E}"/>
              </a:ext>
            </a:extLst>
          </p:cNvPr>
          <p:cNvSpPr>
            <a:spLocks noChangeArrowheads="1"/>
          </p:cNvSpPr>
          <p:nvPr/>
        </p:nvSpPr>
        <p:spPr bwMode="auto">
          <a:xfrm>
            <a:off x="2111693" y="327433"/>
            <a:ext cx="868699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0000"/>
                </a:solidFill>
                <a:effectLst/>
                <a:latin typeface="Algerian" pitchFamily="82" charset="0"/>
                <a:cs typeface="Times New Roman" panose="02020603050405020304" pitchFamily="18" charset="0"/>
              </a:rPr>
              <a:t>Gantt </a:t>
            </a:r>
            <a:r>
              <a:rPr kumimoji="0" lang="en-US" altLang="en-US" sz="4400" b="1" i="0" u="none" strike="noStrike" cap="none" normalizeH="0" baseline="0" dirty="0" smtClean="0">
                <a:ln>
                  <a:noFill/>
                </a:ln>
                <a:solidFill>
                  <a:srgbClr val="000000"/>
                </a:solidFill>
                <a:effectLst/>
                <a:latin typeface="Algerian" pitchFamily="82" charset="0"/>
                <a:cs typeface="Times New Roman" panose="02020603050405020304" pitchFamily="18" charset="0"/>
              </a:rPr>
              <a:t>Chart : EXPECTED TIME </a:t>
            </a:r>
            <a:endParaRPr kumimoji="0" lang="en-US" altLang="en-US" sz="4400" b="0" i="0" u="none" strike="noStrike" cap="none" normalizeH="0" baseline="0" dirty="0">
              <a:ln>
                <a:noFill/>
              </a:ln>
              <a:solidFill>
                <a:schemeClr val="tx1"/>
              </a:solidFill>
              <a:effectLst/>
              <a:latin typeface="Algerian" pitchFamily="82" charset="0"/>
            </a:endParaRPr>
          </a:p>
        </p:txBody>
      </p:sp>
      <p:sp>
        <p:nvSpPr>
          <p:cNvPr id="6" name="Rectangle 5">
            <a:extLst>
              <a:ext uri="{FF2B5EF4-FFF2-40B4-BE49-F238E27FC236}">
                <a16:creationId xmlns="" xmlns:a16="http://schemas.microsoft.com/office/drawing/2014/main" id="{46C4FA06-4F29-41CE-9114-F48D7F75A150}"/>
              </a:ext>
            </a:extLst>
          </p:cNvPr>
          <p:cNvSpPr/>
          <p:nvPr/>
        </p:nvSpPr>
        <p:spPr>
          <a:xfrm>
            <a:off x="3695700" y="172212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2BF212AD-5EE0-457F-B980-536A63FD13CC}"/>
              </a:ext>
            </a:extLst>
          </p:cNvPr>
          <p:cNvSpPr/>
          <p:nvPr/>
        </p:nvSpPr>
        <p:spPr>
          <a:xfrm>
            <a:off x="4564380" y="236220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391B24D-50F6-422A-ABD6-207442488851}"/>
              </a:ext>
            </a:extLst>
          </p:cNvPr>
          <p:cNvSpPr/>
          <p:nvPr/>
        </p:nvSpPr>
        <p:spPr>
          <a:xfrm>
            <a:off x="5455920" y="300228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EE411C1C-D1FB-4759-9CF7-606540096759}"/>
              </a:ext>
            </a:extLst>
          </p:cNvPr>
          <p:cNvSpPr/>
          <p:nvPr/>
        </p:nvSpPr>
        <p:spPr>
          <a:xfrm>
            <a:off x="6301740" y="362712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D32AABD-C922-4060-9AA9-14CCBC53FB50}"/>
              </a:ext>
            </a:extLst>
          </p:cNvPr>
          <p:cNvSpPr/>
          <p:nvPr/>
        </p:nvSpPr>
        <p:spPr>
          <a:xfrm>
            <a:off x="7185660" y="426720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1A23088-E038-41FD-AFD0-E308918EC863}"/>
              </a:ext>
            </a:extLst>
          </p:cNvPr>
          <p:cNvSpPr/>
          <p:nvPr/>
        </p:nvSpPr>
        <p:spPr>
          <a:xfrm>
            <a:off x="8039100" y="4907280"/>
            <a:ext cx="624840" cy="914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Diamond 12">
            <a:extLst>
              <a:ext uri="{FF2B5EF4-FFF2-40B4-BE49-F238E27FC236}">
                <a16:creationId xmlns="" xmlns:a16="http://schemas.microsoft.com/office/drawing/2014/main" id="{59D27920-5CFD-4664-8972-2FD14942A8A1}"/>
              </a:ext>
            </a:extLst>
          </p:cNvPr>
          <p:cNvSpPr/>
          <p:nvPr/>
        </p:nvSpPr>
        <p:spPr>
          <a:xfrm>
            <a:off x="4320540" y="170688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Diamond 13">
            <a:extLst>
              <a:ext uri="{FF2B5EF4-FFF2-40B4-BE49-F238E27FC236}">
                <a16:creationId xmlns="" xmlns:a16="http://schemas.microsoft.com/office/drawing/2014/main" id="{4CFAEA0F-2961-4C39-A840-EA4871E7A9C1}"/>
              </a:ext>
            </a:extLst>
          </p:cNvPr>
          <p:cNvSpPr/>
          <p:nvPr/>
        </p:nvSpPr>
        <p:spPr>
          <a:xfrm>
            <a:off x="5189220" y="234696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Diamond 14">
            <a:extLst>
              <a:ext uri="{FF2B5EF4-FFF2-40B4-BE49-F238E27FC236}">
                <a16:creationId xmlns="" xmlns:a16="http://schemas.microsoft.com/office/drawing/2014/main" id="{1CA1B7D1-F8FC-496D-A94A-001F8EED055D}"/>
              </a:ext>
            </a:extLst>
          </p:cNvPr>
          <p:cNvSpPr/>
          <p:nvPr/>
        </p:nvSpPr>
        <p:spPr>
          <a:xfrm>
            <a:off x="6080760" y="298704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Diamond 15">
            <a:extLst>
              <a:ext uri="{FF2B5EF4-FFF2-40B4-BE49-F238E27FC236}">
                <a16:creationId xmlns="" xmlns:a16="http://schemas.microsoft.com/office/drawing/2014/main" id="{8F117A01-C3C5-4201-A301-758442FCD449}"/>
              </a:ext>
            </a:extLst>
          </p:cNvPr>
          <p:cNvSpPr/>
          <p:nvPr/>
        </p:nvSpPr>
        <p:spPr>
          <a:xfrm>
            <a:off x="6926580" y="361188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Diamond 16">
            <a:extLst>
              <a:ext uri="{FF2B5EF4-FFF2-40B4-BE49-F238E27FC236}">
                <a16:creationId xmlns="" xmlns:a16="http://schemas.microsoft.com/office/drawing/2014/main" id="{7FD4A84B-1FF6-4E19-BDEC-DD35E7C56B19}"/>
              </a:ext>
            </a:extLst>
          </p:cNvPr>
          <p:cNvSpPr/>
          <p:nvPr/>
        </p:nvSpPr>
        <p:spPr>
          <a:xfrm>
            <a:off x="7810500" y="425196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Diamond 17">
            <a:extLst>
              <a:ext uri="{FF2B5EF4-FFF2-40B4-BE49-F238E27FC236}">
                <a16:creationId xmlns="" xmlns:a16="http://schemas.microsoft.com/office/drawing/2014/main" id="{B7F9F331-3625-4EB1-81A5-41E8F386D291}"/>
              </a:ext>
            </a:extLst>
          </p:cNvPr>
          <p:cNvSpPr/>
          <p:nvPr/>
        </p:nvSpPr>
        <p:spPr>
          <a:xfrm>
            <a:off x="8675370" y="4892040"/>
            <a:ext cx="144780" cy="12192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875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39EB819-F91B-4B22-BC55-3DF8D5A08FBA}"/>
              </a:ext>
            </a:extLst>
          </p:cNvPr>
          <p:cNvSpPr txBox="1"/>
          <p:nvPr/>
        </p:nvSpPr>
        <p:spPr>
          <a:xfrm>
            <a:off x="726782" y="686006"/>
            <a:ext cx="8607717" cy="6555641"/>
          </a:xfrm>
          <a:prstGeom prst="rect">
            <a:avLst/>
          </a:prstGeom>
          <a:noFill/>
        </p:spPr>
        <p:txBody>
          <a:bodyPr wrap="square">
            <a:spAutoFit/>
          </a:bodyPr>
          <a:lstStyle/>
          <a:p>
            <a:pPr algn="just" rtl="0">
              <a:spcBef>
                <a:spcPts val="0"/>
              </a:spcBef>
              <a:spcAft>
                <a:spcPts val="0"/>
              </a:spcAft>
            </a:pPr>
            <a:r>
              <a:rPr lang="en-US" sz="4400" b="1" i="0" u="none" strike="noStrike" dirty="0">
                <a:solidFill>
                  <a:srgbClr val="000000"/>
                </a:solidFill>
                <a:effectLst/>
                <a:latin typeface="Algerian" pitchFamily="82" charset="0"/>
              </a:rPr>
              <a:t>Resources (Hardware &amp; Software) to be used: </a:t>
            </a:r>
            <a:endParaRPr lang="en-US" sz="4400" b="0" dirty="0">
              <a:effectLst/>
              <a:latin typeface="Algerian" pitchFamily="82" charset="0"/>
            </a:endParaRPr>
          </a:p>
          <a:p>
            <a:pPr rtl="0">
              <a:spcBef>
                <a:spcPts val="0"/>
              </a:spcBef>
              <a:spcAft>
                <a:spcPts val="0"/>
              </a:spcAft>
            </a:pPr>
            <a:r>
              <a:rPr lang="en-US" sz="1600" b="0" dirty="0">
                <a:effectLst/>
              </a:rPr>
              <a:t/>
            </a:r>
            <a:br>
              <a:rPr lang="en-US" sz="1600" b="0" dirty="0">
                <a:effectLst/>
              </a:rPr>
            </a:br>
            <a:r>
              <a:rPr lang="en-US" sz="2400" b="1" i="0" u="sng" dirty="0">
                <a:solidFill>
                  <a:srgbClr val="000000"/>
                </a:solidFill>
                <a:effectLst/>
                <a:latin typeface="Calibri" panose="020F0502020204030204" pitchFamily="34" charset="0"/>
              </a:rPr>
              <a:t>Software requirements</a:t>
            </a:r>
            <a:r>
              <a:rPr lang="en-US" sz="2400" b="1" i="0" u="none" strike="noStrike" dirty="0">
                <a:solidFill>
                  <a:srgbClr val="000000"/>
                </a:solidFill>
                <a:effectLst/>
                <a:latin typeface="Calibri" panose="020F0502020204030204" pitchFamily="34" charset="0"/>
              </a:rPr>
              <a:t>:</a:t>
            </a:r>
            <a:endParaRPr lang="en-US" sz="2400" b="0" dirty="0">
              <a:effectLst/>
            </a:endParaRPr>
          </a:p>
          <a:p>
            <a:pPr rtl="0">
              <a:spcBef>
                <a:spcPts val="0"/>
              </a:spcBef>
              <a:spcAft>
                <a:spcPts val="0"/>
              </a:spcAft>
            </a:pPr>
            <a:r>
              <a:rPr lang="en-US" sz="2000" b="1" i="0" u="none" strike="noStrike" dirty="0" smtClean="0">
                <a:solidFill>
                  <a:srgbClr val="000000"/>
                </a:solidFill>
                <a:effectLst/>
                <a:latin typeface="Arial" pitchFamily="34" charset="0"/>
                <a:cs typeface="Arial" pitchFamily="34" charset="0"/>
              </a:rPr>
              <a:t>Operating </a:t>
            </a:r>
            <a:r>
              <a:rPr lang="en-US" sz="2000" b="1" i="0" u="none" strike="noStrike" dirty="0">
                <a:solidFill>
                  <a:srgbClr val="000000"/>
                </a:solidFill>
                <a:effectLst/>
                <a:latin typeface="Arial" pitchFamily="34" charset="0"/>
                <a:cs typeface="Arial" pitchFamily="34" charset="0"/>
              </a:rPr>
              <a:t>system : Windows 10 or Linux </a:t>
            </a:r>
            <a:endParaRPr lang="en-US" sz="2000" b="1" dirty="0">
              <a:solidFill>
                <a:srgbClr val="000000"/>
              </a:solidFill>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language : Python 3.8 or above</a:t>
            </a:r>
            <a:endParaRPr lang="en-US" sz="2000" b="1" dirty="0">
              <a:effectLst/>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IDE : </a:t>
            </a:r>
            <a:r>
              <a:rPr lang="en-US" sz="2000" b="1" dirty="0" err="1">
                <a:solidFill>
                  <a:srgbClr val="000000"/>
                </a:solidFill>
                <a:latin typeface="Arial" pitchFamily="34" charset="0"/>
                <a:cs typeface="Arial" pitchFamily="34" charset="0"/>
              </a:rPr>
              <a:t>vscode</a:t>
            </a:r>
            <a:endParaRPr lang="en-US" sz="2000" b="1" dirty="0">
              <a:effectLst/>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Database : </a:t>
            </a:r>
            <a:r>
              <a:rPr lang="en-US" sz="2000" b="1" i="0" u="none" strike="noStrike" dirty="0" err="1">
                <a:solidFill>
                  <a:srgbClr val="000000"/>
                </a:solidFill>
                <a:effectLst/>
                <a:latin typeface="Arial" pitchFamily="34" charset="0"/>
                <a:cs typeface="Arial" pitchFamily="34" charset="0"/>
              </a:rPr>
              <a:t>SqLite</a:t>
            </a:r>
            <a:r>
              <a:rPr lang="en-US" sz="2000" b="1" i="0" u="none" strike="noStrike" dirty="0">
                <a:solidFill>
                  <a:srgbClr val="000000"/>
                </a:solidFill>
                <a:effectLst/>
                <a:latin typeface="Arial" pitchFamily="34" charset="0"/>
                <a:cs typeface="Arial" pitchFamily="34" charset="0"/>
              </a:rPr>
              <a:t> </a:t>
            </a:r>
            <a:endParaRPr lang="en-US" sz="2000" b="1" dirty="0">
              <a:effectLst/>
              <a:latin typeface="Arial" pitchFamily="34" charset="0"/>
              <a:cs typeface="Arial" pitchFamily="34" charset="0"/>
            </a:endParaRPr>
          </a:p>
          <a:p>
            <a:pPr rtl="0">
              <a:spcBef>
                <a:spcPts val="0"/>
              </a:spcBef>
              <a:spcAft>
                <a:spcPts val="0"/>
              </a:spcAft>
            </a:pPr>
            <a:r>
              <a:rPr lang="en-US" sz="2000" b="1" dirty="0">
                <a:solidFill>
                  <a:srgbClr val="000000"/>
                </a:solidFill>
                <a:latin typeface="Arial" pitchFamily="34" charset="0"/>
                <a:cs typeface="Arial" pitchFamily="34" charset="0"/>
              </a:rPr>
              <a:t>Browser : Chrome or Mozilla Firefox</a:t>
            </a:r>
            <a:endParaRPr lang="en-US" sz="2000" b="1" dirty="0">
              <a:effectLst/>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Documentation tools : MS-word, MS-PowerPoint</a:t>
            </a:r>
          </a:p>
          <a:p>
            <a:pPr rtl="0">
              <a:spcBef>
                <a:spcPts val="0"/>
              </a:spcBef>
              <a:spcAft>
                <a:spcPts val="0"/>
              </a:spcAft>
            </a:pPr>
            <a:r>
              <a:rPr lang="en-US" sz="2000" b="1" dirty="0">
                <a:solidFill>
                  <a:srgbClr val="000000"/>
                </a:solidFill>
                <a:latin typeface="Arial" pitchFamily="34" charset="0"/>
                <a:cs typeface="Arial" pitchFamily="34" charset="0"/>
              </a:rPr>
              <a:t>Libraries: pandas, </a:t>
            </a:r>
            <a:r>
              <a:rPr lang="en-US" sz="2000" b="1" dirty="0" err="1">
                <a:solidFill>
                  <a:srgbClr val="000000"/>
                </a:solidFill>
                <a:latin typeface="Arial" pitchFamily="34" charset="0"/>
                <a:cs typeface="Arial" pitchFamily="34" charset="0"/>
              </a:rPr>
              <a:t>streamlit</a:t>
            </a:r>
            <a:r>
              <a:rPr lang="en-US" sz="2000" b="1" dirty="0">
                <a:solidFill>
                  <a:srgbClr val="000000"/>
                </a:solidFill>
                <a:latin typeface="Arial" pitchFamily="34" charset="0"/>
                <a:cs typeface="Arial" pitchFamily="34" charset="0"/>
              </a:rPr>
              <a:t>, </a:t>
            </a:r>
            <a:r>
              <a:rPr lang="en-US" sz="2000" b="1" dirty="0" err="1">
                <a:solidFill>
                  <a:srgbClr val="000000"/>
                </a:solidFill>
                <a:latin typeface="Arial" pitchFamily="34" charset="0"/>
                <a:cs typeface="Arial" pitchFamily="34" charset="0"/>
              </a:rPr>
              <a:t>plotly</a:t>
            </a:r>
            <a:r>
              <a:rPr lang="en-US" sz="2000" b="1" dirty="0">
                <a:solidFill>
                  <a:srgbClr val="000000"/>
                </a:solidFill>
                <a:latin typeface="Arial" pitchFamily="34" charset="0"/>
                <a:cs typeface="Arial" pitchFamily="34" charset="0"/>
              </a:rPr>
              <a:t>, </a:t>
            </a:r>
            <a:r>
              <a:rPr lang="en-US" sz="2000" b="1" dirty="0" err="1">
                <a:solidFill>
                  <a:srgbClr val="000000"/>
                </a:solidFill>
                <a:latin typeface="Arial" pitchFamily="34" charset="0"/>
                <a:cs typeface="Arial" pitchFamily="34" charset="0"/>
              </a:rPr>
              <a:t>sqlalchemy</a:t>
            </a:r>
            <a:endParaRPr lang="en-US" sz="2000" b="1" dirty="0">
              <a:effectLst/>
              <a:latin typeface="Arial" pitchFamily="34" charset="0"/>
              <a:cs typeface="Arial" pitchFamily="34" charset="0"/>
            </a:endParaRPr>
          </a:p>
          <a:p>
            <a:pPr rtl="0">
              <a:spcBef>
                <a:spcPts val="0"/>
              </a:spcBef>
              <a:spcAft>
                <a:spcPts val="0"/>
              </a:spcAft>
            </a:pPr>
            <a:r>
              <a:rPr lang="en-US" sz="1600" b="1" dirty="0">
                <a:effectLst/>
                <a:latin typeface="Arial" pitchFamily="34" charset="0"/>
                <a:cs typeface="Arial" pitchFamily="34" charset="0"/>
              </a:rPr>
              <a:t/>
            </a:r>
            <a:br>
              <a:rPr lang="en-US" sz="1600" b="1" dirty="0">
                <a:effectLst/>
                <a:latin typeface="Arial" pitchFamily="34" charset="0"/>
                <a:cs typeface="Arial" pitchFamily="34" charset="0"/>
              </a:rPr>
            </a:br>
            <a:r>
              <a:rPr lang="en-US" sz="2400" b="1" i="0" u="sng" dirty="0">
                <a:solidFill>
                  <a:srgbClr val="000000"/>
                </a:solidFill>
                <a:effectLst/>
                <a:latin typeface="Calibri" panose="020F0502020204030204" pitchFamily="34" charset="0"/>
              </a:rPr>
              <a:t>Hardware requirements</a:t>
            </a:r>
            <a:r>
              <a:rPr lang="en-US" sz="2400" b="1" i="0" u="none" strike="noStrike" dirty="0">
                <a:solidFill>
                  <a:srgbClr val="000000"/>
                </a:solidFill>
                <a:effectLst/>
                <a:latin typeface="Calibri" panose="020F0502020204030204" pitchFamily="34" charset="0"/>
              </a:rPr>
              <a:t>:</a:t>
            </a:r>
            <a:endParaRPr lang="en-US" sz="2400" b="0" dirty="0">
              <a:effectLst/>
            </a:endParaRPr>
          </a:p>
          <a:p>
            <a:pPr rtl="0">
              <a:spcBef>
                <a:spcPts val="0"/>
              </a:spcBef>
              <a:spcAft>
                <a:spcPts val="0"/>
              </a:spcAft>
            </a:pPr>
            <a:r>
              <a:rPr lang="en-US" sz="2000" b="1" i="0" u="none" strike="noStrike" dirty="0" smtClean="0">
                <a:solidFill>
                  <a:srgbClr val="000000"/>
                </a:solidFill>
                <a:effectLst/>
                <a:latin typeface="Arial" pitchFamily="34" charset="0"/>
                <a:cs typeface="Arial" pitchFamily="34" charset="0"/>
              </a:rPr>
              <a:t>Processor </a:t>
            </a:r>
            <a:r>
              <a:rPr lang="en-US" sz="2000" b="1" i="0" u="none" strike="noStrike" dirty="0">
                <a:solidFill>
                  <a:srgbClr val="000000"/>
                </a:solidFill>
                <a:effectLst/>
                <a:latin typeface="Arial" pitchFamily="34" charset="0"/>
                <a:cs typeface="Arial" pitchFamily="34" charset="0"/>
              </a:rPr>
              <a:t>: Intel i3 or higher</a:t>
            </a:r>
            <a:endParaRPr lang="en-US" sz="2000" b="1" dirty="0">
              <a:effectLst/>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RAM : 4Gb or higher</a:t>
            </a:r>
          </a:p>
          <a:p>
            <a:pPr rtl="0">
              <a:spcBef>
                <a:spcPts val="0"/>
              </a:spcBef>
              <a:spcAft>
                <a:spcPts val="0"/>
              </a:spcAft>
            </a:pPr>
            <a:r>
              <a:rPr lang="en-US" sz="2000" b="1" dirty="0">
                <a:solidFill>
                  <a:srgbClr val="000000"/>
                </a:solidFill>
                <a:latin typeface="Arial" pitchFamily="34" charset="0"/>
                <a:cs typeface="Arial" pitchFamily="34" charset="0"/>
              </a:rPr>
              <a:t>Storage: approx. 2gb</a:t>
            </a:r>
            <a:endParaRPr lang="en-US" sz="2000" b="1" dirty="0">
              <a:effectLst/>
              <a:latin typeface="Arial" pitchFamily="34" charset="0"/>
              <a:cs typeface="Arial" pitchFamily="34" charset="0"/>
            </a:endParaRPr>
          </a:p>
          <a:p>
            <a:pPr rtl="0">
              <a:spcBef>
                <a:spcPts val="0"/>
              </a:spcBef>
              <a:spcAft>
                <a:spcPts val="0"/>
              </a:spcAft>
            </a:pPr>
            <a:r>
              <a:rPr lang="en-US" sz="2000" b="1" i="0" u="none" strike="noStrike" dirty="0">
                <a:solidFill>
                  <a:srgbClr val="000000"/>
                </a:solidFill>
                <a:effectLst/>
                <a:latin typeface="Arial" pitchFamily="34" charset="0"/>
                <a:cs typeface="Arial" pitchFamily="34" charset="0"/>
              </a:rPr>
              <a:t>Others : Internet</a:t>
            </a:r>
            <a:endParaRPr lang="en-US" sz="2000" b="1" dirty="0">
              <a:effectLst/>
              <a:latin typeface="Arial" pitchFamily="34" charset="0"/>
              <a:cs typeface="Arial" pitchFamily="34" charset="0"/>
            </a:endParaRPr>
          </a:p>
          <a:p>
            <a:r>
              <a:rPr lang="en-US" sz="1600" b="1" dirty="0">
                <a:latin typeface="Arial" pitchFamily="34" charset="0"/>
                <a:cs typeface="Arial" pitchFamily="34" charset="0"/>
              </a:rPr>
              <a:t/>
            </a:r>
            <a:br>
              <a:rPr lang="en-US" sz="1600" b="1" dirty="0">
                <a:latin typeface="Arial" pitchFamily="34" charset="0"/>
                <a:cs typeface="Arial" pitchFamily="34" charset="0"/>
              </a:rPr>
            </a:b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4162541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C27253-26A3-44AF-A25C-12DA0745029B}"/>
              </a:ext>
            </a:extLst>
          </p:cNvPr>
          <p:cNvSpPr>
            <a:spLocks noGrp="1"/>
          </p:cNvSpPr>
          <p:nvPr>
            <p:ph type="title"/>
          </p:nvPr>
        </p:nvSpPr>
        <p:spPr/>
        <p:txBody>
          <a:bodyPr>
            <a:normAutofit/>
          </a:bodyPr>
          <a:lstStyle/>
          <a:p>
            <a:r>
              <a:rPr lang="en-US" b="1" dirty="0">
                <a:latin typeface="Algerian" pitchFamily="82" charset="0"/>
              </a:rPr>
              <a:t>Roles and responsibility</a:t>
            </a:r>
          </a:p>
        </p:txBody>
      </p:sp>
      <p:sp>
        <p:nvSpPr>
          <p:cNvPr id="3" name="Content Placeholder 2">
            <a:extLst>
              <a:ext uri="{FF2B5EF4-FFF2-40B4-BE49-F238E27FC236}">
                <a16:creationId xmlns="" xmlns:a16="http://schemas.microsoft.com/office/drawing/2014/main" id="{5E29FE96-8A25-4824-A6ED-55814EDB846E}"/>
              </a:ext>
            </a:extLst>
          </p:cNvPr>
          <p:cNvSpPr>
            <a:spLocks noGrp="1"/>
          </p:cNvSpPr>
          <p:nvPr>
            <p:ph idx="1"/>
          </p:nvPr>
        </p:nvSpPr>
        <p:spPr>
          <a:xfrm>
            <a:off x="737991" y="2137419"/>
            <a:ext cx="10515600" cy="4351338"/>
          </a:xfrm>
        </p:spPr>
        <p:txBody>
          <a:bodyPr>
            <a:normAutofit/>
          </a:bodyPr>
          <a:lstStyle/>
          <a:p>
            <a:pPr algn="l">
              <a:buFont typeface="+mj-lt"/>
              <a:buAutoNum type="arabicPeriod"/>
            </a:pPr>
            <a:r>
              <a:rPr lang="en-US" sz="2000" b="1" i="0" dirty="0">
                <a:solidFill>
                  <a:srgbClr val="2B2F33"/>
                </a:solidFill>
                <a:effectLst/>
                <a:latin typeface="Arial" pitchFamily="34" charset="0"/>
                <a:cs typeface="Arial" pitchFamily="34" charset="0"/>
              </a:rPr>
              <a:t>Create overall project vision</a:t>
            </a:r>
          </a:p>
          <a:p>
            <a:pPr algn="l">
              <a:buFont typeface="+mj-lt"/>
              <a:buAutoNum type="arabicPeriod"/>
            </a:pPr>
            <a:r>
              <a:rPr lang="en-US" sz="2000" b="1" i="0" dirty="0">
                <a:solidFill>
                  <a:srgbClr val="2B2F33"/>
                </a:solidFill>
                <a:effectLst/>
                <a:latin typeface="Arial" pitchFamily="34" charset="0"/>
                <a:cs typeface="Arial" pitchFamily="34" charset="0"/>
              </a:rPr>
              <a:t>Make key decisions within the project</a:t>
            </a:r>
          </a:p>
          <a:p>
            <a:pPr algn="l">
              <a:buFont typeface="+mj-lt"/>
              <a:buAutoNum type="arabicPeriod"/>
            </a:pPr>
            <a:r>
              <a:rPr lang="en-US" sz="2000" b="1" i="0" dirty="0">
                <a:solidFill>
                  <a:srgbClr val="2B2F33"/>
                </a:solidFill>
                <a:effectLst/>
                <a:latin typeface="Arial" pitchFamily="34" charset="0"/>
                <a:cs typeface="Arial" pitchFamily="34" charset="0"/>
              </a:rPr>
              <a:t>Create the project plan</a:t>
            </a:r>
          </a:p>
          <a:p>
            <a:pPr algn="l">
              <a:buFont typeface="+mj-lt"/>
              <a:buAutoNum type="arabicPeriod"/>
            </a:pPr>
            <a:r>
              <a:rPr lang="en-US" sz="2000" b="1" i="0" dirty="0">
                <a:solidFill>
                  <a:srgbClr val="2B2F33"/>
                </a:solidFill>
                <a:effectLst/>
                <a:latin typeface="Arial" pitchFamily="34" charset="0"/>
                <a:cs typeface="Arial" pitchFamily="34" charset="0"/>
              </a:rPr>
              <a:t>Manage components of the plan</a:t>
            </a:r>
          </a:p>
          <a:p>
            <a:pPr algn="l">
              <a:buFont typeface="+mj-lt"/>
              <a:buAutoNum type="arabicPeriod"/>
            </a:pPr>
            <a:r>
              <a:rPr lang="en-US" sz="2000" b="1" i="0" dirty="0">
                <a:solidFill>
                  <a:srgbClr val="2B2F33"/>
                </a:solidFill>
                <a:effectLst/>
                <a:latin typeface="Arial" pitchFamily="34" charset="0"/>
                <a:cs typeface="Arial" pitchFamily="34" charset="0"/>
              </a:rPr>
              <a:t>Create a project schedule</a:t>
            </a:r>
          </a:p>
          <a:p>
            <a:pPr algn="l">
              <a:buFont typeface="+mj-lt"/>
              <a:buAutoNum type="arabicPeriod"/>
            </a:pPr>
            <a:r>
              <a:rPr lang="en-US" sz="2000" b="1" i="0" dirty="0">
                <a:solidFill>
                  <a:srgbClr val="2B2F33"/>
                </a:solidFill>
                <a:effectLst/>
                <a:latin typeface="Arial" pitchFamily="34" charset="0"/>
                <a:cs typeface="Arial" pitchFamily="34" charset="0"/>
              </a:rPr>
              <a:t>Solve project objectives</a:t>
            </a:r>
          </a:p>
          <a:p>
            <a:pPr algn="l">
              <a:buFont typeface="+mj-lt"/>
              <a:buAutoNum type="arabicPeriod"/>
            </a:pPr>
            <a:r>
              <a:rPr lang="en-US" sz="2000" b="1" i="0" dirty="0">
                <a:solidFill>
                  <a:srgbClr val="2B2F33"/>
                </a:solidFill>
                <a:effectLst/>
                <a:latin typeface="Arial" pitchFamily="34" charset="0"/>
                <a:cs typeface="Arial" pitchFamily="34" charset="0"/>
              </a:rPr>
              <a:t>Complete tasks in areas of expertise</a:t>
            </a:r>
          </a:p>
          <a:p>
            <a:pPr algn="l">
              <a:buFont typeface="+mj-lt"/>
              <a:buAutoNum type="arabicPeriod"/>
            </a:pPr>
            <a:r>
              <a:rPr lang="en-US" sz="2000" b="1" i="0" dirty="0">
                <a:solidFill>
                  <a:srgbClr val="2B2F33"/>
                </a:solidFill>
                <a:effectLst/>
                <a:latin typeface="Arial" pitchFamily="34" charset="0"/>
                <a:cs typeface="Arial" pitchFamily="34" charset="0"/>
              </a:rPr>
              <a:t>Deliver project responsibilities within deadlines</a:t>
            </a:r>
          </a:p>
          <a:p>
            <a:pPr algn="l">
              <a:buFont typeface="+mj-lt"/>
              <a:buAutoNum type="arabicPeriod"/>
            </a:pPr>
            <a:r>
              <a:rPr lang="en-US" sz="2000" b="1" i="0" dirty="0">
                <a:solidFill>
                  <a:srgbClr val="2B2F33"/>
                </a:solidFill>
                <a:effectLst/>
                <a:latin typeface="Arial" pitchFamily="34" charset="0"/>
                <a:cs typeface="Arial" pitchFamily="34" charset="0"/>
              </a:rPr>
              <a:t>Document progress, setbacks, and new processes</a:t>
            </a:r>
          </a:p>
          <a:p>
            <a:pPr algn="l">
              <a:buFont typeface="+mj-lt"/>
              <a:buAutoNum type="arabicPeriod"/>
            </a:pPr>
            <a:r>
              <a:rPr lang="en-US" sz="2000" b="1" i="0" dirty="0">
                <a:solidFill>
                  <a:srgbClr val="2B2F33"/>
                </a:solidFill>
                <a:effectLst/>
                <a:latin typeface="Arial" pitchFamily="34" charset="0"/>
                <a:cs typeface="Arial" pitchFamily="34" charset="0"/>
              </a:rPr>
              <a:t>Assess solutions to make sure they are effective</a:t>
            </a:r>
          </a:p>
          <a:p>
            <a:pPr algn="l">
              <a:buFont typeface="+mj-lt"/>
              <a:buAutoNum type="arabicPeriod"/>
            </a:pPr>
            <a:endParaRPr lang="en-US" b="1" i="0" dirty="0">
              <a:solidFill>
                <a:srgbClr val="2B2F33"/>
              </a:solidFill>
              <a:effectLst/>
              <a:latin typeface="Arial" pitchFamily="34" charset="0"/>
              <a:cs typeface="Arial" pitchFamily="34" charset="0"/>
            </a:endParaRPr>
          </a:p>
        </p:txBody>
      </p:sp>
    </p:spTree>
    <p:extLst>
      <p:ext uri="{BB962C8B-B14F-4D97-AF65-F5344CB8AC3E}">
        <p14:creationId xmlns:p14="http://schemas.microsoft.com/office/powerpoint/2010/main" val="2729536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PROS </a:t>
            </a:r>
            <a:r>
              <a:rPr lang="en-US" b="1" dirty="0" smtClean="0">
                <a:latin typeface="Algerian" pitchFamily="82" charset="0"/>
              </a:rPr>
              <a:t>AND CONS</a:t>
            </a:r>
            <a:endParaRPr lang="en-US" b="1" dirty="0">
              <a:latin typeface="Algerian" pitchFamily="82" charset="0"/>
            </a:endParaRPr>
          </a:p>
        </p:txBody>
      </p:sp>
      <p:sp>
        <p:nvSpPr>
          <p:cNvPr id="3" name="Content Placeholder 2"/>
          <p:cNvSpPr>
            <a:spLocks noGrp="1"/>
          </p:cNvSpPr>
          <p:nvPr>
            <p:ph idx="1"/>
          </p:nvPr>
        </p:nvSpPr>
        <p:spPr/>
        <p:txBody>
          <a:bodyPr/>
          <a:lstStyle/>
          <a:p>
            <a:r>
              <a:rPr lang="en-US" dirty="0">
                <a:latin typeface="Arial" pitchFamily="34" charset="0"/>
                <a:cs typeface="Arial" pitchFamily="34" charset="0"/>
              </a:rPr>
              <a:t>Pros of this projects are like, we can provide data set and it will efficiently analyze the data and provide us a results in a very easy and graphical way which any human being can understand.</a:t>
            </a:r>
          </a:p>
          <a:p>
            <a:endParaRPr lang="en-US" dirty="0">
              <a:latin typeface="Arial" pitchFamily="34" charset="0"/>
              <a:cs typeface="Arial" pitchFamily="34" charset="0"/>
            </a:endParaRPr>
          </a:p>
          <a:p>
            <a:r>
              <a:rPr lang="en-US" dirty="0">
                <a:latin typeface="Arial" pitchFamily="34" charset="0"/>
                <a:cs typeface="Arial" pitchFamily="34" charset="0"/>
              </a:rPr>
              <a:t>The cons can be considered as it requires the data set and data set has to be updated on regular basis for exact manipulation and accurate results.</a:t>
            </a:r>
          </a:p>
          <a:p>
            <a:endParaRPr lang="en-US" dirty="0"/>
          </a:p>
        </p:txBody>
      </p:sp>
    </p:spTree>
    <p:extLst>
      <p:ext uri="{BB962C8B-B14F-4D97-AF65-F5344CB8AC3E}">
        <p14:creationId xmlns:p14="http://schemas.microsoft.com/office/powerpoint/2010/main" val="4178770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3D17A-F46E-4061-9B71-91228AA06B3E}"/>
              </a:ext>
            </a:extLst>
          </p:cNvPr>
          <p:cNvSpPr>
            <a:spLocks noGrp="1"/>
          </p:cNvSpPr>
          <p:nvPr>
            <p:ph type="title"/>
          </p:nvPr>
        </p:nvSpPr>
        <p:spPr/>
        <p:txBody>
          <a:bodyPr>
            <a:normAutofit/>
          </a:bodyPr>
          <a:lstStyle/>
          <a:p>
            <a:r>
              <a:rPr lang="en-US" b="1" dirty="0" smtClean="0">
                <a:latin typeface="Algerian" pitchFamily="82" charset="0"/>
              </a:rPr>
              <a:t>                       Reference </a:t>
            </a:r>
            <a:endParaRPr lang="en-US" b="1" dirty="0">
              <a:latin typeface="Algerian" pitchFamily="82" charset="0"/>
            </a:endParaRPr>
          </a:p>
        </p:txBody>
      </p:sp>
      <p:sp>
        <p:nvSpPr>
          <p:cNvPr id="3" name="Content Placeholder 2">
            <a:extLst>
              <a:ext uri="{FF2B5EF4-FFF2-40B4-BE49-F238E27FC236}">
                <a16:creationId xmlns="" xmlns:a16="http://schemas.microsoft.com/office/drawing/2014/main" id="{951840A0-E241-412F-BB9B-DD1BB4E68097}"/>
              </a:ext>
            </a:extLst>
          </p:cNvPr>
          <p:cNvSpPr>
            <a:spLocks noGrp="1"/>
          </p:cNvSpPr>
          <p:nvPr>
            <p:ph idx="1"/>
          </p:nvPr>
        </p:nvSpPr>
        <p:spPr/>
        <p:txBody>
          <a:bodyPr/>
          <a:lstStyle/>
          <a:p>
            <a:r>
              <a:rPr lang="en-US" dirty="0">
                <a:hlinkClick r:id="rId2"/>
              </a:rPr>
              <a:t>https://link.springer.com/article/10.1007/s41060-018-0102-5</a:t>
            </a:r>
            <a:endParaRPr lang="en-US" dirty="0"/>
          </a:p>
          <a:p>
            <a:r>
              <a:rPr lang="en-US" dirty="0">
                <a:hlinkClick r:id="rId3"/>
              </a:rPr>
              <a:t>https://its.ucsc.edu/project-management/docs/brown-bag-docs/project-roles-and-resp-for-presentation.pdf</a:t>
            </a:r>
            <a:endParaRPr lang="en-US" dirty="0"/>
          </a:p>
          <a:p>
            <a:endParaRPr lang="en-US" dirty="0"/>
          </a:p>
        </p:txBody>
      </p:sp>
    </p:spTree>
    <p:extLst>
      <p:ext uri="{BB962C8B-B14F-4D97-AF65-F5344CB8AC3E}">
        <p14:creationId xmlns:p14="http://schemas.microsoft.com/office/powerpoint/2010/main" val="299072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CONCLUSION</a:t>
            </a:r>
            <a:endParaRPr lang="en-US" b="1" dirty="0">
              <a:latin typeface="Algerian" pitchFamily="82" charset="0"/>
            </a:endParaRPr>
          </a:p>
        </p:txBody>
      </p:sp>
      <p:sp>
        <p:nvSpPr>
          <p:cNvPr id="3" name="Content Placeholder 2"/>
          <p:cNvSpPr>
            <a:spLocks noGrp="1"/>
          </p:cNvSpPr>
          <p:nvPr>
            <p:ph idx="1"/>
          </p:nvPr>
        </p:nvSpPr>
        <p:spPr/>
        <p:txBody>
          <a:bodyPr/>
          <a:lstStyle/>
          <a:p>
            <a:pPr marL="0" indent="0" algn="ctr">
              <a:buNone/>
            </a:pPr>
            <a:r>
              <a:rPr lang="en-US" dirty="0">
                <a:latin typeface="Arial" pitchFamily="34" charset="0"/>
                <a:cs typeface="Arial" pitchFamily="34" charset="0"/>
              </a:rPr>
              <a:t>The system </a:t>
            </a:r>
            <a:r>
              <a:rPr lang="en-US" dirty="0" smtClean="0">
                <a:latin typeface="Arial" pitchFamily="34" charset="0"/>
                <a:cs typeface="Arial" pitchFamily="34" charset="0"/>
              </a:rPr>
              <a:t>developed, </a:t>
            </a:r>
            <a:r>
              <a:rPr lang="en-US" dirty="0">
                <a:latin typeface="Arial" pitchFamily="34" charset="0"/>
                <a:cs typeface="Arial" pitchFamily="34" charset="0"/>
              </a:rPr>
              <a:t>had as its main objective to provide a means of surveillance of </a:t>
            </a:r>
            <a:r>
              <a:rPr lang="en-US" dirty="0" err="1">
                <a:latin typeface="Arial" pitchFamily="34" charset="0"/>
                <a:cs typeface="Arial" pitchFamily="34" charset="0"/>
              </a:rPr>
              <a:t>notifiable</a:t>
            </a:r>
            <a:r>
              <a:rPr lang="en-US" dirty="0">
                <a:latin typeface="Arial" pitchFamily="34" charset="0"/>
                <a:cs typeface="Arial" pitchFamily="34" charset="0"/>
              </a:rPr>
              <a:t> diseases in </a:t>
            </a:r>
            <a:r>
              <a:rPr lang="en-US" dirty="0" smtClean="0">
                <a:latin typeface="Arial" pitchFamily="34" charset="0"/>
                <a:cs typeface="Arial" pitchFamily="34" charset="0"/>
              </a:rPr>
              <a:t>world, </a:t>
            </a:r>
            <a:r>
              <a:rPr lang="en-US" dirty="0">
                <a:latin typeface="Arial" pitchFamily="34" charset="0"/>
                <a:cs typeface="Arial" pitchFamily="34" charset="0"/>
              </a:rPr>
              <a:t>in real time. This goal was achieved, and it is now possible to use the </a:t>
            </a:r>
            <a:r>
              <a:rPr lang="en-US" dirty="0" smtClean="0">
                <a:latin typeface="Arial" pitchFamily="34" charset="0"/>
                <a:cs typeface="Arial" pitchFamily="34" charset="0"/>
              </a:rPr>
              <a:t> Labs </a:t>
            </a:r>
            <a:r>
              <a:rPr lang="en-US" dirty="0">
                <a:latin typeface="Arial" pitchFamily="34" charset="0"/>
                <a:cs typeface="Arial" pitchFamily="34" charset="0"/>
              </a:rPr>
              <a:t>to obtain real-time information about the current state of laboratory notifications of </a:t>
            </a:r>
            <a:r>
              <a:rPr lang="en-US" dirty="0" err="1">
                <a:latin typeface="Arial" pitchFamily="34" charset="0"/>
                <a:cs typeface="Arial" pitchFamily="34" charset="0"/>
              </a:rPr>
              <a:t>notifiable</a:t>
            </a:r>
            <a:r>
              <a:rPr lang="en-US" dirty="0">
                <a:latin typeface="Arial" pitchFamily="34" charset="0"/>
                <a:cs typeface="Arial" pitchFamily="34" charset="0"/>
              </a:rPr>
              <a:t> diseases in the </a:t>
            </a:r>
            <a:r>
              <a:rPr lang="en-US" dirty="0" smtClean="0">
                <a:latin typeface="Arial" pitchFamily="34" charset="0"/>
                <a:cs typeface="Arial" pitchFamily="34" charset="0"/>
              </a:rPr>
              <a:t>world. </a:t>
            </a:r>
            <a:r>
              <a:rPr lang="en-US" dirty="0">
                <a:latin typeface="Arial" pitchFamily="34" charset="0"/>
                <a:cs typeface="Arial" pitchFamily="34" charset="0"/>
              </a:rPr>
              <a:t>In terms of the requirements, were all achieved, since it is possible to view in real-time information about the incidence of </a:t>
            </a:r>
            <a:r>
              <a:rPr lang="en-US" dirty="0" err="1">
                <a:latin typeface="Arial" pitchFamily="34" charset="0"/>
                <a:cs typeface="Arial" pitchFamily="34" charset="0"/>
              </a:rPr>
              <a:t>notifiable</a:t>
            </a:r>
            <a:r>
              <a:rPr lang="en-US" dirty="0">
                <a:latin typeface="Arial" pitchFamily="34" charset="0"/>
                <a:cs typeface="Arial" pitchFamily="34" charset="0"/>
              </a:rPr>
              <a:t> diseases by several factors such as geography, age groups and gender. The system also allows you to see trends and </a:t>
            </a:r>
            <a:r>
              <a:rPr lang="en-US" dirty="0" smtClean="0">
                <a:latin typeface="Arial" pitchFamily="34" charset="0"/>
                <a:cs typeface="Arial" pitchFamily="34" charset="0"/>
              </a:rPr>
              <a:t>developments </a:t>
            </a:r>
            <a:r>
              <a:rPr lang="en-US" dirty="0">
                <a:latin typeface="Arial" pitchFamily="34" charset="0"/>
                <a:cs typeface="Arial" pitchFamily="34" charset="0"/>
              </a:rPr>
              <a:t>over time</a:t>
            </a:r>
            <a:r>
              <a:rPr lang="en-US" dirty="0"/>
              <a:t>. </a:t>
            </a:r>
          </a:p>
        </p:txBody>
      </p:sp>
    </p:spTree>
    <p:extLst>
      <p:ext uri="{BB962C8B-B14F-4D97-AF65-F5344CB8AC3E}">
        <p14:creationId xmlns:p14="http://schemas.microsoft.com/office/powerpoint/2010/main" val="161736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INDEX</a:t>
            </a:r>
            <a:endParaRPr lang="en-US" b="1" dirty="0">
              <a:latin typeface="Algerian" pitchFamily="82" charset="0"/>
            </a:endParaRPr>
          </a:p>
        </p:txBody>
      </p:sp>
      <p:sp>
        <p:nvSpPr>
          <p:cNvPr id="3" name="Content Placeholder 2"/>
          <p:cNvSpPr>
            <a:spLocks noGrp="1"/>
          </p:cNvSpPr>
          <p:nvPr>
            <p:ph idx="1"/>
          </p:nvPr>
        </p:nvSpPr>
        <p:spPr>
          <a:xfrm>
            <a:off x="675361" y="1399740"/>
            <a:ext cx="10515600" cy="4351338"/>
          </a:xfrm>
        </p:spPr>
        <p:txBody>
          <a:bodyPr>
            <a:noAutofit/>
          </a:bodyPr>
          <a:lstStyle/>
          <a:p>
            <a:pPr marL="0" indent="0">
              <a:buNone/>
            </a:pPr>
            <a:r>
              <a:rPr lang="en-US" sz="1600" dirty="0"/>
              <a:t>1</a:t>
            </a:r>
            <a:r>
              <a:rPr lang="en-US" sz="1600" b="1" dirty="0">
                <a:latin typeface="Arial" pitchFamily="34" charset="0"/>
                <a:cs typeface="Arial" pitchFamily="34" charset="0"/>
              </a:rPr>
              <a:t>. INTRODUCTION</a:t>
            </a:r>
          </a:p>
          <a:p>
            <a:pPr marL="0" indent="0">
              <a:buNone/>
            </a:pPr>
            <a:r>
              <a:rPr lang="en-US" sz="1600" b="1" dirty="0">
                <a:latin typeface="Arial" pitchFamily="34" charset="0"/>
                <a:cs typeface="Arial" pitchFamily="34" charset="0"/>
              </a:rPr>
              <a:t>2. PROJECT SCOPE</a:t>
            </a:r>
          </a:p>
          <a:p>
            <a:pPr marL="0" indent="0">
              <a:buNone/>
            </a:pPr>
            <a:r>
              <a:rPr lang="en-US" sz="1600" b="1" dirty="0">
                <a:latin typeface="Arial" pitchFamily="34" charset="0"/>
                <a:cs typeface="Arial" pitchFamily="34" charset="0"/>
              </a:rPr>
              <a:t>3. AIMS AND OBJECTIVE</a:t>
            </a:r>
          </a:p>
          <a:p>
            <a:pPr marL="0" indent="0">
              <a:buNone/>
            </a:pPr>
            <a:r>
              <a:rPr lang="en-US" sz="1600" b="1" dirty="0">
                <a:latin typeface="Arial" pitchFamily="34" charset="0"/>
                <a:cs typeface="Arial" pitchFamily="34" charset="0"/>
              </a:rPr>
              <a:t>4. METHODOLOGY</a:t>
            </a:r>
          </a:p>
          <a:p>
            <a:pPr marL="0" indent="0">
              <a:buNone/>
            </a:pPr>
            <a:r>
              <a:rPr lang="en-US" sz="1600" b="1" dirty="0">
                <a:latin typeface="Arial" pitchFamily="34" charset="0"/>
                <a:cs typeface="Arial" pitchFamily="34" charset="0"/>
              </a:rPr>
              <a:t>4.1. Frontend</a:t>
            </a:r>
          </a:p>
          <a:p>
            <a:pPr marL="0" indent="0">
              <a:buNone/>
            </a:pPr>
            <a:r>
              <a:rPr lang="en-US" sz="1600" b="1" dirty="0">
                <a:latin typeface="Arial" pitchFamily="34" charset="0"/>
                <a:cs typeface="Arial" pitchFamily="34" charset="0"/>
              </a:rPr>
              <a:t>4.2. Backend</a:t>
            </a:r>
          </a:p>
          <a:p>
            <a:pPr marL="0" indent="0">
              <a:buNone/>
            </a:pPr>
            <a:r>
              <a:rPr lang="en-US" sz="1600" b="1" dirty="0">
                <a:latin typeface="Arial" pitchFamily="34" charset="0"/>
                <a:cs typeface="Arial" pitchFamily="34" charset="0"/>
              </a:rPr>
              <a:t>4.3. </a:t>
            </a:r>
            <a:r>
              <a:rPr lang="en-US" sz="1600" b="1" dirty="0" smtClean="0">
                <a:latin typeface="Arial" pitchFamily="34" charset="0"/>
                <a:cs typeface="Arial" pitchFamily="34" charset="0"/>
              </a:rPr>
              <a:t>DFD</a:t>
            </a:r>
          </a:p>
          <a:p>
            <a:pPr marL="0" indent="0">
              <a:buNone/>
            </a:pPr>
            <a:r>
              <a:rPr lang="en-US" sz="1600" b="1" dirty="0" smtClean="0">
                <a:latin typeface="Arial" pitchFamily="34" charset="0"/>
                <a:cs typeface="Arial" pitchFamily="34" charset="0"/>
              </a:rPr>
              <a:t>4.4. Class diagram</a:t>
            </a:r>
            <a:endParaRPr lang="en-US" sz="1600" b="1" dirty="0">
              <a:latin typeface="Arial" pitchFamily="34" charset="0"/>
              <a:cs typeface="Arial" pitchFamily="34" charset="0"/>
            </a:endParaRPr>
          </a:p>
          <a:p>
            <a:pPr marL="0" indent="0">
              <a:buNone/>
            </a:pPr>
            <a:r>
              <a:rPr lang="en-US" sz="1600" b="1" dirty="0">
                <a:latin typeface="Arial" pitchFamily="34" charset="0"/>
                <a:cs typeface="Arial" pitchFamily="34" charset="0"/>
              </a:rPr>
              <a:t>5. EXPECTED TIME SCHEDULE (Gantt Chart)</a:t>
            </a:r>
          </a:p>
          <a:p>
            <a:pPr marL="0" indent="0">
              <a:buNone/>
            </a:pPr>
            <a:r>
              <a:rPr lang="en-US" sz="1600" b="1" dirty="0">
                <a:latin typeface="Arial" pitchFamily="34" charset="0"/>
                <a:cs typeface="Arial" pitchFamily="34" charset="0"/>
              </a:rPr>
              <a:t>6. IMPACT OF PROPOSED SYSTEM </a:t>
            </a:r>
            <a:r>
              <a:rPr lang="en-US" sz="1600" b="1" dirty="0" smtClean="0">
                <a:latin typeface="Arial" pitchFamily="34" charset="0"/>
                <a:cs typeface="Arial" pitchFamily="34" charset="0"/>
              </a:rPr>
              <a:t>IN ACADEMICS </a:t>
            </a:r>
            <a:r>
              <a:rPr lang="en-US" sz="1600" b="1" dirty="0">
                <a:latin typeface="Arial" pitchFamily="34" charset="0"/>
                <a:cs typeface="Arial" pitchFamily="34" charset="0"/>
              </a:rPr>
              <a:t>AND </a:t>
            </a:r>
            <a:r>
              <a:rPr lang="en-US" sz="1600" b="1" dirty="0" smtClean="0">
                <a:latin typeface="Arial" pitchFamily="34" charset="0"/>
                <a:cs typeface="Arial" pitchFamily="34" charset="0"/>
              </a:rPr>
              <a:t>INDUSTRY</a:t>
            </a:r>
          </a:p>
          <a:p>
            <a:pPr marL="0" indent="0">
              <a:buNone/>
            </a:pPr>
            <a:r>
              <a:rPr lang="en-US" sz="1600" b="1" dirty="0" smtClean="0">
                <a:latin typeface="Arial" pitchFamily="34" charset="0"/>
                <a:cs typeface="Arial" pitchFamily="34" charset="0"/>
              </a:rPr>
              <a:t>7</a:t>
            </a:r>
            <a:r>
              <a:rPr lang="en-US" sz="1600" b="1" dirty="0">
                <a:latin typeface="Arial" pitchFamily="34" charset="0"/>
                <a:cs typeface="Arial" pitchFamily="34" charset="0"/>
              </a:rPr>
              <a:t>. ROLES AND RESPONSIBILITY</a:t>
            </a:r>
          </a:p>
          <a:p>
            <a:pPr marL="0" indent="0">
              <a:buNone/>
            </a:pPr>
            <a:r>
              <a:rPr lang="en-US" sz="1600" b="1" dirty="0">
                <a:latin typeface="Arial" pitchFamily="34" charset="0"/>
                <a:cs typeface="Arial" pitchFamily="34" charset="0"/>
              </a:rPr>
              <a:t>8. PROS AND CONS</a:t>
            </a:r>
          </a:p>
          <a:p>
            <a:pPr marL="0" indent="0">
              <a:buNone/>
            </a:pPr>
            <a:r>
              <a:rPr lang="en-US" sz="1600" b="1" dirty="0">
                <a:latin typeface="Arial" pitchFamily="34" charset="0"/>
                <a:cs typeface="Arial" pitchFamily="34" charset="0"/>
              </a:rPr>
              <a:t>9. REFERENCES</a:t>
            </a:r>
          </a:p>
          <a:p>
            <a:pPr marL="0" indent="0">
              <a:buNone/>
            </a:pPr>
            <a:r>
              <a:rPr lang="en-US" sz="1600" b="1" dirty="0">
                <a:latin typeface="Arial" pitchFamily="34" charset="0"/>
                <a:cs typeface="Arial" pitchFamily="34" charset="0"/>
              </a:rPr>
              <a:t>10. CONCLUSION</a:t>
            </a:r>
          </a:p>
        </p:txBody>
      </p:sp>
    </p:spTree>
    <p:extLst>
      <p:ext uri="{BB962C8B-B14F-4D97-AF65-F5344CB8AC3E}">
        <p14:creationId xmlns:p14="http://schemas.microsoft.com/office/powerpoint/2010/main" val="682189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INTRODUCTION</a:t>
            </a:r>
            <a:endParaRPr lang="en-US" b="1" dirty="0">
              <a:latin typeface="Algerian" pitchFamily="82" charset="0"/>
            </a:endParaRPr>
          </a:p>
        </p:txBody>
      </p:sp>
      <p:sp>
        <p:nvSpPr>
          <p:cNvPr id="3" name="Content Placeholder 2"/>
          <p:cNvSpPr>
            <a:spLocks noGrp="1"/>
          </p:cNvSpPr>
          <p:nvPr>
            <p:ph idx="1"/>
          </p:nvPr>
        </p:nvSpPr>
        <p:spPr>
          <a:xfrm>
            <a:off x="713984" y="1312057"/>
            <a:ext cx="10689920" cy="5376841"/>
          </a:xfrm>
        </p:spPr>
        <p:txBody>
          <a:bodyPr>
            <a:normAutofit lnSpcReduction="10000"/>
          </a:bodyPr>
          <a:lstStyle/>
          <a:p>
            <a:pPr marL="0" indent="0">
              <a:buNone/>
            </a:pPr>
            <a:endParaRPr lang="en-US" b="1" dirty="0"/>
          </a:p>
          <a:p>
            <a:pPr marL="0" indent="0">
              <a:buNone/>
            </a:pPr>
            <a:r>
              <a:rPr lang="en-US" dirty="0" smtClean="0">
                <a:latin typeface="Arial" pitchFamily="34" charset="0"/>
                <a:cs typeface="Arial" pitchFamily="34" charset="0"/>
              </a:rPr>
              <a:t>Communicable </a:t>
            </a:r>
            <a:r>
              <a:rPr lang="en-US" dirty="0">
                <a:latin typeface="Arial" pitchFamily="34" charset="0"/>
                <a:cs typeface="Arial" pitchFamily="34" charset="0"/>
              </a:rPr>
              <a:t>diseases are diseases that are as a result of the causative organism spreading from one person to another or from animals to people. They are among the major causes of illnesses in Kenya and the entire Africa. These diseases affect people of all ages but more so children due to their exposure to environmental conditions that support the spread. Communicable diseases are preventable base on interventions placed on </a:t>
            </a:r>
            <a:r>
              <a:rPr lang="en-US" dirty="0" smtClean="0">
                <a:latin typeface="Arial" pitchFamily="34" charset="0"/>
                <a:cs typeface="Arial" pitchFamily="34" charset="0"/>
              </a:rPr>
              <a:t>various </a:t>
            </a:r>
            <a:r>
              <a:rPr lang="en-US" dirty="0">
                <a:latin typeface="Arial" pitchFamily="34" charset="0"/>
                <a:cs typeface="Arial" pitchFamily="34" charset="0"/>
              </a:rPr>
              <a:t>levels of transmission of the disease</a:t>
            </a:r>
            <a:r>
              <a:rPr lang="en-US" dirty="0" smtClean="0">
                <a:latin typeface="Arial" pitchFamily="34" charset="0"/>
                <a:cs typeface="Arial" pitchFamily="34" charset="0"/>
              </a:rPr>
              <a:t>.</a:t>
            </a:r>
            <a:endParaRPr lang="en-US" dirty="0">
              <a:latin typeface="Arial" pitchFamily="34" charset="0"/>
              <a:cs typeface="Arial" pitchFamily="34" charset="0"/>
            </a:endParaRPr>
          </a:p>
          <a:p>
            <a:pPr marL="0" indent="0">
              <a:buNone/>
            </a:pPr>
            <a:r>
              <a:rPr lang="en-US" dirty="0" smtClean="0">
                <a:latin typeface="Arial" pitchFamily="34" charset="0"/>
                <a:cs typeface="Arial" pitchFamily="34" charset="0"/>
              </a:rPr>
              <a:t>And the very widely spread one currently the “</a:t>
            </a:r>
            <a:r>
              <a:rPr lang="en-US" dirty="0" err="1">
                <a:latin typeface="Arial" pitchFamily="34" charset="0"/>
                <a:cs typeface="Arial" pitchFamily="34" charset="0"/>
              </a:rPr>
              <a:t>C</a:t>
            </a:r>
            <a:r>
              <a:rPr lang="en-US" dirty="0" err="1" smtClean="0">
                <a:latin typeface="Arial" pitchFamily="34" charset="0"/>
                <a:cs typeface="Arial" pitchFamily="34" charset="0"/>
              </a:rPr>
              <a:t>ovid</a:t>
            </a:r>
            <a:r>
              <a:rPr lang="en-US" dirty="0" smtClean="0">
                <a:latin typeface="Arial" pitchFamily="34" charset="0"/>
                <a:cs typeface="Arial" pitchFamily="34" charset="0"/>
              </a:rPr>
              <a:t> 19” is also one of the communicable diseases. So to present the report of such diseases,  this project is very reliable one. As it will perform the data analytics on the dataset and presents the result in a way which a normal human can understand easily. </a:t>
            </a:r>
            <a:endParaRPr lang="en-US" dirty="0">
              <a:latin typeface="Arial" pitchFamily="34" charset="0"/>
              <a:cs typeface="Arial" pitchFamily="34" charset="0"/>
            </a:endParaRPr>
          </a:p>
        </p:txBody>
      </p:sp>
    </p:spTree>
    <p:extLst>
      <p:ext uri="{BB962C8B-B14F-4D97-AF65-F5344CB8AC3E}">
        <p14:creationId xmlns:p14="http://schemas.microsoft.com/office/powerpoint/2010/main" val="3780438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PROJECT </a:t>
            </a:r>
            <a:r>
              <a:rPr lang="en-US" b="1" dirty="0" smtClean="0">
                <a:latin typeface="Algerian" pitchFamily="82" charset="0"/>
              </a:rPr>
              <a:t>SCOPE</a:t>
            </a:r>
            <a:endParaRPr lang="en-US" b="1" dirty="0">
              <a:latin typeface="Algerian" pitchFamily="82" charset="0"/>
            </a:endParaRPr>
          </a:p>
        </p:txBody>
      </p:sp>
      <p:sp>
        <p:nvSpPr>
          <p:cNvPr id="3" name="Content Placeholder 2"/>
          <p:cNvSpPr>
            <a:spLocks noGrp="1"/>
          </p:cNvSpPr>
          <p:nvPr>
            <p:ph idx="1"/>
          </p:nvPr>
        </p:nvSpPr>
        <p:spPr>
          <a:xfrm>
            <a:off x="801666" y="1371669"/>
            <a:ext cx="10577186" cy="5376841"/>
          </a:xfrm>
        </p:spPr>
        <p:txBody>
          <a:bodyPr>
            <a:normAutofit fontScale="92500" lnSpcReduction="10000"/>
          </a:bodyPr>
          <a:lstStyle/>
          <a:p>
            <a:pPr marL="0" indent="0">
              <a:buNone/>
            </a:pPr>
            <a:r>
              <a:rPr lang="en-US" dirty="0">
                <a:latin typeface="Arial" pitchFamily="34" charset="0"/>
                <a:cs typeface="Arial" pitchFamily="34" charset="0"/>
              </a:rPr>
              <a:t>As the momentum to scale up the global response to communicable diseases increases, public health practitioners need to constantly review their performance in detecting and responding to communicable diseases. At the same time, they should account for the planned activities, policies and resources to a variety of stakeholders. The staff working at different levels of surveillance need to report accurate data in a timely manner to the next higher level to ensure timely and effective responses to contain communicable disease outbreaks. They may be required to report on progress to partners and donors, but most importantly, surveillance information should be used locally to address and resolve problems related to control of communicable diseases and to strengthen evolving </a:t>
            </a:r>
            <a:r>
              <a:rPr lang="en-US" dirty="0" smtClean="0">
                <a:latin typeface="Arial" pitchFamily="34" charset="0"/>
                <a:cs typeface="Arial" pitchFamily="34" charset="0"/>
              </a:rPr>
              <a:t>programs. </a:t>
            </a:r>
            <a:r>
              <a:rPr lang="en-US" dirty="0">
                <a:latin typeface="Arial" pitchFamily="34" charset="0"/>
                <a:cs typeface="Arial" pitchFamily="34" charset="0"/>
              </a:rPr>
              <a:t>Monitoring and evaluation are keys to establishing and maintaining effective and efficient surveillance and response systems</a:t>
            </a:r>
            <a:r>
              <a:rPr lang="en-US" dirty="0" smtClean="0">
                <a:latin typeface="Arial" pitchFamily="34" charset="0"/>
                <a:cs typeface="Arial" pitchFamily="34" charset="0"/>
              </a:rPr>
              <a:t>.</a:t>
            </a:r>
          </a:p>
          <a:p>
            <a:pPr marL="0" indent="0">
              <a:buNone/>
            </a:pPr>
            <a:r>
              <a:rPr lang="en-US" dirty="0" smtClean="0">
                <a:latin typeface="Arial" pitchFamily="34" charset="0"/>
                <a:cs typeface="Arial" pitchFamily="34" charset="0"/>
              </a:rPr>
              <a:t>This project will help in data analyzing very efficiently</a:t>
            </a:r>
            <a:r>
              <a:rPr lang="en-US" dirty="0" smtClean="0"/>
              <a:t>.</a:t>
            </a:r>
            <a:endParaRPr lang="en-US" dirty="0"/>
          </a:p>
        </p:txBody>
      </p:sp>
    </p:spTree>
    <p:extLst>
      <p:ext uri="{BB962C8B-B14F-4D97-AF65-F5344CB8AC3E}">
        <p14:creationId xmlns:p14="http://schemas.microsoft.com/office/powerpoint/2010/main" val="3508783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lgerian" pitchFamily="82" charset="0"/>
              </a:rPr>
              <a:t>AIMS AND OBJECTIVE</a:t>
            </a:r>
            <a:endParaRPr lang="en-US" b="1" dirty="0">
              <a:latin typeface="Algerian" pitchFamily="82" charset="0"/>
            </a:endParaRPr>
          </a:p>
        </p:txBody>
      </p:sp>
      <p:sp>
        <p:nvSpPr>
          <p:cNvPr id="3" name="Content Placeholder 2"/>
          <p:cNvSpPr>
            <a:spLocks noGrp="1"/>
          </p:cNvSpPr>
          <p:nvPr>
            <p:ph idx="1"/>
          </p:nvPr>
        </p:nvSpPr>
        <p:spPr/>
        <p:txBody>
          <a:bodyPr>
            <a:normAutofit fontScale="85000" lnSpcReduction="20000"/>
          </a:bodyPr>
          <a:lstStyle/>
          <a:p>
            <a:pPr marL="0" indent="0" algn="ctr">
              <a:buNone/>
            </a:pPr>
            <a:r>
              <a:rPr lang="en-US" dirty="0">
                <a:latin typeface="Arial" pitchFamily="34" charset="0"/>
                <a:cs typeface="Arial" pitchFamily="34" charset="0"/>
              </a:rPr>
              <a:t>This strategic objective is the strengthening of multidisciplinary infectious disease research in Baltic, European and global dimensions, as a critically important part of health research, by unlocking the research potential at Riga </a:t>
            </a:r>
            <a:r>
              <a:rPr lang="en-US" dirty="0" err="1">
                <a:latin typeface="Arial" pitchFamily="34" charset="0"/>
                <a:cs typeface="Arial" pitchFamily="34" charset="0"/>
              </a:rPr>
              <a:t>Stradiņš</a:t>
            </a:r>
            <a:r>
              <a:rPr lang="en-US" dirty="0">
                <a:latin typeface="Arial" pitchFamily="34" charset="0"/>
                <a:cs typeface="Arial" pitchFamily="34" charset="0"/>
              </a:rPr>
              <a:t> University (RSU). The overarching objective will result in a coherent work plan based on five operational objectives: </a:t>
            </a:r>
            <a:r>
              <a:rPr lang="en-US" dirty="0" smtClean="0">
                <a:latin typeface="Arial" pitchFamily="34" charset="0"/>
                <a:cs typeface="Arial" pitchFamily="34" charset="0"/>
              </a:rPr>
              <a:t> </a:t>
            </a:r>
            <a:r>
              <a:rPr lang="en-US" dirty="0">
                <a:latin typeface="Arial" pitchFamily="34" charset="0"/>
                <a:cs typeface="Arial" pitchFamily="34" charset="0"/>
              </a:rPr>
              <a:t>establishing two new laboratories at RSU and providing their necessary infrastructure: Laboratory of Digital Immunological Visualization and Laboratory of Infectious Diseases </a:t>
            </a:r>
            <a:r>
              <a:rPr lang="en-US" dirty="0" err="1">
                <a:latin typeface="Arial" pitchFamily="34" charset="0"/>
                <a:cs typeface="Arial" pitchFamily="34" charset="0"/>
              </a:rPr>
              <a:t>Modelling</a:t>
            </a: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a:latin typeface="Arial" pitchFamily="34" charset="0"/>
                <a:cs typeface="Arial" pitchFamily="34" charset="0"/>
              </a:rPr>
              <a:t>upgrading competences of personnel in immunology visualization and in-</a:t>
            </a:r>
            <a:r>
              <a:rPr lang="en-US" dirty="0" err="1">
                <a:latin typeface="Arial" pitchFamily="34" charset="0"/>
                <a:cs typeface="Arial" pitchFamily="34" charset="0"/>
              </a:rPr>
              <a:t>silico</a:t>
            </a:r>
            <a:r>
              <a:rPr lang="en-US" dirty="0">
                <a:latin typeface="Arial" pitchFamily="34" charset="0"/>
                <a:cs typeface="Arial" pitchFamily="34" charset="0"/>
              </a:rPr>
              <a:t> and mathematical </a:t>
            </a:r>
            <a:r>
              <a:rPr lang="en-US" dirty="0" err="1">
                <a:latin typeface="Arial" pitchFamily="34" charset="0"/>
                <a:cs typeface="Arial" pitchFamily="34" charset="0"/>
              </a:rPr>
              <a:t>modelling</a:t>
            </a:r>
            <a:r>
              <a:rPr lang="en-US" dirty="0">
                <a:latin typeface="Arial" pitchFamily="34" charset="0"/>
                <a:cs typeface="Arial" pitchFamily="34" charset="0"/>
              </a:rPr>
              <a:t> in infectious diseases and rare disease research; </a:t>
            </a:r>
            <a:r>
              <a:rPr lang="en-US" dirty="0" smtClean="0">
                <a:latin typeface="Arial" pitchFamily="34" charset="0"/>
                <a:cs typeface="Arial" pitchFamily="34" charset="0"/>
              </a:rPr>
              <a:t> </a:t>
            </a:r>
            <a:r>
              <a:rPr lang="en-US" dirty="0">
                <a:latin typeface="Arial" pitchFamily="34" charset="0"/>
                <a:cs typeface="Arial" pitchFamily="34" charset="0"/>
              </a:rPr>
              <a:t>fostering integration in the ERA by profiling infectious disease as the specialization area of RSU in tandem with Latvia’s 3S priority in biomedicine and medical technologies; </a:t>
            </a:r>
            <a:r>
              <a:rPr lang="en-US" dirty="0" smtClean="0">
                <a:latin typeface="Arial" pitchFamily="34" charset="0"/>
                <a:cs typeface="Arial" pitchFamily="34" charset="0"/>
              </a:rPr>
              <a:t> </a:t>
            </a:r>
            <a:r>
              <a:rPr lang="en-US" dirty="0">
                <a:latin typeface="Arial" pitchFamily="34" charset="0"/>
                <a:cs typeface="Arial" pitchFamily="34" charset="0"/>
              </a:rPr>
              <a:t>rebuilding the innovation system at RSU according to the principles of the Innovation Union; and </a:t>
            </a:r>
            <a:r>
              <a:rPr lang="en-US" dirty="0" smtClean="0">
                <a:latin typeface="Arial" pitchFamily="34" charset="0"/>
                <a:cs typeface="Arial" pitchFamily="34" charset="0"/>
              </a:rPr>
              <a:t> </a:t>
            </a:r>
            <a:r>
              <a:rPr lang="en-US" dirty="0">
                <a:latin typeface="Arial" pitchFamily="34" charset="0"/>
                <a:cs typeface="Arial" pitchFamily="34" charset="0"/>
              </a:rPr>
              <a:t>obtaining quality evaluation, which will foster improved participation in the Horizon2020 program</a:t>
            </a:r>
            <a:r>
              <a:rPr lang="en-US" b="1" dirty="0">
                <a:latin typeface="Arial" pitchFamily="34" charset="0"/>
                <a:cs typeface="Arial" pitchFamily="34" charset="0"/>
              </a:rPr>
              <a:t>.</a:t>
            </a:r>
          </a:p>
        </p:txBody>
      </p:sp>
    </p:spTree>
    <p:extLst>
      <p:ext uri="{BB962C8B-B14F-4D97-AF65-F5344CB8AC3E}">
        <p14:creationId xmlns:p14="http://schemas.microsoft.com/office/powerpoint/2010/main" val="3058384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Algerian" pitchFamily="82" charset="0"/>
              </a:rPr>
              <a:t>METHODOLOGY</a:t>
            </a:r>
            <a:endParaRPr lang="en-US" b="1" dirty="0">
              <a:latin typeface="Algerian" pitchFamily="82" charset="0"/>
            </a:endParaRPr>
          </a:p>
        </p:txBody>
      </p:sp>
      <p:sp>
        <p:nvSpPr>
          <p:cNvPr id="3" name="Content Placeholder 2"/>
          <p:cNvSpPr>
            <a:spLocks noGrp="1"/>
          </p:cNvSpPr>
          <p:nvPr>
            <p:ph idx="1"/>
          </p:nvPr>
        </p:nvSpPr>
        <p:spPr>
          <a:xfrm>
            <a:off x="663879" y="1402915"/>
            <a:ext cx="10689921" cy="4774048"/>
          </a:xfrm>
        </p:spPr>
        <p:txBody>
          <a:bodyPr>
            <a:noAutofit/>
          </a:bodyPr>
          <a:lstStyle/>
          <a:p>
            <a:pPr marL="0" indent="0">
              <a:buNone/>
            </a:pPr>
            <a:r>
              <a:rPr lang="en-US" sz="1600" b="1" dirty="0">
                <a:latin typeface="Arial" pitchFamily="34" charset="0"/>
                <a:cs typeface="Arial" pitchFamily="34" charset="0"/>
              </a:rPr>
              <a:t>For the development of this project, the SDLC </a:t>
            </a:r>
            <a:r>
              <a:rPr lang="en-US" sz="1600" b="1" dirty="0" smtClean="0">
                <a:latin typeface="Arial" pitchFamily="34" charset="0"/>
                <a:cs typeface="Arial" pitchFamily="34" charset="0"/>
              </a:rPr>
              <a:t>model is </a:t>
            </a:r>
            <a:r>
              <a:rPr lang="en-US" sz="1600" b="1" dirty="0">
                <a:latin typeface="Arial" pitchFamily="34" charset="0"/>
                <a:cs typeface="Arial" pitchFamily="34" charset="0"/>
              </a:rPr>
              <a:t>used is “The Waterfall Model</a:t>
            </a:r>
            <a:r>
              <a:rPr lang="en-US" sz="1600" b="1" dirty="0" smtClean="0">
                <a:latin typeface="Arial" pitchFamily="34" charset="0"/>
                <a:cs typeface="Arial" pitchFamily="34" charset="0"/>
              </a:rPr>
              <a:t>”. The sequential phases </a:t>
            </a:r>
            <a:r>
              <a:rPr lang="en-US" sz="1600" b="1" dirty="0">
                <a:latin typeface="Arial" pitchFamily="34" charset="0"/>
                <a:cs typeface="Arial" pitchFamily="34" charset="0"/>
              </a:rPr>
              <a:t>in Waterfall model are −</a:t>
            </a:r>
          </a:p>
          <a:p>
            <a:pPr marL="0" indent="0">
              <a:buNone/>
            </a:pPr>
            <a:r>
              <a:rPr lang="en-US" sz="1600" b="1" dirty="0">
                <a:latin typeface="Arial" pitchFamily="34" charset="0"/>
                <a:cs typeface="Arial" pitchFamily="34" charset="0"/>
              </a:rPr>
              <a:t>● Requirement Gathering and analysis − </a:t>
            </a:r>
            <a:r>
              <a:rPr lang="en-US" sz="1600" b="1" dirty="0" smtClean="0">
                <a:latin typeface="Arial" pitchFamily="34" charset="0"/>
                <a:cs typeface="Arial" pitchFamily="34" charset="0"/>
              </a:rPr>
              <a:t>All possible </a:t>
            </a:r>
            <a:r>
              <a:rPr lang="en-US" sz="1600" b="1" dirty="0">
                <a:latin typeface="Arial" pitchFamily="34" charset="0"/>
                <a:cs typeface="Arial" pitchFamily="34" charset="0"/>
              </a:rPr>
              <a:t>requirements of the system to </a:t>
            </a:r>
            <a:r>
              <a:rPr lang="en-US" sz="1600" b="1" dirty="0" smtClean="0">
                <a:latin typeface="Arial" pitchFamily="34" charset="0"/>
                <a:cs typeface="Arial" pitchFamily="34" charset="0"/>
              </a:rPr>
              <a:t>be developed </a:t>
            </a:r>
            <a:r>
              <a:rPr lang="en-US" sz="1600" b="1" dirty="0">
                <a:latin typeface="Arial" pitchFamily="34" charset="0"/>
                <a:cs typeface="Arial" pitchFamily="34" charset="0"/>
              </a:rPr>
              <a:t>are </a:t>
            </a:r>
            <a:r>
              <a:rPr lang="en-US" sz="1600" b="1" dirty="0" smtClean="0">
                <a:latin typeface="Arial" pitchFamily="34" charset="0"/>
                <a:cs typeface="Arial" pitchFamily="34" charset="0"/>
              </a:rPr>
              <a:t>	captured </a:t>
            </a:r>
            <a:r>
              <a:rPr lang="en-US" sz="1600" b="1" dirty="0">
                <a:latin typeface="Arial" pitchFamily="34" charset="0"/>
                <a:cs typeface="Arial" pitchFamily="34" charset="0"/>
              </a:rPr>
              <a:t>in this phase </a:t>
            </a:r>
            <a:r>
              <a:rPr lang="en-US" sz="1600" b="1" dirty="0" smtClean="0">
                <a:latin typeface="Arial" pitchFamily="34" charset="0"/>
                <a:cs typeface="Arial" pitchFamily="34" charset="0"/>
              </a:rPr>
              <a:t>	and documented </a:t>
            </a:r>
            <a:r>
              <a:rPr lang="en-US" sz="1600" b="1" dirty="0">
                <a:latin typeface="Arial" pitchFamily="34" charset="0"/>
                <a:cs typeface="Arial" pitchFamily="34" charset="0"/>
              </a:rPr>
              <a:t>in a requirement </a:t>
            </a:r>
            <a:r>
              <a:rPr lang="en-US" sz="1600" b="1" dirty="0" smtClean="0">
                <a:latin typeface="Arial" pitchFamily="34" charset="0"/>
                <a:cs typeface="Arial" pitchFamily="34" charset="0"/>
              </a:rPr>
              <a:t>specification document</a:t>
            </a:r>
            <a:r>
              <a:rPr lang="en-US" sz="1600" b="1" dirty="0">
                <a:latin typeface="Arial" pitchFamily="34" charset="0"/>
                <a:cs typeface="Arial" pitchFamily="34" charset="0"/>
              </a:rPr>
              <a:t>.</a:t>
            </a:r>
          </a:p>
          <a:p>
            <a:pPr marL="0" indent="0">
              <a:buNone/>
            </a:pPr>
            <a:r>
              <a:rPr lang="en-US" sz="1600" b="1" dirty="0" smtClean="0">
                <a:latin typeface="Arial" pitchFamily="34" charset="0"/>
                <a:cs typeface="Arial" pitchFamily="34" charset="0"/>
              </a:rPr>
              <a:t>● </a:t>
            </a:r>
            <a:r>
              <a:rPr lang="en-US" sz="1600" b="1" dirty="0">
                <a:latin typeface="Arial" pitchFamily="34" charset="0"/>
                <a:cs typeface="Arial" pitchFamily="34" charset="0"/>
              </a:rPr>
              <a:t>System Design − The requirement </a:t>
            </a:r>
            <a:r>
              <a:rPr lang="en-US" sz="1600" b="1" dirty="0" smtClean="0">
                <a:latin typeface="Arial" pitchFamily="34" charset="0"/>
                <a:cs typeface="Arial" pitchFamily="34" charset="0"/>
              </a:rPr>
              <a:t>specifications from </a:t>
            </a:r>
            <a:r>
              <a:rPr lang="en-US" sz="1600" b="1" dirty="0">
                <a:latin typeface="Arial" pitchFamily="34" charset="0"/>
                <a:cs typeface="Arial" pitchFamily="34" charset="0"/>
              </a:rPr>
              <a:t>first phase are studied in this phase and </a:t>
            </a:r>
            <a:r>
              <a:rPr lang="en-US" sz="1600" b="1" dirty="0" smtClean="0">
                <a:latin typeface="Arial" pitchFamily="34" charset="0"/>
                <a:cs typeface="Arial" pitchFamily="34" charset="0"/>
              </a:rPr>
              <a:t>the system 		design </a:t>
            </a:r>
            <a:r>
              <a:rPr lang="en-US" sz="1600" b="1" dirty="0" err="1" smtClean="0">
                <a:latin typeface="Arial" pitchFamily="34" charset="0"/>
                <a:cs typeface="Arial" pitchFamily="34" charset="0"/>
              </a:rPr>
              <a:t>isprepared</a:t>
            </a:r>
            <a:r>
              <a:rPr lang="en-US" sz="1600" b="1" dirty="0">
                <a:latin typeface="Arial" pitchFamily="34" charset="0"/>
                <a:cs typeface="Arial" pitchFamily="34" charset="0"/>
              </a:rPr>
              <a:t>. This system </a:t>
            </a:r>
            <a:r>
              <a:rPr lang="en-US" sz="1600" b="1" dirty="0" smtClean="0">
                <a:latin typeface="Arial" pitchFamily="34" charset="0"/>
                <a:cs typeface="Arial" pitchFamily="34" charset="0"/>
              </a:rPr>
              <a:t>design helps </a:t>
            </a:r>
            <a:r>
              <a:rPr lang="en-US" sz="1600" b="1" dirty="0">
                <a:latin typeface="Arial" pitchFamily="34" charset="0"/>
                <a:cs typeface="Arial" pitchFamily="34" charset="0"/>
              </a:rPr>
              <a:t>in specifying hardware and </a:t>
            </a:r>
            <a:r>
              <a:rPr lang="en-US" sz="1600" b="1" dirty="0" smtClean="0">
                <a:latin typeface="Arial" pitchFamily="34" charset="0"/>
                <a:cs typeface="Arial" pitchFamily="34" charset="0"/>
              </a:rPr>
              <a:t>	system 	requirements </a:t>
            </a:r>
            <a:r>
              <a:rPr lang="en-US" sz="1600" b="1" dirty="0">
                <a:latin typeface="Arial" pitchFamily="34" charset="0"/>
                <a:cs typeface="Arial" pitchFamily="34" charset="0"/>
              </a:rPr>
              <a:t>and helps in defining the </a:t>
            </a:r>
            <a:r>
              <a:rPr lang="en-US" sz="1600" b="1" dirty="0" smtClean="0">
                <a:latin typeface="Arial" pitchFamily="34" charset="0"/>
                <a:cs typeface="Arial" pitchFamily="34" charset="0"/>
              </a:rPr>
              <a:t>	overall</a:t>
            </a:r>
            <a:r>
              <a:rPr lang="en-US" sz="1600" b="1" dirty="0">
                <a:latin typeface="Arial" pitchFamily="34" charset="0"/>
                <a:cs typeface="Arial" pitchFamily="34" charset="0"/>
              </a:rPr>
              <a:t> </a:t>
            </a:r>
            <a:r>
              <a:rPr lang="en-US" sz="1600" b="1" dirty="0" smtClean="0">
                <a:latin typeface="Arial" pitchFamily="34" charset="0"/>
                <a:cs typeface="Arial" pitchFamily="34" charset="0"/>
              </a:rPr>
              <a:t>system </a:t>
            </a:r>
            <a:r>
              <a:rPr lang="en-US" sz="1600" b="1" dirty="0">
                <a:latin typeface="Arial" pitchFamily="34" charset="0"/>
                <a:cs typeface="Arial" pitchFamily="34" charset="0"/>
              </a:rPr>
              <a:t>architecture</a:t>
            </a:r>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a:p>
            <a:pPr marL="0" indent="0">
              <a:buNone/>
            </a:pPr>
            <a:r>
              <a:rPr lang="en-US" sz="1600" b="1" dirty="0" smtClean="0">
                <a:latin typeface="Arial" pitchFamily="34" charset="0"/>
                <a:cs typeface="Arial" pitchFamily="34" charset="0"/>
              </a:rPr>
              <a:t>● </a:t>
            </a:r>
            <a:r>
              <a:rPr lang="en-US" sz="1600" b="1" dirty="0">
                <a:latin typeface="Arial" pitchFamily="34" charset="0"/>
                <a:cs typeface="Arial" pitchFamily="34" charset="0"/>
              </a:rPr>
              <a:t>Implementation − With inputs from the </a:t>
            </a:r>
            <a:r>
              <a:rPr lang="en-US" sz="1600" b="1" dirty="0" smtClean="0">
                <a:latin typeface="Arial" pitchFamily="34" charset="0"/>
                <a:cs typeface="Arial" pitchFamily="34" charset="0"/>
              </a:rPr>
              <a:t>system design</a:t>
            </a:r>
            <a:r>
              <a:rPr lang="en-US" sz="1600" b="1" dirty="0">
                <a:latin typeface="Arial" pitchFamily="34" charset="0"/>
                <a:cs typeface="Arial" pitchFamily="34" charset="0"/>
              </a:rPr>
              <a:t>, the system is first developed in </a:t>
            </a:r>
            <a:r>
              <a:rPr lang="en-US" sz="1600" b="1" dirty="0" smtClean="0">
                <a:latin typeface="Arial" pitchFamily="34" charset="0"/>
                <a:cs typeface="Arial" pitchFamily="34" charset="0"/>
              </a:rPr>
              <a:t>small programs </a:t>
            </a:r>
            <a:r>
              <a:rPr lang="en-US" sz="1600" b="1" dirty="0">
                <a:latin typeface="Arial" pitchFamily="34" charset="0"/>
                <a:cs typeface="Arial" pitchFamily="34" charset="0"/>
              </a:rPr>
              <a:t>called units, which </a:t>
            </a:r>
            <a:r>
              <a:rPr lang="en-US" sz="1600" b="1" dirty="0" smtClean="0">
                <a:latin typeface="Arial" pitchFamily="34" charset="0"/>
                <a:cs typeface="Arial" pitchFamily="34" charset="0"/>
              </a:rPr>
              <a:t>	are </a:t>
            </a:r>
            <a:r>
              <a:rPr lang="en-US" sz="1600" b="1" dirty="0">
                <a:latin typeface="Arial" pitchFamily="34" charset="0"/>
                <a:cs typeface="Arial" pitchFamily="34" charset="0"/>
              </a:rPr>
              <a:t>integrated in </a:t>
            </a:r>
            <a:r>
              <a:rPr lang="en-US" sz="1600" b="1" dirty="0" smtClean="0">
                <a:latin typeface="Arial" pitchFamily="34" charset="0"/>
                <a:cs typeface="Arial" pitchFamily="34" charset="0"/>
              </a:rPr>
              <a:t>the next </a:t>
            </a:r>
            <a:r>
              <a:rPr lang="en-US" sz="1600" b="1" dirty="0">
                <a:latin typeface="Arial" pitchFamily="34" charset="0"/>
                <a:cs typeface="Arial" pitchFamily="34" charset="0"/>
              </a:rPr>
              <a:t>phase. Each unit is developed and tested </a:t>
            </a:r>
            <a:r>
              <a:rPr lang="en-US" sz="1600" b="1" dirty="0" smtClean="0">
                <a:latin typeface="Arial" pitchFamily="34" charset="0"/>
                <a:cs typeface="Arial" pitchFamily="34" charset="0"/>
              </a:rPr>
              <a:t>for its </a:t>
            </a:r>
            <a:r>
              <a:rPr lang="en-US" sz="1600" b="1" dirty="0">
                <a:latin typeface="Arial" pitchFamily="34" charset="0"/>
                <a:cs typeface="Arial" pitchFamily="34" charset="0"/>
              </a:rPr>
              <a:t>functionality, which is referred to as </a:t>
            </a:r>
            <a:r>
              <a:rPr lang="en-US" sz="1600" b="1" dirty="0" smtClean="0">
                <a:latin typeface="Arial" pitchFamily="34" charset="0"/>
                <a:cs typeface="Arial" pitchFamily="34" charset="0"/>
              </a:rPr>
              <a:t>Unit 	Testing</a:t>
            </a:r>
            <a:r>
              <a:rPr lang="en-US" sz="1600" b="1" dirty="0">
                <a:latin typeface="Arial" pitchFamily="34" charset="0"/>
                <a:cs typeface="Arial" pitchFamily="34" charset="0"/>
              </a:rPr>
              <a:t>.</a:t>
            </a:r>
          </a:p>
          <a:p>
            <a:pPr marL="0" indent="0">
              <a:buNone/>
            </a:pPr>
            <a:r>
              <a:rPr lang="en-US" sz="1600" b="1" dirty="0" smtClean="0">
                <a:latin typeface="Arial" pitchFamily="34" charset="0"/>
                <a:cs typeface="Arial" pitchFamily="34" charset="0"/>
              </a:rPr>
              <a:t>● </a:t>
            </a:r>
            <a:r>
              <a:rPr lang="en-US" sz="1600" b="1" dirty="0">
                <a:latin typeface="Arial" pitchFamily="34" charset="0"/>
                <a:cs typeface="Arial" pitchFamily="34" charset="0"/>
              </a:rPr>
              <a:t>Integration and Testing − All the units </a:t>
            </a:r>
            <a:r>
              <a:rPr lang="en-US" sz="1600" b="1" dirty="0" smtClean="0">
                <a:latin typeface="Arial" pitchFamily="34" charset="0"/>
                <a:cs typeface="Arial" pitchFamily="34" charset="0"/>
              </a:rPr>
              <a:t>developed in </a:t>
            </a:r>
            <a:r>
              <a:rPr lang="en-US" sz="1600" b="1" dirty="0">
                <a:latin typeface="Arial" pitchFamily="34" charset="0"/>
                <a:cs typeface="Arial" pitchFamily="34" charset="0"/>
              </a:rPr>
              <a:t>the implementation phase are integrated into </a:t>
            </a:r>
            <a:r>
              <a:rPr lang="en-US" sz="1600" b="1" dirty="0" smtClean="0">
                <a:latin typeface="Arial" pitchFamily="34" charset="0"/>
                <a:cs typeface="Arial" pitchFamily="34" charset="0"/>
              </a:rPr>
              <a:t>a system </a:t>
            </a:r>
            <a:r>
              <a:rPr lang="en-US" sz="1600" b="1" dirty="0">
                <a:latin typeface="Arial" pitchFamily="34" charset="0"/>
                <a:cs typeface="Arial" pitchFamily="34" charset="0"/>
              </a:rPr>
              <a:t>after testing of </a:t>
            </a:r>
            <a:r>
              <a:rPr lang="en-US" sz="1600" b="1" dirty="0" smtClean="0">
                <a:latin typeface="Arial" pitchFamily="34" charset="0"/>
                <a:cs typeface="Arial" pitchFamily="34" charset="0"/>
              </a:rPr>
              <a:t>	each </a:t>
            </a:r>
            <a:r>
              <a:rPr lang="en-US" sz="1600" b="1" dirty="0">
                <a:latin typeface="Arial" pitchFamily="34" charset="0"/>
                <a:cs typeface="Arial" pitchFamily="34" charset="0"/>
              </a:rPr>
              <a:t>unit. Post </a:t>
            </a:r>
            <a:r>
              <a:rPr lang="en-US" sz="1600" b="1" dirty="0" smtClean="0">
                <a:latin typeface="Arial" pitchFamily="34" charset="0"/>
                <a:cs typeface="Arial" pitchFamily="34" charset="0"/>
              </a:rPr>
              <a:t>integration the </a:t>
            </a:r>
            <a:r>
              <a:rPr lang="en-US" sz="1600" b="1" dirty="0">
                <a:latin typeface="Arial" pitchFamily="34" charset="0"/>
                <a:cs typeface="Arial" pitchFamily="34" charset="0"/>
              </a:rPr>
              <a:t>entire system is tested for any faults </a:t>
            </a:r>
            <a:r>
              <a:rPr lang="en-US" sz="1600" b="1" dirty="0" smtClean="0">
                <a:latin typeface="Arial" pitchFamily="34" charset="0"/>
                <a:cs typeface="Arial" pitchFamily="34" charset="0"/>
              </a:rPr>
              <a:t>and failures</a:t>
            </a:r>
            <a:r>
              <a:rPr lang="en-US" sz="1600" b="1" dirty="0">
                <a:latin typeface="Arial" pitchFamily="34" charset="0"/>
                <a:cs typeface="Arial" pitchFamily="34" charset="0"/>
              </a:rPr>
              <a:t>.</a:t>
            </a:r>
          </a:p>
          <a:p>
            <a:pPr marL="0" indent="0">
              <a:buNone/>
            </a:pPr>
            <a:r>
              <a:rPr lang="en-US" sz="1600" b="1" dirty="0" smtClean="0">
                <a:latin typeface="Arial" pitchFamily="34" charset="0"/>
                <a:cs typeface="Arial" pitchFamily="34" charset="0"/>
              </a:rPr>
              <a:t>● </a:t>
            </a:r>
            <a:r>
              <a:rPr lang="en-US" sz="1600" b="1" dirty="0">
                <a:latin typeface="Arial" pitchFamily="34" charset="0"/>
                <a:cs typeface="Arial" pitchFamily="34" charset="0"/>
              </a:rPr>
              <a:t>Deployment of system − Once the functional </a:t>
            </a:r>
            <a:r>
              <a:rPr lang="en-US" sz="1600" b="1" dirty="0" smtClean="0">
                <a:latin typeface="Arial" pitchFamily="34" charset="0"/>
                <a:cs typeface="Arial" pitchFamily="34" charset="0"/>
              </a:rPr>
              <a:t>and non-functional </a:t>
            </a:r>
            <a:r>
              <a:rPr lang="en-US" sz="1600" b="1" dirty="0">
                <a:latin typeface="Arial" pitchFamily="34" charset="0"/>
                <a:cs typeface="Arial" pitchFamily="34" charset="0"/>
              </a:rPr>
              <a:t>testing is done; the product </a:t>
            </a:r>
            <a:r>
              <a:rPr lang="en-US" sz="1600" b="1" dirty="0" smtClean="0">
                <a:latin typeface="Arial" pitchFamily="34" charset="0"/>
                <a:cs typeface="Arial" pitchFamily="34" charset="0"/>
              </a:rPr>
              <a:t>is deployed </a:t>
            </a:r>
            <a:r>
              <a:rPr lang="en-US" sz="1600" b="1" dirty="0">
                <a:latin typeface="Arial" pitchFamily="34" charset="0"/>
                <a:cs typeface="Arial" pitchFamily="34" charset="0"/>
              </a:rPr>
              <a:t>in the customer </a:t>
            </a:r>
            <a:r>
              <a:rPr lang="en-US" sz="1600" b="1" dirty="0" smtClean="0">
                <a:latin typeface="Arial" pitchFamily="34" charset="0"/>
                <a:cs typeface="Arial" pitchFamily="34" charset="0"/>
              </a:rPr>
              <a:t>	environment or released </a:t>
            </a:r>
            <a:r>
              <a:rPr lang="en-US" sz="1600" b="1" dirty="0">
                <a:latin typeface="Arial" pitchFamily="34" charset="0"/>
                <a:cs typeface="Arial" pitchFamily="34" charset="0"/>
              </a:rPr>
              <a:t>into the </a:t>
            </a:r>
            <a:r>
              <a:rPr lang="en-US" sz="1600" b="1" dirty="0" smtClean="0">
                <a:latin typeface="Arial" pitchFamily="34" charset="0"/>
                <a:cs typeface="Arial" pitchFamily="34" charset="0"/>
              </a:rPr>
              <a:t>market.</a:t>
            </a:r>
          </a:p>
          <a:p>
            <a:pPr marL="0" indent="0">
              <a:buNone/>
            </a:pPr>
            <a:r>
              <a:rPr lang="en-US" sz="1600" b="1" dirty="0">
                <a:latin typeface="Arial" pitchFamily="34" charset="0"/>
                <a:cs typeface="Arial" pitchFamily="34" charset="0"/>
              </a:rPr>
              <a:t>● Maintenance − There are some issues </a:t>
            </a:r>
            <a:r>
              <a:rPr lang="en-US" sz="1600" b="1" dirty="0" smtClean="0">
                <a:latin typeface="Arial" pitchFamily="34" charset="0"/>
                <a:cs typeface="Arial" pitchFamily="34" charset="0"/>
              </a:rPr>
              <a:t>which come </a:t>
            </a:r>
            <a:r>
              <a:rPr lang="en-US" sz="1600" b="1" dirty="0">
                <a:latin typeface="Arial" pitchFamily="34" charset="0"/>
                <a:cs typeface="Arial" pitchFamily="34" charset="0"/>
              </a:rPr>
              <a:t>up in the client environment. To fix </a:t>
            </a:r>
            <a:r>
              <a:rPr lang="en-US" sz="1600" b="1" dirty="0" smtClean="0">
                <a:latin typeface="Arial" pitchFamily="34" charset="0"/>
                <a:cs typeface="Arial" pitchFamily="34" charset="0"/>
              </a:rPr>
              <a:t>those issues</a:t>
            </a:r>
            <a:r>
              <a:rPr lang="en-US" sz="1600" b="1" dirty="0">
                <a:latin typeface="Arial" pitchFamily="34" charset="0"/>
                <a:cs typeface="Arial" pitchFamily="34" charset="0"/>
              </a:rPr>
              <a:t>, patches are released. </a:t>
            </a:r>
            <a:r>
              <a:rPr lang="en-US" sz="1600" b="1" dirty="0" smtClean="0">
                <a:latin typeface="Arial" pitchFamily="34" charset="0"/>
                <a:cs typeface="Arial" pitchFamily="34" charset="0"/>
              </a:rPr>
              <a:t>	Also </a:t>
            </a:r>
            <a:r>
              <a:rPr lang="en-US" sz="1600" b="1" dirty="0">
                <a:latin typeface="Arial" pitchFamily="34" charset="0"/>
                <a:cs typeface="Arial" pitchFamily="34" charset="0"/>
              </a:rPr>
              <a:t>to enhance </a:t>
            </a:r>
            <a:r>
              <a:rPr lang="en-US" sz="1600" b="1" dirty="0" smtClean="0">
                <a:latin typeface="Arial" pitchFamily="34" charset="0"/>
                <a:cs typeface="Arial" pitchFamily="34" charset="0"/>
              </a:rPr>
              <a:t>the product </a:t>
            </a:r>
            <a:r>
              <a:rPr lang="en-US" sz="1600" b="1" dirty="0">
                <a:latin typeface="Arial" pitchFamily="34" charset="0"/>
                <a:cs typeface="Arial" pitchFamily="34" charset="0"/>
              </a:rPr>
              <a:t>some better versions are </a:t>
            </a:r>
            <a:r>
              <a:rPr lang="en-US" sz="1600" b="1" dirty="0" smtClean="0">
                <a:latin typeface="Arial" pitchFamily="34" charset="0"/>
                <a:cs typeface="Arial" pitchFamily="34" charset="0"/>
              </a:rPr>
              <a:t>released. Maintenance </a:t>
            </a:r>
            <a:r>
              <a:rPr lang="en-US" sz="1600" b="1" dirty="0">
                <a:latin typeface="Arial" pitchFamily="34" charset="0"/>
                <a:cs typeface="Arial" pitchFamily="34" charset="0"/>
              </a:rPr>
              <a:t>is done to deliver these changes </a:t>
            </a:r>
            <a:r>
              <a:rPr lang="en-US" sz="1600" b="1" dirty="0" smtClean="0">
                <a:latin typeface="Arial" pitchFamily="34" charset="0"/>
                <a:cs typeface="Arial" pitchFamily="34" charset="0"/>
              </a:rPr>
              <a:t>in 	the </a:t>
            </a:r>
            <a:r>
              <a:rPr lang="en-US" sz="1600" b="1" dirty="0">
                <a:latin typeface="Arial" pitchFamily="34" charset="0"/>
                <a:cs typeface="Arial" pitchFamily="34" charset="0"/>
              </a:rPr>
              <a:t>customer environment</a:t>
            </a:r>
          </a:p>
          <a:p>
            <a:pPr marL="0" indent="0">
              <a:buNone/>
            </a:pPr>
            <a:endParaRPr lang="en-US" sz="1600" dirty="0"/>
          </a:p>
        </p:txBody>
      </p:sp>
    </p:spTree>
    <p:extLst>
      <p:ext uri="{BB962C8B-B14F-4D97-AF65-F5344CB8AC3E}">
        <p14:creationId xmlns:p14="http://schemas.microsoft.com/office/powerpoint/2010/main" val="386915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3367088"/>
            <a:ext cx="42862"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31310" y="287479"/>
            <a:ext cx="10680526" cy="954107"/>
          </a:xfrm>
          <a:prstGeom prst="rect">
            <a:avLst/>
          </a:prstGeom>
        </p:spPr>
        <p:txBody>
          <a:bodyPr wrap="square">
            <a:spAutoFit/>
          </a:bodyPr>
          <a:lstStyle/>
          <a:p>
            <a:r>
              <a:rPr lang="en-US" sz="2800" b="1" dirty="0">
                <a:latin typeface="Arial" pitchFamily="34" charset="0"/>
                <a:cs typeface="Arial" pitchFamily="34" charset="0"/>
              </a:rPr>
              <a:t>The following illustration is a representation of </a:t>
            </a:r>
            <a:r>
              <a:rPr lang="en-US" sz="2800" b="1" dirty="0" smtClean="0">
                <a:latin typeface="Arial" pitchFamily="34" charset="0"/>
                <a:cs typeface="Arial" pitchFamily="34" charset="0"/>
              </a:rPr>
              <a:t>the different </a:t>
            </a:r>
            <a:r>
              <a:rPr lang="en-US" sz="2800" b="1" dirty="0">
                <a:latin typeface="Arial" pitchFamily="34" charset="0"/>
                <a:cs typeface="Arial" pitchFamily="34" charset="0"/>
              </a:rPr>
              <a:t>phases of the Waterfall Model</a:t>
            </a:r>
            <a:r>
              <a:rPr lang="en-US" b="1" dirty="0">
                <a:latin typeface="Arial" pitchFamily="34" charset="0"/>
                <a:cs typeface="Arial" pitchFamily="34" charset="0"/>
              </a:rPr>
              <a:t>:</a:t>
            </a:r>
          </a:p>
        </p:txBody>
      </p:sp>
      <p:pic>
        <p:nvPicPr>
          <p:cNvPr id="1031" name="Picture 7" descr="C:\Users\Admin\Desktop\bcon-waterf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236" y="1838456"/>
            <a:ext cx="706755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760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312"/>
            <a:ext cx="10515600" cy="6026651"/>
          </a:xfrm>
        </p:spPr>
        <p:txBody>
          <a:bodyPr>
            <a:normAutofit/>
          </a:bodyPr>
          <a:lstStyle/>
          <a:p>
            <a:pPr marL="0" indent="0" algn="ctr">
              <a:buNone/>
            </a:pPr>
            <a:r>
              <a:rPr lang="en-US" sz="4400" b="1" dirty="0" smtClean="0">
                <a:latin typeface="Algerian" pitchFamily="82" charset="0"/>
              </a:rPr>
              <a:t>Frontend</a:t>
            </a:r>
          </a:p>
          <a:p>
            <a:pPr marL="0" indent="0" algn="ctr">
              <a:buNone/>
            </a:pPr>
            <a:endParaRPr lang="en-US" sz="3200" b="1" dirty="0" smtClean="0"/>
          </a:p>
          <a:p>
            <a:pPr marL="0" indent="0" algn="ctr">
              <a:buNone/>
            </a:pPr>
            <a:r>
              <a:rPr lang="en-US" sz="4000" b="1" dirty="0" err="1" smtClean="0"/>
              <a:t>Streamlit</a:t>
            </a:r>
            <a:r>
              <a:rPr lang="en-US" sz="4000" b="1" dirty="0" smtClean="0"/>
              <a:t> :-</a:t>
            </a:r>
          </a:p>
          <a:p>
            <a:pPr marL="0" indent="0" algn="ctr">
              <a:buNone/>
            </a:pPr>
            <a:r>
              <a:rPr lang="en-US" sz="2000" b="1" dirty="0"/>
              <a:t> </a:t>
            </a:r>
            <a:r>
              <a:rPr lang="en-US" sz="2000" b="1" dirty="0" smtClean="0"/>
              <a:t>	</a:t>
            </a:r>
            <a:r>
              <a:rPr lang="en-US" sz="2400" b="1" dirty="0" err="1" smtClean="0">
                <a:latin typeface="Arial" pitchFamily="34" charset="0"/>
                <a:cs typeface="Arial" pitchFamily="34" charset="0"/>
              </a:rPr>
              <a:t>Streamlit</a:t>
            </a:r>
            <a:r>
              <a:rPr lang="en-US" sz="2400" b="1" dirty="0" smtClean="0">
                <a:latin typeface="Arial" pitchFamily="34" charset="0"/>
                <a:cs typeface="Arial" pitchFamily="34" charset="0"/>
              </a:rPr>
              <a:t> </a:t>
            </a:r>
            <a:r>
              <a:rPr lang="en-US" sz="2400" b="1" dirty="0">
                <a:latin typeface="Arial" pitchFamily="34" charset="0"/>
                <a:cs typeface="Arial" pitchFamily="34" charset="0"/>
              </a:rPr>
              <a:t>is an open-source </a:t>
            </a:r>
            <a:r>
              <a:rPr lang="en-US" sz="2400" b="1" dirty="0" smtClean="0">
                <a:latin typeface="Arial" pitchFamily="34" charset="0"/>
                <a:cs typeface="Arial" pitchFamily="34" charset="0"/>
              </a:rPr>
              <a:t>python library </a:t>
            </a:r>
            <a:r>
              <a:rPr lang="en-US" sz="2400" b="1" dirty="0">
                <a:latin typeface="Arial" pitchFamily="34" charset="0"/>
                <a:cs typeface="Arial" pitchFamily="34" charset="0"/>
              </a:rPr>
              <a:t>that is useful to create and share data </a:t>
            </a:r>
            <a:r>
              <a:rPr lang="en-US" sz="2400" b="1" dirty="0" smtClean="0">
                <a:latin typeface="Arial" pitchFamily="34" charset="0"/>
                <a:cs typeface="Arial" pitchFamily="34" charset="0"/>
              </a:rPr>
              <a:t>web apps</a:t>
            </a:r>
            <a:r>
              <a:rPr lang="en-US" sz="2400" b="1" dirty="0">
                <a:latin typeface="Arial" pitchFamily="34" charset="0"/>
                <a:cs typeface="Arial" pitchFamily="34" charset="0"/>
              </a:rPr>
              <a:t>. It is slowly gaining a </a:t>
            </a:r>
            <a:r>
              <a:rPr lang="en-US" sz="2400" b="1" dirty="0" smtClean="0">
                <a:latin typeface="Arial" pitchFamily="34" charset="0"/>
                <a:cs typeface="Arial" pitchFamily="34" charset="0"/>
              </a:rPr>
              <a:t>	lot </a:t>
            </a:r>
            <a:r>
              <a:rPr lang="en-US" sz="2400" b="1" dirty="0">
                <a:latin typeface="Arial" pitchFamily="34" charset="0"/>
                <a:cs typeface="Arial" pitchFamily="34" charset="0"/>
              </a:rPr>
              <a:t>of momentum in </a:t>
            </a:r>
            <a:r>
              <a:rPr lang="en-US" sz="2400" b="1" dirty="0" smtClean="0">
                <a:latin typeface="Arial" pitchFamily="34" charset="0"/>
                <a:cs typeface="Arial" pitchFamily="34" charset="0"/>
              </a:rPr>
              <a:t>the data </a:t>
            </a:r>
            <a:r>
              <a:rPr lang="en-US" sz="2400" b="1" dirty="0">
                <a:latin typeface="Arial" pitchFamily="34" charset="0"/>
                <a:cs typeface="Arial" pitchFamily="34" charset="0"/>
              </a:rPr>
              <a:t>science community. Because of the ease </a:t>
            </a:r>
            <a:r>
              <a:rPr lang="en-US" sz="2400" b="1" dirty="0" smtClean="0">
                <a:latin typeface="Arial" pitchFamily="34" charset="0"/>
                <a:cs typeface="Arial" pitchFamily="34" charset="0"/>
              </a:rPr>
              <a:t>with which </a:t>
            </a:r>
            <a:r>
              <a:rPr lang="en-US" sz="2400" b="1" dirty="0">
                <a:latin typeface="Arial" pitchFamily="34" charset="0"/>
                <a:cs typeface="Arial" pitchFamily="34" charset="0"/>
              </a:rPr>
              <a:t>one can develop a data science </a:t>
            </a:r>
            <a:r>
              <a:rPr lang="en-US" sz="2400" b="1" dirty="0" smtClean="0">
                <a:latin typeface="Arial" pitchFamily="34" charset="0"/>
                <a:cs typeface="Arial" pitchFamily="34" charset="0"/>
              </a:rPr>
              <a:t>	web </a:t>
            </a:r>
            <a:r>
              <a:rPr lang="en-US" sz="2400" b="1" dirty="0">
                <a:latin typeface="Arial" pitchFamily="34" charset="0"/>
                <a:cs typeface="Arial" pitchFamily="34" charset="0"/>
              </a:rPr>
              <a:t>app, </a:t>
            </a:r>
            <a:r>
              <a:rPr lang="en-US" sz="2400" b="1" dirty="0" smtClean="0">
                <a:latin typeface="Arial" pitchFamily="34" charset="0"/>
                <a:cs typeface="Arial" pitchFamily="34" charset="0"/>
              </a:rPr>
              <a:t>many developers </a:t>
            </a:r>
            <a:r>
              <a:rPr lang="en-US" sz="2400" b="1" dirty="0">
                <a:latin typeface="Arial" pitchFamily="34" charset="0"/>
                <a:cs typeface="Arial" pitchFamily="34" charset="0"/>
              </a:rPr>
              <a:t>use it in their daily workflow. </a:t>
            </a:r>
            <a:r>
              <a:rPr lang="en-US" sz="2400" b="1" dirty="0" smtClean="0">
                <a:latin typeface="Arial" pitchFamily="34" charset="0"/>
                <a:cs typeface="Arial" pitchFamily="34" charset="0"/>
              </a:rPr>
              <a:t>The </a:t>
            </a:r>
            <a:r>
              <a:rPr lang="en-US" sz="2400" b="1" dirty="0" err="1" smtClean="0">
                <a:latin typeface="Arial" pitchFamily="34" charset="0"/>
                <a:cs typeface="Arial" pitchFamily="34" charset="0"/>
              </a:rPr>
              <a:t>streamlit</a:t>
            </a:r>
            <a:r>
              <a:rPr lang="en-US" sz="2400" b="1" dirty="0" smtClean="0">
                <a:latin typeface="Arial" pitchFamily="34" charset="0"/>
                <a:cs typeface="Arial" pitchFamily="34" charset="0"/>
              </a:rPr>
              <a:t> </a:t>
            </a:r>
            <a:r>
              <a:rPr lang="en-US" sz="2400" b="1" dirty="0" err="1">
                <a:latin typeface="Arial" pitchFamily="34" charset="0"/>
                <a:cs typeface="Arial" pitchFamily="34" charset="0"/>
              </a:rPr>
              <a:t>GitHub</a:t>
            </a:r>
            <a:r>
              <a:rPr lang="en-US" sz="2400" b="1" dirty="0">
                <a:latin typeface="Arial" pitchFamily="34" charset="0"/>
                <a:cs typeface="Arial" pitchFamily="34" charset="0"/>
              </a:rPr>
              <a:t> repository has more than </a:t>
            </a:r>
            <a:r>
              <a:rPr lang="en-US" sz="2400" b="1" dirty="0" smtClean="0">
                <a:latin typeface="Arial" pitchFamily="34" charset="0"/>
                <a:cs typeface="Arial" pitchFamily="34" charset="0"/>
              </a:rPr>
              <a:t>14.1k stars </a:t>
            </a:r>
            <a:r>
              <a:rPr lang="en-US" sz="2400" b="1" dirty="0">
                <a:latin typeface="Arial" pitchFamily="34" charset="0"/>
                <a:cs typeface="Arial" pitchFamily="34" charset="0"/>
              </a:rPr>
              <a:t>and 1.2k forks. Under the hood, it uses React </a:t>
            </a:r>
            <a:r>
              <a:rPr lang="en-US" sz="2400" b="1" dirty="0" smtClean="0">
                <a:latin typeface="Arial" pitchFamily="34" charset="0"/>
                <a:cs typeface="Arial" pitchFamily="34" charset="0"/>
              </a:rPr>
              <a:t>as a </a:t>
            </a:r>
            <a:r>
              <a:rPr lang="en-US" sz="2400" b="1" dirty="0">
                <a:latin typeface="Arial" pitchFamily="34" charset="0"/>
                <a:cs typeface="Arial" pitchFamily="34" charset="0"/>
              </a:rPr>
              <a:t>frontend framework to render the data on </a:t>
            </a:r>
            <a:r>
              <a:rPr lang="en-US" sz="2400" b="1" dirty="0" smtClean="0">
                <a:latin typeface="Arial" pitchFamily="34" charset="0"/>
                <a:cs typeface="Arial" pitchFamily="34" charset="0"/>
              </a:rPr>
              <a:t>the screen</a:t>
            </a:r>
            <a:r>
              <a:rPr lang="en-US" sz="2400" b="1" dirty="0">
                <a:latin typeface="Arial" pitchFamily="34" charset="0"/>
                <a:cs typeface="Arial" pitchFamily="34" charset="0"/>
              </a:rPr>
              <a:t>. So, React Developers can easily </a:t>
            </a:r>
            <a:r>
              <a:rPr lang="en-US" sz="2400" b="1" dirty="0" smtClean="0">
                <a:latin typeface="Arial" pitchFamily="34" charset="0"/>
                <a:cs typeface="Arial" pitchFamily="34" charset="0"/>
              </a:rPr>
              <a:t>manipulate the </a:t>
            </a:r>
            <a:r>
              <a:rPr lang="en-US" sz="2400" b="1" dirty="0">
                <a:latin typeface="Arial" pitchFamily="34" charset="0"/>
                <a:cs typeface="Arial" pitchFamily="34" charset="0"/>
              </a:rPr>
              <a:t>UI with few changes in the </a:t>
            </a:r>
            <a:r>
              <a:rPr lang="en-US" sz="2400" b="1" dirty="0" err="1">
                <a:latin typeface="Arial" pitchFamily="34" charset="0"/>
                <a:cs typeface="Arial" pitchFamily="34" charset="0"/>
              </a:rPr>
              <a:t>code.With</a:t>
            </a:r>
            <a:r>
              <a:rPr lang="en-US" sz="2400" b="1" dirty="0">
                <a:latin typeface="Arial" pitchFamily="34" charset="0"/>
                <a:cs typeface="Arial" pitchFamily="34" charset="0"/>
              </a:rPr>
              <a:t> </a:t>
            </a:r>
            <a:r>
              <a:rPr lang="en-US" sz="2400" b="1" dirty="0" err="1" smtClean="0">
                <a:latin typeface="Arial" pitchFamily="34" charset="0"/>
                <a:cs typeface="Arial" pitchFamily="34" charset="0"/>
              </a:rPr>
              <a:t>streamlit</a:t>
            </a:r>
            <a:r>
              <a:rPr lang="en-US" sz="2400" b="1" dirty="0" smtClean="0">
                <a:latin typeface="Arial" pitchFamily="34" charset="0"/>
                <a:cs typeface="Arial" pitchFamily="34" charset="0"/>
              </a:rPr>
              <a:t>, one </a:t>
            </a:r>
            <a:r>
              <a:rPr lang="en-US" sz="2400" b="1" dirty="0">
                <a:latin typeface="Arial" pitchFamily="34" charset="0"/>
                <a:cs typeface="Arial" pitchFamily="34" charset="0"/>
              </a:rPr>
              <a:t>can build data apps in no time. It </a:t>
            </a:r>
            <a:r>
              <a:rPr lang="en-US" sz="2400" b="1" dirty="0" smtClean="0">
                <a:latin typeface="Arial" pitchFamily="34" charset="0"/>
                <a:cs typeface="Arial" pitchFamily="34" charset="0"/>
              </a:rPr>
              <a:t>seamlessly integrates </a:t>
            </a:r>
            <a:r>
              <a:rPr lang="en-US" sz="2400" b="1" dirty="0">
                <a:latin typeface="Arial" pitchFamily="34" charset="0"/>
                <a:cs typeface="Arial" pitchFamily="34" charset="0"/>
              </a:rPr>
              <a:t>with other python libraries like </a:t>
            </a:r>
            <a:r>
              <a:rPr lang="en-US" sz="2400" b="1" dirty="0" err="1" smtClean="0">
                <a:latin typeface="Arial" pitchFamily="34" charset="0"/>
                <a:cs typeface="Arial" pitchFamily="34" charset="0"/>
              </a:rPr>
              <a:t>NumPy</a:t>
            </a:r>
            <a:r>
              <a:rPr lang="en-US" sz="2400" b="1" dirty="0" smtClean="0">
                <a:latin typeface="Arial" pitchFamily="34" charset="0"/>
                <a:cs typeface="Arial" pitchFamily="34" charset="0"/>
              </a:rPr>
              <a:t>, Pandas</a:t>
            </a:r>
            <a:r>
              <a:rPr lang="en-US" sz="2400" b="1" dirty="0">
                <a:latin typeface="Arial" pitchFamily="34" charset="0"/>
                <a:cs typeface="Arial" pitchFamily="34" charset="0"/>
              </a:rPr>
              <a:t>, </a:t>
            </a:r>
            <a:r>
              <a:rPr lang="en-US" sz="2400" b="1" dirty="0" err="1">
                <a:latin typeface="Arial" pitchFamily="34" charset="0"/>
                <a:cs typeface="Arial" pitchFamily="34" charset="0"/>
              </a:rPr>
              <a:t>Matplotlib</a:t>
            </a:r>
            <a:r>
              <a:rPr lang="en-US" sz="2400" b="1" dirty="0">
                <a:latin typeface="Arial" pitchFamily="34" charset="0"/>
                <a:cs typeface="Arial" pitchFamily="34" charset="0"/>
              </a:rPr>
              <a:t>, and many more.</a:t>
            </a:r>
          </a:p>
        </p:txBody>
      </p:sp>
    </p:spTree>
    <p:extLst>
      <p:ext uri="{BB962C8B-B14F-4D97-AF65-F5344CB8AC3E}">
        <p14:creationId xmlns:p14="http://schemas.microsoft.com/office/powerpoint/2010/main" val="1946720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84150"/>
            <a:ext cx="10515600" cy="6516688"/>
          </a:xfrm>
        </p:spPr>
        <p:txBody>
          <a:bodyPr>
            <a:normAutofit fontScale="97500"/>
          </a:bodyPr>
          <a:lstStyle/>
          <a:p>
            <a:pPr marL="0" indent="0" algn="ctr">
              <a:buNone/>
            </a:pPr>
            <a:r>
              <a:rPr lang="en-US" sz="4500" b="1" dirty="0">
                <a:latin typeface="Algerian" pitchFamily="82" charset="0"/>
              </a:rPr>
              <a:t>Backend</a:t>
            </a:r>
          </a:p>
          <a:p>
            <a:pPr marL="0" indent="0" algn="ctr">
              <a:buNone/>
            </a:pPr>
            <a:endParaRPr lang="en-US" sz="4100" b="1" dirty="0" smtClean="0"/>
          </a:p>
          <a:p>
            <a:pPr marL="0" indent="0" algn="ctr">
              <a:buNone/>
            </a:pPr>
            <a:r>
              <a:rPr lang="en-US" sz="4100" b="1" dirty="0" smtClean="0"/>
              <a:t>Python :-</a:t>
            </a:r>
          </a:p>
          <a:p>
            <a:pPr marL="0" indent="0" algn="ctr">
              <a:buNone/>
            </a:pPr>
            <a:r>
              <a:rPr lang="en-US" b="1" dirty="0" smtClean="0">
                <a:latin typeface="Arial" pitchFamily="34" charset="0"/>
                <a:cs typeface="Arial" pitchFamily="34" charset="0"/>
              </a:rPr>
              <a:t>Python </a:t>
            </a:r>
            <a:r>
              <a:rPr lang="en-US" b="1" dirty="0">
                <a:latin typeface="Arial" pitchFamily="34" charset="0"/>
                <a:cs typeface="Arial" pitchFamily="34" charset="0"/>
              </a:rPr>
              <a:t>is a general-purpose, versatile, and</a:t>
            </a:r>
          </a:p>
          <a:p>
            <a:pPr marL="0" indent="0" algn="ctr">
              <a:buNone/>
            </a:pPr>
            <a:r>
              <a:rPr lang="en-US" b="1" dirty="0">
                <a:latin typeface="Arial" pitchFamily="34" charset="0"/>
                <a:cs typeface="Arial" pitchFamily="34" charset="0"/>
              </a:rPr>
              <a:t>powerful programming language. It’s a great first</a:t>
            </a:r>
          </a:p>
          <a:p>
            <a:pPr marL="0" indent="0" algn="ctr">
              <a:buNone/>
            </a:pPr>
            <a:r>
              <a:rPr lang="en-US" b="1" dirty="0">
                <a:latin typeface="Arial" pitchFamily="34" charset="0"/>
                <a:cs typeface="Arial" pitchFamily="34" charset="0"/>
              </a:rPr>
              <a:t>language because it’s concise and easy to read.</a:t>
            </a:r>
          </a:p>
          <a:p>
            <a:pPr marL="0" indent="0" algn="ctr">
              <a:buNone/>
            </a:pPr>
            <a:r>
              <a:rPr lang="en-US" b="1" dirty="0">
                <a:latin typeface="Arial" pitchFamily="34" charset="0"/>
                <a:cs typeface="Arial" pitchFamily="34" charset="0"/>
              </a:rPr>
              <a:t>Whatever you want to do, Python can do it. From</a:t>
            </a:r>
          </a:p>
          <a:p>
            <a:pPr marL="0" indent="0" algn="ctr">
              <a:buNone/>
            </a:pPr>
            <a:r>
              <a:rPr lang="en-US" b="1" dirty="0">
                <a:latin typeface="Arial" pitchFamily="34" charset="0"/>
                <a:cs typeface="Arial" pitchFamily="34" charset="0"/>
              </a:rPr>
              <a:t>web development to machine learning to data</a:t>
            </a:r>
          </a:p>
          <a:p>
            <a:pPr marL="0" indent="0" algn="ctr">
              <a:buNone/>
            </a:pPr>
            <a:r>
              <a:rPr lang="en-US" b="1" dirty="0">
                <a:latin typeface="Arial" pitchFamily="34" charset="0"/>
                <a:cs typeface="Arial" pitchFamily="34" charset="0"/>
              </a:rPr>
              <a:t>science.</a:t>
            </a:r>
          </a:p>
        </p:txBody>
      </p:sp>
    </p:spTree>
    <p:extLst>
      <p:ext uri="{BB962C8B-B14F-4D97-AF65-F5344CB8AC3E}">
        <p14:creationId xmlns:p14="http://schemas.microsoft.com/office/powerpoint/2010/main" val="3585394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1076</Words>
  <Application>Microsoft Office PowerPoint</Application>
  <PresentationFormat>Custom</PresentationFormat>
  <Paragraphs>187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PRANVEER  SINGH  INSTITUTE OFTECHNOLOGY</vt:lpstr>
      <vt:lpstr>                            INDEX</vt:lpstr>
      <vt:lpstr>                   INTRODUCTION</vt:lpstr>
      <vt:lpstr>                  PROJECT SCOPE</vt:lpstr>
      <vt:lpstr>AIMS AND OBJECTIVE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Roles and responsibility</vt:lpstr>
      <vt:lpstr>                PROS AND CONS</vt:lpstr>
      <vt:lpstr>                       Reference </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 kamil</dc:creator>
  <cp:lastModifiedBy>Admin</cp:lastModifiedBy>
  <cp:revision>26</cp:revision>
  <dcterms:created xsi:type="dcterms:W3CDTF">2021-06-20T09:12:45Z</dcterms:created>
  <dcterms:modified xsi:type="dcterms:W3CDTF">2021-06-25T17:05:48Z</dcterms:modified>
</cp:coreProperties>
</file>