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6180CB-AB33-4025-B82C-F37608F69805}">
          <p14:sldIdLst>
            <p14:sldId id="256"/>
            <p14:sldId id="282"/>
            <p14:sldId id="283"/>
            <p14:sldId id="284"/>
            <p14:sldId id="285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pos="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28" y="-96"/>
      </p:cViewPr>
      <p:guideLst>
        <p:guide orient="horz" pos="527"/>
        <p:guide pos="136"/>
        <p:guide orient="horz" pos="4247"/>
        <p:guide pos="5602"/>
        <p:guide orient="horz" pos="572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7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0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7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A6376A4-2752-41BA-8BAF-996C44EBEA5F}" type="datetimeFigureOut">
              <a:rPr lang="ko-KR" altLang="en-US" smtClean="0"/>
              <a:pPr/>
              <a:t>2021-06-14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A88D4C88-EBB3-4743-8E57-D200E0D0A6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8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6AA1FF-6804-4436-8C13-6AD6F4A72AAD}"/>
              </a:ext>
            </a:extLst>
          </p:cNvPr>
          <p:cNvSpPr txBox="1">
            <a:spLocks/>
          </p:cNvSpPr>
          <p:nvPr/>
        </p:nvSpPr>
        <p:spPr>
          <a:xfrm>
            <a:off x="742950" y="2038835"/>
            <a:ext cx="8420100" cy="107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Lv.3 Data</a:t>
            </a:r>
            <a:r>
              <a:rPr lang="ko-KR" altLang="en-US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Scientist</a:t>
            </a:r>
            <a:r>
              <a:rPr lang="ko-KR" altLang="en-US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Lab</a:t>
            </a:r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endParaRPr lang="ko-KR" altLang="en-US" sz="160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7">
            <a:extLst>
              <a:ext uri="{FF2B5EF4-FFF2-40B4-BE49-F238E27FC236}">
                <a16:creationId xmlns:a16="http://schemas.microsoft.com/office/drawing/2014/main" id="{5383D37E-E19F-4716-9804-EC8B57CA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87208"/>
              </p:ext>
            </p:extLst>
          </p:nvPr>
        </p:nvGraphicFramePr>
        <p:xfrm>
          <a:off x="3290534" y="5008523"/>
          <a:ext cx="3324932" cy="909639"/>
        </p:xfrm>
        <a:graphic>
          <a:graphicData uri="http://schemas.openxmlformats.org/drawingml/2006/table">
            <a:tbl>
              <a:tblPr/>
              <a:tblGrid>
                <a:gridCol w="1662466">
                  <a:extLst>
                    <a:ext uri="{9D8B030D-6E8A-4147-A177-3AD203B41FA5}">
                      <a16:colId xmlns:a16="http://schemas.microsoft.com/office/drawing/2014/main" val="1250022889"/>
                    </a:ext>
                  </a:extLst>
                </a:gridCol>
                <a:gridCol w="1662466">
                  <a:extLst>
                    <a:ext uri="{9D8B030D-6E8A-4147-A177-3AD203B41FA5}">
                      <a16:colId xmlns:a16="http://schemas.microsoft.com/office/drawing/2014/main" val="345103986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부서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성명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직위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4331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금융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Digital2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그룹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김민정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수석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68172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3C92B320-CA89-417C-BD46-86140DFA281D}"/>
              </a:ext>
            </a:extLst>
          </p:cNvPr>
          <p:cNvSpPr txBox="1">
            <a:spLocks/>
          </p:cNvSpPr>
          <p:nvPr/>
        </p:nvSpPr>
        <p:spPr>
          <a:xfrm>
            <a:off x="768738" y="2191235"/>
            <a:ext cx="8420100" cy="107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/>
            </a:r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/>
            </a:r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‒</a:t>
            </a: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EDA/</a:t>
            </a:r>
            <a:r>
              <a:rPr lang="ko-KR" altLang="en-US" sz="1600" dirty="0" err="1" smtClean="0">
                <a:latin typeface="Tahoma" panose="020B0604030504040204" pitchFamily="34" charset="0"/>
                <a:ea typeface="맑은 고딕" panose="020B0503020000020004" pitchFamily="50" charset="-127"/>
              </a:rPr>
              <a:t>전처리전략</a:t>
            </a:r>
            <a:r>
              <a:rPr lang="ko-KR" altLang="en-US" sz="1600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‒</a:t>
            </a:r>
            <a:endParaRPr lang="ko-KR" altLang="en-US" sz="160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777B4B-CA5F-43BF-B6D8-61924416B05A}"/>
              </a:ext>
            </a:extLst>
          </p:cNvPr>
          <p:cNvCxnSpPr/>
          <p:nvPr/>
        </p:nvCxnSpPr>
        <p:spPr>
          <a:xfrm>
            <a:off x="1519311" y="2799471"/>
            <a:ext cx="6597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4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EDA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 전략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73;p14">
            <a:extLst>
              <a:ext uri="{FF2B5EF4-FFF2-40B4-BE49-F238E27FC236}">
                <a16:creationId xmlns:a16="http://schemas.microsoft.com/office/drawing/2014/main" id="{0F193735-5B61-44C7-BD15-9EE4C3E9432F}"/>
              </a:ext>
            </a:extLst>
          </p:cNvPr>
          <p:cNvSpPr txBox="1">
            <a:spLocks/>
          </p:cNvSpPr>
          <p:nvPr/>
        </p:nvSpPr>
        <p:spPr>
          <a:xfrm>
            <a:off x="273051" y="770516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None/>
            </a:pPr>
            <a:r>
              <a:rPr lang="ko-KR" altLang="en-US" sz="12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데이터 </a:t>
            </a:r>
            <a:endParaRPr lang="en-US" altLang="ko-KR" sz="1200" b="1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Label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컬럼 포함 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컬럼과 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381109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건의 데이터 </a:t>
            </a:r>
            <a:endParaRPr lang="en-US" altLang="ko-KR" sz="105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Label </a:t>
            </a:r>
            <a:r>
              <a:rPr lang="ko-KR" altLang="en-US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 없이 </a:t>
            </a: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컬럼과 </a:t>
            </a: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127037 </a:t>
            </a:r>
            <a:r>
              <a:rPr lang="ko-KR" altLang="en-US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건의 데이터</a:t>
            </a:r>
            <a:endParaRPr lang="en-US" altLang="ko-KR" sz="105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383" t="24421" r="1384" b="7683"/>
          <a:stretch/>
        </p:blipFill>
        <p:spPr>
          <a:xfrm>
            <a:off x="972765" y="2412459"/>
            <a:ext cx="5525312" cy="27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2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EDA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 전략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73;p14">
            <a:extLst>
              <a:ext uri="{FF2B5EF4-FFF2-40B4-BE49-F238E27FC236}">
                <a16:creationId xmlns:a16="http://schemas.microsoft.com/office/drawing/2014/main" id="{0F193735-5B61-44C7-BD15-9EE4C3E9432F}"/>
              </a:ext>
            </a:extLst>
          </p:cNvPr>
          <p:cNvSpPr txBox="1">
            <a:spLocks/>
          </p:cNvSpPr>
          <p:nvPr/>
        </p:nvSpPr>
        <p:spPr>
          <a:xfrm>
            <a:off x="273051" y="770516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None/>
            </a:pPr>
            <a:r>
              <a:rPr lang="en-US" altLang="ko-KR" sz="12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2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데이터 탐색으로 </a:t>
            </a:r>
            <a:r>
              <a:rPr lang="en-US" altLang="ko-KR" sz="12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12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 수립 </a:t>
            </a:r>
            <a:endParaRPr lang="en-US" altLang="ko-KR" sz="1200" b="1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indent="0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None/>
            </a:pPr>
            <a:endParaRPr lang="en-US" altLang="ko-KR" sz="12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indent="0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None/>
            </a:pPr>
            <a:endParaRPr lang="en-US" altLang="ko-KR" sz="1200" b="1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값을 가지는 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value.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시 제외하고 학습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 별 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확인</a:t>
            </a:r>
            <a:endParaRPr lang="en-US" altLang="ko-KR" sz="105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 기반으로 범주형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구분</a:t>
            </a:r>
            <a:endParaRPr lang="en-US" altLang="ko-KR" sz="105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 컬럼</a:t>
            </a: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Unique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확인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범주별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분포 확인</a:t>
            </a:r>
            <a:endParaRPr lang="en-US" altLang="ko-KR" sz="105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54100" lvl="2" indent="0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None/>
            </a:pP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Gender, </a:t>
            </a:r>
            <a:r>
              <a:rPr lang="en-US" altLang="ko-KR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Driving_License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Region_Code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Previously_Insured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Veichle_Age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Veicle_Damage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Policy_Sales_Channel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 컬럼 中 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digit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형태가 아닌 컬럼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Dummy variable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05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54100" lvl="2" indent="0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None/>
            </a:pP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Gender, </a:t>
            </a:r>
            <a:r>
              <a:rPr lang="en-US" altLang="ko-KR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Region_Code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Veichle_Age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Veicle_Damage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Policy_Sales_Channel</a:t>
            </a:r>
            <a:endParaRPr lang="en-US" altLang="ko-KR" sz="105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ko-KR" altLang="en-US" sz="105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분포 확인</a:t>
            </a: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Value Scaling </a:t>
            </a:r>
            <a:r>
              <a:rPr lang="ko-KR" altLang="en-US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컬럼 식별</a:t>
            </a: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outlier </a:t>
            </a:r>
            <a:r>
              <a:rPr lang="ko-KR" altLang="en-US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식별 후 삭제 및 변환 작업 수행</a:t>
            </a:r>
            <a:endParaRPr lang="en-US" altLang="ko-KR" sz="105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54100" lvl="2" indent="0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None/>
            </a:pP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Age, </a:t>
            </a:r>
            <a:r>
              <a:rPr lang="en-US" altLang="ko-KR" sz="1050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Annual_Premium</a:t>
            </a:r>
            <a:r>
              <a:rPr lang="en-US" altLang="ko-KR" sz="105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Vintage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Font typeface="Wingdings" panose="05000000000000000000" pitchFamily="2" charset="2"/>
              <a:buChar char="Ø"/>
            </a:pPr>
            <a:r>
              <a:rPr lang="en-US" altLang="ko-KR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데이터제외하고 컬럼 별 상관성 </a:t>
            </a:r>
            <a:r>
              <a:rPr lang="ko-KR" altLang="en-US" sz="105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05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96900" lvl="1" indent="0" defTabSz="914400">
              <a:lnSpc>
                <a:spcPct val="150000"/>
              </a:lnSpc>
              <a:spcBef>
                <a:spcPts val="600"/>
              </a:spcBef>
              <a:buClr>
                <a:srgbClr val="695D46"/>
              </a:buClr>
              <a:buNone/>
            </a:pPr>
            <a:endParaRPr lang="en-US" altLang="ko-KR" sz="105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129" t="43875" r="826" b="45773"/>
          <a:stretch/>
        </p:blipFill>
        <p:spPr>
          <a:xfrm>
            <a:off x="381000" y="1290320"/>
            <a:ext cx="725944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2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EDA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 전략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7765"/>
              </p:ext>
            </p:extLst>
          </p:nvPr>
        </p:nvGraphicFramePr>
        <p:xfrm>
          <a:off x="370874" y="1405470"/>
          <a:ext cx="8402252" cy="5212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869">
                  <a:extLst>
                    <a:ext uri="{9D8B030D-6E8A-4147-A177-3AD203B41FA5}">
                      <a16:colId xmlns:a16="http://schemas.microsoft.com/office/drawing/2014/main" val="2095678438"/>
                    </a:ext>
                  </a:extLst>
                </a:gridCol>
                <a:gridCol w="2403835">
                  <a:extLst>
                    <a:ext uri="{9D8B030D-6E8A-4147-A177-3AD203B41FA5}">
                      <a16:colId xmlns:a16="http://schemas.microsoft.com/office/drawing/2014/main" val="4293634715"/>
                    </a:ext>
                  </a:extLst>
                </a:gridCol>
                <a:gridCol w="1966622">
                  <a:extLst>
                    <a:ext uri="{9D8B030D-6E8A-4147-A177-3AD203B41FA5}">
                      <a16:colId xmlns:a16="http://schemas.microsoft.com/office/drawing/2014/main" val="1612081571"/>
                    </a:ext>
                  </a:extLst>
                </a:gridCol>
                <a:gridCol w="2727926">
                  <a:extLst>
                    <a:ext uri="{9D8B030D-6E8A-4147-A177-3AD203B41FA5}">
                      <a16:colId xmlns:a16="http://schemas.microsoft.com/office/drawing/2014/main" val="421585629"/>
                    </a:ext>
                  </a:extLst>
                </a:gridCol>
              </a:tblGrid>
              <a:tr h="24453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탐색 결과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처리 방법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98847"/>
                  </a:ext>
                </a:extLst>
              </a:tr>
              <a:tr h="23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</a:rPr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고객의 고유 </a:t>
                      </a: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전체 건수 </a:t>
                      </a:r>
                      <a:r>
                        <a:rPr lang="en-US" altLang="ko-KR" sz="1000" dirty="0" smtClean="0"/>
                        <a:t>Unique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/>
                        <a:t>Key </a:t>
                      </a:r>
                      <a:r>
                        <a:rPr lang="en-US" altLang="ko-KR" sz="1000" dirty="0" smtClean="0"/>
                        <a:t>value </a:t>
                      </a:r>
                      <a:r>
                        <a:rPr lang="ko-KR" altLang="en-US" sz="1000" dirty="0" smtClean="0"/>
                        <a:t>로 </a:t>
                      </a:r>
                      <a:r>
                        <a:rPr lang="ko-KR" altLang="en-US" sz="1000" dirty="0" smtClean="0"/>
                        <a:t>사용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모델 학습 시 제외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204758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Gender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성별 </a:t>
                      </a: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(Male, Female)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2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남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여 비율</a:t>
                      </a:r>
                      <a:r>
                        <a:rPr lang="en-US" altLang="ko-KR" sz="1000" dirty="0" smtClean="0"/>
                        <a:t>: 54/45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Male: 0,Female: 1</a:t>
                      </a:r>
                      <a:r>
                        <a:rPr lang="en-US" altLang="ko-KR" sz="1000" baseline="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로</a:t>
                      </a:r>
                      <a:r>
                        <a:rPr lang="en-US" altLang="ko-KR" sz="1000" baseline="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대체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229089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Age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나이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2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Min:</a:t>
                      </a:r>
                      <a:r>
                        <a:rPr lang="en-US" altLang="ko-KR" sz="1000" baseline="0" dirty="0" smtClean="0"/>
                        <a:t> 20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Max: 85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20-30 </a:t>
                      </a:r>
                      <a:r>
                        <a:rPr lang="ko-KR" altLang="en-US" sz="1000" baseline="0" dirty="0" smtClean="0"/>
                        <a:t>에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높은 분포도 보임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비율에 따라 </a:t>
                      </a:r>
                      <a:r>
                        <a:rPr lang="ko-KR" altLang="en-US" sz="1000" dirty="0" err="1" smtClean="0"/>
                        <a:t>나이대</a:t>
                      </a:r>
                      <a:r>
                        <a:rPr lang="ko-KR" altLang="en-US" sz="1000" dirty="0" smtClean="0"/>
                        <a:t> 구분하여 범주화 후 </a:t>
                      </a:r>
                      <a:r>
                        <a:rPr lang="en-US" altLang="ko-KR" sz="1000" dirty="0" smtClean="0"/>
                        <a:t>Dummy</a:t>
                      </a:r>
                      <a:r>
                        <a:rPr lang="en-US" altLang="ko-KR" sz="1000" baseline="0" dirty="0" smtClean="0"/>
                        <a:t> Column </a:t>
                      </a:r>
                      <a:r>
                        <a:rPr lang="ko-KR" altLang="en-US" sz="1000" baseline="0" dirty="0" smtClean="0"/>
                        <a:t>생성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191768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DrivingLicense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0 -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운전면허 </a:t>
                      </a:r>
                      <a:r>
                        <a:rPr lang="ko-KR" altLang="en-US" sz="1000" dirty="0" err="1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미보유</a:t>
                      </a: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1 -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운전면허 보유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2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0/1 </a:t>
                      </a:r>
                      <a:r>
                        <a:rPr lang="ko-KR" altLang="en-US" sz="1000" dirty="0" smtClean="0"/>
                        <a:t>비율</a:t>
                      </a:r>
                      <a:r>
                        <a:rPr lang="en-US" altLang="ko-KR" sz="1000" dirty="0" smtClean="0"/>
                        <a:t>: 0.2/99.8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데이터 </a:t>
                      </a:r>
                      <a:r>
                        <a:rPr lang="en-US" altLang="ko-KR" sz="1000" dirty="0" smtClean="0"/>
                        <a:t>imbalance </a:t>
                      </a:r>
                      <a:r>
                        <a:rPr lang="ko-KR" altLang="en-US" sz="1000" dirty="0" smtClean="0"/>
                        <a:t>높음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변수 삭제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68565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RegionCode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고객 지역의 고유 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53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변수 범주 많음</a:t>
                      </a:r>
                      <a:r>
                        <a:rPr lang="en-US" altLang="ko-KR" sz="1000" dirty="0" smtClean="0"/>
                        <a:t>. Variable importance </a:t>
                      </a:r>
                      <a:r>
                        <a:rPr lang="ko-KR" altLang="en-US" sz="1000" dirty="0" smtClean="0"/>
                        <a:t>확인 후 데이터 삭제 여부 결정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576027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PreviouslyInsured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1 -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자동차 보험 가입</a:t>
                      </a: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0 -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자동차 보험 </a:t>
                      </a:r>
                      <a:r>
                        <a:rPr lang="ko-KR" altLang="en-US" sz="1000" dirty="0" err="1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미가입</a:t>
                      </a:r>
                      <a:endParaRPr lang="ko-KR" altLang="en-US" sz="1000" dirty="0" smtClean="0">
                        <a:solidFill>
                          <a:srgbClr val="333333"/>
                        </a:solidFill>
                        <a:effectLst/>
                        <a:latin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2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0/1 </a:t>
                      </a:r>
                      <a:r>
                        <a:rPr lang="ko-KR" altLang="en-US" sz="1000" dirty="0" smtClean="0"/>
                        <a:t>비율</a:t>
                      </a:r>
                      <a:r>
                        <a:rPr lang="en-US" altLang="ko-KR" sz="1000" dirty="0" smtClean="0"/>
                        <a:t>: 54/45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그대로 사용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7652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VehicleAge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차량의 나이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3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부등호 비율</a:t>
                      </a:r>
                      <a:r>
                        <a:rPr lang="en-US" altLang="ko-KR" sz="1000" dirty="0" smtClean="0"/>
                        <a:t>: 52/43/4.2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범주 별 </a:t>
                      </a:r>
                      <a:r>
                        <a:rPr lang="en-US" altLang="ko-KR" sz="1000" dirty="0" smtClean="0"/>
                        <a:t>Dummy Column </a:t>
                      </a:r>
                      <a:r>
                        <a:rPr lang="ko-KR" altLang="en-US" sz="1000" dirty="0" smtClean="0"/>
                        <a:t>생성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762327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VehicleDamage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Yes -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사고 이력 있음</a:t>
                      </a: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No -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사고 이력 없음</a:t>
                      </a:r>
                      <a:endParaRPr lang="en-US" altLang="ko-KR" sz="1000" dirty="0" smtClean="0">
                        <a:solidFill>
                          <a:srgbClr val="333333"/>
                        </a:solidFill>
                        <a:effectLst/>
                        <a:latin typeface="+mn-ea"/>
                        <a:cs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2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Yes/No: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50/49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No: 0, Yes: 1</a:t>
                      </a:r>
                      <a:r>
                        <a:rPr lang="en-US" altLang="ko-KR" sz="1000" baseline="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로</a:t>
                      </a:r>
                      <a:r>
                        <a:rPr lang="en-US" altLang="ko-KR" sz="1000" baseline="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대체</a:t>
                      </a:r>
                      <a:endParaRPr lang="ko-KR" altLang="en-US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64222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AnnualPremium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고객이 연도에 보험료로 지불해야하는 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48,838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Min: </a:t>
                      </a:r>
                      <a:r>
                        <a:rPr lang="en-US" altLang="ko-KR" sz="1000" baseline="0" dirty="0" smtClean="0"/>
                        <a:t>2,630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Max: </a:t>
                      </a:r>
                      <a:r>
                        <a:rPr lang="en-US" altLang="ko-KR" sz="1000" baseline="0" dirty="0" smtClean="0"/>
                        <a:t>540,165</a:t>
                      </a:r>
                      <a:endParaRPr lang="en-US" altLang="ko-KR" sz="1000" baseline="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err="1" smtClean="0"/>
                        <a:t>BoxPlot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으로 이상치 탐색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/>
                        <a:t>Normalization, Scaling(0-1)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적용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229020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PolicySalesChannel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고객에게 연락하는 채널</a:t>
                      </a: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다른 상담원</a:t>
                      </a: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우편</a:t>
                      </a: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전화</a:t>
                      </a: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직접 방문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155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상위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: 35/20/19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변수 범주 많음</a:t>
                      </a:r>
                      <a:r>
                        <a:rPr lang="en-US" altLang="ko-KR" sz="1000" dirty="0" smtClean="0"/>
                        <a:t>. Variable importance </a:t>
                      </a:r>
                      <a:r>
                        <a:rPr lang="ko-KR" altLang="en-US" sz="1000" dirty="0" smtClean="0"/>
                        <a:t>확인 후 데이터 삭제 혹은 범주</a:t>
                      </a:r>
                      <a:r>
                        <a:rPr lang="ko-KR" altLang="en-US" sz="1000" baseline="0" dirty="0" smtClean="0"/>
                        <a:t> 단순화 작업 적용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990820"/>
                  </a:ext>
                </a:extLst>
              </a:tr>
              <a:tr h="244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Vintage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cs typeface="굴림" panose="020B0600000101010101" pitchFamily="50" charset="-127"/>
                        </a:rPr>
                        <a:t>고객이 회사와 연결된 일 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Distinct Count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smtClean="0"/>
                        <a:t>290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Min: 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Max: 299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고르게 분포</a:t>
                      </a:r>
                      <a:endParaRPr lang="en-US" altLang="ko-KR" sz="1000" baseline="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Normalization, Scaling(0-1)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적용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9381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28D4A52-02A1-4144-8891-39E943AE9A1C}"/>
              </a:ext>
            </a:extLst>
          </p:cNvPr>
          <p:cNvSpPr/>
          <p:nvPr/>
        </p:nvSpPr>
        <p:spPr>
          <a:xfrm>
            <a:off x="367007" y="614891"/>
            <a:ext cx="8443912" cy="611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en-US" altLang="ko-KR" sz="1400" b="1" dirty="0" smtClean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Variable </a:t>
            </a:r>
            <a:r>
              <a:rPr lang="en-US" altLang="ko-KR" sz="1400" b="1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Exploring</a:t>
            </a:r>
            <a:endParaRPr lang="en-US" altLang="ko-KR" sz="1400" b="1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•	</a:t>
            </a:r>
            <a:r>
              <a:rPr lang="ko-KR" altLang="en-US" sz="1100" dirty="0" smtClean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전체</a:t>
            </a:r>
            <a:r>
              <a:rPr lang="en-US" altLang="ko-KR" sz="1100" dirty="0" smtClean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건 수 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381,109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중 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Missing Data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없음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(</a:t>
            </a:r>
            <a:r>
              <a:rPr lang="en-US" altLang="ko-KR" sz="1100" dirty="0" err="1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DropNA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전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후 건수 같음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)</a:t>
            </a:r>
            <a:endParaRPr lang="ko-KR" altLang="en-US" sz="1100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•	</a:t>
            </a:r>
            <a:r>
              <a:rPr lang="en-US" altLang="ko-KR" sz="1100" dirty="0" smtClean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Label </a:t>
            </a:r>
            <a:r>
              <a:rPr lang="ko-KR" altLang="en-US" sz="1100" dirty="0" smtClean="0">
                <a:solidFill>
                  <a:srgbClr val="333333"/>
                </a:solidFill>
                <a:effectLst/>
                <a:latin typeface="+mn-ea"/>
                <a:cs typeface="굴림" panose="020B0600000101010101" pitchFamily="50" charset="-127"/>
              </a:rPr>
              <a:t>제외한 변수 데이터 탐색 후 전처리 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전략 수립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•	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변수 중요도 확인을 위해 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Random Forest,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회귀분석 수행</a:t>
            </a:r>
            <a:endParaRPr lang="en-US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8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EDA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 전략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8D4A52-02A1-4144-8891-39E943AE9A1C}"/>
              </a:ext>
            </a:extLst>
          </p:cNvPr>
          <p:cNvSpPr/>
          <p:nvPr/>
        </p:nvSpPr>
        <p:spPr>
          <a:xfrm>
            <a:off x="350044" y="846193"/>
            <a:ext cx="8443912" cy="81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Age : </a:t>
            </a:r>
            <a:r>
              <a:rPr lang="ko-KR" altLang="en-US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연속형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변수 분포 확인 하여 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30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세 이하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31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초과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-60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세 이하</a:t>
            </a:r>
            <a:r>
              <a:rPr lang="en-US" altLang="ko-KR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, 61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초과로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범주화</a:t>
            </a:r>
            <a:endParaRPr lang="en-US" altLang="ko-KR" sz="1100" dirty="0" smtClean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 marL="171450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100" dirty="0" err="1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AnnualPremium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: </a:t>
            </a:r>
            <a:r>
              <a:rPr lang="ko-KR" altLang="en-US" sz="1100" dirty="0" err="1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연속형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분포 </a:t>
            </a:r>
            <a:r>
              <a:rPr lang="en-US" altLang="ko-KR" sz="1100" dirty="0" err="1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BoxPlot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으로 이상치 분석하여 </a:t>
            </a:r>
            <a:r>
              <a:rPr lang="en-US" altLang="ko-KR" sz="1100" dirty="0" err="1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Upper_bound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초과하는 데이터는 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bound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수치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(1.5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배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)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로 대체</a:t>
            </a:r>
            <a:endParaRPr lang="en-US" altLang="ko-KR" sz="1100" dirty="0" smtClean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  <a:p>
            <a:pPr marL="171450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100" dirty="0" err="1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PolicySalesChannel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: </a:t>
            </a:r>
            <a:r>
              <a:rPr lang="ko-KR" altLang="en-US" sz="1100" dirty="0" err="1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의미있는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건수를 갖고 있는 상위 세 개 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class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만 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Dummy Variable </a:t>
            </a:r>
            <a:r>
              <a:rPr lang="ko-KR" altLang="en-US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로 컬럼 생성</a:t>
            </a:r>
            <a:r>
              <a:rPr lang="en-US" altLang="ko-KR" sz="1100" dirty="0" smtClean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722" t="31975" r="41806" b="19383"/>
          <a:stretch/>
        </p:blipFill>
        <p:spPr>
          <a:xfrm>
            <a:off x="507303" y="1614595"/>
            <a:ext cx="2136675" cy="17465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2083" t="29012" r="47778" b="10247"/>
          <a:stretch/>
        </p:blipFill>
        <p:spPr>
          <a:xfrm>
            <a:off x="2946400" y="1624560"/>
            <a:ext cx="2442220" cy="2768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8D4A52-02A1-4144-8891-39E943AE9A1C}"/>
              </a:ext>
            </a:extLst>
          </p:cNvPr>
          <p:cNvSpPr/>
          <p:nvPr/>
        </p:nvSpPr>
        <p:spPr>
          <a:xfrm>
            <a:off x="350044" y="2210107"/>
            <a:ext cx="8443912" cy="81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ko-KR" altLang="ko-KR" sz="1100" dirty="0">
              <a:solidFill>
                <a:srgbClr val="333333"/>
              </a:solidFill>
              <a:effectLst/>
              <a:latin typeface="+mn-ea"/>
              <a:cs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8D4A52-02A1-4144-8891-39E943AE9A1C}"/>
              </a:ext>
            </a:extLst>
          </p:cNvPr>
          <p:cNvSpPr/>
          <p:nvPr/>
        </p:nvSpPr>
        <p:spPr>
          <a:xfrm>
            <a:off x="273051" y="5288030"/>
            <a:ext cx="8443912" cy="81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ko-KR" altLang="en-US" sz="1100" dirty="0" err="1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다중공선성</a:t>
            </a:r>
            <a:r>
              <a:rPr lang="ko-KR" altLang="en-US" sz="1100" dirty="0">
                <a:solidFill>
                  <a:srgbClr val="333333"/>
                </a:solidFill>
                <a:latin typeface="+mn-ea"/>
                <a:cs typeface="굴림" panose="020B0600000101010101" pitchFamily="50" charset="-127"/>
              </a:rPr>
              <a:t> 확인을 위해 변수 상관성 분석</a:t>
            </a:r>
            <a:endParaRPr lang="en-US" altLang="ko-KR" sz="1100" dirty="0">
              <a:solidFill>
                <a:srgbClr val="333333"/>
              </a:solidFill>
              <a:latin typeface="+mn-ea"/>
              <a:cs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3298" t="42388" r="47022" b="11655"/>
          <a:stretch/>
        </p:blipFill>
        <p:spPr>
          <a:xfrm>
            <a:off x="5691042" y="1674926"/>
            <a:ext cx="2051709" cy="17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(Back-up)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Lab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Timetable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F36B-8067-4E62-9019-F9D5E55D4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65011"/>
              </p:ext>
            </p:extLst>
          </p:nvPr>
        </p:nvGraphicFramePr>
        <p:xfrm>
          <a:off x="503238" y="836612"/>
          <a:ext cx="7993063" cy="5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73">
                  <a:extLst>
                    <a:ext uri="{9D8B030D-6E8A-4147-A177-3AD203B41FA5}">
                      <a16:colId xmlns:a16="http://schemas.microsoft.com/office/drawing/2014/main" val="204815223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65444829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57320483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77143395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25988398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941673593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151529820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58934697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85138329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18852634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299963516"/>
                    </a:ext>
                  </a:extLst>
                </a:gridCol>
              </a:tblGrid>
              <a:tr h="325289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 및 주요항목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29727"/>
                  </a:ext>
                </a:extLst>
              </a:tr>
              <a:tr h="43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5/10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6/14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6/28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7/5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93030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조별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PM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정하기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(5/6~5/7)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주제 및 데이터셋 선정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(5/6~5/11)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08337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수행계획서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(5/11~5/13)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3851"/>
                  </a:ext>
                </a:extLst>
              </a:tr>
              <a:tr h="544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EDA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전략수립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(5/13~5/21)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0691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S3, HDFS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데이터 저장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(5/21~5/28)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39458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데이터 파이프라인 구축 및 데이터 처리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(5/28~6/4)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48724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모델링 및 학습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(6/4~6/18)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685316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배포 및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Asset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(6/18~6/25)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07263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결과보고서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(6/25~6/29)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15709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Assessment(7/6~7/9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8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4433</TotalTime>
  <Words>656</Words>
  <Application>Microsoft Office PowerPoint</Application>
  <PresentationFormat>화면 슬라이드 쇼(4:3)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Open Sans</vt:lpstr>
      <vt:lpstr>굴림</vt:lpstr>
      <vt:lpstr>맑은 고딕</vt:lpstr>
      <vt:lpstr>Arial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Ent(최현준/한다운)</dc:creator>
  <cp:lastModifiedBy>Windows 사용자</cp:lastModifiedBy>
  <cp:revision>36</cp:revision>
  <dcterms:created xsi:type="dcterms:W3CDTF">2021-04-29T00:08:55Z</dcterms:created>
  <dcterms:modified xsi:type="dcterms:W3CDTF">2021-06-14T08:55:40Z</dcterms:modified>
</cp:coreProperties>
</file>