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60" r:id="rId3"/>
    <p:sldId id="257" r:id="rId4"/>
    <p:sldId id="258" r:id="rId5"/>
    <p:sldId id="259" r:id="rId6"/>
    <p:sldId id="265" r:id="rId7"/>
    <p:sldId id="266" r:id="rId8"/>
    <p:sldId id="267" r:id="rId9"/>
    <p:sldId id="274" r:id="rId10"/>
    <p:sldId id="270" r:id="rId11"/>
    <p:sldId id="271" r:id="rId12"/>
    <p:sldId id="268" r:id="rId13"/>
    <p:sldId id="272" r:id="rId14"/>
    <p:sldId id="276" r:id="rId15"/>
    <p:sldId id="273" r:id="rId16"/>
    <p:sldId id="275" r:id="rId17"/>
    <p:sldId id="278" r:id="rId18"/>
    <p:sldId id="269"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0FD4C-9701-419E-AEB4-356B9A3B6D18}" v="3030" dt="2025-07-16T01:46:54.228"/>
    <p1510:client id="{AC034B30-FDBA-451A-A364-8F6C3413C05C}" v="2" dt="2025-07-16T21:13:01.244"/>
    <p1510:client id="{F6BB094C-F217-454D-902B-40A84E6BAFFC}" v="241" dt="2025-07-16T22:01:06.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40715-954A-45B7-AAD8-420B13180AA9}" type="datetimeFigureOut">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3A732-B2A1-4561-A425-0A4B7953FCB6}" type="slidenum">
              <a:t>‹#›</a:t>
            </a:fld>
            <a:endParaRPr lang="en-US"/>
          </a:p>
        </p:txBody>
      </p:sp>
    </p:spTree>
    <p:extLst>
      <p:ext uri="{BB962C8B-B14F-4D97-AF65-F5344CB8AC3E}">
        <p14:creationId xmlns:p14="http://schemas.microsoft.com/office/powerpoint/2010/main" val="209798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90000"/>
              </a:lnSpc>
              <a:spcBef>
                <a:spcPts val="1200"/>
              </a:spcBef>
              <a:spcAft>
                <a:spcPts val="200"/>
              </a:spcAft>
              <a:buAutoNum type="arabicPeriod"/>
            </a:pPr>
            <a:endParaRPr lang="en-US" dirty="0">
              <a:solidFill>
                <a:srgbClr val="404040"/>
              </a:solidFill>
              <a:ea typeface="Calibri"/>
              <a:cs typeface="Calibri"/>
            </a:endParaRPr>
          </a:p>
        </p:txBody>
      </p:sp>
      <p:sp>
        <p:nvSpPr>
          <p:cNvPr id="4" name="Slide Number Placeholder 3"/>
          <p:cNvSpPr>
            <a:spLocks noGrp="1"/>
          </p:cNvSpPr>
          <p:nvPr>
            <p:ph type="sldNum" sz="quarter" idx="5"/>
          </p:nvPr>
        </p:nvSpPr>
        <p:spPr/>
        <p:txBody>
          <a:bodyPr/>
          <a:lstStyle/>
          <a:p>
            <a:fld id="{7343A732-B2A1-4561-A425-0A4B7953FCB6}" type="slidenum">
              <a:t>18</a:t>
            </a:fld>
            <a:endParaRPr lang="en-US"/>
          </a:p>
        </p:txBody>
      </p:sp>
    </p:spTree>
    <p:extLst>
      <p:ext uri="{BB962C8B-B14F-4D97-AF65-F5344CB8AC3E}">
        <p14:creationId xmlns:p14="http://schemas.microsoft.com/office/powerpoint/2010/main" val="69166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7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68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9126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40412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7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111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8291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160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223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7/16/2025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705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9903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7/16/2025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2217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b">
            <a:normAutofit/>
          </a:bodyPr>
          <a:lstStyle/>
          <a:p>
            <a:pPr algn="ctr"/>
            <a:r>
              <a:rPr lang="en-US" dirty="0"/>
              <a:t>Olympic Games Data Analysis </a:t>
            </a:r>
            <a:endParaRPr lang="en-US">
              <a:ea typeface="Calibri Light" panose="020F0302020204030204"/>
              <a:cs typeface="Calibri Light" panose="020F0302020204030204"/>
            </a:endParaRPr>
          </a:p>
        </p:txBody>
      </p:sp>
      <p:sp>
        <p:nvSpPr>
          <p:cNvPr id="3" name="Subtitle 2"/>
          <p:cNvSpPr>
            <a:spLocks noGrp="1"/>
          </p:cNvSpPr>
          <p:nvPr>
            <p:ph type="subTitle" idx="1"/>
          </p:nvPr>
        </p:nvSpPr>
        <p:spPr/>
        <p:txBody>
          <a:bodyPr vert="horz" lIns="91440" tIns="45720" rIns="91440" bIns="45720" rtlCol="0" anchor="t">
            <a:normAutofit fontScale="85000" lnSpcReduction="20000"/>
          </a:bodyPr>
          <a:lstStyle/>
          <a:p>
            <a:r>
              <a:rPr lang="en-US" dirty="0"/>
              <a:t>Data Analysis Project for </a:t>
            </a:r>
            <a:r>
              <a:rPr lang="en-US" dirty="0" err="1"/>
              <a:t>SportssTats</a:t>
            </a:r>
            <a:endParaRPr lang="en-US" dirty="0" err="1">
              <a:ea typeface="Calibri Light"/>
              <a:cs typeface="Calibri Light"/>
            </a:endParaRPr>
          </a:p>
          <a:p>
            <a:r>
              <a:rPr lang="en-US" dirty="0"/>
              <a:t>July 2025</a:t>
            </a:r>
          </a:p>
          <a:p>
            <a:r>
              <a:rPr lang="en-US" dirty="0"/>
              <a:t>Mia Troiano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6DB1-C931-39B6-F373-7D2126E73E57}"/>
              </a:ext>
            </a:extLst>
          </p:cNvPr>
          <p:cNvSpPr>
            <a:spLocks noGrp="1"/>
          </p:cNvSpPr>
          <p:nvPr>
            <p:ph type="title"/>
          </p:nvPr>
        </p:nvSpPr>
        <p:spPr>
          <a:xfrm>
            <a:off x="964758" y="339611"/>
            <a:ext cx="10058400" cy="675506"/>
          </a:xfrm>
        </p:spPr>
        <p:txBody>
          <a:bodyPr>
            <a:normAutofit/>
          </a:bodyPr>
          <a:lstStyle/>
          <a:p>
            <a:r>
              <a:rPr lang="en-US" sz="4000" dirty="0">
                <a:ea typeface="Calibri Light"/>
                <a:cs typeface="Calibri Light"/>
              </a:rPr>
              <a:t>Team Representation by Games</a:t>
            </a:r>
          </a:p>
        </p:txBody>
      </p:sp>
      <p:pic>
        <p:nvPicPr>
          <p:cNvPr id="4" name="Content Placeholder 3" descr="A screenshot of a sports schedule&#10;&#10;AI-generated content may be incorrect.">
            <a:extLst>
              <a:ext uri="{FF2B5EF4-FFF2-40B4-BE49-F238E27FC236}">
                <a16:creationId xmlns:a16="http://schemas.microsoft.com/office/drawing/2014/main" id="{CA48A05E-FE20-0A9D-03B9-14962E75B9CB}"/>
              </a:ext>
            </a:extLst>
          </p:cNvPr>
          <p:cNvPicPr>
            <a:picLocks noGrp="1" noChangeAspect="1"/>
          </p:cNvPicPr>
          <p:nvPr>
            <p:ph sz="half" idx="2"/>
          </p:nvPr>
        </p:nvPicPr>
        <p:blipFill>
          <a:blip r:embed="rId2"/>
          <a:srcRect r="175" b="44594"/>
          <a:stretch>
            <a:fillRect/>
          </a:stretch>
        </p:blipFill>
        <p:spPr>
          <a:xfrm>
            <a:off x="7692328" y="247423"/>
            <a:ext cx="4396891" cy="1893862"/>
          </a:xfrm>
          <a:prstGeom prst="rect">
            <a:avLst/>
          </a:prstGeom>
        </p:spPr>
      </p:pic>
      <p:sp>
        <p:nvSpPr>
          <p:cNvPr id="7" name="Content Placeholder 6">
            <a:extLst>
              <a:ext uri="{FF2B5EF4-FFF2-40B4-BE49-F238E27FC236}">
                <a16:creationId xmlns:a16="http://schemas.microsoft.com/office/drawing/2014/main" id="{9F015B80-0CA8-438C-EDA8-532273E6EE27}"/>
              </a:ext>
            </a:extLst>
          </p:cNvPr>
          <p:cNvSpPr>
            <a:spLocks noGrp="1"/>
          </p:cNvSpPr>
          <p:nvPr>
            <p:ph sz="quarter" idx="4"/>
          </p:nvPr>
        </p:nvSpPr>
        <p:spPr>
          <a:xfrm>
            <a:off x="358803" y="896409"/>
            <a:ext cx="7252335" cy="968375"/>
          </a:xfrm>
        </p:spPr>
        <p:txBody>
          <a:bodyPr vert="horz" lIns="0" tIns="45720" rIns="0" bIns="45720" rtlCol="0" anchor="ctr">
            <a:noAutofit/>
          </a:bodyPr>
          <a:lstStyle/>
          <a:p>
            <a:pPr>
              <a:buFont typeface="Arial" panose="020F0502020204030204" pitchFamily="34" charset="0"/>
              <a:buChar char="•"/>
            </a:pPr>
            <a:r>
              <a:rPr lang="en-US" sz="1800" dirty="0">
                <a:ea typeface="Calibri" panose="020F0502020204030204"/>
                <a:cs typeface="Calibri" panose="020F0502020204030204"/>
              </a:rPr>
              <a:t>The UK had the greatest athlete representation to date, sending 735 athletes to the 1908 Summer Olympics</a:t>
            </a:r>
          </a:p>
        </p:txBody>
      </p:sp>
      <p:pic>
        <p:nvPicPr>
          <p:cNvPr id="5" name="Picture 4" descr="A screenshot of a computer&#10;&#10;AI-generated content may be incorrect.">
            <a:extLst>
              <a:ext uri="{FF2B5EF4-FFF2-40B4-BE49-F238E27FC236}">
                <a16:creationId xmlns:a16="http://schemas.microsoft.com/office/drawing/2014/main" id="{CB053C30-2AF2-4EB9-434F-24C8D572334A}"/>
              </a:ext>
            </a:extLst>
          </p:cNvPr>
          <p:cNvPicPr>
            <a:picLocks noChangeAspect="1"/>
          </p:cNvPicPr>
          <p:nvPr/>
        </p:nvPicPr>
        <p:blipFill>
          <a:blip r:embed="rId3"/>
          <a:stretch>
            <a:fillRect/>
          </a:stretch>
        </p:blipFill>
        <p:spPr>
          <a:xfrm>
            <a:off x="1126134" y="2140575"/>
            <a:ext cx="9518806" cy="4148181"/>
          </a:xfrm>
          <a:prstGeom prst="rect">
            <a:avLst/>
          </a:prstGeom>
        </p:spPr>
      </p:pic>
    </p:spTree>
    <p:extLst>
      <p:ext uri="{BB962C8B-B14F-4D97-AF65-F5344CB8AC3E}">
        <p14:creationId xmlns:p14="http://schemas.microsoft.com/office/powerpoint/2010/main" val="403284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9133B-B737-0943-A2E4-011794576C95}"/>
              </a:ext>
            </a:extLst>
          </p:cNvPr>
          <p:cNvSpPr>
            <a:spLocks noGrp="1"/>
          </p:cNvSpPr>
          <p:nvPr>
            <p:ph type="title"/>
          </p:nvPr>
        </p:nvSpPr>
        <p:spPr>
          <a:xfrm>
            <a:off x="9019049" y="668076"/>
            <a:ext cx="3001144" cy="1450757"/>
          </a:xfrm>
        </p:spPr>
        <p:txBody>
          <a:bodyPr vert="horz" lIns="91440" tIns="45720" rIns="91440" bIns="45720" rtlCol="0" anchor="b">
            <a:normAutofit/>
          </a:bodyPr>
          <a:lstStyle/>
          <a:p>
            <a:pPr algn="ctr"/>
            <a:r>
              <a:rPr lang="en-US" sz="4000" dirty="0"/>
              <a:t>Total Medal Count</a:t>
            </a:r>
            <a:endParaRPr lang="en-US"/>
          </a:p>
        </p:txBody>
      </p:sp>
      <p:pic>
        <p:nvPicPr>
          <p:cNvPr id="5" name="Content Placeholder 4" descr="A graph of gold and silver&#10;&#10;AI-generated content may be incorrect.">
            <a:extLst>
              <a:ext uri="{FF2B5EF4-FFF2-40B4-BE49-F238E27FC236}">
                <a16:creationId xmlns:a16="http://schemas.microsoft.com/office/drawing/2014/main" id="{52795C32-8F8F-7EA9-B1C5-B2F46C0D05FD}"/>
              </a:ext>
            </a:extLst>
          </p:cNvPr>
          <p:cNvPicPr>
            <a:picLocks noGrp="1" noChangeAspect="1"/>
          </p:cNvPicPr>
          <p:nvPr>
            <p:ph sz="half" idx="1"/>
          </p:nvPr>
        </p:nvPicPr>
        <p:blipFill>
          <a:blip r:embed="rId2"/>
          <a:stretch>
            <a:fillRect/>
          </a:stretch>
        </p:blipFill>
        <p:spPr>
          <a:xfrm>
            <a:off x="-2105" y="668280"/>
            <a:ext cx="9186157" cy="5215212"/>
          </a:xfrm>
          <a:prstGeom prst="rect">
            <a:avLst/>
          </a:prstGeom>
        </p:spPr>
      </p:pic>
      <p:cxnSp>
        <p:nvCxnSpPr>
          <p:cNvPr id="45" name="Straight Connector 4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189C8-8C06-9B58-8758-D8170EEF8ED9}"/>
              </a:ext>
            </a:extLst>
          </p:cNvPr>
          <p:cNvSpPr>
            <a:spLocks noGrp="1"/>
          </p:cNvSpPr>
          <p:nvPr>
            <p:ph sz="half" idx="2"/>
          </p:nvPr>
        </p:nvSpPr>
        <p:spPr>
          <a:xfrm>
            <a:off x="9317223" y="2412191"/>
            <a:ext cx="2702971" cy="3670180"/>
          </a:xfrm>
        </p:spPr>
        <p:txBody>
          <a:bodyPr vert="horz" lIns="0" tIns="45720" rIns="0" bIns="45720" rtlCol="0" anchor="ctr">
            <a:noAutofit/>
          </a:bodyPr>
          <a:lstStyle/>
          <a:p>
            <a:pPr>
              <a:buFont typeface="Arial" panose="020F0502020204030204" pitchFamily="34" charset="0"/>
              <a:buChar char="•"/>
            </a:pPr>
            <a:r>
              <a:rPr lang="en-US" dirty="0">
                <a:ea typeface="Calibri" panose="020F0502020204030204"/>
                <a:cs typeface="Calibri" panose="020F0502020204030204"/>
              </a:rPr>
              <a:t>USA dominates the Olympic Medal rankings, with 5,637 total medals won</a:t>
            </a:r>
          </a:p>
          <a:p>
            <a:pPr>
              <a:buFont typeface="Arial" panose="020F0502020204030204" pitchFamily="34" charset="0"/>
              <a:buChar char="•"/>
            </a:pPr>
            <a:r>
              <a:rPr lang="en-US" dirty="0">
                <a:ea typeface="Calibri" panose="020F0502020204030204"/>
                <a:cs typeface="Calibri" panose="020F0502020204030204"/>
              </a:rPr>
              <a:t>European countries make up 15 of the top 25 countries with the most medals won </a:t>
            </a:r>
          </a:p>
          <a:p>
            <a:pPr>
              <a:buFont typeface="Arial" panose="020F0502020204030204" pitchFamily="34" charset="0"/>
              <a:buChar char="•"/>
            </a:pPr>
            <a:r>
              <a:rPr lang="en-US" dirty="0">
                <a:ea typeface="Calibri" panose="020F0502020204030204"/>
                <a:cs typeface="Calibri" panose="020F0502020204030204"/>
              </a:rPr>
              <a:t>It should be noted that this is total medals, not broken down by Winter and Summer Games</a:t>
            </a:r>
          </a:p>
          <a:p>
            <a:pPr>
              <a:buFont typeface="Arial" panose="020F0502020204030204" pitchFamily="34" charset="0"/>
              <a:buChar char="•"/>
            </a:pPr>
            <a:endParaRPr lang="en-US" sz="1800" dirty="0">
              <a:ea typeface="Calibri" panose="020F0502020204030204"/>
              <a:cs typeface="Calibri" panose="020F0502020204030204"/>
            </a:endParaRPr>
          </a:p>
        </p:txBody>
      </p:sp>
      <p:sp>
        <p:nvSpPr>
          <p:cNvPr id="46" name="Rectangle 4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921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0424E-7248-4056-B2C9-8C2587A78CBE}"/>
              </a:ext>
            </a:extLst>
          </p:cNvPr>
          <p:cNvSpPr>
            <a:spLocks noGrp="1"/>
          </p:cNvSpPr>
          <p:nvPr>
            <p:ph type="title"/>
          </p:nvPr>
        </p:nvSpPr>
        <p:spPr>
          <a:xfrm>
            <a:off x="9429867" y="456042"/>
            <a:ext cx="2444553" cy="1629661"/>
          </a:xfrm>
        </p:spPr>
        <p:txBody>
          <a:bodyPr vert="horz" lIns="91440" tIns="45720" rIns="91440" bIns="45720" rtlCol="0" anchor="b">
            <a:normAutofit fontScale="90000"/>
          </a:bodyPr>
          <a:lstStyle/>
          <a:p>
            <a:pPr algn="ctr"/>
            <a:r>
              <a:rPr lang="en-US" sz="4000" kern="1200" spc="-50" baseline="0" dirty="0">
                <a:latin typeface="+mj-lt"/>
                <a:ea typeface="+mj-ea"/>
                <a:cs typeface="+mj-cs"/>
              </a:rPr>
              <a:t>Medal Count By Games</a:t>
            </a:r>
            <a:endParaRPr lang="en-US">
              <a:ea typeface="+mj-ea"/>
              <a:cs typeface="+mj-cs"/>
            </a:endParaRPr>
          </a:p>
        </p:txBody>
      </p:sp>
      <p:cxnSp>
        <p:nvCxnSpPr>
          <p:cNvPr id="15"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38E3E5-903E-55B9-4401-30392FFD37B7}"/>
              </a:ext>
            </a:extLst>
          </p:cNvPr>
          <p:cNvSpPr>
            <a:spLocks noGrp="1"/>
          </p:cNvSpPr>
          <p:nvPr>
            <p:ph sz="half" idx="2"/>
          </p:nvPr>
        </p:nvSpPr>
        <p:spPr>
          <a:xfrm>
            <a:off x="9365677" y="2185661"/>
            <a:ext cx="2703385" cy="3755565"/>
          </a:xfrm>
        </p:spPr>
        <p:txBody>
          <a:bodyPr vert="horz" lIns="0" tIns="45720" rIns="0" bIns="45720" rtlCol="0" anchor="ctr">
            <a:noAutofit/>
          </a:bodyPr>
          <a:lstStyle/>
          <a:p>
            <a:pPr>
              <a:buFont typeface="Arial" panose="020F0502020204030204" pitchFamily="34" charset="0"/>
              <a:buChar char="•"/>
            </a:pPr>
            <a:r>
              <a:rPr lang="en-US" sz="1800" dirty="0">
                <a:ea typeface="Calibri" panose="020F0502020204030204"/>
                <a:cs typeface="Calibri" panose="020F0502020204030204"/>
              </a:rPr>
              <a:t>Despite having the second most overall medals, Russia has won the most medals, along with most gold medals, at a single games: the 1980 Summer Olympics </a:t>
            </a:r>
          </a:p>
          <a:p>
            <a:pPr>
              <a:buFont typeface="Arial" panose="020F0502020204030204" pitchFamily="34" charset="0"/>
              <a:buChar char="•"/>
            </a:pPr>
            <a:r>
              <a:rPr lang="en-US" sz="1800" dirty="0">
                <a:ea typeface="Calibri" panose="020F0502020204030204"/>
                <a:cs typeface="Calibri" panose="020F0502020204030204"/>
              </a:rPr>
              <a:t>Russia, USA, UK and Germany make up nearly all of the top 20 of the most medals won in a single game</a:t>
            </a:r>
            <a:r>
              <a:rPr lang="en-US" sz="2400" dirty="0">
                <a:ea typeface="Calibri" panose="020F0502020204030204"/>
                <a:cs typeface="Calibri" panose="020F0502020204030204"/>
              </a:rPr>
              <a:t>s</a:t>
            </a:r>
          </a:p>
        </p:txBody>
      </p:sp>
      <p:sp>
        <p:nvSpPr>
          <p:cNvPr id="17" name="Rectangle 1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a:extLst>
              <a:ext uri="{FF2B5EF4-FFF2-40B4-BE49-F238E27FC236}">
                <a16:creationId xmlns:a16="http://schemas.microsoft.com/office/drawing/2014/main" id="{D37DDBF8-4CF1-96BA-B671-9A709D8C291A}"/>
              </a:ext>
            </a:extLst>
          </p:cNvPr>
          <p:cNvPicPr>
            <a:picLocks noGrp="1" noChangeAspect="1"/>
          </p:cNvPicPr>
          <p:nvPr>
            <p:ph sz="half" idx="1"/>
          </p:nvPr>
        </p:nvPicPr>
        <p:blipFill>
          <a:blip r:embed="rId2"/>
          <a:srcRect l="3158" t="-97" r="-234" b="61"/>
          <a:stretch>
            <a:fillRect/>
          </a:stretch>
        </p:blipFill>
        <p:spPr>
          <a:xfrm>
            <a:off x="289443" y="140474"/>
            <a:ext cx="8986295" cy="6054728"/>
          </a:xfrm>
          <a:prstGeom prst="rect">
            <a:avLst/>
          </a:prstGeom>
        </p:spPr>
      </p:pic>
    </p:spTree>
    <p:extLst>
      <p:ext uri="{BB962C8B-B14F-4D97-AF65-F5344CB8AC3E}">
        <p14:creationId xmlns:p14="http://schemas.microsoft.com/office/powerpoint/2010/main" val="36670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7708F-D734-9D45-005C-2CB5618B64F4}"/>
              </a:ext>
            </a:extLst>
          </p:cNvPr>
          <p:cNvSpPr>
            <a:spLocks noGrp="1"/>
          </p:cNvSpPr>
          <p:nvPr>
            <p:ph type="title"/>
          </p:nvPr>
        </p:nvSpPr>
        <p:spPr>
          <a:xfrm>
            <a:off x="9038928" y="634946"/>
            <a:ext cx="2881874" cy="1450757"/>
          </a:xfrm>
        </p:spPr>
        <p:txBody>
          <a:bodyPr>
            <a:normAutofit/>
          </a:bodyPr>
          <a:lstStyle/>
          <a:p>
            <a:pPr algn="ctr"/>
            <a:r>
              <a:rPr lang="en-US" sz="3400" dirty="0">
                <a:ea typeface="Calibri Light"/>
                <a:cs typeface="Calibri Light"/>
              </a:rPr>
              <a:t>Athlete Demographics - Age</a:t>
            </a:r>
            <a:endParaRPr lang="en-US" dirty="0"/>
          </a:p>
        </p:txBody>
      </p:sp>
      <p:pic>
        <p:nvPicPr>
          <p:cNvPr id="4" name="Content Placeholder 3" descr="A graph of different age trends&#10;&#10;AI-generated content may be incorrect.">
            <a:extLst>
              <a:ext uri="{FF2B5EF4-FFF2-40B4-BE49-F238E27FC236}">
                <a16:creationId xmlns:a16="http://schemas.microsoft.com/office/drawing/2014/main" id="{96108567-C61B-80D8-973D-BAB9714D0427}"/>
              </a:ext>
            </a:extLst>
          </p:cNvPr>
          <p:cNvPicPr>
            <a:picLocks noChangeAspect="1"/>
          </p:cNvPicPr>
          <p:nvPr/>
        </p:nvPicPr>
        <p:blipFill>
          <a:blip r:embed="rId2"/>
          <a:stretch>
            <a:fillRect/>
          </a:stretch>
        </p:blipFill>
        <p:spPr>
          <a:xfrm>
            <a:off x="183425" y="537476"/>
            <a:ext cx="8798235" cy="5035912"/>
          </a:xfrm>
          <a:prstGeom prst="rect">
            <a:avLst/>
          </a:prstGeom>
        </p:spPr>
      </p:pic>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F3F7D932-9172-7FF5-89DF-59F6E8C27FAF}"/>
              </a:ext>
            </a:extLst>
          </p:cNvPr>
          <p:cNvSpPr>
            <a:spLocks noGrp="1"/>
          </p:cNvSpPr>
          <p:nvPr>
            <p:ph idx="1"/>
          </p:nvPr>
        </p:nvSpPr>
        <p:spPr>
          <a:xfrm>
            <a:off x="9120512" y="2198914"/>
            <a:ext cx="2955589" cy="4022605"/>
          </a:xfrm>
        </p:spPr>
        <p:txBody>
          <a:bodyPr vert="horz" lIns="0" tIns="45720" rIns="0" bIns="45720" rtlCol="0" anchor="ctr">
            <a:normAutofit/>
          </a:bodyPr>
          <a:lstStyle/>
          <a:p>
            <a:pPr>
              <a:buFont typeface="Arial" panose="020F0502020204030204" pitchFamily="34" charset="0"/>
              <a:buChar char="•"/>
            </a:pPr>
            <a:r>
              <a:rPr lang="en-US" dirty="0">
                <a:ea typeface="Calibri" panose="020F0502020204030204"/>
                <a:cs typeface="Calibri" panose="020F0502020204030204"/>
              </a:rPr>
              <a:t>Average male athlete age is slightly older (26.3 years) than female athletes (24.4)</a:t>
            </a:r>
          </a:p>
          <a:p>
            <a:pPr>
              <a:buFont typeface="Arial" panose="020F0502020204030204" pitchFamily="34" charset="0"/>
              <a:buChar char="•"/>
            </a:pPr>
            <a:r>
              <a:rPr lang="en-US" dirty="0">
                <a:ea typeface="Calibri" panose="020F0502020204030204"/>
                <a:cs typeface="Calibri" panose="020F0502020204030204"/>
              </a:rPr>
              <a:t>Age differences are converging for male and female athletes, showing ages are becoming more similar over time </a:t>
            </a:r>
          </a:p>
          <a:p>
            <a:pPr>
              <a:buFont typeface="Arial" panose="020F0502020204030204" pitchFamily="34" charset="0"/>
              <a:buChar char="•"/>
            </a:pPr>
            <a:r>
              <a:rPr lang="en-US" dirty="0">
                <a:ea typeface="Calibri" panose="020F0502020204030204"/>
                <a:cs typeface="Calibri" panose="020F0502020204030204"/>
              </a:rPr>
              <a:t>Male athletes are getting slightly younger while female athletes are getting slightly older</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810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386597-CF6B-BA4A-A4E4-6FC35334A16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065BF2-5089-26D7-F765-190E2167C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AF74C-A07A-5F65-398C-EBFE30EEAF4A}"/>
              </a:ext>
            </a:extLst>
          </p:cNvPr>
          <p:cNvSpPr>
            <a:spLocks noGrp="1"/>
          </p:cNvSpPr>
          <p:nvPr>
            <p:ph type="title"/>
          </p:nvPr>
        </p:nvSpPr>
        <p:spPr>
          <a:xfrm>
            <a:off x="8972667" y="350025"/>
            <a:ext cx="2610205" cy="1735678"/>
          </a:xfrm>
        </p:spPr>
        <p:txBody>
          <a:bodyPr>
            <a:normAutofit fontScale="90000"/>
          </a:bodyPr>
          <a:lstStyle/>
          <a:p>
            <a:pPr algn="ctr"/>
            <a:r>
              <a:rPr lang="en-US" sz="3400" dirty="0">
                <a:ea typeface="Calibri Light"/>
                <a:cs typeface="Calibri Light"/>
              </a:rPr>
              <a:t>Athlete Demographics - Height and Weight</a:t>
            </a:r>
            <a:endParaRPr lang="en-US"/>
          </a:p>
        </p:txBody>
      </p:sp>
      <p:cxnSp>
        <p:nvCxnSpPr>
          <p:cNvPr id="13" name="Straight Connector 12">
            <a:extLst>
              <a:ext uri="{FF2B5EF4-FFF2-40B4-BE49-F238E27FC236}">
                <a16:creationId xmlns:a16="http://schemas.microsoft.com/office/drawing/2014/main" id="{FA1AFFE3-69B9-8846-A956-1538E5EF0B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FD9905E-E30E-C7C3-8F87-1A067E307AFE}"/>
              </a:ext>
            </a:extLst>
          </p:cNvPr>
          <p:cNvSpPr>
            <a:spLocks noGrp="1"/>
          </p:cNvSpPr>
          <p:nvPr>
            <p:ph idx="1"/>
          </p:nvPr>
        </p:nvSpPr>
        <p:spPr>
          <a:xfrm>
            <a:off x="8550333" y="2198914"/>
            <a:ext cx="3446255" cy="4022605"/>
          </a:xfrm>
        </p:spPr>
        <p:txBody>
          <a:bodyPr vert="horz" lIns="0" tIns="45720" rIns="0" bIns="45720" rtlCol="0" anchor="ctr">
            <a:normAutofit/>
          </a:bodyPr>
          <a:lstStyle/>
          <a:p>
            <a:pPr>
              <a:buFont typeface="Arial" panose="020F0502020204030204" pitchFamily="34" charset="0"/>
              <a:buChar char="•"/>
            </a:pPr>
            <a:r>
              <a:rPr lang="en-US" sz="2400" dirty="0">
                <a:ea typeface="Calibri" panose="020F0502020204030204"/>
                <a:cs typeface="Calibri" panose="020F0502020204030204"/>
              </a:rPr>
              <a:t>Male athletes tend to be an average of 11.2cm taller and 15.2kg heavier than female athletes</a:t>
            </a:r>
          </a:p>
          <a:p>
            <a:pPr>
              <a:buFont typeface="Arial" panose="020F0502020204030204" pitchFamily="34" charset="0"/>
              <a:buChar char="•"/>
            </a:pPr>
            <a:r>
              <a:rPr lang="en-US" sz="2400" dirty="0">
                <a:ea typeface="Calibri" panose="020F0502020204030204"/>
                <a:cs typeface="Calibri" panose="020F0502020204030204"/>
              </a:rPr>
              <a:t>Both genders are getting taller and heavier over time, with height increasing more gradual than weight</a:t>
            </a:r>
          </a:p>
        </p:txBody>
      </p:sp>
      <p:sp>
        <p:nvSpPr>
          <p:cNvPr id="15" name="Rectangle 14">
            <a:extLst>
              <a:ext uri="{FF2B5EF4-FFF2-40B4-BE49-F238E27FC236}">
                <a16:creationId xmlns:a16="http://schemas.microsoft.com/office/drawing/2014/main" id="{B87A3327-7816-3636-6B5A-653A24870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C14AFF0-201E-66B2-AB5D-C09566217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graph of a number of people in the olympics&#10;&#10;AI-generated content may be incorrect.">
            <a:extLst>
              <a:ext uri="{FF2B5EF4-FFF2-40B4-BE49-F238E27FC236}">
                <a16:creationId xmlns:a16="http://schemas.microsoft.com/office/drawing/2014/main" id="{4B312C60-5EB9-60A4-345D-D6F63A456A58}"/>
              </a:ext>
            </a:extLst>
          </p:cNvPr>
          <p:cNvPicPr>
            <a:picLocks noChangeAspect="1"/>
          </p:cNvPicPr>
          <p:nvPr/>
        </p:nvPicPr>
        <p:blipFill>
          <a:blip r:embed="rId2"/>
          <a:stretch>
            <a:fillRect/>
          </a:stretch>
        </p:blipFill>
        <p:spPr>
          <a:xfrm>
            <a:off x="267811" y="3163992"/>
            <a:ext cx="8055812" cy="3172734"/>
          </a:xfrm>
          <a:prstGeom prst="rect">
            <a:avLst/>
          </a:prstGeom>
        </p:spPr>
      </p:pic>
      <p:pic>
        <p:nvPicPr>
          <p:cNvPr id="5" name="Picture 4" descr="A graph of a number of people in the olympics&#10;&#10;AI-generated content may be incorrect.">
            <a:extLst>
              <a:ext uri="{FF2B5EF4-FFF2-40B4-BE49-F238E27FC236}">
                <a16:creationId xmlns:a16="http://schemas.microsoft.com/office/drawing/2014/main" id="{192D3A86-56C9-0D83-3E0E-7B9188206C5C}"/>
              </a:ext>
            </a:extLst>
          </p:cNvPr>
          <p:cNvPicPr>
            <a:picLocks noChangeAspect="1"/>
          </p:cNvPicPr>
          <p:nvPr/>
        </p:nvPicPr>
        <p:blipFill>
          <a:blip r:embed="rId3"/>
          <a:stretch>
            <a:fillRect/>
          </a:stretch>
        </p:blipFill>
        <p:spPr>
          <a:xfrm>
            <a:off x="264850" y="-394"/>
            <a:ext cx="8054622" cy="3168352"/>
          </a:xfrm>
          <a:prstGeom prst="rect">
            <a:avLst/>
          </a:prstGeom>
        </p:spPr>
      </p:pic>
    </p:spTree>
    <p:extLst>
      <p:ext uri="{BB962C8B-B14F-4D97-AF65-F5344CB8AC3E}">
        <p14:creationId xmlns:p14="http://schemas.microsoft.com/office/powerpoint/2010/main" val="142603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0BA-506A-7548-0326-147BA1CBF619}"/>
              </a:ext>
            </a:extLst>
          </p:cNvPr>
          <p:cNvSpPr>
            <a:spLocks noGrp="1"/>
          </p:cNvSpPr>
          <p:nvPr>
            <p:ph type="title"/>
          </p:nvPr>
        </p:nvSpPr>
        <p:spPr>
          <a:xfrm>
            <a:off x="626828" y="452255"/>
            <a:ext cx="10791463" cy="636336"/>
          </a:xfrm>
        </p:spPr>
        <p:txBody>
          <a:bodyPr vert="horz" lIns="91440" tIns="45720" rIns="91440" bIns="45720" rtlCol="0" anchor="b">
            <a:normAutofit/>
          </a:bodyPr>
          <a:lstStyle/>
          <a:p>
            <a:r>
              <a:rPr lang="en-US" sz="4000" dirty="0">
                <a:solidFill>
                  <a:schemeClr val="tx1">
                    <a:lumMod val="85000"/>
                    <a:lumOff val="15000"/>
                  </a:schemeClr>
                </a:solidFill>
              </a:rPr>
              <a:t>Top Performers By Sporting Event</a:t>
            </a:r>
            <a:endParaRPr lang="en-US" sz="4000">
              <a:solidFill>
                <a:schemeClr val="tx1">
                  <a:lumMod val="85000"/>
                  <a:lumOff val="15000"/>
                </a:schemeClr>
              </a:solidFill>
              <a:ea typeface="Calibri Light"/>
              <a:cs typeface="Calibri Light"/>
            </a:endParaRPr>
          </a:p>
        </p:txBody>
      </p:sp>
      <p:pic>
        <p:nvPicPr>
          <p:cNvPr id="4" name="Content Placeholder 3" descr="A screenshot of a graph&#10;&#10;AI-generated content may be incorrect.">
            <a:extLst>
              <a:ext uri="{FF2B5EF4-FFF2-40B4-BE49-F238E27FC236}">
                <a16:creationId xmlns:a16="http://schemas.microsoft.com/office/drawing/2014/main" id="{848F3C52-9377-71EE-0246-6A50AE397DF3}"/>
              </a:ext>
            </a:extLst>
          </p:cNvPr>
          <p:cNvPicPr>
            <a:picLocks noGrp="1" noChangeAspect="1"/>
          </p:cNvPicPr>
          <p:nvPr>
            <p:ph sz="half" idx="1"/>
          </p:nvPr>
        </p:nvPicPr>
        <p:blipFill>
          <a:blip r:embed="rId2"/>
          <a:stretch>
            <a:fillRect/>
          </a:stretch>
        </p:blipFill>
        <p:spPr>
          <a:xfrm>
            <a:off x="114373" y="1085690"/>
            <a:ext cx="9269655" cy="4882434"/>
          </a:xfrm>
          <a:prstGeom prst="rect">
            <a:avLst/>
          </a:prstGeom>
        </p:spPr>
      </p:pic>
      <p:sp>
        <p:nvSpPr>
          <p:cNvPr id="3" name="Content Placeholder 2">
            <a:extLst>
              <a:ext uri="{FF2B5EF4-FFF2-40B4-BE49-F238E27FC236}">
                <a16:creationId xmlns:a16="http://schemas.microsoft.com/office/drawing/2014/main" id="{D438E729-386D-740A-1A31-6B7E99B004C3}"/>
              </a:ext>
            </a:extLst>
          </p:cNvPr>
          <p:cNvSpPr>
            <a:spLocks noGrp="1"/>
          </p:cNvSpPr>
          <p:nvPr>
            <p:ph sz="half" idx="2"/>
          </p:nvPr>
        </p:nvSpPr>
        <p:spPr>
          <a:xfrm>
            <a:off x="9495903" y="1990418"/>
            <a:ext cx="2518233" cy="4023360"/>
          </a:xfrm>
        </p:spPr>
        <p:txBody>
          <a:bodyPr vert="horz" lIns="0" tIns="45720" rIns="0" bIns="45720" rtlCol="0" anchor="ctr">
            <a:normAutofit fontScale="92500" lnSpcReduction="20000"/>
          </a:bodyPr>
          <a:lstStyle/>
          <a:p>
            <a:pPr>
              <a:buFont typeface="Arial" panose="020F0502020204030204" pitchFamily="34" charset="0"/>
              <a:buChar char="•"/>
            </a:pPr>
            <a:r>
              <a:rPr lang="en-US" sz="2400" dirty="0">
                <a:ea typeface="Calibri" panose="020F0502020204030204"/>
                <a:cs typeface="Calibri" panose="020F0502020204030204"/>
              </a:rPr>
              <a:t>USA dominates in swimming, athletics and basketball</a:t>
            </a:r>
          </a:p>
          <a:p>
            <a:pPr>
              <a:buFont typeface="Arial" panose="020F0502020204030204" pitchFamily="34" charset="0"/>
              <a:buChar char="•"/>
            </a:pPr>
            <a:r>
              <a:rPr lang="en-US" sz="2400" dirty="0">
                <a:ea typeface="Calibri" panose="020F0502020204030204"/>
                <a:cs typeface="Calibri" panose="020F0502020204030204"/>
              </a:rPr>
              <a:t>Germany dominates in rowing and canoeing</a:t>
            </a:r>
          </a:p>
          <a:p>
            <a:pPr>
              <a:buFont typeface="Arial" panose="020F0502020204030204" pitchFamily="34" charset="0"/>
              <a:buChar char="•"/>
            </a:pPr>
            <a:r>
              <a:rPr lang="en-US" sz="2400" dirty="0">
                <a:ea typeface="Calibri" panose="020F0502020204030204"/>
                <a:cs typeface="Calibri" panose="020F0502020204030204"/>
              </a:rPr>
              <a:t>Italy dominates in fencing</a:t>
            </a:r>
          </a:p>
          <a:p>
            <a:pPr>
              <a:buFont typeface="Arial" panose="020F0502020204030204" pitchFamily="34" charset="0"/>
              <a:buChar char="•"/>
            </a:pPr>
            <a:r>
              <a:rPr lang="en-US" sz="2400" dirty="0">
                <a:ea typeface="Calibri" panose="020F0502020204030204"/>
                <a:cs typeface="Calibri" panose="020F0502020204030204"/>
              </a:rPr>
              <a:t>Canada dominates in ice hockey</a:t>
            </a:r>
          </a:p>
          <a:p>
            <a:pPr>
              <a:buFont typeface="Arial" panose="020F0502020204030204" pitchFamily="34" charset="0"/>
              <a:buChar char="•"/>
            </a:pPr>
            <a:r>
              <a:rPr lang="en-US" sz="2400" dirty="0">
                <a:ea typeface="Calibri" panose="020F0502020204030204"/>
                <a:cs typeface="Calibri" panose="020F0502020204030204"/>
              </a:rPr>
              <a:t>Russia dominates in gymnastics</a:t>
            </a:r>
          </a:p>
          <a:p>
            <a:pPr>
              <a:buFont typeface="Arial" panose="020F0502020204030204" pitchFamily="34" charset="0"/>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26074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2FA0B-7749-9950-E77E-FEA9481E8A6E}"/>
              </a:ext>
            </a:extLst>
          </p:cNvPr>
          <p:cNvSpPr>
            <a:spLocks noGrp="1"/>
          </p:cNvSpPr>
          <p:nvPr>
            <p:ph type="title"/>
          </p:nvPr>
        </p:nvSpPr>
        <p:spPr>
          <a:xfrm>
            <a:off x="9284093" y="250633"/>
            <a:ext cx="2265649" cy="1835070"/>
          </a:xfrm>
        </p:spPr>
        <p:txBody>
          <a:bodyPr>
            <a:normAutofit fontScale="90000"/>
          </a:bodyPr>
          <a:lstStyle/>
          <a:p>
            <a:pPr algn="ctr"/>
            <a:r>
              <a:rPr lang="en-US" sz="3700">
                <a:ea typeface="Calibri Light"/>
                <a:cs typeface="Calibri Light"/>
              </a:rPr>
              <a:t>Top Performers By Sporting Event</a:t>
            </a:r>
            <a:endParaRPr lang="en-US"/>
          </a:p>
        </p:txBody>
      </p:sp>
      <p:pic>
        <p:nvPicPr>
          <p:cNvPr id="4" name="Content Placeholder 3">
            <a:extLst>
              <a:ext uri="{FF2B5EF4-FFF2-40B4-BE49-F238E27FC236}">
                <a16:creationId xmlns:a16="http://schemas.microsoft.com/office/drawing/2014/main" id="{9548EF64-711B-95D0-9BBB-3E2C53949C43}"/>
              </a:ext>
            </a:extLst>
          </p:cNvPr>
          <p:cNvPicPr>
            <a:picLocks noChangeAspect="1"/>
          </p:cNvPicPr>
          <p:nvPr/>
        </p:nvPicPr>
        <p:blipFill>
          <a:blip r:embed="rId2"/>
          <a:stretch>
            <a:fillRect/>
          </a:stretch>
        </p:blipFill>
        <p:spPr>
          <a:xfrm>
            <a:off x="150295" y="522912"/>
            <a:ext cx="8818115" cy="5177683"/>
          </a:xfrm>
          <a:prstGeom prst="rect">
            <a:avLst/>
          </a:prstGeom>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7">
            <a:extLst>
              <a:ext uri="{FF2B5EF4-FFF2-40B4-BE49-F238E27FC236}">
                <a16:creationId xmlns:a16="http://schemas.microsoft.com/office/drawing/2014/main" id="{E179B97D-3CD3-6AB6-BD12-C7C2DB199061}"/>
              </a:ext>
            </a:extLst>
          </p:cNvPr>
          <p:cNvSpPr>
            <a:spLocks noGrp="1"/>
          </p:cNvSpPr>
          <p:nvPr>
            <p:ph idx="1"/>
          </p:nvPr>
        </p:nvSpPr>
        <p:spPr>
          <a:xfrm>
            <a:off x="9078685" y="2198914"/>
            <a:ext cx="2782483" cy="3670180"/>
          </a:xfrm>
        </p:spPr>
        <p:txBody>
          <a:bodyPr vert="horz" lIns="0" tIns="45720" rIns="0" bIns="45720" rtlCol="0" anchor="ctr">
            <a:normAutofit/>
          </a:bodyPr>
          <a:lstStyle/>
          <a:p>
            <a:pPr>
              <a:buFont typeface="Arial" panose="020F0502020204030204" pitchFamily="34" charset="0"/>
              <a:buChar char="•"/>
            </a:pPr>
            <a:r>
              <a:rPr lang="en-US" sz="2400" dirty="0">
                <a:ea typeface="Calibri" panose="020F0502020204030204"/>
                <a:cs typeface="Calibri" panose="020F0502020204030204"/>
              </a:rPr>
              <a:t> </a:t>
            </a:r>
            <a:r>
              <a:rPr lang="en-US" dirty="0">
                <a:ea typeface="Calibri" panose="020F0502020204030204"/>
                <a:cs typeface="Calibri" panose="020F0502020204030204"/>
              </a:rPr>
              <a:t>USA and Germany are amongst the top 3 medal count for 6 of the 10 top sports</a:t>
            </a:r>
          </a:p>
          <a:p>
            <a:pPr>
              <a:buFont typeface="Arial" panose="020F0502020204030204" pitchFamily="34" charset="0"/>
              <a:buChar char="•"/>
            </a:pPr>
            <a:r>
              <a:rPr lang="en-US" dirty="0">
                <a:ea typeface="Calibri" panose="020F0502020204030204"/>
                <a:cs typeface="Calibri" panose="020F0502020204030204"/>
              </a:rPr>
              <a:t>Russia is amongst the top 3 medal count for 5 of the 10 top sports</a:t>
            </a:r>
          </a:p>
          <a:p>
            <a:pPr>
              <a:buFont typeface="Arial" panose="020F0502020204030204" pitchFamily="34" charset="0"/>
              <a:buChar char="•"/>
            </a:pPr>
            <a:endParaRPr lang="en-US" dirty="0">
              <a:ea typeface="Calibri" panose="020F0502020204030204"/>
              <a:cs typeface="Calibri" panose="020F0502020204030204"/>
            </a:endParaRP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034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B706-98CB-56ED-E352-B4EE8E3F2DBD}"/>
              </a:ext>
            </a:extLst>
          </p:cNvPr>
          <p:cNvSpPr>
            <a:spLocks noGrp="1"/>
          </p:cNvSpPr>
          <p:nvPr>
            <p:ph type="title"/>
          </p:nvPr>
        </p:nvSpPr>
        <p:spPr>
          <a:xfrm>
            <a:off x="447923" y="346238"/>
            <a:ext cx="10058400" cy="655627"/>
          </a:xfrm>
        </p:spPr>
        <p:txBody>
          <a:bodyPr>
            <a:noAutofit/>
          </a:bodyPr>
          <a:lstStyle/>
          <a:p>
            <a:r>
              <a:rPr lang="en-US" sz="4000" dirty="0">
                <a:ea typeface="Calibri Light"/>
                <a:cs typeface="Calibri Light"/>
              </a:rPr>
              <a:t>New Metric – Body Mass Index (BMI)</a:t>
            </a:r>
          </a:p>
        </p:txBody>
      </p:sp>
      <p:sp>
        <p:nvSpPr>
          <p:cNvPr id="3" name="Content Placeholder 2">
            <a:extLst>
              <a:ext uri="{FF2B5EF4-FFF2-40B4-BE49-F238E27FC236}">
                <a16:creationId xmlns:a16="http://schemas.microsoft.com/office/drawing/2014/main" id="{F88C34A6-51FE-0E1F-15EA-2DD9A8D03E7D}"/>
              </a:ext>
            </a:extLst>
          </p:cNvPr>
          <p:cNvSpPr>
            <a:spLocks noGrp="1"/>
          </p:cNvSpPr>
          <p:nvPr>
            <p:ph idx="1"/>
          </p:nvPr>
        </p:nvSpPr>
        <p:spPr>
          <a:xfrm>
            <a:off x="9252990" y="1845734"/>
            <a:ext cx="2756256" cy="4253397"/>
          </a:xfrm>
        </p:spPr>
        <p:txBody>
          <a:bodyPr vert="horz" lIns="0" tIns="45720" rIns="0" bIns="45720" rtlCol="0" anchor="t">
            <a:normAutofit fontScale="92500" lnSpcReduction="20000"/>
          </a:bodyPr>
          <a:lstStyle/>
          <a:p>
            <a:pPr>
              <a:buFont typeface="Arial" panose="020F0502020204030204" pitchFamily="34" charset="0"/>
              <a:buChar char="•"/>
            </a:pPr>
            <a:r>
              <a:rPr lang="en-US" dirty="0">
                <a:ea typeface="Calibri" panose="020F0502020204030204"/>
                <a:cs typeface="Calibri" panose="020F0502020204030204"/>
              </a:rPr>
              <a:t>Average BMI was used to examine population level body composition, with the assumption that BMI would decrease over the years as a leaner body composition was preferable for athletes</a:t>
            </a:r>
          </a:p>
          <a:p>
            <a:pPr>
              <a:buFont typeface="Arial" panose="020F0502020204030204" pitchFamily="34" charset="0"/>
              <a:buChar char="•"/>
            </a:pPr>
            <a:r>
              <a:rPr lang="en-US" dirty="0">
                <a:ea typeface="Calibri" panose="020F0502020204030204"/>
                <a:cs typeface="Calibri" panose="020F0502020204030204"/>
              </a:rPr>
              <a:t>The trend shows that there isn't much change in the average BMI over the years of the games</a:t>
            </a:r>
          </a:p>
          <a:p>
            <a:pPr>
              <a:buFont typeface="Arial" panose="020F0502020204030204" pitchFamily="34" charset="0"/>
              <a:buChar char="•"/>
            </a:pPr>
            <a:r>
              <a:rPr lang="en-US" dirty="0">
                <a:ea typeface="Calibri" panose="020F0502020204030204"/>
                <a:cs typeface="Calibri" panose="020F0502020204030204"/>
              </a:rPr>
              <a:t>Males tend to have a higher BMI than females, with both average BMIs falling well within healthy normal standards</a:t>
            </a:r>
          </a:p>
          <a:p>
            <a:pPr>
              <a:buFont typeface="Arial" panose="020F0502020204030204" pitchFamily="34" charset="0"/>
              <a:buChar char="•"/>
            </a:pPr>
            <a:endParaRPr lang="en-US" dirty="0">
              <a:ea typeface="Calibri" panose="020F0502020204030204"/>
              <a:cs typeface="Calibri" panose="020F0502020204030204"/>
            </a:endParaRPr>
          </a:p>
        </p:txBody>
      </p:sp>
      <p:pic>
        <p:nvPicPr>
          <p:cNvPr id="4" name="Picture 3" descr="A graph of a number of athletes&#10;&#10;AI-generated content may be incorrect.">
            <a:extLst>
              <a:ext uri="{FF2B5EF4-FFF2-40B4-BE49-F238E27FC236}">
                <a16:creationId xmlns:a16="http://schemas.microsoft.com/office/drawing/2014/main" id="{2F4F2683-F138-7FFE-CDCD-CD4973602C1C}"/>
              </a:ext>
            </a:extLst>
          </p:cNvPr>
          <p:cNvPicPr>
            <a:picLocks noChangeAspect="1"/>
          </p:cNvPicPr>
          <p:nvPr/>
        </p:nvPicPr>
        <p:blipFill>
          <a:blip r:embed="rId2"/>
          <a:stretch>
            <a:fillRect/>
          </a:stretch>
        </p:blipFill>
        <p:spPr>
          <a:xfrm>
            <a:off x="181910" y="1105637"/>
            <a:ext cx="8956813" cy="4737690"/>
          </a:xfrm>
          <a:prstGeom prst="rect">
            <a:avLst/>
          </a:prstGeom>
        </p:spPr>
      </p:pic>
    </p:spTree>
    <p:extLst>
      <p:ext uri="{BB962C8B-B14F-4D97-AF65-F5344CB8AC3E}">
        <p14:creationId xmlns:p14="http://schemas.microsoft.com/office/powerpoint/2010/main" val="184184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9F66-695E-1B83-B84E-52249A8469B6}"/>
              </a:ext>
            </a:extLst>
          </p:cNvPr>
          <p:cNvSpPr>
            <a:spLocks noGrp="1"/>
          </p:cNvSpPr>
          <p:nvPr>
            <p:ph type="title"/>
          </p:nvPr>
        </p:nvSpPr>
        <p:spPr/>
        <p:txBody>
          <a:bodyPr>
            <a:normAutofit/>
          </a:bodyPr>
          <a:lstStyle/>
          <a:p>
            <a:r>
              <a:rPr lang="en-US" sz="4000" dirty="0">
                <a:ea typeface="Calibri Light"/>
                <a:cs typeface="Calibri Light"/>
              </a:rPr>
              <a:t>Final Findings </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87E7DC2C-4675-F6C2-F0F2-8BB724FB2571}"/>
              </a:ext>
            </a:extLst>
          </p:cNvPr>
          <p:cNvSpPr>
            <a:spLocks noGrp="1"/>
          </p:cNvSpPr>
          <p:nvPr>
            <p:ph idx="1"/>
          </p:nvPr>
        </p:nvSpPr>
        <p:spPr/>
        <p:txBody>
          <a:bodyPr vert="horz" lIns="0" tIns="45720" rIns="0" bIns="45720" rtlCol="0" anchor="t">
            <a:normAutofit/>
          </a:bodyPr>
          <a:lstStyle/>
          <a:p>
            <a:pPr marL="457200" indent="-457200">
              <a:buAutoNum type="arabicPeriod"/>
            </a:pPr>
            <a:r>
              <a:rPr lang="en-US" dirty="0">
                <a:ea typeface="Calibri" panose="020F0502020204030204"/>
                <a:cs typeface="Calibri" panose="020F0502020204030204"/>
              </a:rPr>
              <a:t>The United States, Germany, the United Kingdom, and France were among the leaders in total representation at the Olympics, as well as among the leaders in representation at a single Olympic games</a:t>
            </a:r>
          </a:p>
          <a:p>
            <a:pPr marL="457200" indent="-457200">
              <a:buAutoNum type="arabicPeriod"/>
            </a:pPr>
            <a:r>
              <a:rPr lang="en-US" dirty="0">
                <a:ea typeface="Calibri" panose="020F0502020204030204"/>
                <a:cs typeface="Calibri" panose="020F0502020204030204"/>
              </a:rPr>
              <a:t>Despite being 5th in total representation at the Olympics, Russia has the second most medals won; second to the United States. My hypothesis that China would have the most medals won over the years was incorrect, as they ranked 13th in most medals won</a:t>
            </a:r>
          </a:p>
          <a:p>
            <a:pPr marL="457200" indent="-457200">
              <a:buAutoNum type="arabicPeriod"/>
            </a:pPr>
            <a:r>
              <a:rPr lang="en-US" dirty="0">
                <a:ea typeface="Calibri" panose="020F0502020204030204"/>
                <a:cs typeface="Calibri" panose="020F0502020204030204"/>
              </a:rPr>
              <a:t>Average athlete demographics have changed throughout the years, with age for males getting younger and age for females getting older. Height and weight for both males and females have been increasing, which disproves my initial hypothesis</a:t>
            </a:r>
          </a:p>
          <a:p>
            <a:pPr marL="457200" indent="-457200">
              <a:buAutoNum type="arabicPeriod"/>
            </a:pPr>
            <a:r>
              <a:rPr lang="en-US" dirty="0">
                <a:ea typeface="Calibri" panose="020F0502020204030204"/>
                <a:cs typeface="Calibri" panose="020F0502020204030204"/>
              </a:rPr>
              <a:t>The United States, Germany and Russia are consistently good at the top sporting events in the Olympics, whether it is the Summer or Winter sporting events</a:t>
            </a:r>
          </a:p>
          <a:p>
            <a:pPr marL="457200" indent="-457200">
              <a:buAutoNum type="arabicPeriod"/>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54699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D606-C718-936D-8F7C-DE1C6EE02548}"/>
              </a:ext>
            </a:extLst>
          </p:cNvPr>
          <p:cNvSpPr>
            <a:spLocks noGrp="1"/>
          </p:cNvSpPr>
          <p:nvPr>
            <p:ph type="title"/>
          </p:nvPr>
        </p:nvSpPr>
        <p:spPr/>
        <p:txBody>
          <a:bodyPr>
            <a:normAutofit/>
          </a:bodyPr>
          <a:lstStyle/>
          <a:p>
            <a:r>
              <a:rPr lang="en-US" sz="4000" dirty="0">
                <a:ea typeface="Calibri Light"/>
                <a:cs typeface="Calibri Light"/>
              </a:rPr>
              <a:t>Further Directions</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30E3967A-6DF5-CBA6-968D-58779BB1B2C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dirty="0">
                <a:ea typeface="Calibri" panose="020F0502020204030204"/>
                <a:cs typeface="Calibri" panose="020F0502020204030204"/>
              </a:rPr>
              <a:t>This analysis focused on exploratory data analysis with descriptive statistics</a:t>
            </a:r>
          </a:p>
          <a:p>
            <a:pPr>
              <a:buFont typeface="Arial" panose="020F0502020204030204" pitchFamily="34" charset="0"/>
              <a:buChar char="•"/>
            </a:pPr>
            <a:r>
              <a:rPr lang="en-US" sz="2400" dirty="0">
                <a:ea typeface="Calibri" panose="020F0502020204030204"/>
                <a:cs typeface="Calibri" panose="020F0502020204030204"/>
              </a:rPr>
              <a:t>Further analysis can focus on trends to help predict future athlete participation, possible medal placement, athlete demographics and more, which can be used for a variety of planning or betting opportunities</a:t>
            </a:r>
          </a:p>
          <a:p>
            <a:pPr marL="383540" lvl="1">
              <a:buFont typeface="Courier New" panose="020F0502020204030204" pitchFamily="34" charset="0"/>
              <a:buChar char="o"/>
            </a:pPr>
            <a:r>
              <a:rPr lang="en-US" sz="2000" dirty="0">
                <a:ea typeface="Calibri" panose="020F0502020204030204"/>
                <a:cs typeface="Calibri" panose="020F0502020204030204"/>
              </a:rPr>
              <a:t>Sports betting companies can use these predictive trends as a guideline for how to wager their bets for the Olympics</a:t>
            </a:r>
          </a:p>
          <a:p>
            <a:pPr>
              <a:buFont typeface="Arial" panose="020F0502020204030204" pitchFamily="34" charset="0"/>
              <a:buChar char="•"/>
            </a:pPr>
            <a:r>
              <a:rPr lang="en-US" sz="2400" dirty="0">
                <a:ea typeface="Calibri" panose="020F0502020204030204"/>
                <a:cs typeface="Calibri" panose="020F0502020204030204"/>
              </a:rPr>
              <a:t>Analysis can also look into relationships such as a country's success in the games when they are the host nation, which can be used to drive countries to place bids to host the Olympics</a:t>
            </a:r>
          </a:p>
        </p:txBody>
      </p:sp>
    </p:spTree>
    <p:extLst>
      <p:ext uri="{BB962C8B-B14F-4D97-AF65-F5344CB8AC3E}">
        <p14:creationId xmlns:p14="http://schemas.microsoft.com/office/powerpoint/2010/main" val="185253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B099-A991-AF86-2B3E-D8928E3BAF8D}"/>
              </a:ext>
            </a:extLst>
          </p:cNvPr>
          <p:cNvSpPr>
            <a:spLocks noGrp="1"/>
          </p:cNvSpPr>
          <p:nvPr>
            <p:ph type="title"/>
          </p:nvPr>
        </p:nvSpPr>
        <p:spPr/>
        <p:txBody>
          <a:bodyPr>
            <a:normAutofit/>
          </a:bodyPr>
          <a:lstStyle/>
          <a:p>
            <a:r>
              <a:rPr lang="en-US" sz="4000" dirty="0">
                <a:ea typeface="Calibri Light"/>
                <a:cs typeface="Calibri Light"/>
              </a:rPr>
              <a:t>Proposal Description</a:t>
            </a:r>
            <a:endParaRPr lang="en-US" sz="4400"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2E1D0F9E-0D86-432D-762C-8BE43A6F5275}"/>
              </a:ext>
            </a:extLst>
          </p:cNvPr>
          <p:cNvSpPr>
            <a:spLocks noGrp="1"/>
          </p:cNvSpPr>
          <p:nvPr>
            <p:ph idx="1"/>
          </p:nvPr>
        </p:nvSpPr>
        <p:spPr>
          <a:xfrm>
            <a:off x="1097280" y="2000957"/>
            <a:ext cx="10058400" cy="2203027"/>
          </a:xfrm>
        </p:spPr>
        <p:txBody>
          <a:bodyPr vert="horz" lIns="0" tIns="45720" rIns="0" bIns="45720" rtlCol="0" anchor="ctr">
            <a:noAutofit/>
          </a:bodyPr>
          <a:lstStyle/>
          <a:p>
            <a:r>
              <a:rPr lang="en-US" sz="2400" dirty="0">
                <a:ea typeface="Calibri"/>
                <a:cs typeface="Calibri"/>
              </a:rPr>
              <a:t>This project will analyze data from 100+ years of the Olympic games. This analysis will include various trends on the data such as the teams with the most participating athletes, teams with the most medals, mean athlete age and more. This type of data may be interesting for those on the Olympic Committees, as it shows these trends over many years and can inform them on which countries are top performers. This data may also be used by sports commentators as it gives history of the games to discuss with the fans. </a:t>
            </a:r>
            <a:endParaRPr lang="en-US" sz="2400">
              <a:ea typeface="Calibri"/>
              <a:cs typeface="Calibri"/>
            </a:endParaRPr>
          </a:p>
        </p:txBody>
      </p:sp>
    </p:spTree>
    <p:extLst>
      <p:ext uri="{BB962C8B-B14F-4D97-AF65-F5344CB8AC3E}">
        <p14:creationId xmlns:p14="http://schemas.microsoft.com/office/powerpoint/2010/main" val="63582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70D1-75E2-ED28-FF57-940BE12C863C}"/>
              </a:ext>
            </a:extLst>
          </p:cNvPr>
          <p:cNvSpPr>
            <a:spLocks noGrp="1"/>
          </p:cNvSpPr>
          <p:nvPr>
            <p:ph type="title"/>
          </p:nvPr>
        </p:nvSpPr>
        <p:spPr/>
        <p:txBody>
          <a:bodyPr>
            <a:normAutofit/>
          </a:bodyPr>
          <a:lstStyle/>
          <a:p>
            <a:r>
              <a:rPr lang="en-US" sz="4000" dirty="0">
                <a:ea typeface="Calibri Light"/>
                <a:cs typeface="Calibri Light"/>
              </a:rPr>
              <a:t>Questions to Answer</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49F9D9EA-2BEB-B743-AF4A-04A6D006FB2B}"/>
              </a:ext>
            </a:extLst>
          </p:cNvPr>
          <p:cNvSpPr>
            <a:spLocks noGrp="1"/>
          </p:cNvSpPr>
          <p:nvPr>
            <p:ph idx="1"/>
          </p:nvPr>
        </p:nvSpPr>
        <p:spPr/>
        <p:txBody>
          <a:bodyPr vert="horz" lIns="0" tIns="45720" rIns="0" bIns="45720" rtlCol="0" anchor="ctr">
            <a:normAutofit/>
          </a:bodyPr>
          <a:lstStyle/>
          <a:p>
            <a:pPr marL="457200" indent="-457200">
              <a:buAutoNum type="arabicPeriod"/>
            </a:pPr>
            <a:r>
              <a:rPr lang="en-US" sz="2400" dirty="0">
                <a:ea typeface="Calibri"/>
                <a:cs typeface="Calibri"/>
              </a:rPr>
              <a:t>Which teams have the most representation and how does this change over time?</a:t>
            </a:r>
          </a:p>
          <a:p>
            <a:pPr marL="457200" indent="-457200">
              <a:buAutoNum type="arabicPeriod"/>
            </a:pPr>
            <a:r>
              <a:rPr lang="en-US" sz="2400" dirty="0">
                <a:ea typeface="Calibri"/>
                <a:cs typeface="Calibri"/>
              </a:rPr>
              <a:t>Which teams have the most medals and how does this change over time?</a:t>
            </a:r>
          </a:p>
          <a:p>
            <a:pPr marL="457200" indent="-457200">
              <a:buAutoNum type="arabicPeriod"/>
            </a:pPr>
            <a:r>
              <a:rPr lang="en-US" sz="2400" dirty="0">
                <a:ea typeface="Calibri"/>
                <a:cs typeface="Calibri"/>
              </a:rPr>
              <a:t>What are the mean demographics in each year of the games? How does the age and gender distribution change over time and by team?</a:t>
            </a:r>
          </a:p>
          <a:p>
            <a:pPr marL="457200" indent="-457200">
              <a:buAutoNum type="arabicPeriod"/>
            </a:pPr>
            <a:r>
              <a:rPr lang="en-US" sz="2400" dirty="0">
                <a:ea typeface="Calibri"/>
                <a:cs typeface="Calibri"/>
              </a:rPr>
              <a:t>Which teams are the top performers in each sport?</a:t>
            </a:r>
          </a:p>
          <a:p>
            <a:pPr marL="457200" indent="-457200">
              <a:buAutoNum type="arabicPeriod"/>
            </a:pPr>
            <a:endParaRPr lang="en-US" dirty="0">
              <a:ea typeface="Calibri"/>
              <a:cs typeface="Calibri"/>
            </a:endParaRPr>
          </a:p>
        </p:txBody>
      </p:sp>
    </p:spTree>
    <p:extLst>
      <p:ext uri="{BB962C8B-B14F-4D97-AF65-F5344CB8AC3E}">
        <p14:creationId xmlns:p14="http://schemas.microsoft.com/office/powerpoint/2010/main" val="378101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998A-C3A3-AC03-DFFD-51AC9DE94D61}"/>
              </a:ext>
            </a:extLst>
          </p:cNvPr>
          <p:cNvSpPr>
            <a:spLocks noGrp="1"/>
          </p:cNvSpPr>
          <p:nvPr>
            <p:ph type="title"/>
          </p:nvPr>
        </p:nvSpPr>
        <p:spPr/>
        <p:txBody>
          <a:bodyPr>
            <a:normAutofit/>
          </a:bodyPr>
          <a:lstStyle/>
          <a:p>
            <a:r>
              <a:rPr lang="en-US" sz="4000" dirty="0">
                <a:ea typeface="Calibri Light"/>
                <a:cs typeface="Calibri Light"/>
              </a:rPr>
              <a:t>Initial Hypotheses</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9F0D90B-BDEC-4A48-0781-265C491930B6}"/>
              </a:ext>
            </a:extLst>
          </p:cNvPr>
          <p:cNvSpPr>
            <a:spLocks noGrp="1"/>
          </p:cNvSpPr>
          <p:nvPr>
            <p:ph idx="1"/>
          </p:nvPr>
        </p:nvSpPr>
        <p:spPr>
          <a:xfrm>
            <a:off x="1097280" y="1759470"/>
            <a:ext cx="10058400" cy="4310907"/>
          </a:xfrm>
        </p:spPr>
        <p:txBody>
          <a:bodyPr vert="horz" lIns="0" tIns="45720" rIns="0" bIns="45720" rtlCol="0" anchor="t">
            <a:normAutofit/>
          </a:bodyPr>
          <a:lstStyle/>
          <a:p>
            <a:pPr marL="457200" indent="-457200">
              <a:buAutoNum type="arabicPeriod"/>
            </a:pPr>
            <a:r>
              <a:rPr lang="en-US" dirty="0">
                <a:ea typeface="Calibri"/>
                <a:cs typeface="Calibri"/>
              </a:rPr>
              <a:t>I think that European teams will have the most athlete representation per games in the early years of the games (early 1900s), however the United States, Russia and China will have more athlete representation in the later years and into the 2000s. </a:t>
            </a:r>
          </a:p>
          <a:p>
            <a:pPr marL="457200" indent="-457200">
              <a:buAutoNum type="arabicPeriod"/>
            </a:pPr>
            <a:r>
              <a:rPr lang="en-US" dirty="0">
                <a:ea typeface="Calibri"/>
                <a:cs typeface="Calibri"/>
              </a:rPr>
              <a:t>Similarly to before, I believe that European teams will have more medals in the early games with the Unites States and China having more medals in the later years. I think China will have the most medals overall within the years from this dataset.</a:t>
            </a:r>
          </a:p>
          <a:p>
            <a:pPr marL="457200" indent="-457200">
              <a:buAutoNum type="arabicPeriod"/>
            </a:pPr>
            <a:r>
              <a:rPr lang="en-US" dirty="0">
                <a:ea typeface="Calibri"/>
                <a:cs typeface="Calibri"/>
              </a:rPr>
              <a:t>I think the age demographics will show a gradual decline in age of the athletes over the years, with an increase in height and a decrease in weight as athlete body type norms have evolved. I think this will stay pretty consistent by team with no noticeable differences.</a:t>
            </a:r>
          </a:p>
          <a:p>
            <a:pPr marL="457200" indent="-457200">
              <a:buAutoNum type="arabicPeriod"/>
            </a:pPr>
            <a:r>
              <a:rPr lang="en-US" dirty="0">
                <a:ea typeface="Calibri"/>
                <a:cs typeface="Calibri"/>
              </a:rPr>
              <a:t>I think that teams such as Russia, Canada and Scandanavian countries will dominate the events in the winter sports with a higher total medal count. I think teams such as the United States and China will dominate in summer Olympic sports with a higher total medal count.</a:t>
            </a:r>
          </a:p>
        </p:txBody>
      </p:sp>
    </p:spTree>
    <p:extLst>
      <p:ext uri="{BB962C8B-B14F-4D97-AF65-F5344CB8AC3E}">
        <p14:creationId xmlns:p14="http://schemas.microsoft.com/office/powerpoint/2010/main" val="161441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9E87-077A-65B9-0A0C-51A39592B664}"/>
              </a:ext>
            </a:extLst>
          </p:cNvPr>
          <p:cNvSpPr>
            <a:spLocks noGrp="1"/>
          </p:cNvSpPr>
          <p:nvPr>
            <p:ph type="title"/>
          </p:nvPr>
        </p:nvSpPr>
        <p:spPr/>
        <p:txBody>
          <a:bodyPr>
            <a:normAutofit/>
          </a:bodyPr>
          <a:lstStyle/>
          <a:p>
            <a:r>
              <a:rPr lang="en-US" sz="4000" dirty="0">
                <a:ea typeface="Calibri Light"/>
                <a:cs typeface="Calibri Light"/>
              </a:rPr>
              <a:t>Data Analysis Approach</a:t>
            </a:r>
            <a:endParaRPr lang="en-US" sz="4000" dirty="0"/>
          </a:p>
        </p:txBody>
      </p:sp>
      <p:sp>
        <p:nvSpPr>
          <p:cNvPr id="3" name="Content Placeholder 2">
            <a:extLst>
              <a:ext uri="{FF2B5EF4-FFF2-40B4-BE49-F238E27FC236}">
                <a16:creationId xmlns:a16="http://schemas.microsoft.com/office/drawing/2014/main" id="{10A7F8D7-C492-1F9E-CF56-473A58315DF4}"/>
              </a:ext>
            </a:extLst>
          </p:cNvPr>
          <p:cNvSpPr>
            <a:spLocks noGrp="1"/>
          </p:cNvSpPr>
          <p:nvPr>
            <p:ph idx="1"/>
          </p:nvPr>
        </p:nvSpPr>
        <p:spPr/>
        <p:txBody>
          <a:bodyPr vert="horz" lIns="0" tIns="45720" rIns="0" bIns="45720" rtlCol="0" anchor="ctr">
            <a:normAutofit/>
          </a:bodyPr>
          <a:lstStyle/>
          <a:p>
            <a:pPr marL="457200" indent="-457200">
              <a:buFont typeface="Arial" panose="020F0502020204030204" pitchFamily="34" charset="0"/>
              <a:buChar char="•"/>
            </a:pPr>
            <a:r>
              <a:rPr lang="en-US" sz="2400" dirty="0">
                <a:ea typeface="Calibri"/>
                <a:cs typeface="Calibri"/>
              </a:rPr>
              <a:t>I will be mostly examining the teams, games, medal and sport columns. </a:t>
            </a:r>
          </a:p>
          <a:p>
            <a:pPr marL="457200" indent="-457200">
              <a:buFont typeface="Arial" panose="020F0502020204030204" pitchFamily="34" charset="0"/>
              <a:buChar char="•"/>
            </a:pPr>
            <a:r>
              <a:rPr lang="en-US" sz="2400" dirty="0">
                <a:ea typeface="Calibri"/>
                <a:cs typeface="Calibri"/>
              </a:rPr>
              <a:t>I will be using aggregates to examine descriptive statistics of the demographics of the athletes.</a:t>
            </a:r>
          </a:p>
          <a:p>
            <a:pPr marL="457200" indent="-457200">
              <a:buFont typeface="Arial" panose="020F0502020204030204" pitchFamily="34" charset="0"/>
              <a:buChar char="•"/>
            </a:pPr>
            <a:r>
              <a:rPr lang="en-US" sz="2400" dirty="0">
                <a:ea typeface="Calibri"/>
                <a:cs typeface="Calibri"/>
              </a:rPr>
              <a:t>I will be using aggregates to count various variables, such as athletes and medals.</a:t>
            </a:r>
          </a:p>
          <a:p>
            <a:pPr marL="457200" indent="-457200">
              <a:buFont typeface="Arial" panose="020F0502020204030204" pitchFamily="34" charset="0"/>
              <a:buChar char="•"/>
            </a:pPr>
            <a:r>
              <a:rPr lang="en-US" sz="2400" dirty="0">
                <a:ea typeface="Calibri"/>
                <a:cs typeface="Calibri"/>
              </a:rPr>
              <a:t>I will utilize the chart feature on Snowflake and SourceTable to create a simple visualization with the year of the games on the Y-axis to demonstrate how a variable has changed over the years.</a:t>
            </a:r>
          </a:p>
        </p:txBody>
      </p:sp>
    </p:spTree>
    <p:extLst>
      <p:ext uri="{BB962C8B-B14F-4D97-AF65-F5344CB8AC3E}">
        <p14:creationId xmlns:p14="http://schemas.microsoft.com/office/powerpoint/2010/main" val="347008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E8E0F-7D1D-8771-384B-F415C704F4F7}"/>
              </a:ext>
            </a:extLst>
          </p:cNvPr>
          <p:cNvSpPr>
            <a:spLocks noGrp="1"/>
          </p:cNvSpPr>
          <p:nvPr>
            <p:ph type="title"/>
          </p:nvPr>
        </p:nvSpPr>
        <p:spPr>
          <a:xfrm>
            <a:off x="8591684" y="652349"/>
            <a:ext cx="3401961" cy="3686015"/>
          </a:xfrm>
        </p:spPr>
        <p:txBody>
          <a:bodyPr vert="horz" lIns="91440" tIns="45720" rIns="91440" bIns="45720" rtlCol="0" anchor="b">
            <a:normAutofit/>
          </a:bodyPr>
          <a:lstStyle/>
          <a:p>
            <a:r>
              <a:rPr lang="en-US" sz="4000" dirty="0">
                <a:solidFill>
                  <a:schemeClr val="tx1">
                    <a:lumMod val="85000"/>
                    <a:lumOff val="15000"/>
                  </a:schemeClr>
                </a:solidFill>
              </a:rPr>
              <a:t>ERD</a:t>
            </a:r>
          </a:p>
        </p:txBody>
      </p:sp>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descr="A diagram of a team&#10;&#10;AI-generated content may be incorrect.">
            <a:extLst>
              <a:ext uri="{FF2B5EF4-FFF2-40B4-BE49-F238E27FC236}">
                <a16:creationId xmlns:a16="http://schemas.microsoft.com/office/drawing/2014/main" id="{33A674E5-5A65-C4EC-8A33-6A0FECC48966}"/>
              </a:ext>
            </a:extLst>
          </p:cNvPr>
          <p:cNvPicPr>
            <a:picLocks noGrp="1" noChangeAspect="1"/>
          </p:cNvPicPr>
          <p:nvPr>
            <p:ph idx="1"/>
          </p:nvPr>
        </p:nvPicPr>
        <p:blipFill>
          <a:blip r:embed="rId2"/>
          <a:srcRect l="13195" r="13036" b="141"/>
          <a:stretch>
            <a:fillRect/>
          </a:stretch>
        </p:blipFill>
        <p:spPr>
          <a:xfrm>
            <a:off x="274891" y="-1956"/>
            <a:ext cx="8314966" cy="6337106"/>
          </a:xfrm>
          <a:prstGeom prst="rect">
            <a:avLst/>
          </a:prstGeom>
        </p:spPr>
      </p:pic>
    </p:spTree>
    <p:extLst>
      <p:ext uri="{BB962C8B-B14F-4D97-AF65-F5344CB8AC3E}">
        <p14:creationId xmlns:p14="http://schemas.microsoft.com/office/powerpoint/2010/main" val="424006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F209-EB16-F65C-96BA-209BEFEB74F8}"/>
              </a:ext>
            </a:extLst>
          </p:cNvPr>
          <p:cNvSpPr>
            <a:spLocks noGrp="1"/>
          </p:cNvSpPr>
          <p:nvPr>
            <p:ph type="title"/>
          </p:nvPr>
        </p:nvSpPr>
        <p:spPr/>
        <p:txBody>
          <a:bodyPr>
            <a:normAutofit/>
          </a:bodyPr>
          <a:lstStyle/>
          <a:p>
            <a:r>
              <a:rPr lang="en-US" sz="4000" dirty="0">
                <a:ea typeface="Calibri Light"/>
                <a:cs typeface="Calibri Light"/>
              </a:rPr>
              <a:t>Technical Difficulties</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14E81007-2475-4975-D841-FD733B550C95}"/>
              </a:ext>
            </a:extLst>
          </p:cNvPr>
          <p:cNvSpPr>
            <a:spLocks noGrp="1"/>
          </p:cNvSpPr>
          <p:nvPr>
            <p:ph idx="1"/>
          </p:nvPr>
        </p:nvSpPr>
        <p:spPr/>
        <p:txBody>
          <a:bodyPr vert="horz" lIns="0" tIns="45720" rIns="0" bIns="45720" rtlCol="0" anchor="ctr">
            <a:normAutofit/>
          </a:bodyPr>
          <a:lstStyle/>
          <a:p>
            <a:pPr>
              <a:buFont typeface="Arial" panose="020F0502020204030204" pitchFamily="34" charset="0"/>
              <a:buChar char="•"/>
            </a:pPr>
            <a:r>
              <a:rPr lang="en-US" sz="2400" dirty="0">
                <a:ea typeface="Calibri" panose="020F0502020204030204"/>
                <a:cs typeface="Calibri" panose="020F0502020204030204"/>
              </a:rPr>
              <a:t>A difficulty that I ran into was that the 'team' column had to be extensively cleaned, as there were different formats to the same countries and I wanted to make sure all versions were accounted for in the analysis</a:t>
            </a:r>
          </a:p>
          <a:p>
            <a:pPr>
              <a:buFont typeface="Arial" panose="020F0502020204030204" pitchFamily="34" charset="0"/>
              <a:buChar char="•"/>
            </a:pPr>
            <a:r>
              <a:rPr lang="en-US" sz="2400" dirty="0">
                <a:ea typeface="Calibri" panose="020F0502020204030204"/>
                <a:cs typeface="Calibri" panose="020F0502020204030204"/>
              </a:rPr>
              <a:t>Other difficulties arose with multiple columns containing either 'null' or 'n/a', which needed to be screened out for any mathematical analysis</a:t>
            </a:r>
          </a:p>
        </p:txBody>
      </p:sp>
    </p:spTree>
    <p:extLst>
      <p:ext uri="{BB962C8B-B14F-4D97-AF65-F5344CB8AC3E}">
        <p14:creationId xmlns:p14="http://schemas.microsoft.com/office/powerpoint/2010/main" val="429154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DC77-1AC8-219D-F2A4-4CDBB45C804C}"/>
              </a:ext>
            </a:extLst>
          </p:cNvPr>
          <p:cNvSpPr>
            <a:spLocks noGrp="1"/>
          </p:cNvSpPr>
          <p:nvPr>
            <p:ph type="title"/>
          </p:nvPr>
        </p:nvSpPr>
        <p:spPr>
          <a:xfrm>
            <a:off x="820702" y="568825"/>
            <a:ext cx="10058400" cy="823097"/>
          </a:xfrm>
        </p:spPr>
        <p:txBody>
          <a:bodyPr>
            <a:normAutofit/>
          </a:bodyPr>
          <a:lstStyle/>
          <a:p>
            <a:r>
              <a:rPr lang="en-US" sz="4000" dirty="0">
                <a:ea typeface="Calibri Light"/>
                <a:cs typeface="Calibri Light"/>
              </a:rPr>
              <a:t>Initial Findings – Team Representation</a:t>
            </a:r>
          </a:p>
        </p:txBody>
      </p:sp>
      <p:pic>
        <p:nvPicPr>
          <p:cNvPr id="4" name="Content Placeholder 3" descr="A graph of numbers and names of athletes&#10;&#10;AI-generated content may be incorrect.">
            <a:extLst>
              <a:ext uri="{FF2B5EF4-FFF2-40B4-BE49-F238E27FC236}">
                <a16:creationId xmlns:a16="http://schemas.microsoft.com/office/drawing/2014/main" id="{218ACC3F-FA27-E4FD-C352-94297A64B78E}"/>
              </a:ext>
            </a:extLst>
          </p:cNvPr>
          <p:cNvPicPr>
            <a:picLocks noGrp="1" noChangeAspect="1"/>
          </p:cNvPicPr>
          <p:nvPr>
            <p:ph sz="half" idx="4294967295"/>
          </p:nvPr>
        </p:nvPicPr>
        <p:blipFill>
          <a:blip r:embed="rId2"/>
          <a:srcRect l="12884" t="-140" r="4026" b="392"/>
          <a:stretch>
            <a:fillRect/>
          </a:stretch>
        </p:blipFill>
        <p:spPr>
          <a:xfrm>
            <a:off x="129822" y="1391532"/>
            <a:ext cx="9044340" cy="4829350"/>
          </a:xfrm>
          <a:prstGeom prst="rect">
            <a:avLst/>
          </a:prstGeom>
        </p:spPr>
      </p:pic>
      <p:sp>
        <p:nvSpPr>
          <p:cNvPr id="3" name="Content Placeholder 2">
            <a:extLst>
              <a:ext uri="{FF2B5EF4-FFF2-40B4-BE49-F238E27FC236}">
                <a16:creationId xmlns:a16="http://schemas.microsoft.com/office/drawing/2014/main" id="{219D5C81-EBFB-27E5-F3AF-67FF57A118E1}"/>
              </a:ext>
            </a:extLst>
          </p:cNvPr>
          <p:cNvSpPr>
            <a:spLocks noGrp="1"/>
          </p:cNvSpPr>
          <p:nvPr>
            <p:ph sz="half" idx="4294967295"/>
          </p:nvPr>
        </p:nvSpPr>
        <p:spPr>
          <a:xfrm>
            <a:off x="9402763" y="1974850"/>
            <a:ext cx="2789237" cy="4024313"/>
          </a:xfrm>
        </p:spPr>
        <p:txBody>
          <a:bodyPr vert="horz" lIns="0" tIns="45720" rIns="0" bIns="45720" rtlCol="0" anchor="ctr">
            <a:normAutofit/>
          </a:bodyPr>
          <a:lstStyle/>
          <a:p>
            <a:pPr>
              <a:buFont typeface="Arial" panose="020F0502020204030204" pitchFamily="34" charset="0"/>
              <a:buChar char="•"/>
            </a:pPr>
            <a:r>
              <a:rPr lang="en-US" dirty="0">
                <a:ea typeface="Calibri" panose="020F0502020204030204"/>
                <a:cs typeface="Calibri" panose="020F0502020204030204"/>
              </a:rPr>
              <a:t>USA, Germany and UK dominated representation in the Olympics over the span from 1896 to 2016, including 51 different games</a:t>
            </a:r>
            <a:endParaRPr lang="en-US"/>
          </a:p>
          <a:p>
            <a:pPr>
              <a:buFont typeface="Arial" panose="020F0502020204030204" pitchFamily="34" charset="0"/>
              <a:buChar char="•"/>
            </a:pPr>
            <a:r>
              <a:rPr lang="en-US" dirty="0">
                <a:ea typeface="Calibri" panose="020F0502020204030204"/>
                <a:cs typeface="Calibri" panose="020F0502020204030204"/>
              </a:rPr>
              <a:t>European countries dominate the top 20 list, with 14 in the top 20</a:t>
            </a:r>
            <a:endParaRPr lang="en-US" dirty="0"/>
          </a:p>
          <a:p>
            <a:pPr>
              <a:buFont typeface="Arial" panose="020F0502020204030204" pitchFamily="34" charset="0"/>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74436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B161-ACDB-633E-51F2-C07D348E142C}"/>
              </a:ext>
            </a:extLst>
          </p:cNvPr>
          <p:cNvSpPr>
            <a:spLocks noGrp="1"/>
          </p:cNvSpPr>
          <p:nvPr>
            <p:ph type="title"/>
          </p:nvPr>
        </p:nvSpPr>
        <p:spPr>
          <a:xfrm>
            <a:off x="1156915" y="293229"/>
            <a:ext cx="10058400" cy="688757"/>
          </a:xfrm>
        </p:spPr>
        <p:txBody>
          <a:bodyPr>
            <a:normAutofit/>
          </a:bodyPr>
          <a:lstStyle/>
          <a:p>
            <a:r>
              <a:rPr lang="en-US" sz="4000" dirty="0">
                <a:ea typeface="Calibri Light"/>
                <a:cs typeface="Calibri Light"/>
              </a:rPr>
              <a:t>Initial Findings – Team Representation</a:t>
            </a:r>
            <a:endParaRPr lang="en-US" sz="4000">
              <a:solidFill>
                <a:srgbClr val="000000"/>
              </a:solidFill>
              <a:ea typeface="Calibri Light"/>
              <a:cs typeface="Calibri Light"/>
            </a:endParaRPr>
          </a:p>
        </p:txBody>
      </p:sp>
      <p:pic>
        <p:nvPicPr>
          <p:cNvPr id="4" name="Content Placeholder 3" descr="A graph of a number of athletes&#10;&#10;AI-generated content may be incorrect.">
            <a:extLst>
              <a:ext uri="{FF2B5EF4-FFF2-40B4-BE49-F238E27FC236}">
                <a16:creationId xmlns:a16="http://schemas.microsoft.com/office/drawing/2014/main" id="{4D1630BA-5929-C4E7-C2BC-9AA18C1C080B}"/>
              </a:ext>
            </a:extLst>
          </p:cNvPr>
          <p:cNvPicPr>
            <a:picLocks noGrp="1" noChangeAspect="1"/>
          </p:cNvPicPr>
          <p:nvPr>
            <p:ph sz="half" idx="1"/>
          </p:nvPr>
        </p:nvPicPr>
        <p:blipFill>
          <a:blip r:embed="rId2"/>
          <a:stretch>
            <a:fillRect/>
          </a:stretch>
        </p:blipFill>
        <p:spPr>
          <a:xfrm>
            <a:off x="219555" y="899966"/>
            <a:ext cx="8675428" cy="5074859"/>
          </a:xfrm>
          <a:prstGeom prst="rect">
            <a:avLst/>
          </a:prstGeom>
        </p:spPr>
      </p:pic>
      <p:sp>
        <p:nvSpPr>
          <p:cNvPr id="6" name="Content Placeholder 5">
            <a:extLst>
              <a:ext uri="{FF2B5EF4-FFF2-40B4-BE49-F238E27FC236}">
                <a16:creationId xmlns:a16="http://schemas.microsoft.com/office/drawing/2014/main" id="{856F255C-428D-3729-09D1-66DE1C8D85EA}"/>
              </a:ext>
            </a:extLst>
          </p:cNvPr>
          <p:cNvSpPr>
            <a:spLocks noGrp="1"/>
          </p:cNvSpPr>
          <p:nvPr>
            <p:ph sz="half" idx="2"/>
          </p:nvPr>
        </p:nvSpPr>
        <p:spPr>
          <a:xfrm>
            <a:off x="8669966" y="1913975"/>
            <a:ext cx="3458067" cy="4063165"/>
          </a:xfrm>
        </p:spPr>
        <p:txBody>
          <a:bodyPr vert="horz" lIns="0" tIns="45720" rIns="0" bIns="45720" rtlCol="0" anchor="ctr">
            <a:normAutofit fontScale="92500" lnSpcReduction="20000"/>
          </a:bodyPr>
          <a:lstStyle/>
          <a:p>
            <a:pPr>
              <a:buFont typeface="Arial" panose="020F0502020204030204" pitchFamily="34" charset="0"/>
              <a:buChar char="•"/>
            </a:pPr>
            <a:r>
              <a:rPr lang="en-US" sz="2400" dirty="0">
                <a:ea typeface="Calibri" panose="020F0502020204030204"/>
                <a:cs typeface="Calibri" panose="020F0502020204030204"/>
              </a:rPr>
              <a:t>Growth in representation is seen in both the Winter and Summer Olympics over the years, with a greater growth rate seen in the Summer games</a:t>
            </a:r>
          </a:p>
          <a:p>
            <a:pPr>
              <a:buFont typeface="Arial" panose="020F0502020204030204" pitchFamily="34" charset="0"/>
              <a:buChar char="•"/>
            </a:pPr>
            <a:r>
              <a:rPr lang="en-US" sz="2400" dirty="0">
                <a:ea typeface="Calibri" panose="020F0502020204030204"/>
                <a:cs typeface="Calibri" panose="020F0502020204030204"/>
              </a:rPr>
              <a:t>Major dips in participation can be seen around major historical events, such as the Great Depression, post-war time and boycotts</a:t>
            </a:r>
          </a:p>
          <a:p>
            <a:pPr>
              <a:buFont typeface="Arial" panose="020F0502020204030204" pitchFamily="34" charset="0"/>
              <a:buChar char="•"/>
            </a:pPr>
            <a:r>
              <a:rPr lang="en-US" sz="2400" dirty="0">
                <a:ea typeface="Calibri" panose="020F0502020204030204"/>
                <a:cs typeface="Calibri" panose="020F0502020204030204"/>
              </a:rPr>
              <a:t>The greatest representation was seen in the Summer 2016 Olympic games</a:t>
            </a:r>
          </a:p>
        </p:txBody>
      </p:sp>
    </p:spTree>
    <p:extLst>
      <p:ext uri="{BB962C8B-B14F-4D97-AF65-F5344CB8AC3E}">
        <p14:creationId xmlns:p14="http://schemas.microsoft.com/office/powerpoint/2010/main" val="641052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Olympic Games Data Analysis </vt:lpstr>
      <vt:lpstr>Proposal Description</vt:lpstr>
      <vt:lpstr>Questions to Answer</vt:lpstr>
      <vt:lpstr>Initial Hypotheses</vt:lpstr>
      <vt:lpstr>Data Analysis Approach</vt:lpstr>
      <vt:lpstr>ERD</vt:lpstr>
      <vt:lpstr>Technical Difficulties</vt:lpstr>
      <vt:lpstr>Initial Findings – Team Representation</vt:lpstr>
      <vt:lpstr>Initial Findings – Team Representation</vt:lpstr>
      <vt:lpstr>Team Representation by Games</vt:lpstr>
      <vt:lpstr>Total Medal Count</vt:lpstr>
      <vt:lpstr>Medal Count By Games</vt:lpstr>
      <vt:lpstr>Athlete Demographics - Age</vt:lpstr>
      <vt:lpstr>Athlete Demographics - Height and Weight</vt:lpstr>
      <vt:lpstr>Top Performers By Sporting Event</vt:lpstr>
      <vt:lpstr>Top Performers By Sporting Event</vt:lpstr>
      <vt:lpstr>New Metric – Body Mass Index (BMI)</vt:lpstr>
      <vt:lpstr>Final Findings </vt:lpstr>
      <vt:lpstr>Further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860</cp:revision>
  <dcterms:created xsi:type="dcterms:W3CDTF">2025-06-28T15:38:51Z</dcterms:created>
  <dcterms:modified xsi:type="dcterms:W3CDTF">2025-07-16T22:01:26Z</dcterms:modified>
</cp:coreProperties>
</file>