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82" r:id="rId5"/>
    <p:sldId id="278" r:id="rId6"/>
    <p:sldId id="279" r:id="rId7"/>
    <p:sldId id="264" r:id="rId8"/>
    <p:sldId id="280" r:id="rId9"/>
    <p:sldId id="263" r:id="rId10"/>
    <p:sldId id="281" r:id="rId11"/>
    <p:sldId id="259" r:id="rId12"/>
    <p:sldId id="28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9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423BD-3B6F-4F8C-A833-B38FD181A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C6C00F-3112-47FB-9466-893E1B8D5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7489E-D054-416A-B444-18D910EF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F9DE-DBD9-47C1-8F6F-E1876C47C89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EBBD8-A52C-43F5-98C6-C75109A3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9F2B7-4FBE-4ABB-99EB-6CCD1AC9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6F2E-E69C-4268-92A7-96F2AD4D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2E9EE-523C-4103-A2B2-ECDE90EB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CAB8DF-3D24-4E19-B516-9B273A3B2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F733E-1BD9-46B2-AC6E-C73BA9E7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F9DE-DBD9-47C1-8F6F-E1876C47C89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48F38-784C-4E10-88AE-2BC3019F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5B79A-2CD2-4511-A789-9F464971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6F2E-E69C-4268-92A7-96F2AD4D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95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A30ED6-03E5-4B0C-BF7E-96A29F291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98B15B-624B-41F5-9D7F-26E5C4CEA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1867B-E969-4458-A69F-544622FA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F9DE-DBD9-47C1-8F6F-E1876C47C89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3DCA6-8FED-434B-812B-0C055B77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ECCAB-DE33-44EB-8CA6-DF8C79AC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6F2E-E69C-4268-92A7-96F2AD4D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04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3A48F-68CA-409D-A943-3DEBFBAC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5BF3C-7A76-4F53-897B-EFF91D682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0B7EA-051D-4397-B696-48ED38B0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F9DE-DBD9-47C1-8F6F-E1876C47C89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14864-81DC-4986-AB38-543636B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07136-C805-4670-939A-096A581A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6F2E-E69C-4268-92A7-96F2AD4D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8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85C65-8983-448E-ACCB-52283791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BB8F2-7D44-450B-9776-A6E1CE9DF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7F666-C2E6-4CFF-A3F6-EAC2100D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F9DE-DBD9-47C1-8F6F-E1876C47C89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BF42B-CDAD-4582-8D9D-550E90DA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58482-D0A6-479D-A7F5-9E4EF276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6F2E-E69C-4268-92A7-96F2AD4D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35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1349D-4B4A-41E9-940A-D4ECA7DB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450DB-CCBC-418C-B599-333B27CB0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534DCE-E0AA-4B9F-A9FC-70D8539DA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CD4DC-DE01-4762-BF64-845DFE81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F9DE-DBD9-47C1-8F6F-E1876C47C89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0EBB4-C05C-4B7F-A636-8601F455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387B3F-2A60-4095-B18C-1722ADAD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6F2E-E69C-4268-92A7-96F2AD4D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0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5A188-F1B1-4015-BC5E-1E7A05D8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BD76DF-C69D-4A10-8BF9-548E4FF4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91517-EA6D-4373-95CF-62482F020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AA2EA9-9D91-444A-8B56-BB5F8F873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EE00E8-95BE-4039-AE03-AFA8F9536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C31E7D-EA22-4A51-8F54-CAB2FF49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F9DE-DBD9-47C1-8F6F-E1876C47C89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DD51BE-FF72-41C6-90DD-999A3673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FE00B3-C4EF-4B94-B1D6-05BC4F2A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6F2E-E69C-4268-92A7-96F2AD4D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B78EB-7378-4880-9DFD-ECA7553E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0AFD81-9685-4BCC-B49D-0E8B1DC3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F9DE-DBD9-47C1-8F6F-E1876C47C89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FD804D-6D92-434E-B6CC-D793FD72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33416-61AA-4064-9EEF-06112BC3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6F2E-E69C-4268-92A7-96F2AD4D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0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5744F1-A658-450A-8A00-AD6BD854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F9DE-DBD9-47C1-8F6F-E1876C47C89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DCBD24-9706-4179-92C4-D0B28704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2943E-0DD9-459B-827A-7C0A04A9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6F2E-E69C-4268-92A7-96F2AD4D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5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82A42-E9EE-4E4B-BDC3-D7235287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D0034-C020-400A-A6FB-3523C325E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3D97A-7193-4218-9830-F2776907C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8D5F7-B455-4572-AC75-E5FABDA8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F9DE-DBD9-47C1-8F6F-E1876C47C89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517DF4-A166-4281-B39E-0E74302B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F426C6-C63F-4340-A581-131DC132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6F2E-E69C-4268-92A7-96F2AD4D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8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42F9D-EC14-4238-AF3F-078F8281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D76757-D9DB-4E1D-8788-F1E6EBF5B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122DB4-A72B-49BB-97E4-8BEDE7AE3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4808D0-0699-42DB-8B03-45930B0B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F9DE-DBD9-47C1-8F6F-E1876C47C89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F8B4A-C32E-4447-80BE-37BD0E05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230658-D52B-42BA-809C-8409145B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6F2E-E69C-4268-92A7-96F2AD4D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6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3A0FB5-0E8D-43DE-A1FA-BAFFCB8E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888-4A02-43CD-91F3-34DB95379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1A924-C22A-48F9-982F-C4AE31BCF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DF9DE-DBD9-47C1-8F6F-E1876C47C89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3E2AE-4784-416E-9560-525559A47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51EEC-B22A-48BD-AF9A-A2E55786F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16F2E-E69C-4268-92A7-96F2AD4D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67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1BDCD-C595-4BE3-AED3-105770521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279" y="13320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내국인 입도 관광객</a:t>
            </a:r>
            <a:br>
              <a:rPr lang="en-US" altLang="ko-KR" dirty="0"/>
            </a:br>
            <a:r>
              <a:rPr lang="ko-KR" altLang="en-US" dirty="0"/>
              <a:t> 소비 추이 분석</a:t>
            </a:r>
            <a:r>
              <a:rPr lang="en-US" altLang="ko-KR" dirty="0"/>
              <a:t> </a:t>
            </a:r>
            <a:r>
              <a:rPr lang="ko-KR" altLang="en-US" dirty="0"/>
              <a:t>장기 리포트  </a:t>
            </a:r>
            <a:r>
              <a:rPr lang="en-US" altLang="ko-KR" dirty="0"/>
              <a:t>(2017 ~ 2019)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91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FF5F705-5BB3-43CB-A9FC-49C420CEA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60" y="255250"/>
            <a:ext cx="5703419" cy="39257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A8D02B9-B0B9-4169-A518-39A58DB2B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379" y="749214"/>
            <a:ext cx="2211098" cy="24874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ED6CC5-ACD8-4ADD-8237-C6DF4BA048B9}"/>
              </a:ext>
            </a:extLst>
          </p:cNvPr>
          <p:cNvSpPr txBox="1"/>
          <p:nvPr/>
        </p:nvSpPr>
        <p:spPr>
          <a:xfrm>
            <a:off x="412109" y="5112934"/>
            <a:ext cx="1147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</a:t>
            </a:r>
            <a:r>
              <a:rPr lang="ko-KR" altLang="en-US" dirty="0"/>
              <a:t>년도 마찬가지로 </a:t>
            </a:r>
            <a:r>
              <a:rPr lang="en-US" altLang="ko-KR" dirty="0"/>
              <a:t>“</a:t>
            </a:r>
            <a:r>
              <a:rPr lang="ko-KR" altLang="en-US" b="1" dirty="0"/>
              <a:t>휴양 및 관람</a:t>
            </a:r>
            <a:r>
              <a:rPr lang="en-US" altLang="ko-KR" b="1" dirty="0"/>
              <a:t>”</a:t>
            </a:r>
            <a:r>
              <a:rPr lang="ko-KR" altLang="en-US" dirty="0"/>
              <a:t>이 가장 높은 방문목적 빈도를 보이고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월에는 </a:t>
            </a:r>
            <a:r>
              <a:rPr lang="en-US" altLang="ko-KR" dirty="0"/>
              <a:t>2</a:t>
            </a:r>
            <a:r>
              <a:rPr lang="ko-KR" altLang="en-US" dirty="0"/>
              <a:t>위인 </a:t>
            </a:r>
            <a:r>
              <a:rPr lang="en-US" altLang="ko-KR" dirty="0"/>
              <a:t>“</a:t>
            </a:r>
            <a:r>
              <a:rPr lang="ko-KR" altLang="en-US" dirty="0"/>
              <a:t>레저스포츠</a:t>
            </a:r>
            <a:r>
              <a:rPr lang="en-US" altLang="ko-KR" dirty="0"/>
              <a:t>”</a:t>
            </a:r>
            <a:r>
              <a:rPr lang="ko-KR" altLang="en-US" dirty="0"/>
              <a:t>를 제치고 </a:t>
            </a:r>
            <a:r>
              <a:rPr lang="en-US" altLang="ko-KR" dirty="0"/>
              <a:t>“</a:t>
            </a:r>
            <a:r>
              <a:rPr lang="ko-KR" altLang="en-US" dirty="0"/>
              <a:t>친지방문</a:t>
            </a:r>
            <a:r>
              <a:rPr lang="en-US" altLang="ko-KR" dirty="0"/>
              <a:t>”</a:t>
            </a:r>
            <a:r>
              <a:rPr lang="ko-KR" altLang="en-US" dirty="0"/>
              <a:t>과 </a:t>
            </a:r>
            <a:r>
              <a:rPr lang="en-US" altLang="ko-KR" dirty="0"/>
              <a:t>“</a:t>
            </a:r>
            <a:r>
              <a:rPr lang="ko-KR" altLang="en-US" dirty="0" err="1"/>
              <a:t>회의및업무</a:t>
            </a:r>
            <a:r>
              <a:rPr lang="en-US" altLang="ko-KR" dirty="0"/>
              <a:t>”</a:t>
            </a:r>
            <a:r>
              <a:rPr lang="ko-KR" altLang="en-US" dirty="0"/>
              <a:t>목적으로 방문한 내국인의 수가 더 많았네요</a:t>
            </a:r>
            <a:r>
              <a:rPr lang="en-US" altLang="ko-KR" dirty="0"/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4DBDE05-DCBA-4E51-A780-598320D7904D}"/>
              </a:ext>
            </a:extLst>
          </p:cNvPr>
          <p:cNvSpPr txBox="1">
            <a:spLocks/>
          </p:cNvSpPr>
          <p:nvPr/>
        </p:nvSpPr>
        <p:spPr>
          <a:xfrm>
            <a:off x="1501551" y="4181042"/>
            <a:ext cx="7726073" cy="931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dirty="0"/>
              <a:t>2019</a:t>
            </a:r>
            <a:r>
              <a:rPr lang="ko-KR" altLang="en-US" sz="1200" dirty="0"/>
              <a:t>년 내국인 방문목적</a:t>
            </a:r>
          </a:p>
        </p:txBody>
      </p:sp>
    </p:spTree>
    <p:extLst>
      <p:ext uri="{BB962C8B-B14F-4D97-AF65-F5344CB8AC3E}">
        <p14:creationId xmlns:p14="http://schemas.microsoft.com/office/powerpoint/2010/main" val="175422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39114" y="392283"/>
            <a:ext cx="9479768" cy="6522890"/>
            <a:chOff x="939114" y="392283"/>
            <a:chExt cx="9479768" cy="6522890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36ECB60-1C16-4DD3-B15B-CF1E0B00A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114" y="392283"/>
              <a:ext cx="9329727" cy="5115364"/>
            </a:xfrm>
            <a:prstGeom prst="rect">
              <a:avLst/>
            </a:prstGeom>
          </p:spPr>
        </p:pic>
        <p:sp>
          <p:nvSpPr>
            <p:cNvPr id="56" name="TextBox 6">
              <a:extLst>
                <a:ext uri="{FF2B5EF4-FFF2-40B4-BE49-F238E27FC236}">
                  <a16:creationId xmlns:a16="http://schemas.microsoft.com/office/drawing/2014/main" id="{5507A4F6-6895-48C1-ABC0-3FBA15A13960}"/>
                </a:ext>
              </a:extLst>
            </p:cNvPr>
            <p:cNvSpPr txBox="1"/>
            <p:nvPr/>
          </p:nvSpPr>
          <p:spPr>
            <a:xfrm>
              <a:off x="1746485" y="1036415"/>
              <a:ext cx="71937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2017</a:t>
              </a:r>
              <a:r>
                <a:rPr lang="ko-KR" altLang="en-US" sz="1400" dirty="0"/>
                <a:t>년 대비 </a:t>
              </a:r>
              <a:r>
                <a:rPr lang="en-US" altLang="ko-KR" sz="1400" dirty="0"/>
                <a:t>2018</a:t>
              </a:r>
              <a:r>
                <a:rPr lang="ko-KR" altLang="en-US" sz="1400" dirty="0"/>
                <a:t>년 </a:t>
              </a:r>
              <a:r>
                <a:rPr lang="en-US" altLang="ko-KR" sz="1400" dirty="0"/>
                <a:t>“</a:t>
              </a:r>
              <a:r>
                <a:rPr lang="ko-KR" altLang="en-US" sz="1400" dirty="0"/>
                <a:t>기타 </a:t>
              </a:r>
              <a:r>
                <a:rPr lang="ko-KR" altLang="en-US" sz="1400" dirty="0" err="1"/>
                <a:t>수상오락</a:t>
              </a:r>
              <a:r>
                <a:rPr lang="ko-KR" altLang="en-US" sz="1400" dirty="0"/>
                <a:t> 서비스업</a:t>
              </a:r>
              <a:r>
                <a:rPr lang="en-US" altLang="ko-KR" sz="1400" dirty="0"/>
                <a:t>”</a:t>
              </a:r>
              <a:r>
                <a:rPr lang="ko-KR" altLang="en-US" sz="1400" dirty="0"/>
                <a:t>이 크게 증가하였으며</a:t>
              </a:r>
              <a:r>
                <a:rPr lang="en-US" altLang="ko-KR" sz="1400" dirty="0"/>
                <a:t>, </a:t>
              </a:r>
              <a:br>
                <a:rPr lang="en-US" altLang="ko-KR" sz="1400" dirty="0"/>
              </a:br>
              <a:r>
                <a:rPr lang="en-US" altLang="ko-KR" sz="1400" dirty="0"/>
                <a:t>“</a:t>
              </a:r>
              <a:r>
                <a:rPr lang="ko-KR" altLang="en-US" sz="1400" dirty="0"/>
                <a:t>버스 운송업</a:t>
              </a:r>
              <a:r>
                <a:rPr lang="en-US" altLang="ko-KR" sz="1400" dirty="0"/>
                <a:t>“</a:t>
              </a:r>
              <a:r>
                <a:rPr lang="ko-KR" altLang="en-US" sz="1400" dirty="0"/>
                <a:t>이 가장 크게 감소하였습니다</a:t>
              </a:r>
              <a:r>
                <a:rPr lang="en-US" altLang="ko-KR" sz="1400" dirty="0"/>
                <a:t>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28923" y="5687654"/>
              <a:ext cx="3089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소매업</a:t>
              </a:r>
            </a:p>
          </p:txBody>
        </p:sp>
        <p:sp>
          <p:nvSpPr>
            <p:cNvPr id="44" name="왼쪽 대괄호 43"/>
            <p:cNvSpPr/>
            <p:nvPr/>
          </p:nvSpPr>
          <p:spPr>
            <a:xfrm rot="16200000">
              <a:off x="2848459" y="4150981"/>
              <a:ext cx="244900" cy="274496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60080" y="5691761"/>
              <a:ext cx="33855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임</a:t>
              </a:r>
              <a:endParaRPr lang="en-US" altLang="ko-KR" sz="1050" dirty="0"/>
            </a:p>
            <a:p>
              <a:r>
                <a:rPr lang="ko-KR" altLang="en-US" sz="1050" dirty="0"/>
                <a:t>대</a:t>
              </a:r>
              <a:endParaRPr lang="en-US" altLang="ko-KR" sz="1050" dirty="0"/>
            </a:p>
            <a:p>
              <a:r>
                <a:rPr lang="ko-KR" altLang="en-US" sz="1050" dirty="0"/>
                <a:t>업</a:t>
              </a:r>
            </a:p>
          </p:txBody>
        </p:sp>
        <p:sp>
          <p:nvSpPr>
            <p:cNvPr id="47" name="왼쪽 대괄호 46"/>
            <p:cNvSpPr/>
            <p:nvPr/>
          </p:nvSpPr>
          <p:spPr>
            <a:xfrm rot="16200000">
              <a:off x="7905086" y="5380992"/>
              <a:ext cx="244900" cy="32626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14226" y="5683808"/>
              <a:ext cx="3356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서비스업</a:t>
              </a:r>
            </a:p>
          </p:txBody>
        </p:sp>
        <p:sp>
          <p:nvSpPr>
            <p:cNvPr id="50" name="왼쪽 대괄호 49"/>
            <p:cNvSpPr/>
            <p:nvPr/>
          </p:nvSpPr>
          <p:spPr>
            <a:xfrm rot="16200000">
              <a:off x="5334055" y="4566461"/>
              <a:ext cx="244900" cy="1936877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5137" y="5686322"/>
              <a:ext cx="3385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오</a:t>
              </a:r>
              <a:endParaRPr lang="en-US" altLang="ko-KR" sz="1050" dirty="0"/>
            </a:p>
            <a:p>
              <a:r>
                <a:rPr lang="ko-KR" altLang="en-US" sz="1050" dirty="0" err="1"/>
                <a:t>락</a:t>
              </a:r>
              <a:endParaRPr lang="ko-KR" altLang="en-US" sz="105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779094" y="5691761"/>
              <a:ext cx="273544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욕탕</a:t>
              </a:r>
              <a:r>
                <a:rPr lang="en-US" altLang="ko-KR" sz="1050" dirty="0"/>
                <a:t>/</a:t>
              </a:r>
              <a:r>
                <a:rPr lang="ko-KR" altLang="en-US" sz="1050" dirty="0" err="1"/>
                <a:t>마사지업</a:t>
              </a:r>
              <a:endParaRPr lang="ko-KR" alt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099564" y="5691761"/>
              <a:ext cx="319318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면</a:t>
              </a:r>
              <a:endParaRPr lang="en-US" altLang="ko-KR" sz="1050" dirty="0"/>
            </a:p>
            <a:p>
              <a:r>
                <a:rPr lang="ko-KR" altLang="en-US" sz="1050" dirty="0"/>
                <a:t>세</a:t>
              </a:r>
              <a:endParaRPr lang="en-US" altLang="ko-KR" sz="1050" dirty="0"/>
            </a:p>
            <a:p>
              <a:r>
                <a:rPr lang="ko-KR" altLang="en-US" sz="1050" dirty="0"/>
                <a:t>점</a:t>
              </a: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10268841" y="5409507"/>
              <a:ext cx="0" cy="221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18724" y="5677821"/>
              <a:ext cx="19276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/>
                <a:t>음식점및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주점업</a:t>
              </a:r>
              <a:endParaRPr lang="ko-KR" alt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24944" y="5654407"/>
              <a:ext cx="53386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/>
                <a:t>숙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박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업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03908" y="5674321"/>
              <a:ext cx="8405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운수업</a:t>
              </a:r>
            </a:p>
          </p:txBody>
        </p:sp>
        <p:sp>
          <p:nvSpPr>
            <p:cNvPr id="32" name="왼쪽 대괄호 31"/>
            <p:cNvSpPr/>
            <p:nvPr/>
          </p:nvSpPr>
          <p:spPr>
            <a:xfrm rot="16200000">
              <a:off x="6568966" y="5335800"/>
              <a:ext cx="244900" cy="39668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왼쪽 대괄호 32"/>
            <p:cNvSpPr/>
            <p:nvPr/>
          </p:nvSpPr>
          <p:spPr>
            <a:xfrm rot="16200000">
              <a:off x="8418326" y="5388979"/>
              <a:ext cx="244900" cy="305744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왼쪽 대괄호 33"/>
            <p:cNvSpPr/>
            <p:nvPr/>
          </p:nvSpPr>
          <p:spPr>
            <a:xfrm rot="16200000">
              <a:off x="7260506" y="5179997"/>
              <a:ext cx="244900" cy="778628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왼쪽 대괄호 34"/>
            <p:cNvSpPr/>
            <p:nvPr/>
          </p:nvSpPr>
          <p:spPr>
            <a:xfrm rot="16200000">
              <a:off x="9062405" y="5119217"/>
              <a:ext cx="244900" cy="82548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9918733" y="5424042"/>
              <a:ext cx="0" cy="221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29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917E484-3084-407B-B898-84A6677A6A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7" r="28714"/>
          <a:stretch/>
        </p:blipFill>
        <p:spPr>
          <a:xfrm>
            <a:off x="806023" y="1614791"/>
            <a:ext cx="6460538" cy="3209192"/>
          </a:xfrm>
          <a:prstGeom prst="rect">
            <a:avLst/>
          </a:prstGeom>
        </p:spPr>
      </p:pic>
      <p:pic>
        <p:nvPicPr>
          <p:cNvPr id="3" name="내용 개체 틀 3">
            <a:extLst>
              <a:ext uri="{FF2B5EF4-FFF2-40B4-BE49-F238E27FC236}">
                <a16:creationId xmlns:a16="http://schemas.microsoft.com/office/drawing/2014/main" id="{6A73AA12-FCE5-4BCA-A77F-486154BE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" t="6955" r="94195" b="77005"/>
          <a:stretch/>
        </p:blipFill>
        <p:spPr>
          <a:xfrm>
            <a:off x="1123644" y="603115"/>
            <a:ext cx="335503" cy="631137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A73AA12-FCE5-4BCA-A77F-486154BE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5" t="-814" r="27730" b="12587"/>
          <a:stretch/>
        </p:blipFill>
        <p:spPr>
          <a:xfrm>
            <a:off x="7254368" y="391741"/>
            <a:ext cx="296454" cy="40701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2A91C9-A24D-42DF-BB68-5C71D7427B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7"/>
          <a:stretch/>
        </p:blipFill>
        <p:spPr>
          <a:xfrm>
            <a:off x="7515135" y="1369427"/>
            <a:ext cx="2854331" cy="3694970"/>
          </a:xfrm>
          <a:prstGeom prst="rect">
            <a:avLst/>
          </a:prstGeom>
        </p:spPr>
      </p:pic>
      <p:sp>
        <p:nvSpPr>
          <p:cNvPr id="24" name="순서도: 천공 테이프 23"/>
          <p:cNvSpPr/>
          <p:nvPr/>
        </p:nvSpPr>
        <p:spPr>
          <a:xfrm>
            <a:off x="7194371" y="1290527"/>
            <a:ext cx="381538" cy="68093"/>
          </a:xfrm>
          <a:prstGeom prst="flowChartPunchedTap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천공 테이프 24"/>
          <p:cNvSpPr/>
          <p:nvPr/>
        </p:nvSpPr>
        <p:spPr>
          <a:xfrm>
            <a:off x="1077609" y="1324573"/>
            <a:ext cx="381538" cy="68093"/>
          </a:xfrm>
          <a:prstGeom prst="flowChartPunchedTap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609" y="203892"/>
            <a:ext cx="4858428" cy="342948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1234088" y="4602111"/>
            <a:ext cx="9136155" cy="1505666"/>
            <a:chOff x="1234088" y="4602111"/>
            <a:chExt cx="9136155" cy="1505666"/>
          </a:xfrm>
        </p:grpSpPr>
        <p:sp>
          <p:nvSpPr>
            <p:cNvPr id="6" name="TextBox 5"/>
            <p:cNvSpPr txBox="1"/>
            <p:nvPr/>
          </p:nvSpPr>
          <p:spPr>
            <a:xfrm>
              <a:off x="1234088" y="5246346"/>
              <a:ext cx="3089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소매업</a:t>
              </a:r>
            </a:p>
          </p:txBody>
        </p:sp>
        <p:sp>
          <p:nvSpPr>
            <p:cNvPr id="7" name="왼쪽 대괄호 6"/>
            <p:cNvSpPr/>
            <p:nvPr/>
          </p:nvSpPr>
          <p:spPr>
            <a:xfrm rot="16200000">
              <a:off x="2753624" y="3709673"/>
              <a:ext cx="244900" cy="274496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69807" y="5232066"/>
              <a:ext cx="33855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임</a:t>
              </a:r>
              <a:endParaRPr lang="en-US" altLang="ko-KR" sz="1050" dirty="0"/>
            </a:p>
            <a:p>
              <a:r>
                <a:rPr lang="ko-KR" altLang="en-US" sz="1050" dirty="0"/>
                <a:t>대</a:t>
              </a:r>
              <a:endParaRPr lang="en-US" altLang="ko-KR" sz="1050" dirty="0"/>
            </a:p>
            <a:p>
              <a:r>
                <a:rPr lang="ko-KR" altLang="en-US" sz="1050" dirty="0"/>
                <a:t>업</a:t>
              </a:r>
            </a:p>
          </p:txBody>
        </p:sp>
        <p:sp>
          <p:nvSpPr>
            <p:cNvPr id="9" name="왼쪽 대괄호 8"/>
            <p:cNvSpPr/>
            <p:nvPr/>
          </p:nvSpPr>
          <p:spPr>
            <a:xfrm rot="16200000">
              <a:off x="7914813" y="4921297"/>
              <a:ext cx="244900" cy="32626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92979" y="5224096"/>
              <a:ext cx="3356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서비스업</a:t>
              </a:r>
            </a:p>
          </p:txBody>
        </p:sp>
        <p:sp>
          <p:nvSpPr>
            <p:cNvPr id="11" name="왼쪽 대괄호 10"/>
            <p:cNvSpPr/>
            <p:nvPr/>
          </p:nvSpPr>
          <p:spPr>
            <a:xfrm rot="16200000">
              <a:off x="5185338" y="4164425"/>
              <a:ext cx="244900" cy="1833534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10914" y="5215813"/>
              <a:ext cx="3385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오</a:t>
              </a:r>
              <a:endParaRPr lang="en-US" altLang="ko-KR" sz="1050" dirty="0"/>
            </a:p>
            <a:p>
              <a:r>
                <a:rPr lang="ko-KR" altLang="en-US" sz="1050" dirty="0" err="1"/>
                <a:t>락</a:t>
              </a:r>
              <a:endParaRPr lang="ko-KR" alt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730455" y="4884365"/>
              <a:ext cx="273544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욕탕</a:t>
              </a:r>
              <a:r>
                <a:rPr lang="en-US" altLang="ko-KR" sz="1050" dirty="0"/>
                <a:t>/</a:t>
              </a:r>
              <a:r>
                <a:rPr lang="ko-KR" altLang="en-US" sz="1050" dirty="0" err="1"/>
                <a:t>마사지업</a:t>
              </a:r>
              <a:endParaRPr lang="ko-KR" altLang="en-US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50925" y="4884365"/>
              <a:ext cx="319318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면</a:t>
              </a:r>
              <a:endParaRPr lang="en-US" altLang="ko-KR" sz="1050" dirty="0"/>
            </a:p>
            <a:p>
              <a:r>
                <a:rPr lang="ko-KR" altLang="en-US" sz="1050" dirty="0"/>
                <a:t>세</a:t>
              </a:r>
              <a:endParaRPr lang="en-US" altLang="ko-KR" sz="1050" dirty="0"/>
            </a:p>
            <a:p>
              <a:r>
                <a:rPr lang="ko-KR" altLang="en-US" sz="1050" dirty="0"/>
                <a:t>점</a:t>
              </a: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220202" y="4602111"/>
              <a:ext cx="0" cy="221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21678" y="5224113"/>
              <a:ext cx="19276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/>
                <a:t>음식점및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주점업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79824" y="5210359"/>
              <a:ext cx="53386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/>
                <a:t>숙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박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업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54860" y="5192377"/>
              <a:ext cx="8405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운수업</a:t>
              </a:r>
            </a:p>
          </p:txBody>
        </p:sp>
        <p:sp>
          <p:nvSpPr>
            <p:cNvPr id="19" name="왼쪽 대괄호 18"/>
            <p:cNvSpPr/>
            <p:nvPr/>
          </p:nvSpPr>
          <p:spPr>
            <a:xfrm rot="16200000">
              <a:off x="6424772" y="4877352"/>
              <a:ext cx="244900" cy="39668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왼쪽 대괄호 19"/>
            <p:cNvSpPr/>
            <p:nvPr/>
          </p:nvSpPr>
          <p:spPr>
            <a:xfrm rot="16200000">
              <a:off x="8409138" y="4928320"/>
              <a:ext cx="244900" cy="305744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왼쪽 대괄호 20"/>
            <p:cNvSpPr/>
            <p:nvPr/>
          </p:nvSpPr>
          <p:spPr>
            <a:xfrm rot="16200000">
              <a:off x="7168426" y="4661222"/>
              <a:ext cx="244900" cy="78346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왼쪽 대괄호 21"/>
            <p:cNvSpPr/>
            <p:nvPr/>
          </p:nvSpPr>
          <p:spPr>
            <a:xfrm rot="16200000">
              <a:off x="9148822" y="4640215"/>
              <a:ext cx="244900" cy="82548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9867227" y="4628081"/>
              <a:ext cx="0" cy="221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6">
            <a:extLst>
              <a:ext uri="{FF2B5EF4-FFF2-40B4-BE49-F238E27FC236}">
                <a16:creationId xmlns:a16="http://schemas.microsoft.com/office/drawing/2014/main" id="{5507A4F6-6895-48C1-ABC0-3FBA15A13960}"/>
              </a:ext>
            </a:extLst>
          </p:cNvPr>
          <p:cNvSpPr txBox="1"/>
          <p:nvPr/>
        </p:nvSpPr>
        <p:spPr>
          <a:xfrm>
            <a:off x="1459147" y="6220085"/>
            <a:ext cx="6280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2018</a:t>
            </a:r>
            <a:r>
              <a:rPr lang="ko-KR" altLang="en-US" sz="1400" dirty="0"/>
              <a:t> 대비 </a:t>
            </a:r>
            <a:r>
              <a:rPr lang="en-US" altLang="ko-KR" sz="1400" dirty="0"/>
              <a:t>2019</a:t>
            </a:r>
            <a:r>
              <a:rPr lang="ko-KR" altLang="en-US" sz="1400" dirty="0"/>
              <a:t>년 </a:t>
            </a:r>
            <a:r>
              <a:rPr lang="en-US" altLang="ko-KR" sz="1400" dirty="0"/>
              <a:t>“</a:t>
            </a:r>
            <a:r>
              <a:rPr lang="ko-KR" altLang="en-US" sz="1400" dirty="0"/>
              <a:t>택시 운송업</a:t>
            </a:r>
            <a:r>
              <a:rPr lang="en-US" altLang="ko-KR" sz="1400" dirty="0"/>
              <a:t>“</a:t>
            </a:r>
            <a:r>
              <a:rPr lang="ko-KR" altLang="en-US" sz="1400" dirty="0"/>
              <a:t>이 압도적으로 증가하였습니다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890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073887" y="1175170"/>
            <a:ext cx="8953609" cy="3678696"/>
            <a:chOff x="2746200" y="1715497"/>
            <a:chExt cx="8953609" cy="367869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F442C8-A174-4601-BFDD-5BCC7D5AA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715" y="1715497"/>
              <a:ext cx="6338570" cy="340527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9AF8D2-07A5-431A-B43A-A89BFDBF282D}"/>
                </a:ext>
              </a:extLst>
            </p:cNvPr>
            <p:cNvSpPr txBox="1"/>
            <p:nvPr/>
          </p:nvSpPr>
          <p:spPr>
            <a:xfrm>
              <a:off x="8130986" y="4717084"/>
              <a:ext cx="35688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b="1" dirty="0"/>
                <a:t>막대 그래프</a:t>
              </a:r>
              <a:r>
                <a:rPr lang="en-US" altLang="ko-KR" sz="1000" b="1" dirty="0"/>
                <a:t> – </a:t>
              </a:r>
              <a:r>
                <a:rPr lang="ko-KR" altLang="en-US" sz="1000" b="1" dirty="0"/>
                <a:t>카드매출액</a:t>
              </a:r>
              <a:endParaRPr lang="en-US" altLang="ko-KR" sz="10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b="1" dirty="0" err="1"/>
                <a:t>꺽은선</a:t>
              </a:r>
              <a:r>
                <a:rPr lang="ko-KR" altLang="en-US" sz="1000" b="1" dirty="0"/>
                <a:t> 그래프 </a:t>
              </a:r>
              <a:r>
                <a:rPr lang="en-US" altLang="ko-KR" sz="1000" b="1" dirty="0"/>
                <a:t>- </a:t>
              </a:r>
              <a:r>
                <a:rPr lang="ko-KR" altLang="en-US" sz="1000" b="1" dirty="0"/>
                <a:t>입도객수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BBDB1C-0408-4745-BBC0-CDDEA5A07B72}"/>
                </a:ext>
              </a:extLst>
            </p:cNvPr>
            <p:cNvSpPr txBox="1"/>
            <p:nvPr/>
          </p:nvSpPr>
          <p:spPr>
            <a:xfrm>
              <a:off x="2746200" y="5117194"/>
              <a:ext cx="6571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내국인 카드매출 사용량 및 </a:t>
              </a:r>
              <a:r>
                <a:rPr lang="ko-KR" altLang="en-US" sz="1200" dirty="0" err="1"/>
                <a:t>입도객</a:t>
              </a:r>
              <a:r>
                <a:rPr lang="ko-KR" altLang="en-US" sz="1200" dirty="0"/>
                <a:t> 수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7708" y="214184"/>
            <a:ext cx="1181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2017-2019(3</a:t>
            </a:r>
            <a:r>
              <a:rPr lang="ko-KR" altLang="en-US" dirty="0"/>
              <a:t>년간</a:t>
            </a:r>
            <a:r>
              <a:rPr lang="en-US" altLang="ko-KR" dirty="0"/>
              <a:t>)</a:t>
            </a:r>
            <a:r>
              <a:rPr lang="ko-KR" altLang="en-US" dirty="0"/>
              <a:t> 내국인 관광객들의 입도현황 및 카드 사용 추이를 알아볼까요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7708" y="5270597"/>
            <a:ext cx="1181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 매출액과 </a:t>
            </a:r>
            <a:r>
              <a:rPr lang="ko-KR" altLang="en-US" dirty="0" err="1"/>
              <a:t>입도객</a:t>
            </a:r>
            <a:r>
              <a:rPr lang="ko-KR" altLang="en-US" dirty="0"/>
              <a:t> 수 모두 매년 비슷한 양상을 띄는 것으로 보이네요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매년 </a:t>
            </a:r>
            <a:r>
              <a:rPr lang="en-US" altLang="ko-KR" dirty="0"/>
              <a:t>8</a:t>
            </a:r>
            <a:r>
              <a:rPr lang="ko-KR" altLang="en-US" dirty="0"/>
              <a:t>월 가장 많은 카드 매출액이 나타나고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2017-2019</a:t>
            </a:r>
            <a:r>
              <a:rPr lang="ko-KR" altLang="en-US" dirty="0"/>
              <a:t>년</a:t>
            </a:r>
            <a:r>
              <a:rPr lang="en-US" altLang="ko-KR" dirty="0"/>
              <a:t>(3</a:t>
            </a:r>
            <a:r>
              <a:rPr lang="ko-KR" altLang="en-US" dirty="0"/>
              <a:t>년</a:t>
            </a:r>
            <a:r>
              <a:rPr lang="en-US" altLang="ko-KR" dirty="0"/>
              <a:t>) </a:t>
            </a:r>
            <a:r>
              <a:rPr lang="ko-KR" altLang="en-US" dirty="0"/>
              <a:t>중 </a:t>
            </a:r>
            <a:r>
              <a:rPr lang="ko-KR" altLang="en-US" dirty="0" err="1"/>
              <a:t>입도객</a:t>
            </a:r>
            <a:r>
              <a:rPr lang="ko-KR" altLang="en-US" dirty="0"/>
              <a:t> 수와 카드 매출액이 가장 낮은 달은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월이네요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17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6590" y="704491"/>
            <a:ext cx="7993380" cy="3899444"/>
            <a:chOff x="2099310" y="647700"/>
            <a:chExt cx="7993380" cy="38994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288A6C-D1E5-43F9-B1E1-D6E1D839DE69}"/>
                </a:ext>
              </a:extLst>
            </p:cNvPr>
            <p:cNvSpPr txBox="1"/>
            <p:nvPr/>
          </p:nvSpPr>
          <p:spPr>
            <a:xfrm>
              <a:off x="2099310" y="4270145"/>
              <a:ext cx="7993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(2017-2019)</a:t>
              </a:r>
              <a:r>
                <a:rPr lang="ko-KR" altLang="en-US" sz="1200" dirty="0"/>
                <a:t> 내국인 </a:t>
              </a:r>
              <a:r>
                <a:rPr lang="ko-KR" altLang="en-US" sz="1200" dirty="0" err="1"/>
                <a:t>입도객</a:t>
              </a:r>
              <a:r>
                <a:rPr lang="ko-KR" altLang="en-US" sz="1200" dirty="0"/>
                <a:t> 비교 그래프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6707E8A-6A5F-4D6F-A265-478AA94D8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700" y="647700"/>
              <a:ext cx="7848600" cy="350520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97708" y="214184"/>
            <a:ext cx="1181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2017-2019(3</a:t>
            </a:r>
            <a:r>
              <a:rPr lang="ko-KR" altLang="en-US" dirty="0"/>
              <a:t>년간</a:t>
            </a:r>
            <a:r>
              <a:rPr lang="en-US" altLang="ko-KR" dirty="0"/>
              <a:t>)</a:t>
            </a:r>
            <a:r>
              <a:rPr lang="ko-KR" altLang="en-US" dirty="0"/>
              <a:t> 내국인 관광객들의 입도현황을 자세하게 비교해 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86A10C-436A-45BB-B6B8-7A0EDD0C685E}"/>
              </a:ext>
            </a:extLst>
          </p:cNvPr>
          <p:cNvSpPr txBox="1"/>
          <p:nvPr/>
        </p:nvSpPr>
        <p:spPr>
          <a:xfrm>
            <a:off x="504134" y="5165913"/>
            <a:ext cx="10988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2017</a:t>
            </a:r>
            <a:r>
              <a:rPr lang="ko-KR" altLang="en-US" sz="1600" dirty="0"/>
              <a:t>년도가 전반적으로 높은 </a:t>
            </a:r>
            <a:r>
              <a:rPr lang="ko-KR" altLang="en-US" sz="1600" dirty="0" err="1"/>
              <a:t>입도객</a:t>
            </a:r>
            <a:r>
              <a:rPr lang="ko-KR" altLang="en-US" sz="1600" dirty="0"/>
              <a:t> 수를 보이고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2017</a:t>
            </a:r>
            <a:r>
              <a:rPr lang="ko-KR" altLang="en-US" sz="1600" dirty="0"/>
              <a:t>년과 </a:t>
            </a:r>
            <a:r>
              <a:rPr lang="en-US" altLang="ko-KR" sz="1600" dirty="0"/>
              <a:t>2019</a:t>
            </a:r>
            <a:r>
              <a:rPr lang="ko-KR" altLang="en-US" sz="1600" dirty="0"/>
              <a:t>년은 </a:t>
            </a:r>
            <a:r>
              <a:rPr lang="en-US" altLang="ko-KR" sz="1600" dirty="0"/>
              <a:t>4, 8, 10</a:t>
            </a:r>
            <a:r>
              <a:rPr lang="ko-KR" altLang="en-US" sz="1600" dirty="0"/>
              <a:t>월에 </a:t>
            </a:r>
            <a:r>
              <a:rPr lang="ko-KR" altLang="en-US" sz="1600" dirty="0" err="1"/>
              <a:t>입도객</a:t>
            </a:r>
            <a:r>
              <a:rPr lang="ko-KR" altLang="en-US" sz="1600" dirty="0"/>
              <a:t> 수가 높게 나타나고</a:t>
            </a:r>
            <a:r>
              <a:rPr lang="en-US" altLang="ko-KR" sz="1600" dirty="0"/>
              <a:t>, 2, 9</a:t>
            </a:r>
            <a:r>
              <a:rPr lang="ko-KR" altLang="en-US" sz="1600" dirty="0"/>
              <a:t>월엔 </a:t>
            </a:r>
            <a:r>
              <a:rPr lang="ko-KR" altLang="en-US" sz="1600" dirty="0" err="1"/>
              <a:t>입도객</a:t>
            </a:r>
            <a:r>
              <a:rPr lang="ko-KR" altLang="en-US" sz="1600" dirty="0"/>
              <a:t> 수가 낮게 나타나고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2018</a:t>
            </a:r>
            <a:r>
              <a:rPr lang="ko-KR" altLang="en-US" sz="1600" dirty="0"/>
              <a:t>년 내국인 </a:t>
            </a:r>
            <a:r>
              <a:rPr lang="ko-KR" altLang="en-US" sz="1600" dirty="0" err="1"/>
              <a:t>입도객</a:t>
            </a:r>
            <a:r>
              <a:rPr lang="ko-KR" altLang="en-US" sz="1600" dirty="0"/>
              <a:t> 수는 </a:t>
            </a:r>
            <a:r>
              <a:rPr lang="en-US" altLang="ko-KR" sz="1600" dirty="0"/>
              <a:t>4</a:t>
            </a:r>
            <a:r>
              <a:rPr lang="ko-KR" altLang="en-US" sz="1600" dirty="0"/>
              <a:t>월 이후 대체로 하향곡선을 보이고 있네요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87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04F42C4-6FF9-4AF7-A7F3-13B9A21DF7BA}"/>
              </a:ext>
            </a:extLst>
          </p:cNvPr>
          <p:cNvSpPr/>
          <p:nvPr/>
        </p:nvSpPr>
        <p:spPr>
          <a:xfrm>
            <a:off x="673222" y="658727"/>
            <a:ext cx="8629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prstClr val="black"/>
                </a:solidFill>
              </a:rPr>
              <a:t>읍면동별</a:t>
            </a:r>
            <a:r>
              <a:rPr lang="ko-KR" altLang="en-US" dirty="0">
                <a:solidFill>
                  <a:prstClr val="black"/>
                </a:solidFill>
              </a:rPr>
              <a:t> 내국인 카드소비율이 높은 지역을 알아볼까요</a:t>
            </a:r>
            <a:r>
              <a:rPr lang="en-US" altLang="ko-KR" dirty="0">
                <a:solidFill>
                  <a:prstClr val="black"/>
                </a:solidFill>
              </a:rPr>
              <a:t>?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923B2A-307B-4DAA-85EA-EAF6ADFF1B31}"/>
              </a:ext>
            </a:extLst>
          </p:cNvPr>
          <p:cNvSpPr/>
          <p:nvPr/>
        </p:nvSpPr>
        <p:spPr>
          <a:xfrm>
            <a:off x="673222" y="4757081"/>
            <a:ext cx="1165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이렇게 17년도부터 19년도까지  동일하게 </a:t>
            </a:r>
            <a:r>
              <a:rPr lang="ko-KR" altLang="en-US" b="1" dirty="0">
                <a:solidFill>
                  <a:prstClr val="black"/>
                </a:solidFill>
              </a:rPr>
              <a:t>용담이동, 연동, </a:t>
            </a:r>
            <a:r>
              <a:rPr lang="ko-KR" altLang="en-US" b="1" dirty="0" err="1">
                <a:solidFill>
                  <a:prstClr val="black"/>
                </a:solidFill>
              </a:rPr>
              <a:t>애월읍</a:t>
            </a:r>
            <a:r>
              <a:rPr lang="ko-KR" altLang="en-US" dirty="0">
                <a:solidFill>
                  <a:prstClr val="black"/>
                </a:solidFill>
              </a:rPr>
              <a:t> 순으로 높은 소비율을 보이고 있습니다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D42040A-1ADD-4261-B82C-603F565258D2}"/>
              </a:ext>
            </a:extLst>
          </p:cNvPr>
          <p:cNvSpPr txBox="1">
            <a:spLocks/>
          </p:cNvSpPr>
          <p:nvPr/>
        </p:nvSpPr>
        <p:spPr>
          <a:xfrm>
            <a:off x="733607" y="1819009"/>
            <a:ext cx="10515600" cy="26581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prstClr val="black"/>
                </a:solidFill>
              </a:rPr>
              <a:t>내국인 관광객 카드 소비량이 가장 많았던 지역 </a:t>
            </a:r>
            <a:r>
              <a:rPr lang="en-US" altLang="ko-KR" sz="2000" b="1" dirty="0">
                <a:solidFill>
                  <a:prstClr val="black"/>
                </a:solidFill>
              </a:rPr>
              <a:t>1</a:t>
            </a:r>
            <a:r>
              <a:rPr lang="ko-KR" altLang="en-US" sz="2000" b="1" dirty="0">
                <a:solidFill>
                  <a:prstClr val="black"/>
                </a:solidFill>
              </a:rPr>
              <a:t>위</a:t>
            </a:r>
            <a:r>
              <a:rPr lang="ko-KR" altLang="en-US" sz="2000" dirty="0">
                <a:solidFill>
                  <a:prstClr val="black"/>
                </a:solidFill>
              </a:rPr>
              <a:t>는 공항이 위치한 </a:t>
            </a:r>
            <a:r>
              <a:rPr lang="ko-KR" altLang="en-US" sz="2000" b="1" dirty="0">
                <a:solidFill>
                  <a:prstClr val="black"/>
                </a:solidFill>
              </a:rPr>
              <a:t>용담이동</a:t>
            </a:r>
            <a:r>
              <a:rPr lang="ko-KR" altLang="en-US" sz="2000" dirty="0">
                <a:solidFill>
                  <a:prstClr val="black"/>
                </a:solidFill>
              </a:rPr>
              <a:t>으로 </a:t>
            </a:r>
            <a:r>
              <a:rPr lang="ko-KR" altLang="en-US" sz="2000" b="1" dirty="0">
                <a:solidFill>
                  <a:prstClr val="black"/>
                </a:solidFill>
              </a:rPr>
              <a:t>면세점</a:t>
            </a:r>
            <a:r>
              <a:rPr lang="ko-KR" altLang="en-US" sz="2000" dirty="0">
                <a:solidFill>
                  <a:prstClr val="black"/>
                </a:solidFill>
              </a:rPr>
              <a:t>에서 압도적으로 카드 사용량이 많았습니다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2000" dirty="0">
              <a:solidFill>
                <a:prstClr val="black"/>
              </a:solidFill>
            </a:endParaRPr>
          </a:p>
          <a:p>
            <a:r>
              <a:rPr lang="en-US" altLang="ko-KR" sz="2000" dirty="0">
                <a:solidFill>
                  <a:prstClr val="black"/>
                </a:solidFill>
              </a:rPr>
              <a:t>2</a:t>
            </a:r>
            <a:r>
              <a:rPr lang="ko-KR" altLang="en-US" sz="2000" dirty="0">
                <a:solidFill>
                  <a:prstClr val="black"/>
                </a:solidFill>
              </a:rPr>
              <a:t>위는 </a:t>
            </a:r>
            <a:r>
              <a:rPr lang="ko-KR" altLang="en-US" sz="2000" b="1" dirty="0">
                <a:solidFill>
                  <a:prstClr val="black"/>
                </a:solidFill>
              </a:rPr>
              <a:t>연동</a:t>
            </a:r>
            <a:r>
              <a:rPr lang="ko-KR" altLang="en-US" sz="2000" dirty="0">
                <a:solidFill>
                  <a:prstClr val="black"/>
                </a:solidFill>
              </a:rPr>
              <a:t> 지역 </a:t>
            </a:r>
            <a:r>
              <a:rPr lang="ko-KR" altLang="en-US" sz="2000" b="1" dirty="0">
                <a:solidFill>
                  <a:prstClr val="black"/>
                </a:solidFill>
              </a:rPr>
              <a:t>음식점</a:t>
            </a:r>
            <a:r>
              <a:rPr lang="en-US" altLang="ko-KR" sz="2000" b="1" dirty="0">
                <a:solidFill>
                  <a:prstClr val="black"/>
                </a:solidFill>
              </a:rPr>
              <a:t>,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ko-KR" altLang="en-US" sz="2000" b="1" dirty="0">
                <a:solidFill>
                  <a:prstClr val="black"/>
                </a:solidFill>
              </a:rPr>
              <a:t>면세점</a:t>
            </a:r>
            <a:r>
              <a:rPr lang="ko-KR" altLang="en-US" sz="2000" dirty="0">
                <a:solidFill>
                  <a:prstClr val="black"/>
                </a:solidFill>
              </a:rPr>
              <a:t>에서 카드 소비량이 많았습니다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2000" dirty="0">
              <a:solidFill>
                <a:prstClr val="black"/>
              </a:solidFill>
            </a:endParaRPr>
          </a:p>
          <a:p>
            <a:r>
              <a:rPr lang="en-US" altLang="ko-KR" sz="2000" dirty="0">
                <a:solidFill>
                  <a:prstClr val="black"/>
                </a:solidFill>
              </a:rPr>
              <a:t>3</a:t>
            </a:r>
            <a:r>
              <a:rPr lang="ko-KR" altLang="en-US" sz="2000" dirty="0">
                <a:solidFill>
                  <a:prstClr val="black"/>
                </a:solidFill>
              </a:rPr>
              <a:t>위는 </a:t>
            </a:r>
            <a:r>
              <a:rPr lang="ko-KR" altLang="en-US" sz="2000" b="1" dirty="0" err="1">
                <a:solidFill>
                  <a:prstClr val="black"/>
                </a:solidFill>
              </a:rPr>
              <a:t>애월읍</a:t>
            </a:r>
            <a:r>
              <a:rPr lang="ko-KR" altLang="en-US" sz="2000" b="1" dirty="0">
                <a:solidFill>
                  <a:prstClr val="black"/>
                </a:solidFill>
              </a:rPr>
              <a:t> </a:t>
            </a:r>
            <a:r>
              <a:rPr lang="ko-KR" altLang="en-US" sz="2000" dirty="0">
                <a:solidFill>
                  <a:prstClr val="black"/>
                </a:solidFill>
              </a:rPr>
              <a:t>지역 </a:t>
            </a:r>
            <a:r>
              <a:rPr lang="ko-KR" altLang="en-US" sz="2000" b="1" dirty="0">
                <a:solidFill>
                  <a:prstClr val="black"/>
                </a:solidFill>
              </a:rPr>
              <a:t>주유소</a:t>
            </a:r>
            <a:r>
              <a:rPr lang="en-US" altLang="ko-KR" sz="2000" b="1" dirty="0">
                <a:solidFill>
                  <a:prstClr val="black"/>
                </a:solidFill>
              </a:rPr>
              <a:t>,</a:t>
            </a:r>
            <a:r>
              <a:rPr lang="ko-KR" altLang="en-US" sz="2000" b="1" dirty="0">
                <a:solidFill>
                  <a:prstClr val="black"/>
                </a:solidFill>
              </a:rPr>
              <a:t> 음식점</a:t>
            </a:r>
            <a:r>
              <a:rPr lang="ko-KR" altLang="en-US" sz="2000" dirty="0">
                <a:solidFill>
                  <a:prstClr val="black"/>
                </a:solidFill>
              </a:rPr>
              <a:t>에서 카드 소비량이 많았습니다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94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2995" y="65903"/>
            <a:ext cx="11837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제주도에 방문한 내국인 관광객들은 어느 지역에서 많은 카드소비량을 보이는지</a:t>
            </a:r>
            <a:r>
              <a:rPr lang="en-US" altLang="ko-KR" dirty="0"/>
              <a:t>, </a:t>
            </a:r>
            <a:r>
              <a:rPr lang="ko-KR" altLang="en-US" dirty="0"/>
              <a:t>어떠한 목적으로 방문하였는지 확인해 볼까요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먼저</a:t>
            </a:r>
            <a:r>
              <a:rPr lang="en-US" altLang="ko-KR" dirty="0"/>
              <a:t>, 2017</a:t>
            </a:r>
            <a:r>
              <a:rPr lang="ko-KR" altLang="en-US" dirty="0"/>
              <a:t>년 부터 확인해보아요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B67D80-5158-4561-B7FD-CC9291908716}"/>
              </a:ext>
            </a:extLst>
          </p:cNvPr>
          <p:cNvSpPr txBox="1"/>
          <p:nvPr/>
        </p:nvSpPr>
        <p:spPr>
          <a:xfrm>
            <a:off x="320386" y="5888210"/>
            <a:ext cx="6894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(2017</a:t>
            </a:r>
            <a:r>
              <a:rPr lang="ko-KR" altLang="en-US" sz="1200" dirty="0"/>
              <a:t>년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읍면동</a:t>
            </a:r>
            <a:r>
              <a:rPr lang="ko-KR" altLang="en-US" sz="1200" dirty="0"/>
              <a:t> 카드 매출 추이</a:t>
            </a:r>
            <a:r>
              <a:rPr lang="en-US" altLang="ko-KR" sz="1200" dirty="0"/>
              <a:t>, </a:t>
            </a:r>
            <a:r>
              <a:rPr lang="ko-KR" altLang="en-US" sz="1200" dirty="0"/>
              <a:t>카드 매출 총 액</a:t>
            </a:r>
            <a:r>
              <a:rPr lang="en-US" altLang="ko-KR" sz="1200" dirty="0"/>
              <a:t>: 67</a:t>
            </a:r>
            <a:r>
              <a:rPr lang="ko-KR" altLang="en-US" sz="1200" dirty="0" err="1"/>
              <a:t>백억원</a:t>
            </a:r>
            <a:endParaRPr lang="en-US" altLang="ko-KR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658424" y="2466945"/>
            <a:ext cx="448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</a:t>
            </a:r>
            <a:r>
              <a:rPr lang="ko-KR" altLang="en-US" dirty="0"/>
              <a:t>년 카드 소비 매출 </a:t>
            </a:r>
            <a:r>
              <a:rPr lang="ko-KR" altLang="en-US" dirty="0" err="1"/>
              <a:t>읍면동</a:t>
            </a:r>
            <a:r>
              <a:rPr lang="ko-KR" altLang="en-US" dirty="0"/>
              <a:t> </a:t>
            </a:r>
            <a:r>
              <a:rPr lang="en-US" altLang="ko-KR" dirty="0"/>
              <a:t>TOP10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866400"/>
              </p:ext>
            </p:extLst>
          </p:nvPr>
        </p:nvGraphicFramePr>
        <p:xfrm>
          <a:off x="7722545" y="2923233"/>
          <a:ext cx="4221019" cy="1798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52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1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읍면동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카드매출 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읍면동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카드매출 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1. </a:t>
                      </a:r>
                      <a:r>
                        <a:rPr lang="ko-KR" altLang="en-US" sz="1000" baseline="0" dirty="0"/>
                        <a:t>용담이동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17.3%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6.</a:t>
                      </a:r>
                      <a:r>
                        <a:rPr lang="ko-KR" altLang="en-US" sz="1000" dirty="0"/>
                        <a:t> 성산읍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3.8%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2. </a:t>
                      </a:r>
                      <a:r>
                        <a:rPr lang="ko-KR" altLang="en-US" sz="1000" dirty="0"/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13.4%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7.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색달동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3.6%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3.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 err="1"/>
                        <a:t>애월읍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4.9%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8.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조천읍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3.5%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4.</a:t>
                      </a:r>
                      <a:r>
                        <a:rPr lang="ko-KR" altLang="en-US" sz="1000" dirty="0"/>
                        <a:t> 노형동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4.6%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9.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안덕면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3.4%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5.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서귀동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4.2%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10.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한림읍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2.8%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97636" y="1782550"/>
            <a:ext cx="7145999" cy="4111815"/>
            <a:chOff x="512425" y="1012122"/>
            <a:chExt cx="7145999" cy="4111815"/>
          </a:xfrm>
        </p:grpSpPr>
        <p:grpSp>
          <p:nvGrpSpPr>
            <p:cNvPr id="14" name="그룹 13"/>
            <p:cNvGrpSpPr/>
            <p:nvPr/>
          </p:nvGrpSpPr>
          <p:grpSpPr>
            <a:xfrm>
              <a:off x="512425" y="2098075"/>
              <a:ext cx="5344517" cy="3025862"/>
              <a:chOff x="841939" y="2672372"/>
              <a:chExt cx="8060506" cy="4110360"/>
            </a:xfrm>
          </p:grpSpPr>
          <p:pic>
            <p:nvPicPr>
              <p:cNvPr id="3" name="내용 개체 틀 4">
                <a:extLst>
                  <a:ext uri="{FF2B5EF4-FFF2-40B4-BE49-F238E27FC236}">
                    <a16:creationId xmlns:a16="http://schemas.microsoft.com/office/drawing/2014/main" id="{2AD00258-AB63-4F72-A5D1-8CBD65F98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2992" y="3342831"/>
                <a:ext cx="6099453" cy="3439901"/>
              </a:xfrm>
              <a:prstGeom prst="rect">
                <a:avLst/>
              </a:prstGeom>
            </p:spPr>
          </p:pic>
          <p:cxnSp>
            <p:nvCxnSpPr>
              <p:cNvPr id="7" name="연결선: 꺾임 13">
                <a:extLst>
                  <a:ext uri="{FF2B5EF4-FFF2-40B4-BE49-F238E27FC236}">
                    <a16:creationId xmlns:a16="http://schemas.microsoft.com/office/drawing/2014/main" id="{78A67DF8-2B88-4A08-8F45-2ECD91DED52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535261" y="3286994"/>
                <a:ext cx="1135612" cy="769569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연결선: 꺾임 23">
                <a:extLst>
                  <a:ext uri="{FF2B5EF4-FFF2-40B4-BE49-F238E27FC236}">
                    <a16:creationId xmlns:a16="http://schemas.microsoft.com/office/drawing/2014/main" id="{A62D901A-8525-4EAC-8296-11B8CD1ED9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27411" y="3103971"/>
                <a:ext cx="890835" cy="80757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연결선: 꺾임 26">
                <a:extLst>
                  <a:ext uri="{FF2B5EF4-FFF2-40B4-BE49-F238E27FC236}">
                    <a16:creationId xmlns:a16="http://schemas.microsoft.com/office/drawing/2014/main" id="{7A1BEFFA-54B8-4BB6-837B-709AF192E5BF}"/>
                  </a:ext>
                </a:extLst>
              </p:cNvPr>
              <p:cNvCxnSpPr/>
              <p:nvPr/>
            </p:nvCxnSpPr>
            <p:spPr>
              <a:xfrm>
                <a:off x="5519956" y="4379053"/>
                <a:ext cx="3020037" cy="1895912"/>
              </a:xfrm>
              <a:prstGeom prst="bentConnector3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C7EFAD-5309-434B-9D43-40E34BC76FCA}"/>
                  </a:ext>
                </a:extLst>
              </p:cNvPr>
              <p:cNvSpPr txBox="1"/>
              <p:nvPr/>
            </p:nvSpPr>
            <p:spPr>
              <a:xfrm>
                <a:off x="3487688" y="3173449"/>
                <a:ext cx="7649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3.</a:t>
                </a:r>
                <a:r>
                  <a:rPr lang="ko-KR" altLang="en-US" sz="1200" dirty="0" err="1"/>
                  <a:t>애월읍</a:t>
                </a:r>
                <a:endParaRPr lang="ko-KR" altLang="en-US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ED670A-0DDD-48B7-A787-25F90BA5736B}"/>
                  </a:ext>
                </a:extLst>
              </p:cNvPr>
              <p:cNvSpPr txBox="1"/>
              <p:nvPr/>
            </p:nvSpPr>
            <p:spPr>
              <a:xfrm>
                <a:off x="5291926" y="2672372"/>
                <a:ext cx="9188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1.</a:t>
                </a:r>
                <a:r>
                  <a:rPr lang="ko-KR" altLang="en-US" sz="1200" dirty="0" err="1"/>
                  <a:t>용담이동</a:t>
                </a:r>
                <a:endParaRPr lang="en-US" altLang="ko-KR" sz="12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53513-C1FD-485B-BA0E-8AA0EB183425}"/>
                  </a:ext>
                </a:extLst>
              </p:cNvPr>
              <p:cNvSpPr txBox="1"/>
              <p:nvPr/>
            </p:nvSpPr>
            <p:spPr>
              <a:xfrm>
                <a:off x="7715728" y="5810044"/>
                <a:ext cx="611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2.</a:t>
                </a:r>
                <a:r>
                  <a:rPr lang="ko-KR" altLang="en-US" sz="1200" dirty="0"/>
                  <a:t>연동</a:t>
                </a:r>
                <a:endParaRPr lang="en-US" altLang="ko-KR" sz="1200" dirty="0"/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F0EA3B5-4F09-4773-AF0D-311CBC43A1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153" t="4751" r="1042" b="65270"/>
              <a:stretch/>
            </p:blipFill>
            <p:spPr>
              <a:xfrm>
                <a:off x="841939" y="4479375"/>
                <a:ext cx="2028007" cy="2257907"/>
              </a:xfrm>
              <a:prstGeom prst="rect">
                <a:avLst/>
              </a:prstGeom>
            </p:spPr>
          </p:pic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7C82D36-ED87-4AE9-A33A-54C38AED47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67" t="22765" r="40489" b="13196"/>
            <a:stretch/>
          </p:blipFill>
          <p:spPr>
            <a:xfrm>
              <a:off x="4574235" y="1012122"/>
              <a:ext cx="1332406" cy="141731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FBF2548-C458-488D-8B56-BFB4E8F05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74" t="21963" r="30978" b="9931"/>
            <a:stretch/>
          </p:blipFill>
          <p:spPr>
            <a:xfrm>
              <a:off x="677883" y="1646295"/>
              <a:ext cx="1674807" cy="1327451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D7F06B9-CF82-48D7-8922-C412522C3C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38" t="24490" r="33745" b="4231"/>
            <a:stretch/>
          </p:blipFill>
          <p:spPr>
            <a:xfrm>
              <a:off x="5853879" y="3552590"/>
              <a:ext cx="1804545" cy="1437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49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BEB69B-0E91-4C53-86A3-FFD27F83546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51" y="546093"/>
            <a:ext cx="5514975" cy="3792756"/>
          </a:xfr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D4DBDE05-DCBA-4E51-A780-598320D7904D}"/>
              </a:ext>
            </a:extLst>
          </p:cNvPr>
          <p:cNvSpPr txBox="1">
            <a:spLocks/>
          </p:cNvSpPr>
          <p:nvPr/>
        </p:nvSpPr>
        <p:spPr>
          <a:xfrm>
            <a:off x="1501551" y="4181042"/>
            <a:ext cx="7726073" cy="931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dirty="0"/>
              <a:t>2017</a:t>
            </a:r>
            <a:r>
              <a:rPr lang="ko-KR" altLang="en-US" sz="1200" dirty="0"/>
              <a:t>년 내국인 방문목적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A8D02B9-B0B9-4169-A518-39A58DB2B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526" y="702640"/>
            <a:ext cx="2211098" cy="24874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ED6CC5-ACD8-4ADD-8237-C6DF4BA048B9}"/>
              </a:ext>
            </a:extLst>
          </p:cNvPr>
          <p:cNvSpPr txBox="1"/>
          <p:nvPr/>
        </p:nvSpPr>
        <p:spPr>
          <a:xfrm>
            <a:off x="511019" y="5302968"/>
            <a:ext cx="10339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</a:t>
            </a:r>
            <a:r>
              <a:rPr lang="ko-KR" altLang="en-US" dirty="0"/>
              <a:t>년은 내국인 방문목적을 살펴보면 </a:t>
            </a:r>
            <a:r>
              <a:rPr lang="en-US" altLang="ko-KR" dirty="0"/>
              <a:t>1</a:t>
            </a:r>
            <a:r>
              <a:rPr lang="ko-KR" altLang="en-US" dirty="0"/>
              <a:t>위는 </a:t>
            </a:r>
            <a:r>
              <a:rPr lang="ko-KR" altLang="en-US" b="1" dirty="0"/>
              <a:t>휴양 및 관람</a:t>
            </a:r>
            <a:r>
              <a:rPr lang="ko-KR" altLang="en-US" dirty="0"/>
              <a:t>을 하기 위해 제주도를 방문하는 것으로</a:t>
            </a:r>
            <a:endParaRPr lang="en-US" altLang="ko-KR" dirty="0"/>
          </a:p>
          <a:p>
            <a:r>
              <a:rPr lang="ko-KR" altLang="en-US" dirty="0"/>
              <a:t>보이며</a:t>
            </a:r>
            <a:r>
              <a:rPr lang="en-US" altLang="ko-KR" dirty="0"/>
              <a:t>, 2</a:t>
            </a:r>
            <a:r>
              <a:rPr lang="ko-KR" altLang="en-US" dirty="0"/>
              <a:t>위는 </a:t>
            </a:r>
            <a:r>
              <a:rPr lang="ko-KR" altLang="en-US" b="1" dirty="0"/>
              <a:t>레저스포츠를 </a:t>
            </a:r>
            <a:r>
              <a:rPr lang="ko-KR" altLang="en-US" dirty="0"/>
              <a:t>즐기기 위해 제주도를 방문하는 것으로 나타났습니다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223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2995" y="65903"/>
            <a:ext cx="1183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다음으로</a:t>
            </a:r>
            <a:r>
              <a:rPr lang="en-US" altLang="ko-KR" dirty="0"/>
              <a:t> 2018</a:t>
            </a:r>
            <a:r>
              <a:rPr lang="ko-KR" altLang="en-US" dirty="0"/>
              <a:t>년 내국인 관광객의 소비 추이</a:t>
            </a:r>
            <a:r>
              <a:rPr lang="en-US" altLang="ko-KR" dirty="0"/>
              <a:t>, </a:t>
            </a:r>
            <a:r>
              <a:rPr lang="ko-KR" altLang="en-US" dirty="0"/>
              <a:t>입도 목적을 확인해 보아요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B67D80-5158-4561-B7FD-CC9291908716}"/>
              </a:ext>
            </a:extLst>
          </p:cNvPr>
          <p:cNvSpPr txBox="1"/>
          <p:nvPr/>
        </p:nvSpPr>
        <p:spPr>
          <a:xfrm>
            <a:off x="337736" y="4891354"/>
            <a:ext cx="6894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(2018</a:t>
            </a:r>
            <a:r>
              <a:rPr lang="ko-KR" altLang="en-US" sz="1200" dirty="0"/>
              <a:t>년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읍면동</a:t>
            </a:r>
            <a:r>
              <a:rPr lang="ko-KR" altLang="en-US" sz="1200" dirty="0"/>
              <a:t> 카드 매출 추이</a:t>
            </a:r>
            <a:r>
              <a:rPr lang="en-US" altLang="ko-KR" sz="1200" dirty="0"/>
              <a:t>, </a:t>
            </a:r>
            <a:r>
              <a:rPr lang="ko-KR" altLang="en-US" sz="1200" dirty="0"/>
              <a:t>카드 매출 총 액</a:t>
            </a:r>
            <a:r>
              <a:rPr lang="en-US" altLang="ko-KR" sz="1200" dirty="0"/>
              <a:t>64</a:t>
            </a:r>
            <a:r>
              <a:rPr lang="ko-KR" altLang="en-US" sz="1200" dirty="0" err="1"/>
              <a:t>백억원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484624" y="1955819"/>
            <a:ext cx="448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 카드 소비 매출 </a:t>
            </a:r>
            <a:r>
              <a:rPr lang="ko-KR" altLang="en-US" dirty="0" err="1"/>
              <a:t>읍면동</a:t>
            </a:r>
            <a:r>
              <a:rPr lang="ko-KR" altLang="en-US" dirty="0"/>
              <a:t> </a:t>
            </a:r>
            <a:r>
              <a:rPr lang="en-US" altLang="ko-KR" dirty="0"/>
              <a:t>TOP10</a:t>
            </a:r>
            <a:endParaRPr lang="ko-KR" alt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695586"/>
              </p:ext>
            </p:extLst>
          </p:nvPr>
        </p:nvGraphicFramePr>
        <p:xfrm>
          <a:off x="7724349" y="2449214"/>
          <a:ext cx="3672320" cy="2336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1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읍면동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카드매출 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읍면동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카드매출 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1. </a:t>
                      </a:r>
                      <a:r>
                        <a:rPr lang="ko-KR" altLang="en-US" sz="1000" baseline="0" dirty="0"/>
                        <a:t>용담이동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16.5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6.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서귀동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3.8%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2. </a:t>
                      </a:r>
                      <a:r>
                        <a:rPr lang="ko-KR" altLang="en-US" sz="1000" dirty="0"/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13.6%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7.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색달동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3.8%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3.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 err="1"/>
                        <a:t>애월읍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5.1%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8.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조천읍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3.6%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4.</a:t>
                      </a:r>
                      <a:r>
                        <a:rPr lang="ko-KR" altLang="en-US" sz="1000" dirty="0"/>
                        <a:t> 노형동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4.6%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9.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안덕면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3.6%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5.</a:t>
                      </a:r>
                      <a:r>
                        <a:rPr lang="ko-KR" altLang="en-US" sz="1000" dirty="0"/>
                        <a:t> 성산읍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3.9%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10.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한림읍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3.0%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354633" y="1227046"/>
            <a:ext cx="7044078" cy="3630162"/>
            <a:chOff x="379571" y="755623"/>
            <a:chExt cx="7044078" cy="3630162"/>
          </a:xfrm>
        </p:grpSpPr>
        <p:grpSp>
          <p:nvGrpSpPr>
            <p:cNvPr id="2" name="그룹 1"/>
            <p:cNvGrpSpPr/>
            <p:nvPr/>
          </p:nvGrpSpPr>
          <p:grpSpPr>
            <a:xfrm>
              <a:off x="379571" y="1436849"/>
              <a:ext cx="5317609" cy="2948936"/>
              <a:chOff x="529011" y="2213597"/>
              <a:chExt cx="8127836" cy="450421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7D0EB9BF-092B-4920-A699-3B8BCDF05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7605" y="3093898"/>
                <a:ext cx="6499242" cy="3544663"/>
              </a:xfrm>
              <a:prstGeom prst="rect">
                <a:avLst/>
              </a:prstGeom>
            </p:spPr>
          </p:pic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5DAD7616-67E4-4610-A3CD-33D1C4DD7224}"/>
                  </a:ext>
                </a:extLst>
              </p:cNvPr>
              <p:cNvCxnSpPr/>
              <p:nvPr/>
            </p:nvCxnSpPr>
            <p:spPr>
              <a:xfrm rot="10800000">
                <a:off x="3544632" y="3275901"/>
                <a:ext cx="679508" cy="662730"/>
              </a:xfrm>
              <a:prstGeom prst="bentConnector3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연결선: 꺾임 24">
                <a:extLst>
                  <a:ext uri="{FF2B5EF4-FFF2-40B4-BE49-F238E27FC236}">
                    <a16:creationId xmlns:a16="http://schemas.microsoft.com/office/drawing/2014/main" id="{9CE2D408-7B14-4953-94F1-3AD969A5E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3841" y="2568280"/>
                <a:ext cx="1276671" cy="1051235"/>
              </a:xfrm>
              <a:prstGeom prst="bentConnector3">
                <a:avLst>
                  <a:gd name="adj1" fmla="val 61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연결선: 꺾임 32">
                <a:extLst>
                  <a:ext uri="{FF2B5EF4-FFF2-40B4-BE49-F238E27FC236}">
                    <a16:creationId xmlns:a16="http://schemas.microsoft.com/office/drawing/2014/main" id="{0597FC99-B239-4116-8290-960A3ABB9C24}"/>
                  </a:ext>
                </a:extLst>
              </p:cNvPr>
              <p:cNvCxnSpPr/>
              <p:nvPr/>
            </p:nvCxnSpPr>
            <p:spPr>
              <a:xfrm>
                <a:off x="5133841" y="4051883"/>
                <a:ext cx="3523006" cy="1912690"/>
              </a:xfrm>
              <a:prstGeom prst="bentConnector3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43371A5-6547-483E-8F0A-0280DD4CAF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530" t="4730" r="813" b="65666"/>
              <a:stretch/>
            </p:blipFill>
            <p:spPr>
              <a:xfrm>
                <a:off x="529011" y="4572287"/>
                <a:ext cx="1834647" cy="214552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3125D6-9A67-4ED6-9083-6A73F9DA4E7F}"/>
                  </a:ext>
                </a:extLst>
              </p:cNvPr>
              <p:cNvSpPr txBox="1"/>
              <p:nvPr/>
            </p:nvSpPr>
            <p:spPr>
              <a:xfrm>
                <a:off x="3172115" y="2955397"/>
                <a:ext cx="7649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3.</a:t>
                </a:r>
                <a:r>
                  <a:rPr lang="ko-KR" altLang="en-US" sz="1200" dirty="0" err="1"/>
                  <a:t>애월읍</a:t>
                </a:r>
                <a:endParaRPr lang="ko-KR" altLang="en-US" sz="12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708129-200A-42C9-85B5-29BE5038211D}"/>
                  </a:ext>
                </a:extLst>
              </p:cNvPr>
              <p:cNvSpPr txBox="1"/>
              <p:nvPr/>
            </p:nvSpPr>
            <p:spPr>
              <a:xfrm>
                <a:off x="5591882" y="2213597"/>
                <a:ext cx="9188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1.</a:t>
                </a:r>
                <a:r>
                  <a:rPr lang="ko-KR" altLang="en-US" sz="1200" dirty="0" err="1"/>
                  <a:t>용담이동</a:t>
                </a:r>
                <a:endParaRPr lang="en-US" altLang="ko-KR" sz="1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76EB58-0288-46E9-9D63-3EF239FE3C57}"/>
                  </a:ext>
                </a:extLst>
              </p:cNvPr>
              <p:cNvSpPr txBox="1"/>
              <p:nvPr/>
            </p:nvSpPr>
            <p:spPr>
              <a:xfrm>
                <a:off x="8007762" y="5639530"/>
                <a:ext cx="611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2.</a:t>
                </a:r>
                <a:r>
                  <a:rPr lang="ko-KR" altLang="en-US" sz="1200" dirty="0"/>
                  <a:t>연동</a:t>
                </a:r>
                <a:endParaRPr lang="en-US" altLang="ko-KR" sz="1200" dirty="0"/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21B2131-14D3-4CCD-9DF5-57ED086B6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12" t="23255" r="37737" b="7909"/>
            <a:stretch/>
          </p:blipFill>
          <p:spPr>
            <a:xfrm>
              <a:off x="4695723" y="755623"/>
              <a:ext cx="1153592" cy="121616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5D655EA-D062-45D7-927D-F6F0EDB72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13" t="25162" r="32239" b="4869"/>
            <a:stretch/>
          </p:blipFill>
          <p:spPr>
            <a:xfrm>
              <a:off x="519974" y="1401904"/>
              <a:ext cx="1473756" cy="121616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D12B6E5-477F-4895-A59F-0D82ACA3C8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63" t="26153" r="33401" b="5603"/>
            <a:stretch/>
          </p:blipFill>
          <p:spPr>
            <a:xfrm>
              <a:off x="5875068" y="3162578"/>
              <a:ext cx="1548581" cy="1171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61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612D33-FFFB-442E-869B-956F753C3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69" y="366899"/>
            <a:ext cx="5514749" cy="39567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A8D02B9-B0B9-4169-A518-39A58DB2B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618" y="1101535"/>
            <a:ext cx="2211098" cy="24874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ED6CC5-ACD8-4ADD-8237-C6DF4BA048B9}"/>
              </a:ext>
            </a:extLst>
          </p:cNvPr>
          <p:cNvSpPr txBox="1"/>
          <p:nvPr/>
        </p:nvSpPr>
        <p:spPr>
          <a:xfrm>
            <a:off x="494670" y="5112934"/>
            <a:ext cx="114249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년은 </a:t>
            </a:r>
            <a:r>
              <a:rPr lang="en-US" altLang="ko-KR" dirty="0"/>
              <a:t>3</a:t>
            </a:r>
            <a:r>
              <a:rPr lang="ko-KR" altLang="en-US" dirty="0"/>
              <a:t>위를 차지한 </a:t>
            </a:r>
            <a:r>
              <a:rPr lang="ko-KR" altLang="en-US" dirty="0" err="1"/>
              <a:t>애월읍의</a:t>
            </a:r>
            <a:r>
              <a:rPr lang="ko-KR" altLang="en-US" dirty="0"/>
              <a:t> 업종별 순위의 변동이 있었습니다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골프장 </a:t>
            </a:r>
            <a:r>
              <a:rPr lang="ko-KR" altLang="en-US" dirty="0" err="1"/>
              <a:t>운영업</a:t>
            </a:r>
            <a:r>
              <a:rPr lang="en-US" altLang="ko-KR" dirty="0"/>
              <a:t>”</a:t>
            </a:r>
            <a:r>
              <a:rPr lang="ko-KR" altLang="en-US" dirty="0"/>
              <a:t>이 </a:t>
            </a:r>
            <a:r>
              <a:rPr lang="en-US" altLang="ko-KR" dirty="0"/>
              <a:t>6</a:t>
            </a:r>
            <a:r>
              <a:rPr lang="ko-KR" altLang="en-US" dirty="0"/>
              <a:t>위로 하락하고 서양식 </a:t>
            </a:r>
            <a:r>
              <a:rPr lang="ko-KR" altLang="en-US" dirty="0" err="1"/>
              <a:t>음식점업이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위로 상승했네요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2018</a:t>
            </a:r>
            <a:r>
              <a:rPr lang="ko-KR" altLang="en-US" dirty="0"/>
              <a:t>년은 전년과 동일하게 </a:t>
            </a:r>
            <a:r>
              <a:rPr lang="en-US" altLang="ko-KR" dirty="0"/>
              <a:t>“</a:t>
            </a:r>
            <a:r>
              <a:rPr lang="ko-KR" altLang="en-US" b="1" dirty="0"/>
              <a:t>휴양 및 관람</a:t>
            </a:r>
            <a:r>
              <a:rPr lang="en-US" altLang="ko-KR" b="1" dirty="0"/>
              <a:t>”</a:t>
            </a:r>
            <a:r>
              <a:rPr lang="en-US" altLang="ko-KR" dirty="0"/>
              <a:t> </a:t>
            </a:r>
            <a:r>
              <a:rPr lang="ko-KR" altLang="en-US" dirty="0"/>
              <a:t>목적의 방문이 가장 높게 나타났습니다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3,4</a:t>
            </a:r>
            <a:r>
              <a:rPr lang="ko-KR" altLang="en-US" dirty="0"/>
              <a:t>월 </a:t>
            </a:r>
            <a:r>
              <a:rPr lang="en-US" altLang="ko-KR" dirty="0"/>
              <a:t>9,10</a:t>
            </a:r>
            <a:r>
              <a:rPr lang="ko-KR" altLang="en-US" dirty="0"/>
              <a:t>월에는 </a:t>
            </a:r>
            <a:r>
              <a:rPr lang="en-US" altLang="ko-KR" dirty="0"/>
              <a:t>2</a:t>
            </a:r>
            <a:r>
              <a:rPr lang="ko-KR" altLang="en-US" dirty="0"/>
              <a:t>위인 </a:t>
            </a:r>
            <a:r>
              <a:rPr lang="ko-KR" altLang="en-US" b="1" dirty="0"/>
              <a:t>레저스포츠</a:t>
            </a:r>
            <a:r>
              <a:rPr lang="ko-KR" altLang="en-US" dirty="0"/>
              <a:t>를 위해 내려오는 내국인이 </a:t>
            </a:r>
            <a:r>
              <a:rPr lang="ko-KR" altLang="en-US" b="1" dirty="0"/>
              <a:t>회의 및 업무 목적</a:t>
            </a:r>
            <a:r>
              <a:rPr lang="ko-KR" altLang="en-US" dirty="0"/>
              <a:t>으로 방문하는 내국인 수와 </a:t>
            </a:r>
            <a:endParaRPr lang="en-US" altLang="ko-KR" dirty="0"/>
          </a:p>
          <a:p>
            <a:r>
              <a:rPr lang="ko-KR" altLang="en-US" dirty="0"/>
              <a:t>차이가 없는 것을 확인할 수 있어요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4DBDE05-DCBA-4E51-A780-598320D7904D}"/>
              </a:ext>
            </a:extLst>
          </p:cNvPr>
          <p:cNvSpPr txBox="1">
            <a:spLocks/>
          </p:cNvSpPr>
          <p:nvPr/>
        </p:nvSpPr>
        <p:spPr>
          <a:xfrm>
            <a:off x="1501551" y="4181042"/>
            <a:ext cx="7726073" cy="931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dirty="0"/>
              <a:t>2018</a:t>
            </a:r>
            <a:r>
              <a:rPr lang="ko-KR" altLang="en-US" sz="1200" dirty="0"/>
              <a:t>년 내국인 방문목적</a:t>
            </a:r>
          </a:p>
        </p:txBody>
      </p:sp>
    </p:spTree>
    <p:extLst>
      <p:ext uri="{BB962C8B-B14F-4D97-AF65-F5344CB8AC3E}">
        <p14:creationId xmlns:p14="http://schemas.microsoft.com/office/powerpoint/2010/main" val="91921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2995" y="65903"/>
            <a:ext cx="1183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다음으로</a:t>
            </a:r>
            <a:r>
              <a:rPr lang="en-US" altLang="ko-KR" dirty="0"/>
              <a:t> 2019</a:t>
            </a:r>
            <a:r>
              <a:rPr lang="ko-KR" altLang="en-US" dirty="0"/>
              <a:t>년 내국인 관광객의 소비 추이</a:t>
            </a:r>
            <a:r>
              <a:rPr lang="en-US" altLang="ko-KR" dirty="0"/>
              <a:t>, </a:t>
            </a:r>
            <a:r>
              <a:rPr lang="ko-KR" altLang="en-US" dirty="0"/>
              <a:t>입도 목적을 확인해 보아요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B67D80-5158-4561-B7FD-CC9291908716}"/>
              </a:ext>
            </a:extLst>
          </p:cNvPr>
          <p:cNvSpPr txBox="1"/>
          <p:nvPr/>
        </p:nvSpPr>
        <p:spPr>
          <a:xfrm>
            <a:off x="571149" y="5528458"/>
            <a:ext cx="5073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(2019</a:t>
            </a:r>
            <a:r>
              <a:rPr lang="ko-KR" altLang="en-US" sz="1200" dirty="0"/>
              <a:t>년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읍면동</a:t>
            </a:r>
            <a:r>
              <a:rPr lang="ko-KR" altLang="en-US" sz="1200" dirty="0"/>
              <a:t> 카드 매출 추이</a:t>
            </a:r>
            <a:r>
              <a:rPr lang="en-US" altLang="ko-KR" sz="1200" dirty="0"/>
              <a:t>, </a:t>
            </a:r>
            <a:r>
              <a:rPr lang="ko-KR" altLang="en-US" sz="1200" dirty="0"/>
              <a:t>카드 매출 총 액</a:t>
            </a:r>
            <a:r>
              <a:rPr lang="en-US" altLang="ko-KR" sz="1200" dirty="0"/>
              <a:t>:65</a:t>
            </a:r>
            <a:r>
              <a:rPr lang="ko-KR" altLang="en-US" sz="1200" dirty="0" err="1"/>
              <a:t>백억원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386400" y="1700607"/>
            <a:ext cx="448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</a:t>
            </a:r>
            <a:r>
              <a:rPr lang="ko-KR" altLang="en-US" dirty="0"/>
              <a:t>년 카드 소비 매출 </a:t>
            </a:r>
            <a:r>
              <a:rPr lang="ko-KR" altLang="en-US" dirty="0" err="1"/>
              <a:t>읍면동</a:t>
            </a:r>
            <a:r>
              <a:rPr lang="ko-KR" altLang="en-US" dirty="0"/>
              <a:t> </a:t>
            </a:r>
            <a:r>
              <a:rPr lang="en-US" altLang="ko-KR" dirty="0"/>
              <a:t>TOP10</a:t>
            </a:r>
            <a:endParaRPr lang="ko-KR" alt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541045"/>
              </p:ext>
            </p:extLst>
          </p:nvPr>
        </p:nvGraphicFramePr>
        <p:xfrm>
          <a:off x="8025407" y="2192614"/>
          <a:ext cx="3672320" cy="2336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1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읍면동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카드매출 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읍면동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카드매출 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1. </a:t>
                      </a:r>
                      <a:r>
                        <a:rPr lang="ko-KR" altLang="en-US" sz="1000" baseline="0" dirty="0"/>
                        <a:t>용담이동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16.0%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6.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색달동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3.9%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2. </a:t>
                      </a:r>
                      <a:r>
                        <a:rPr lang="ko-KR" altLang="en-US" sz="1000" dirty="0"/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13.0%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7.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서귀동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3.9%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3.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 err="1"/>
                        <a:t>애월읍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5.4%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8.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안덕면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3.8%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4.</a:t>
                      </a:r>
                      <a:r>
                        <a:rPr lang="ko-KR" altLang="en-US" sz="1000" dirty="0"/>
                        <a:t> 노형동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4.6%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9.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조천읍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3.8%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5.</a:t>
                      </a:r>
                      <a:r>
                        <a:rPr lang="ko-KR" altLang="en-US" sz="1000" dirty="0"/>
                        <a:t> 성산읍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4.0%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10.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한림읍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3.1%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72995" y="1114489"/>
            <a:ext cx="7756199" cy="4642120"/>
            <a:chOff x="85306" y="524286"/>
            <a:chExt cx="7756199" cy="4642120"/>
          </a:xfrm>
        </p:grpSpPr>
        <p:grpSp>
          <p:nvGrpSpPr>
            <p:cNvPr id="3" name="그룹 2"/>
            <p:cNvGrpSpPr/>
            <p:nvPr/>
          </p:nvGrpSpPr>
          <p:grpSpPr>
            <a:xfrm>
              <a:off x="85306" y="524286"/>
              <a:ext cx="6196023" cy="4089420"/>
              <a:chOff x="85306" y="524286"/>
              <a:chExt cx="6196023" cy="4089420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300188" y="1241505"/>
                <a:ext cx="5981141" cy="3372201"/>
                <a:chOff x="283712" y="1725070"/>
                <a:chExt cx="9170811" cy="5132930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35E82D57-A382-4348-B2D9-6ECB0E3401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9447" y="2840355"/>
                  <a:ext cx="7295076" cy="4017645"/>
                </a:xfrm>
                <a:prstGeom prst="rect">
                  <a:avLst/>
                </a:prstGeom>
              </p:spPr>
            </p:pic>
            <p:cxnSp>
              <p:nvCxnSpPr>
                <p:cNvPr id="16" name="연결선: 꺾임 15">
                  <a:extLst>
                    <a:ext uri="{FF2B5EF4-FFF2-40B4-BE49-F238E27FC236}">
                      <a16:creationId xmlns:a16="http://schemas.microsoft.com/office/drawing/2014/main" id="{0BDA7292-E1E2-4839-B262-D72DD326BE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3204624" y="2976850"/>
                  <a:ext cx="1209230" cy="739500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연결선: 꺾임 17">
                  <a:extLst>
                    <a:ext uri="{FF2B5EF4-FFF2-40B4-BE49-F238E27FC236}">
                      <a16:creationId xmlns:a16="http://schemas.microsoft.com/office/drawing/2014/main" id="{21C4A3DF-1E09-47FA-819B-FB0B20B9A8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51508" y="2114026"/>
                  <a:ext cx="1567103" cy="1360387"/>
                </a:xfrm>
                <a:prstGeom prst="bentConnector3">
                  <a:avLst>
                    <a:gd name="adj1" fmla="val -1391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연결선: 꺾임 22">
                  <a:extLst>
                    <a:ext uri="{FF2B5EF4-FFF2-40B4-BE49-F238E27FC236}">
                      <a16:creationId xmlns:a16="http://schemas.microsoft.com/office/drawing/2014/main" id="{AEFBD281-D6C6-48B8-ACF6-151645F8C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2785" y="4179235"/>
                  <a:ext cx="3363986" cy="1919561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EFF2535D-82DE-4E8E-83B6-26035D6A6D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7061" t="5110" r="687" b="63295"/>
                <a:stretch/>
              </p:blipFill>
              <p:spPr>
                <a:xfrm>
                  <a:off x="283712" y="4034378"/>
                  <a:ext cx="1970605" cy="2389480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D284B01-91B7-449F-BE3F-EF684518C5B1}"/>
                    </a:ext>
                  </a:extLst>
                </p:cNvPr>
                <p:cNvSpPr txBox="1"/>
                <p:nvPr/>
              </p:nvSpPr>
              <p:spPr>
                <a:xfrm>
                  <a:off x="3474939" y="2741984"/>
                  <a:ext cx="1172893" cy="4216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3.</a:t>
                  </a:r>
                  <a:r>
                    <a:rPr lang="ko-KR" altLang="en-US" sz="1200" dirty="0" err="1"/>
                    <a:t>애월읍</a:t>
                  </a:r>
                  <a:endParaRPr lang="ko-KR" altLang="en-US" sz="1200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9E4DC1A-4CC3-43E2-90F8-7082E5B788D1}"/>
                    </a:ext>
                  </a:extLst>
                </p:cNvPr>
                <p:cNvSpPr txBox="1"/>
                <p:nvPr/>
              </p:nvSpPr>
              <p:spPr>
                <a:xfrm>
                  <a:off x="5532682" y="1725070"/>
                  <a:ext cx="1408848" cy="4216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1.</a:t>
                  </a:r>
                  <a:r>
                    <a:rPr lang="ko-KR" altLang="en-US" sz="1200" dirty="0" err="1"/>
                    <a:t>용담이동</a:t>
                  </a:r>
                  <a:endParaRPr lang="en-US" altLang="ko-KR" sz="120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DC1C35A-2D10-4363-9837-04A6D9EBB3C3}"/>
                    </a:ext>
                  </a:extLst>
                </p:cNvPr>
                <p:cNvSpPr txBox="1"/>
                <p:nvPr/>
              </p:nvSpPr>
              <p:spPr>
                <a:xfrm>
                  <a:off x="7732506" y="5714286"/>
                  <a:ext cx="936939" cy="4216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2.</a:t>
                  </a:r>
                  <a:r>
                    <a:rPr lang="ko-KR" altLang="en-US" sz="1200" dirty="0"/>
                    <a:t>연동</a:t>
                  </a:r>
                  <a:endParaRPr lang="en-US" altLang="ko-KR" sz="1200" dirty="0"/>
                </a:p>
              </p:txBody>
            </p:sp>
          </p:grp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F749202E-6C88-43A5-AA18-512F18D49D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733" t="21596" r="39777" b="11539"/>
              <a:stretch/>
            </p:blipFill>
            <p:spPr>
              <a:xfrm>
                <a:off x="4669752" y="524286"/>
                <a:ext cx="1488568" cy="1530298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54A56B9B-9CC0-4483-9938-68409C37C5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89" t="24341" r="35432" b="4226"/>
              <a:stretch/>
            </p:blipFill>
            <p:spPr>
              <a:xfrm>
                <a:off x="85306" y="624952"/>
                <a:ext cx="2146574" cy="1902183"/>
              </a:xfrm>
              <a:prstGeom prst="rect">
                <a:avLst/>
              </a:prstGeom>
            </p:spPr>
          </p:pic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5049E62-BEFA-4A94-AF7E-9FBE5CE094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54" t="20790" r="32197" b="10783"/>
            <a:stretch/>
          </p:blipFill>
          <p:spPr>
            <a:xfrm>
              <a:off x="5718725" y="3543573"/>
              <a:ext cx="2122780" cy="1622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62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736</Words>
  <Application>Microsoft Office PowerPoint</Application>
  <PresentationFormat>와이드스크린</PresentationFormat>
  <Paragraphs>160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내국인 입도 관광객  소비 추이 분석 장기 리포트  (2017 ~ 2019)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허 윤성</cp:lastModifiedBy>
  <cp:revision>81</cp:revision>
  <dcterms:created xsi:type="dcterms:W3CDTF">2020-12-16T02:05:34Z</dcterms:created>
  <dcterms:modified xsi:type="dcterms:W3CDTF">2021-01-11T02:49:46Z</dcterms:modified>
</cp:coreProperties>
</file>