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77" r:id="rId5"/>
    <p:sldId id="278" r:id="rId6"/>
    <p:sldId id="279" r:id="rId7"/>
    <p:sldId id="259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96EAE-C089-4FF3-8839-8798726CC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B62974-408A-4A0D-8381-1C036E0D9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DD487-5D91-4D84-AA7A-B20CEBCC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9302-8D15-4698-B635-95517E24778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58604-85BE-4E65-A855-D7820EAD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C5E47-B5B4-48B3-8339-5D5FE4A9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182D-8D26-4B65-A3AE-BCD8BDE6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5CF97-8EB0-4889-B554-842096DD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6AADF-1F63-4B2B-9AFE-E0EE6479D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64058-A84D-4AB5-8186-4BA0E376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9302-8D15-4698-B635-95517E24778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BC7FBE-9852-42D8-8A1C-7ED0EBFF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ADD73-A073-4E45-ABEA-C790101E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182D-8D26-4B65-A3AE-BCD8BDE6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54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016ADC-D694-4196-BCA7-9E07E361C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577C9-68C7-410D-9E3A-C776D5A99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5F86D-E384-4261-BD0B-1E00150C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9302-8D15-4698-B635-95517E24778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0C236-0584-42F6-A530-86BE92E9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2EA64-6A91-410E-AD3E-EE831AF8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182D-8D26-4B65-A3AE-BCD8BDE6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9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F6038-EB46-4EFB-9894-2005783B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BE812-9C88-4C8D-87EA-3E1C0BB56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69324-F8A8-42F5-BEC2-14EF0CE8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9302-8D15-4698-B635-95517E24778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2C20D-5F39-45F5-88FC-F9C6D97C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9C95E-D2F3-4A2F-A13A-C711E6C9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182D-8D26-4B65-A3AE-BCD8BDE6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4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C73C1-FD7A-4338-B815-697C2A35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4F2C89-E191-4A14-8A2F-FC792C68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89E08-7E05-4DE2-952C-ACB067D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9302-8D15-4698-B635-95517E24778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709AB-3CED-40E1-93AA-091AD883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9B96D-9E8E-4A56-9080-23B5E57F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182D-8D26-4B65-A3AE-BCD8BDE6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38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831C5-68AC-4CC7-9AF7-D601CCD7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089DD-5695-4F1B-BBD1-99255C81F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DDD329-3F50-4DEA-A309-0350561E1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C2463-6AA9-4BB4-AC7A-A5CCB4A2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9302-8D15-4698-B635-95517E24778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DF5D9-D6A5-43F6-A612-86DD82B2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5EE5A1-2773-42A0-B32B-92A63977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182D-8D26-4B65-A3AE-BCD8BDE6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93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44A60-9B39-4CD2-8D8F-57FFF626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EEC998-0C8A-41A4-8F02-6618239D6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79C0AB-06D4-4E46-81B0-E91B555C9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BCCDEE-4026-44A7-BA2D-BECF50255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9B410-2B06-4A1B-8B43-96CA7E1B1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255C7F-1867-42A1-BE40-D35469FC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9302-8D15-4698-B635-95517E24778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4E9A16-0CDD-4377-BA7F-BE0E35CA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A1FD0B-122E-4F73-AE0E-74B74EC2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182D-8D26-4B65-A3AE-BCD8BDE6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9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0AC88-90B0-46F8-9110-7D71E1D7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D0ED0A-F15A-4A29-AA75-F03B69AA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9302-8D15-4698-B635-95517E24778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57C0FC-6FE1-4B7E-84C8-C4918675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FA8E36-D2F3-4176-8259-3AC14A18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182D-8D26-4B65-A3AE-BCD8BDE6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7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E4EB8D-F900-47BC-835F-4E166575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9302-8D15-4698-B635-95517E24778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B368A9-0AC1-49E7-B3FE-24568418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48C3B9-633F-4625-9527-BA763C93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182D-8D26-4B65-A3AE-BCD8BDE6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19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B923D-9808-4CD5-9363-2E52843D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2DF85-9230-4372-95CB-2EB578E23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762B28-BF84-48A6-B10A-C14CF3185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BAD05-5241-4128-AE40-CB3B8633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9302-8D15-4698-B635-95517E24778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FC5057-5CCE-4616-8B8E-015B3770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C7D462-AD66-4793-9F76-B2F8A445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182D-8D26-4B65-A3AE-BCD8BDE6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923D9-D150-44C8-B081-9159A6F3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6B3B67-97BE-47B8-AE80-F3FED901C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85138-1C33-4E63-936E-6E2EB57CD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D5D8B5-3D15-4426-A372-7940922F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9302-8D15-4698-B635-95517E24778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1954D7-191B-4812-988F-B10FF12C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03482-89E2-450F-839E-1F625FA0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182D-8D26-4B65-A3AE-BCD8BDE6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5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764DCC-24ED-4275-A509-585E4C5E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F3B53-2C17-4E5E-9A21-A72F2FC6F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C1D14-2D25-43A9-AF84-EE19E0534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59302-8D15-4698-B635-95517E24778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AB54C-B4AD-4AB1-A195-FAA849E11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BA9A9-9B1B-4F70-9F36-F2B4D4DC7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6182D-8D26-4B65-A3AE-BCD8BDE6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4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F7B42-DDAA-4527-AFE1-7FFEACAF4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654" y="16727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도민 카드 소비량</a:t>
            </a:r>
            <a:br>
              <a:rPr lang="en-US" altLang="ko-KR" dirty="0"/>
            </a:br>
            <a:r>
              <a:rPr lang="ko-KR" altLang="en-US" dirty="0"/>
              <a:t>장기 리포트  </a:t>
            </a:r>
            <a:r>
              <a:rPr lang="en-US" altLang="ko-KR" dirty="0"/>
              <a:t>(2017 ~ 2019)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69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97708" y="663637"/>
            <a:ext cx="7285676" cy="4164035"/>
            <a:chOff x="2131639" y="1149669"/>
            <a:chExt cx="7285676" cy="41640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AB67D80-5158-4561-B7FD-CC9291908716}"/>
                </a:ext>
              </a:extLst>
            </p:cNvPr>
            <p:cNvSpPr txBox="1"/>
            <p:nvPr/>
          </p:nvSpPr>
          <p:spPr>
            <a:xfrm>
              <a:off x="2131639" y="5036705"/>
              <a:ext cx="7285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(2017</a:t>
              </a:r>
              <a:r>
                <a:rPr lang="ko-KR" altLang="en-US" sz="1200" dirty="0"/>
                <a:t>년</a:t>
              </a:r>
              <a:r>
                <a:rPr lang="en-US" altLang="ko-KR" sz="1200" dirty="0"/>
                <a:t>-2019</a:t>
              </a:r>
              <a:r>
                <a:rPr lang="ko-KR" altLang="en-US" sz="1200" dirty="0"/>
                <a:t>년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제주도 도민 카드 매출액 추이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1308D88-B042-4322-9A16-0FD29F0F4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1639" y="1149669"/>
              <a:ext cx="7285676" cy="3887036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97708" y="214184"/>
            <a:ext cx="1181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제주도민의 </a:t>
            </a:r>
            <a:r>
              <a:rPr lang="en-US" altLang="ko-KR" dirty="0"/>
              <a:t>2017-2019(3</a:t>
            </a:r>
            <a:r>
              <a:rPr lang="ko-KR" altLang="en-US" dirty="0"/>
              <a:t>년간</a:t>
            </a:r>
            <a:r>
              <a:rPr lang="en-US" altLang="ko-KR" dirty="0"/>
              <a:t>)</a:t>
            </a:r>
            <a:r>
              <a:rPr lang="ko-KR" altLang="en-US" dirty="0"/>
              <a:t> 제주도의 카드 사용 추이를 알아볼까요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708" y="4990510"/>
            <a:ext cx="11813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제주도민의 소비 추이를 확인해 보니 전반적으로 </a:t>
            </a:r>
            <a:r>
              <a:rPr lang="en-US" altLang="ko-KR" dirty="0"/>
              <a:t>2</a:t>
            </a:r>
            <a:r>
              <a:rPr lang="ko-KR" altLang="en-US" dirty="0"/>
              <a:t>월에 카드 매출이 가장 낮고</a:t>
            </a:r>
            <a:r>
              <a:rPr lang="en-US" altLang="ko-KR" dirty="0"/>
              <a:t>, 5</a:t>
            </a:r>
            <a:r>
              <a:rPr lang="ko-KR" altLang="en-US" dirty="0"/>
              <a:t>월과 </a:t>
            </a:r>
            <a:r>
              <a:rPr lang="en-US" altLang="ko-KR" dirty="0"/>
              <a:t>12</a:t>
            </a:r>
            <a:r>
              <a:rPr lang="ko-KR" altLang="en-US" dirty="0"/>
              <a:t>월에 매출액이 높게 나왔습니다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도민의 카드 소비량이 많은 업종을 확인해보니 </a:t>
            </a:r>
            <a:r>
              <a:rPr lang="en-US" altLang="ko-KR" dirty="0"/>
              <a:t>17</a:t>
            </a:r>
            <a:r>
              <a:rPr lang="ko-KR" altLang="en-US" dirty="0"/>
              <a:t>년도와 </a:t>
            </a:r>
            <a:r>
              <a:rPr lang="en-US" altLang="ko-KR" dirty="0"/>
              <a:t>18</a:t>
            </a:r>
            <a:r>
              <a:rPr lang="ko-KR" altLang="en-US" dirty="0"/>
              <a:t>년도의 매출액은 동일한 것을 확인할 수 있네요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19</a:t>
            </a:r>
            <a:r>
              <a:rPr lang="ko-KR" altLang="en-US" dirty="0"/>
              <a:t>년에서는 전년도와 다르게 </a:t>
            </a:r>
            <a:r>
              <a:rPr lang="ko-KR" altLang="en-US" b="1" dirty="0"/>
              <a:t>체인화 편의점</a:t>
            </a:r>
            <a:r>
              <a:rPr lang="ko-KR" altLang="en-US" dirty="0"/>
              <a:t>이 </a:t>
            </a:r>
            <a:r>
              <a:rPr lang="ko-KR" altLang="en-US" b="1" dirty="0"/>
              <a:t>차량용 주유소 운영업</a:t>
            </a:r>
            <a:r>
              <a:rPr lang="ko-KR" altLang="en-US" dirty="0"/>
              <a:t>보다 높은 매출액을 보였습니다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5C5FC3F-A6AF-48FF-BDB8-79D3FEB33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08" y="1415289"/>
            <a:ext cx="2088292" cy="16787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C1360F-AD74-436D-AC89-C9D42510E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583" y="1415289"/>
            <a:ext cx="1889842" cy="17583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9CDD6D-70B5-4BAF-BD94-C46423BB19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391" y="1415289"/>
            <a:ext cx="1847701" cy="17583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B67D80-5158-4561-B7FD-CC9291908716}"/>
              </a:ext>
            </a:extLst>
          </p:cNvPr>
          <p:cNvSpPr txBox="1"/>
          <p:nvPr/>
        </p:nvSpPr>
        <p:spPr>
          <a:xfrm>
            <a:off x="7491907" y="1188975"/>
            <a:ext cx="4807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(2017</a:t>
            </a:r>
            <a:r>
              <a:rPr lang="ko-KR" altLang="en-US" sz="1200" dirty="0"/>
              <a:t>년</a:t>
            </a:r>
            <a:r>
              <a:rPr lang="en-US" altLang="ko-KR" sz="1200" dirty="0"/>
              <a:t>-2019</a:t>
            </a:r>
            <a:r>
              <a:rPr lang="ko-KR" altLang="en-US" sz="1200" dirty="0"/>
              <a:t>년</a:t>
            </a:r>
            <a:r>
              <a:rPr lang="en-US" altLang="ko-KR" sz="1200" dirty="0"/>
              <a:t>)</a:t>
            </a:r>
            <a:r>
              <a:rPr lang="ko-KR" altLang="en-US" sz="1200" dirty="0"/>
              <a:t>제주도 도민 업종 매출액 </a:t>
            </a:r>
            <a:r>
              <a:rPr lang="en-US" altLang="ko-KR" sz="1200" dirty="0"/>
              <a:t>TOP10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247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F109E-2188-4CD8-87FA-58C750CD8CF3}"/>
              </a:ext>
            </a:extLst>
          </p:cNvPr>
          <p:cNvSpPr txBox="1"/>
          <p:nvPr/>
        </p:nvSpPr>
        <p:spPr>
          <a:xfrm>
            <a:off x="787592" y="4477109"/>
            <a:ext cx="110792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이렇게</a:t>
            </a:r>
            <a:r>
              <a:rPr lang="en-US" altLang="ko-KR" sz="2000" dirty="0"/>
              <a:t> 17</a:t>
            </a:r>
            <a:r>
              <a:rPr lang="ko-KR" altLang="en-US" sz="2000" dirty="0"/>
              <a:t>년도부터 </a:t>
            </a:r>
            <a:r>
              <a:rPr lang="en-US" altLang="ko-KR" sz="2000" dirty="0"/>
              <a:t>19</a:t>
            </a:r>
            <a:r>
              <a:rPr lang="ko-KR" altLang="en-US" sz="2000" dirty="0"/>
              <a:t>년도까지  동일하게 </a:t>
            </a:r>
            <a:r>
              <a:rPr lang="ko-KR" altLang="en-US" sz="2000" b="1" dirty="0"/>
              <a:t>연동</a:t>
            </a:r>
            <a:r>
              <a:rPr lang="en-US" altLang="ko-KR" sz="2000" dirty="0"/>
              <a:t>, </a:t>
            </a:r>
            <a:r>
              <a:rPr lang="ko-KR" altLang="en-US" sz="2000" b="1" dirty="0"/>
              <a:t>노형동</a:t>
            </a:r>
            <a:r>
              <a:rPr lang="en-US" altLang="ko-KR" sz="2000" dirty="0"/>
              <a:t>, </a:t>
            </a:r>
            <a:r>
              <a:rPr lang="ko-KR" altLang="en-US" sz="2000" b="1" dirty="0"/>
              <a:t>용담이동</a:t>
            </a:r>
            <a:r>
              <a:rPr lang="ko-KR" altLang="en-US" sz="2000" dirty="0"/>
              <a:t> 순으로 높은 소비율을 보이고 있습니다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6E8C34-1986-4B33-A40C-9869818540B0}"/>
              </a:ext>
            </a:extLst>
          </p:cNvPr>
          <p:cNvSpPr txBox="1"/>
          <p:nvPr/>
        </p:nvSpPr>
        <p:spPr>
          <a:xfrm>
            <a:off x="181921" y="506908"/>
            <a:ext cx="1155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읍면동</a:t>
            </a:r>
            <a:r>
              <a:rPr lang="ko-KR" altLang="en-US" sz="2400" dirty="0"/>
              <a:t> 별 제주도민 카드소비율이 높은 지역을 알아볼까요</a:t>
            </a:r>
            <a:endParaRPr lang="en-US" altLang="ko-KR" sz="2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D42040A-1ADD-4261-B82C-603F565258D2}"/>
              </a:ext>
            </a:extLst>
          </p:cNvPr>
          <p:cNvSpPr txBox="1">
            <a:spLocks/>
          </p:cNvSpPr>
          <p:nvPr/>
        </p:nvSpPr>
        <p:spPr>
          <a:xfrm>
            <a:off x="733607" y="1334530"/>
            <a:ext cx="10515600" cy="3669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r>
              <a:rPr lang="ko-KR" altLang="en-US" sz="2000" b="1" dirty="0">
                <a:solidFill>
                  <a:srgbClr val="FF0000"/>
                </a:solidFill>
              </a:rPr>
              <a:t>위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연동</a:t>
            </a:r>
            <a:r>
              <a:rPr lang="ko-KR" altLang="en-US" sz="2000" dirty="0">
                <a:solidFill>
                  <a:srgbClr val="FF0000"/>
                </a:solidFill>
              </a:rPr>
              <a:t> 지역으로 </a:t>
            </a:r>
            <a:r>
              <a:rPr lang="en-US" altLang="ko-KR" sz="2000" dirty="0">
                <a:solidFill>
                  <a:srgbClr val="FF0000"/>
                </a:solidFill>
              </a:rPr>
              <a:t>“</a:t>
            </a:r>
            <a:r>
              <a:rPr lang="ko-KR" altLang="en-US" sz="2000" b="1" dirty="0">
                <a:solidFill>
                  <a:srgbClr val="FF0000"/>
                </a:solidFill>
              </a:rPr>
              <a:t>한식 </a:t>
            </a:r>
            <a:r>
              <a:rPr lang="ko-KR" altLang="en-US" sz="2000" b="1" dirty="0" err="1">
                <a:solidFill>
                  <a:srgbClr val="FF0000"/>
                </a:solidFill>
              </a:rPr>
              <a:t>음식점업</a:t>
            </a:r>
            <a:r>
              <a:rPr lang="en-US" altLang="ko-KR" sz="2000" b="1" dirty="0">
                <a:solidFill>
                  <a:srgbClr val="FF0000"/>
                </a:solidFill>
              </a:rPr>
              <a:t>”</a:t>
            </a:r>
            <a:r>
              <a:rPr lang="ko-KR" altLang="en-US" sz="2000" dirty="0">
                <a:solidFill>
                  <a:srgbClr val="FF0000"/>
                </a:solidFill>
              </a:rPr>
              <a:t>이</a:t>
            </a:r>
            <a:r>
              <a:rPr lang="en-US" altLang="ko-KR" sz="2000" dirty="0">
                <a:solidFill>
                  <a:srgbClr val="FF0000"/>
                </a:solidFill>
              </a:rPr>
              <a:t> 25% </a:t>
            </a:r>
            <a:r>
              <a:rPr lang="ko-KR" altLang="en-US" sz="2000" dirty="0">
                <a:solidFill>
                  <a:srgbClr val="FF0000"/>
                </a:solidFill>
              </a:rPr>
              <a:t>가량 차지하고 </a:t>
            </a:r>
            <a:r>
              <a:rPr lang="en-US" altLang="ko-KR" sz="2000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그 다음으로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“</a:t>
            </a:r>
            <a:r>
              <a:rPr lang="ko-KR" altLang="en-US" sz="2000" b="1" dirty="0">
                <a:solidFill>
                  <a:srgbClr val="FF0000"/>
                </a:solidFill>
              </a:rPr>
              <a:t>슈퍼마켓</a:t>
            </a:r>
            <a:r>
              <a:rPr lang="en-US" altLang="ko-KR" sz="2000" b="1" dirty="0">
                <a:solidFill>
                  <a:srgbClr val="FF0000"/>
                </a:solidFill>
              </a:rPr>
              <a:t>”</a:t>
            </a:r>
            <a:r>
              <a:rPr lang="en-US" altLang="ko-KR" sz="2000" dirty="0">
                <a:solidFill>
                  <a:srgbClr val="FF0000"/>
                </a:solidFill>
              </a:rPr>
              <a:t>, “</a:t>
            </a:r>
            <a:r>
              <a:rPr lang="ko-KR" altLang="en-US" sz="2000" b="1" dirty="0" err="1">
                <a:solidFill>
                  <a:srgbClr val="FF0000"/>
                </a:solidFill>
              </a:rPr>
              <a:t>일반유흥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</a:rPr>
              <a:t>주점업</a:t>
            </a:r>
            <a:r>
              <a:rPr lang="en-US" altLang="ko-KR" sz="2000" b="1" dirty="0">
                <a:solidFill>
                  <a:srgbClr val="FF0000"/>
                </a:solidFill>
              </a:rPr>
              <a:t>”</a:t>
            </a:r>
            <a:r>
              <a:rPr lang="ko-KR" altLang="en-US" sz="2000" dirty="0">
                <a:solidFill>
                  <a:srgbClr val="FF0000"/>
                </a:solidFill>
              </a:rPr>
              <a:t>에서 많은 카드 소비를 보이고 있습니다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r>
              <a:rPr lang="ko-KR" altLang="en-US" sz="2000" b="1" dirty="0">
                <a:solidFill>
                  <a:srgbClr val="FF0000"/>
                </a:solidFill>
              </a:rPr>
              <a:t>위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노형동 </a:t>
            </a:r>
            <a:r>
              <a:rPr lang="ko-KR" altLang="en-US" sz="2000" dirty="0">
                <a:solidFill>
                  <a:srgbClr val="FF0000"/>
                </a:solidFill>
              </a:rPr>
              <a:t>지역에서는  </a:t>
            </a:r>
            <a:r>
              <a:rPr lang="en-US" altLang="ko-KR" sz="2000" dirty="0">
                <a:solidFill>
                  <a:srgbClr val="FF0000"/>
                </a:solidFill>
              </a:rPr>
              <a:t>“</a:t>
            </a:r>
            <a:r>
              <a:rPr lang="ko-KR" altLang="en-US" sz="2000" b="1" dirty="0">
                <a:solidFill>
                  <a:srgbClr val="FF0000"/>
                </a:solidFill>
              </a:rPr>
              <a:t>기타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대형 </a:t>
            </a:r>
            <a:r>
              <a:rPr lang="ko-KR" altLang="en-US" sz="2000" b="1" dirty="0" err="1">
                <a:solidFill>
                  <a:srgbClr val="FF0000"/>
                </a:solidFill>
              </a:rPr>
              <a:t>종합소매점</a:t>
            </a:r>
            <a:r>
              <a:rPr lang="en-US" altLang="ko-KR" sz="2000" b="1" dirty="0">
                <a:solidFill>
                  <a:srgbClr val="FF0000"/>
                </a:solidFill>
              </a:rPr>
              <a:t>”</a:t>
            </a:r>
            <a:r>
              <a:rPr lang="ko-KR" altLang="en-US" sz="2000" dirty="0">
                <a:solidFill>
                  <a:srgbClr val="FF0000"/>
                </a:solidFill>
              </a:rPr>
              <a:t>과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“</a:t>
            </a:r>
            <a:r>
              <a:rPr lang="ko-KR" altLang="en-US" sz="2000" b="1" dirty="0">
                <a:solidFill>
                  <a:srgbClr val="FF0000"/>
                </a:solidFill>
              </a:rPr>
              <a:t>한식 </a:t>
            </a:r>
            <a:r>
              <a:rPr lang="ko-KR" altLang="en-US" sz="2000" b="1" dirty="0" err="1">
                <a:solidFill>
                  <a:srgbClr val="FF0000"/>
                </a:solidFill>
              </a:rPr>
              <a:t>음식점업</a:t>
            </a:r>
            <a:r>
              <a:rPr lang="en-US" altLang="ko-KR" sz="2000" b="1" dirty="0">
                <a:solidFill>
                  <a:srgbClr val="FF0000"/>
                </a:solidFill>
              </a:rPr>
              <a:t>”</a:t>
            </a:r>
            <a:r>
              <a:rPr lang="ko-KR" altLang="en-US" sz="2000" dirty="0">
                <a:solidFill>
                  <a:srgbClr val="FF0000"/>
                </a:solidFill>
              </a:rPr>
              <a:t>이 전체 카드 소비량의 </a:t>
            </a:r>
            <a:r>
              <a:rPr lang="en-US" altLang="ko-KR" sz="2000" dirty="0">
                <a:solidFill>
                  <a:srgbClr val="FF0000"/>
                </a:solidFill>
              </a:rPr>
              <a:t>60%</a:t>
            </a:r>
            <a:r>
              <a:rPr lang="ko-KR" altLang="en-US" sz="2000" dirty="0">
                <a:solidFill>
                  <a:srgbClr val="FF0000"/>
                </a:solidFill>
              </a:rPr>
              <a:t>가량 차지하고 있습니다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r>
              <a:rPr lang="ko-KR" altLang="en-US" sz="2000" b="1" dirty="0">
                <a:solidFill>
                  <a:srgbClr val="FF0000"/>
                </a:solidFill>
              </a:rPr>
              <a:t>위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</a:rPr>
              <a:t>용담이동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지역은 </a:t>
            </a:r>
            <a:r>
              <a:rPr lang="en-US" altLang="ko-KR" sz="2000" dirty="0">
                <a:solidFill>
                  <a:srgbClr val="FF0000"/>
                </a:solidFill>
              </a:rPr>
              <a:t>“</a:t>
            </a:r>
            <a:r>
              <a:rPr lang="ko-KR" altLang="en-US" sz="2000" b="1" dirty="0">
                <a:solidFill>
                  <a:srgbClr val="FF0000"/>
                </a:solidFill>
              </a:rPr>
              <a:t>차량용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주유소 </a:t>
            </a:r>
            <a:r>
              <a:rPr lang="ko-KR" altLang="en-US" sz="2000" b="1" dirty="0" err="1">
                <a:solidFill>
                  <a:srgbClr val="FF0000"/>
                </a:solidFill>
              </a:rPr>
              <a:t>운영업</a:t>
            </a:r>
            <a:r>
              <a:rPr lang="en-US" altLang="ko-KR" sz="2000" b="1" dirty="0">
                <a:solidFill>
                  <a:srgbClr val="FF0000"/>
                </a:solidFill>
              </a:rPr>
              <a:t>”, “</a:t>
            </a:r>
            <a:r>
              <a:rPr lang="ko-KR" altLang="en-US" sz="2000" b="1" dirty="0">
                <a:solidFill>
                  <a:srgbClr val="FF0000"/>
                </a:solidFill>
              </a:rPr>
              <a:t>슈퍼마켓</a:t>
            </a:r>
            <a:r>
              <a:rPr lang="en-US" altLang="ko-KR" sz="2000" b="1" dirty="0">
                <a:solidFill>
                  <a:srgbClr val="FF0000"/>
                </a:solidFill>
              </a:rPr>
              <a:t>”, “</a:t>
            </a:r>
            <a:r>
              <a:rPr lang="ko-KR" altLang="en-US" sz="2000" b="1" dirty="0">
                <a:solidFill>
                  <a:srgbClr val="FF0000"/>
                </a:solidFill>
              </a:rPr>
              <a:t>한식 음식점</a:t>
            </a:r>
            <a:r>
              <a:rPr lang="en-US" altLang="ko-KR" sz="2000" b="1" dirty="0">
                <a:solidFill>
                  <a:srgbClr val="FF0000"/>
                </a:solidFill>
              </a:rPr>
              <a:t>”, “</a:t>
            </a:r>
            <a:r>
              <a:rPr lang="ko-KR" altLang="en-US" sz="2000" b="1" dirty="0">
                <a:solidFill>
                  <a:srgbClr val="FF0000"/>
                </a:solidFill>
              </a:rPr>
              <a:t>체인화 편의점</a:t>
            </a:r>
            <a:r>
              <a:rPr lang="en-US" altLang="ko-KR" sz="2000" b="1" dirty="0">
                <a:solidFill>
                  <a:srgbClr val="FF0000"/>
                </a:solidFill>
              </a:rPr>
              <a:t>” </a:t>
            </a:r>
            <a:r>
              <a:rPr lang="en-US" altLang="ko-KR" sz="2000" dirty="0">
                <a:solidFill>
                  <a:srgbClr val="FF0000"/>
                </a:solidFill>
              </a:rPr>
              <a:t>4</a:t>
            </a:r>
            <a:r>
              <a:rPr lang="ko-KR" altLang="en-US" sz="2000" dirty="0">
                <a:solidFill>
                  <a:srgbClr val="FF0000"/>
                </a:solidFill>
              </a:rPr>
              <a:t>개의 업종이 </a:t>
            </a:r>
            <a:r>
              <a:rPr lang="en-US" altLang="ko-KR" sz="2000" dirty="0">
                <a:solidFill>
                  <a:srgbClr val="FF0000"/>
                </a:solidFill>
              </a:rPr>
              <a:t>95% </a:t>
            </a:r>
            <a:r>
              <a:rPr lang="ko-KR" altLang="en-US" sz="2000" dirty="0">
                <a:solidFill>
                  <a:srgbClr val="FF0000"/>
                </a:solidFill>
              </a:rPr>
              <a:t>이상 </a:t>
            </a:r>
            <a:r>
              <a:rPr lang="ko-KR" altLang="en-US" sz="2000" dirty="0" err="1">
                <a:solidFill>
                  <a:srgbClr val="FF0000"/>
                </a:solidFill>
              </a:rPr>
              <a:t>소비율을</a:t>
            </a:r>
            <a:r>
              <a:rPr lang="ko-KR" altLang="en-US" sz="2000" dirty="0">
                <a:solidFill>
                  <a:srgbClr val="FF0000"/>
                </a:solidFill>
              </a:rPr>
              <a:t> 차지하고 있습니다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795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EFB559-55C6-4BDB-B35C-9598B98A7A72}"/>
              </a:ext>
            </a:extLst>
          </p:cNvPr>
          <p:cNvSpPr txBox="1"/>
          <p:nvPr/>
        </p:nvSpPr>
        <p:spPr>
          <a:xfrm>
            <a:off x="568170" y="364990"/>
            <a:ext cx="11552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제주도민 카드소비율이 높은 지역은 어디일지</a:t>
            </a:r>
            <a:r>
              <a:rPr lang="en-US" altLang="ko-KR" dirty="0"/>
              <a:t>, </a:t>
            </a:r>
            <a:r>
              <a:rPr lang="ko-KR" altLang="en-US" dirty="0"/>
              <a:t>한 번 확인해보아요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r>
              <a:rPr lang="ko-KR" altLang="en-US" dirty="0"/>
              <a:t>먼저</a:t>
            </a:r>
            <a:r>
              <a:rPr lang="en-US" altLang="ko-KR" dirty="0"/>
              <a:t>, 2017</a:t>
            </a:r>
            <a:r>
              <a:rPr lang="ko-KR" altLang="en-US" dirty="0"/>
              <a:t>년의 제주도 </a:t>
            </a:r>
            <a:r>
              <a:rPr lang="ko-KR" altLang="en-US" dirty="0" err="1"/>
              <a:t>읍면동별</a:t>
            </a:r>
            <a:r>
              <a:rPr lang="ko-KR" altLang="en-US" dirty="0"/>
              <a:t> 매출 추이를 확인해 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3148D-D380-446A-B6C0-EA88A40B6934}"/>
              </a:ext>
            </a:extLst>
          </p:cNvPr>
          <p:cNvSpPr txBox="1"/>
          <p:nvPr/>
        </p:nvSpPr>
        <p:spPr>
          <a:xfrm>
            <a:off x="7140845" y="1343787"/>
            <a:ext cx="448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</a:t>
            </a:r>
            <a:r>
              <a:rPr lang="ko-KR" altLang="en-US" dirty="0"/>
              <a:t>년 카드 소비 매출 </a:t>
            </a:r>
            <a:r>
              <a:rPr lang="ko-KR" altLang="en-US" dirty="0" err="1"/>
              <a:t>읍면동</a:t>
            </a:r>
            <a:r>
              <a:rPr lang="ko-KR" altLang="en-US" dirty="0"/>
              <a:t> </a:t>
            </a:r>
            <a:r>
              <a:rPr lang="en-US" altLang="ko-KR" dirty="0"/>
              <a:t>TOP10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422D8E9-9F27-4E49-9986-DBD48F7F3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995991"/>
              </p:ext>
            </p:extLst>
          </p:nvPr>
        </p:nvGraphicFramePr>
        <p:xfrm>
          <a:off x="7260122" y="1768586"/>
          <a:ext cx="3750906" cy="3415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800">
                  <a:extLst>
                    <a:ext uri="{9D8B030D-6E8A-4147-A177-3AD203B41FA5}">
                      <a16:colId xmlns:a16="http://schemas.microsoft.com/office/drawing/2014/main" val="3183018384"/>
                    </a:ext>
                  </a:extLst>
                </a:gridCol>
                <a:gridCol w="1938106">
                  <a:extLst>
                    <a:ext uri="{9D8B030D-6E8A-4147-A177-3AD203B41FA5}">
                      <a16:colId xmlns:a16="http://schemas.microsoft.com/office/drawing/2014/main" val="2624093880"/>
                    </a:ext>
                  </a:extLst>
                </a:gridCol>
              </a:tblGrid>
              <a:tr h="458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읍면동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카드매출 비율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951945"/>
                  </a:ext>
                </a:extLst>
              </a:tr>
              <a:tr h="295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62614"/>
                  </a:ext>
                </a:extLst>
              </a:tr>
              <a:tr h="295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노형동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070686"/>
                  </a:ext>
                </a:extLst>
              </a:tr>
              <a:tr h="295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용담이동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20452"/>
                  </a:ext>
                </a:extLst>
              </a:tr>
              <a:tr h="295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이도이동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534116"/>
                  </a:ext>
                </a:extLst>
              </a:tr>
              <a:tr h="295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일도이동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977817"/>
                  </a:ext>
                </a:extLst>
              </a:tr>
              <a:tr h="295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애월읍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809414"/>
                  </a:ext>
                </a:extLst>
              </a:tr>
              <a:tr h="295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서귀동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9263"/>
                  </a:ext>
                </a:extLst>
              </a:tr>
              <a:tr h="295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한림읍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81157"/>
                  </a:ext>
                </a:extLst>
              </a:tr>
              <a:tr h="295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도남동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85068"/>
                  </a:ext>
                </a:extLst>
              </a:tr>
              <a:tr h="295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조천읍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6889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C9A1E95-7616-4663-8175-92DBBBDF4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1" b="639"/>
          <a:stretch/>
        </p:blipFill>
        <p:spPr>
          <a:xfrm>
            <a:off x="568171" y="1593006"/>
            <a:ext cx="5983550" cy="3449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48E80B-93DD-4F57-97E4-3AD15E42551B}"/>
              </a:ext>
            </a:extLst>
          </p:cNvPr>
          <p:cNvSpPr txBox="1"/>
          <p:nvPr/>
        </p:nvSpPr>
        <p:spPr>
          <a:xfrm>
            <a:off x="365683" y="5239410"/>
            <a:ext cx="6894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&lt; (2017</a:t>
            </a:r>
            <a:r>
              <a:rPr lang="ko-KR" altLang="en-US" sz="1200" b="1" dirty="0">
                <a:solidFill>
                  <a:srgbClr val="FF0000"/>
                </a:solidFill>
              </a:rPr>
              <a:t>년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</a:rPr>
              <a:t>읍면동</a:t>
            </a:r>
            <a:r>
              <a:rPr lang="ko-KR" altLang="en-US" sz="1200" b="1" dirty="0">
                <a:solidFill>
                  <a:srgbClr val="FF0000"/>
                </a:solidFill>
              </a:rPr>
              <a:t> 카드 매출 추이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카드 매출 총 액</a:t>
            </a:r>
            <a:r>
              <a:rPr lang="en-US" altLang="ko-KR" sz="1200" b="1" dirty="0">
                <a:solidFill>
                  <a:srgbClr val="FF0000"/>
                </a:solidFill>
              </a:rPr>
              <a:t>: 117</a:t>
            </a:r>
            <a:r>
              <a:rPr lang="ko-KR" altLang="en-US" sz="1200" b="1" dirty="0" err="1">
                <a:solidFill>
                  <a:srgbClr val="FF0000"/>
                </a:solidFill>
              </a:rPr>
              <a:t>백억원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&gt;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6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55ED620-BC07-40B8-9134-744717645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431073"/>
              </p:ext>
            </p:extLst>
          </p:nvPr>
        </p:nvGraphicFramePr>
        <p:xfrm>
          <a:off x="7824556" y="1713119"/>
          <a:ext cx="2789016" cy="374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409">
                  <a:extLst>
                    <a:ext uri="{9D8B030D-6E8A-4147-A177-3AD203B41FA5}">
                      <a16:colId xmlns:a16="http://schemas.microsoft.com/office/drawing/2014/main" val="3183018384"/>
                    </a:ext>
                  </a:extLst>
                </a:gridCol>
                <a:gridCol w="1568607">
                  <a:extLst>
                    <a:ext uri="{9D8B030D-6E8A-4147-A177-3AD203B41FA5}">
                      <a16:colId xmlns:a16="http://schemas.microsoft.com/office/drawing/2014/main" val="2624093880"/>
                    </a:ext>
                  </a:extLst>
                </a:gridCol>
              </a:tblGrid>
              <a:tr h="583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읍면동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카드매출 비율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951945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62614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노형동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070686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용담이동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20452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이도이동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534116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일도이동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977817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애월읍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809414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서귀동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9263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도남동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81157"/>
                  </a:ext>
                </a:extLst>
              </a:tr>
              <a:tr h="3605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한림읍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85068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조천읍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688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25725C7-4E03-4AA9-99B3-D6274E901CB5}"/>
              </a:ext>
            </a:extLst>
          </p:cNvPr>
          <p:cNvSpPr txBox="1"/>
          <p:nvPr/>
        </p:nvSpPr>
        <p:spPr>
          <a:xfrm>
            <a:off x="181920" y="345209"/>
            <a:ext cx="1155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다음으로는 </a:t>
            </a:r>
            <a:r>
              <a:rPr lang="en-US" altLang="ko-KR" dirty="0"/>
              <a:t>2018</a:t>
            </a:r>
            <a:r>
              <a:rPr lang="ko-KR" altLang="en-US" dirty="0"/>
              <a:t>년의 제주도 </a:t>
            </a:r>
            <a:r>
              <a:rPr lang="ko-KR" altLang="en-US" dirty="0" err="1"/>
              <a:t>읍면동별</a:t>
            </a:r>
            <a:r>
              <a:rPr lang="ko-KR" altLang="en-US" dirty="0"/>
              <a:t> 매출 추이를 확인해보아요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D606AB-5750-4272-B771-79D5CEF4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01" y="1436872"/>
            <a:ext cx="5611155" cy="3157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1E5886-7C1C-40EE-8059-3B1C20264C24}"/>
              </a:ext>
            </a:extLst>
          </p:cNvPr>
          <p:cNvSpPr txBox="1"/>
          <p:nvPr/>
        </p:nvSpPr>
        <p:spPr>
          <a:xfrm>
            <a:off x="7140845" y="1343787"/>
            <a:ext cx="448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 카드 소비 매출 </a:t>
            </a:r>
            <a:r>
              <a:rPr lang="ko-KR" altLang="en-US" dirty="0" err="1"/>
              <a:t>읍면동</a:t>
            </a:r>
            <a:r>
              <a:rPr lang="ko-KR" altLang="en-US" dirty="0"/>
              <a:t> </a:t>
            </a:r>
            <a:r>
              <a:rPr lang="en-US" altLang="ko-KR" dirty="0"/>
              <a:t>TOP10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862F5-1162-4BBD-B7F1-929C1FD4C5D1}"/>
              </a:ext>
            </a:extLst>
          </p:cNvPr>
          <p:cNvSpPr txBox="1"/>
          <p:nvPr/>
        </p:nvSpPr>
        <p:spPr>
          <a:xfrm>
            <a:off x="436607" y="5147633"/>
            <a:ext cx="6894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&lt; (2018</a:t>
            </a:r>
            <a:r>
              <a:rPr lang="ko-KR" altLang="en-US" sz="1200" b="1" dirty="0">
                <a:solidFill>
                  <a:srgbClr val="FF0000"/>
                </a:solidFill>
              </a:rPr>
              <a:t>년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</a:rPr>
              <a:t>읍면동</a:t>
            </a:r>
            <a:r>
              <a:rPr lang="ko-KR" altLang="en-US" sz="1200" b="1" dirty="0">
                <a:solidFill>
                  <a:srgbClr val="FF0000"/>
                </a:solidFill>
              </a:rPr>
              <a:t> 카드 매출 추이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카드 매출 총 액</a:t>
            </a:r>
            <a:r>
              <a:rPr lang="en-US" altLang="ko-KR" sz="1200" b="1" dirty="0">
                <a:solidFill>
                  <a:srgbClr val="FF0000"/>
                </a:solidFill>
              </a:rPr>
              <a:t>: 117</a:t>
            </a:r>
            <a:r>
              <a:rPr lang="ko-KR" altLang="en-US" sz="1200" b="1" dirty="0" err="1">
                <a:solidFill>
                  <a:srgbClr val="FF0000"/>
                </a:solidFill>
              </a:rPr>
              <a:t>백억원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&gt;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59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85113C-7390-4D9B-8506-865B4B723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45551"/>
              </p:ext>
            </p:extLst>
          </p:nvPr>
        </p:nvGraphicFramePr>
        <p:xfrm>
          <a:off x="7303856" y="1699247"/>
          <a:ext cx="3295201" cy="3700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866">
                  <a:extLst>
                    <a:ext uri="{9D8B030D-6E8A-4147-A177-3AD203B41FA5}">
                      <a16:colId xmlns:a16="http://schemas.microsoft.com/office/drawing/2014/main" val="3183018384"/>
                    </a:ext>
                  </a:extLst>
                </a:gridCol>
                <a:gridCol w="1708335">
                  <a:extLst>
                    <a:ext uri="{9D8B030D-6E8A-4147-A177-3AD203B41FA5}">
                      <a16:colId xmlns:a16="http://schemas.microsoft.com/office/drawing/2014/main" val="2624093880"/>
                    </a:ext>
                  </a:extLst>
                </a:gridCol>
              </a:tblGrid>
              <a:tr h="583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읍면동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카드매출 비율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951945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62614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노형동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070686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용담이동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20452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이도이동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534116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애월읍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977817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일도이동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809414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서귀동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9263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도남동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81157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한림읍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85068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조천읍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688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94FF98-78BF-4B92-B861-54B4FA1BB8FB}"/>
              </a:ext>
            </a:extLst>
          </p:cNvPr>
          <p:cNvSpPr txBox="1"/>
          <p:nvPr/>
        </p:nvSpPr>
        <p:spPr>
          <a:xfrm>
            <a:off x="319595" y="555163"/>
            <a:ext cx="1155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2019</a:t>
            </a:r>
            <a:r>
              <a:rPr lang="ko-KR" altLang="en-US" dirty="0"/>
              <a:t>년의 제주도 </a:t>
            </a:r>
            <a:r>
              <a:rPr lang="ko-KR" altLang="en-US" dirty="0" err="1"/>
              <a:t>읍면동별</a:t>
            </a:r>
            <a:r>
              <a:rPr lang="ko-KR" altLang="en-US" dirty="0"/>
              <a:t> 매출 추이입니다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A53414-832D-4116-9BB1-B51C2FA47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78" y="1528952"/>
            <a:ext cx="5330681" cy="2981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A904AE-C97B-45D6-9B84-3FD7BA7ECA1D}"/>
              </a:ext>
            </a:extLst>
          </p:cNvPr>
          <p:cNvSpPr txBox="1"/>
          <p:nvPr/>
        </p:nvSpPr>
        <p:spPr>
          <a:xfrm>
            <a:off x="6954578" y="1216105"/>
            <a:ext cx="448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</a:t>
            </a:r>
            <a:r>
              <a:rPr lang="ko-KR" altLang="en-US" dirty="0"/>
              <a:t>년 카드 소비 매출 </a:t>
            </a:r>
            <a:r>
              <a:rPr lang="ko-KR" altLang="en-US" dirty="0" err="1"/>
              <a:t>읍면동</a:t>
            </a:r>
            <a:r>
              <a:rPr lang="ko-KR" altLang="en-US" dirty="0"/>
              <a:t> </a:t>
            </a:r>
            <a:r>
              <a:rPr lang="en-US" altLang="ko-KR" dirty="0"/>
              <a:t>TOP10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A17FC-9BA2-460B-9C3F-34E57B329B4D}"/>
              </a:ext>
            </a:extLst>
          </p:cNvPr>
          <p:cNvSpPr txBox="1"/>
          <p:nvPr/>
        </p:nvSpPr>
        <p:spPr>
          <a:xfrm>
            <a:off x="250341" y="4814928"/>
            <a:ext cx="6894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&lt; (2019</a:t>
            </a:r>
            <a:r>
              <a:rPr lang="ko-KR" altLang="en-US" sz="1200" b="1" dirty="0">
                <a:solidFill>
                  <a:srgbClr val="FF0000"/>
                </a:solidFill>
              </a:rPr>
              <a:t>년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</a:rPr>
              <a:t>읍면동</a:t>
            </a:r>
            <a:r>
              <a:rPr lang="ko-KR" altLang="en-US" sz="1200" b="1" dirty="0">
                <a:solidFill>
                  <a:srgbClr val="FF0000"/>
                </a:solidFill>
              </a:rPr>
              <a:t> 카드 매출 추이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카드 매출 총 액</a:t>
            </a:r>
            <a:r>
              <a:rPr lang="en-US" altLang="ko-KR" sz="1200" b="1" dirty="0">
                <a:solidFill>
                  <a:srgbClr val="FF0000"/>
                </a:solidFill>
              </a:rPr>
              <a:t>: 115</a:t>
            </a:r>
            <a:r>
              <a:rPr lang="ko-KR" altLang="en-US" sz="1200" b="1" dirty="0" err="1">
                <a:solidFill>
                  <a:srgbClr val="FF0000"/>
                </a:solidFill>
              </a:rPr>
              <a:t>백억원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&gt;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12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280EAC-5513-4D55-9A3A-339977C27FB3}"/>
              </a:ext>
            </a:extLst>
          </p:cNvPr>
          <p:cNvSpPr txBox="1"/>
          <p:nvPr/>
        </p:nvSpPr>
        <p:spPr>
          <a:xfrm>
            <a:off x="2988998" y="130874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2017</a:t>
            </a:r>
            <a:r>
              <a:rPr lang="ko-KR" altLang="en-US" b="1" dirty="0"/>
              <a:t>대비 </a:t>
            </a:r>
            <a:r>
              <a:rPr lang="en-US" altLang="ko-KR" b="1" dirty="0"/>
              <a:t>2018</a:t>
            </a:r>
            <a:r>
              <a:rPr lang="en-US" altLang="ko-KR" dirty="0"/>
              <a:t> </a:t>
            </a:r>
            <a:r>
              <a:rPr lang="ko-KR" altLang="en-US" dirty="0"/>
              <a:t>업종별 </a:t>
            </a:r>
            <a:r>
              <a:rPr lang="ko-KR" altLang="en-US" b="1" dirty="0"/>
              <a:t>카드소비량 증감률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209374" y="1455158"/>
            <a:ext cx="9094678" cy="5486937"/>
            <a:chOff x="1209374" y="1455158"/>
            <a:chExt cx="9094678" cy="548693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A3D1CF2-E734-4065-9E9D-A8D64769F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8" t="8813" r="-274" b="146"/>
            <a:stretch/>
          </p:blipFill>
          <p:spPr>
            <a:xfrm>
              <a:off x="1383956" y="1455158"/>
              <a:ext cx="8836246" cy="4045563"/>
            </a:xfrm>
            <a:prstGeom prst="rect">
              <a:avLst/>
            </a:prstGeom>
          </p:spPr>
        </p:pic>
        <p:grpSp>
          <p:nvGrpSpPr>
            <p:cNvPr id="25" name="그룹 24"/>
            <p:cNvGrpSpPr/>
            <p:nvPr/>
          </p:nvGrpSpPr>
          <p:grpSpPr>
            <a:xfrm>
              <a:off x="1209374" y="5452630"/>
              <a:ext cx="9094678" cy="1489465"/>
              <a:chOff x="1234088" y="5209609"/>
              <a:chExt cx="9094678" cy="1489465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234088" y="5539067"/>
                <a:ext cx="33055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소매업</a:t>
                </a:r>
              </a:p>
            </p:txBody>
          </p:sp>
          <p:sp>
            <p:nvSpPr>
              <p:cNvPr id="45" name="왼쪽 대괄호 44"/>
              <p:cNvSpPr/>
              <p:nvPr/>
            </p:nvSpPr>
            <p:spPr>
              <a:xfrm rot="16200000">
                <a:off x="2849443" y="3906575"/>
                <a:ext cx="244900" cy="2936604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065462" y="5498236"/>
                <a:ext cx="338554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임</a:t>
                </a:r>
                <a:endParaRPr lang="en-US" altLang="ko-KR" sz="1050" dirty="0"/>
              </a:p>
              <a:p>
                <a:r>
                  <a:rPr lang="ko-KR" altLang="en-US" sz="1050" dirty="0"/>
                  <a:t>대</a:t>
                </a:r>
                <a:endParaRPr lang="en-US" altLang="ko-KR" sz="1050" dirty="0"/>
              </a:p>
              <a:p>
                <a:r>
                  <a:rPr lang="ko-KR" altLang="en-US" sz="1050" dirty="0"/>
                  <a:t>업</a:t>
                </a:r>
              </a:p>
            </p:txBody>
          </p:sp>
          <p:sp>
            <p:nvSpPr>
              <p:cNvPr id="47" name="왼쪽 대괄호 46"/>
              <p:cNvSpPr/>
              <p:nvPr/>
            </p:nvSpPr>
            <p:spPr>
              <a:xfrm rot="16200000">
                <a:off x="8110468" y="5187467"/>
                <a:ext cx="244900" cy="326266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489762" y="5481347"/>
                <a:ext cx="33562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서비스업</a:t>
                </a:r>
              </a:p>
            </p:txBody>
          </p:sp>
          <p:sp>
            <p:nvSpPr>
              <p:cNvPr id="49" name="왼쪽 대괄호 48"/>
              <p:cNvSpPr/>
              <p:nvPr/>
            </p:nvSpPr>
            <p:spPr>
              <a:xfrm rot="16200000">
                <a:off x="5372190" y="4451273"/>
                <a:ext cx="244900" cy="1845279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9095491" y="5521755"/>
                <a:ext cx="33855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오</a:t>
                </a:r>
                <a:endParaRPr lang="en-US" altLang="ko-KR" sz="1050" dirty="0"/>
              </a:p>
              <a:p>
                <a:r>
                  <a:rPr lang="ko-KR" altLang="en-US" sz="1050" dirty="0" err="1"/>
                  <a:t>락</a:t>
                </a:r>
                <a:endParaRPr lang="ko-KR" altLang="en-US" sz="105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9688978" y="5475662"/>
                <a:ext cx="273544" cy="122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욕탕</a:t>
                </a:r>
                <a:r>
                  <a:rPr lang="en-US" altLang="ko-KR" sz="1050" dirty="0"/>
                  <a:t>/</a:t>
                </a:r>
                <a:r>
                  <a:rPr lang="ko-KR" altLang="en-US" sz="1050" dirty="0" err="1"/>
                  <a:t>마사지업</a:t>
                </a:r>
                <a:endParaRPr lang="ko-KR" altLang="en-US" sz="105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009448" y="5475662"/>
                <a:ext cx="319318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면</a:t>
                </a:r>
                <a:endParaRPr lang="en-US" altLang="ko-KR" sz="1050" dirty="0"/>
              </a:p>
              <a:p>
                <a:r>
                  <a:rPr lang="ko-KR" altLang="en-US" sz="1050" dirty="0"/>
                  <a:t>세</a:t>
                </a:r>
                <a:endParaRPr lang="en-US" altLang="ko-KR" sz="1050" dirty="0"/>
              </a:p>
              <a:p>
                <a:r>
                  <a:rPr lang="ko-KR" altLang="en-US" sz="1050" dirty="0"/>
                  <a:t>점</a:t>
                </a:r>
              </a:p>
            </p:txBody>
          </p:sp>
          <p:cxnSp>
            <p:nvCxnSpPr>
              <p:cNvPr id="53" name="직선 연결선 52"/>
              <p:cNvCxnSpPr/>
              <p:nvPr/>
            </p:nvCxnSpPr>
            <p:spPr>
              <a:xfrm>
                <a:off x="10178725" y="5209609"/>
                <a:ext cx="0" cy="2218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4321678" y="5516834"/>
                <a:ext cx="19276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/>
                  <a:t>음식점및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주점업</a:t>
                </a:r>
                <a:endParaRPr lang="ko-KR" altLang="en-US" sz="11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577275" y="5500595"/>
                <a:ext cx="53386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/>
                  <a:t>숙</a:t>
                </a:r>
                <a:endParaRPr lang="en-US" altLang="ko-KR" sz="1100" dirty="0"/>
              </a:p>
              <a:p>
                <a:pPr algn="ctr"/>
                <a:r>
                  <a:rPr lang="ko-KR" altLang="en-US" sz="1100" dirty="0"/>
                  <a:t>박</a:t>
                </a:r>
                <a:endParaRPr lang="en-US" altLang="ko-KR" sz="1100" dirty="0"/>
              </a:p>
              <a:p>
                <a:pPr algn="ctr"/>
                <a:r>
                  <a:rPr lang="ko-KR" altLang="en-US" sz="1100" dirty="0"/>
                  <a:t>업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111679" y="5490023"/>
                <a:ext cx="8405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운수업</a:t>
                </a:r>
              </a:p>
            </p:txBody>
          </p:sp>
          <p:sp>
            <p:nvSpPr>
              <p:cNvPr id="57" name="왼쪽 대괄호 56"/>
              <p:cNvSpPr/>
              <p:nvPr/>
            </p:nvSpPr>
            <p:spPr>
              <a:xfrm rot="16200000">
                <a:off x="6687698" y="5133062"/>
                <a:ext cx="244900" cy="465741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왼쪽 대괄호 57"/>
              <p:cNvSpPr/>
              <p:nvPr/>
            </p:nvSpPr>
            <p:spPr>
              <a:xfrm rot="16200000">
                <a:off x="8501007" y="5190484"/>
                <a:ext cx="254727" cy="305744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왼쪽 대괄호 58"/>
              <p:cNvSpPr/>
              <p:nvPr/>
            </p:nvSpPr>
            <p:spPr>
              <a:xfrm rot="16200000">
                <a:off x="7425245" y="4958868"/>
                <a:ext cx="244900" cy="783466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왼쪽 대괄호 59"/>
              <p:cNvSpPr/>
              <p:nvPr/>
            </p:nvSpPr>
            <p:spPr>
              <a:xfrm rot="16200000">
                <a:off x="9156158" y="4968916"/>
                <a:ext cx="244900" cy="779962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1" name="직선 연결선 60"/>
              <p:cNvCxnSpPr/>
              <p:nvPr/>
            </p:nvCxnSpPr>
            <p:spPr>
              <a:xfrm>
                <a:off x="9825750" y="5235579"/>
                <a:ext cx="0" cy="2218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9329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98" y="58906"/>
            <a:ext cx="6106377" cy="65731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89068" y="653564"/>
            <a:ext cx="9574868" cy="6288531"/>
            <a:chOff x="789068" y="653564"/>
            <a:chExt cx="9574868" cy="6288531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A2242E6-C31B-46E8-A2A3-2A102AE519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0" t="10353" r="91693" b="82853"/>
            <a:stretch/>
          </p:blipFill>
          <p:spPr>
            <a:xfrm>
              <a:off x="1174458" y="653564"/>
              <a:ext cx="313801" cy="54269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A2242E6-C31B-46E8-A2A3-2A102AE519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26" t="9818" r="24272" b="21939"/>
            <a:stretch/>
          </p:blipFill>
          <p:spPr>
            <a:xfrm>
              <a:off x="7656214" y="667299"/>
              <a:ext cx="294993" cy="4018924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C614213-254E-45B5-9B1A-199907DAC4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75" r="27554"/>
            <a:stretch/>
          </p:blipFill>
          <p:spPr>
            <a:xfrm>
              <a:off x="848498" y="1466335"/>
              <a:ext cx="6833432" cy="413801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E5ABB41-F174-4266-B40E-4811891D2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261" t="9702"/>
            <a:stretch/>
          </p:blipFill>
          <p:spPr>
            <a:xfrm>
              <a:off x="7951207" y="1598139"/>
              <a:ext cx="2412729" cy="3924451"/>
            </a:xfrm>
            <a:prstGeom prst="rect">
              <a:avLst/>
            </a:prstGeom>
          </p:spPr>
        </p:pic>
        <p:grpSp>
          <p:nvGrpSpPr>
            <p:cNvPr id="29" name="그룹 28"/>
            <p:cNvGrpSpPr/>
            <p:nvPr/>
          </p:nvGrpSpPr>
          <p:grpSpPr>
            <a:xfrm>
              <a:off x="1209374" y="5452630"/>
              <a:ext cx="9094678" cy="1489465"/>
              <a:chOff x="1234088" y="5209609"/>
              <a:chExt cx="9094678" cy="148946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1234088" y="5539067"/>
                <a:ext cx="33055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소매업</a:t>
                </a:r>
              </a:p>
            </p:txBody>
          </p:sp>
          <p:sp>
            <p:nvSpPr>
              <p:cNvPr id="31" name="왼쪽 대괄호 30"/>
              <p:cNvSpPr/>
              <p:nvPr/>
            </p:nvSpPr>
            <p:spPr>
              <a:xfrm rot="16200000">
                <a:off x="2849443" y="3906575"/>
                <a:ext cx="244900" cy="2936604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65462" y="5498236"/>
                <a:ext cx="338554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임</a:t>
                </a:r>
                <a:endParaRPr lang="en-US" altLang="ko-KR" sz="1050" dirty="0"/>
              </a:p>
              <a:p>
                <a:r>
                  <a:rPr lang="ko-KR" altLang="en-US" sz="1050" dirty="0"/>
                  <a:t>대</a:t>
                </a:r>
                <a:endParaRPr lang="en-US" altLang="ko-KR" sz="1050" dirty="0"/>
              </a:p>
              <a:p>
                <a:r>
                  <a:rPr lang="ko-KR" altLang="en-US" sz="1050" dirty="0"/>
                  <a:t>업</a:t>
                </a:r>
              </a:p>
            </p:txBody>
          </p:sp>
          <p:sp>
            <p:nvSpPr>
              <p:cNvPr id="33" name="왼쪽 대괄호 32"/>
              <p:cNvSpPr/>
              <p:nvPr/>
            </p:nvSpPr>
            <p:spPr>
              <a:xfrm rot="16200000">
                <a:off x="8110468" y="5187467"/>
                <a:ext cx="244900" cy="326266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489762" y="5481347"/>
                <a:ext cx="33562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서비스업</a:t>
                </a:r>
              </a:p>
            </p:txBody>
          </p:sp>
          <p:sp>
            <p:nvSpPr>
              <p:cNvPr id="35" name="왼쪽 대괄호 34"/>
              <p:cNvSpPr/>
              <p:nvPr/>
            </p:nvSpPr>
            <p:spPr>
              <a:xfrm rot="16200000">
                <a:off x="5372190" y="4451273"/>
                <a:ext cx="244900" cy="1845279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095491" y="5521755"/>
                <a:ext cx="33855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오</a:t>
                </a:r>
                <a:endParaRPr lang="en-US" altLang="ko-KR" sz="1050" dirty="0"/>
              </a:p>
              <a:p>
                <a:r>
                  <a:rPr lang="ko-KR" altLang="en-US" sz="1050" dirty="0" err="1"/>
                  <a:t>락</a:t>
                </a:r>
                <a:endParaRPr lang="ko-KR" altLang="en-US" sz="105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688978" y="5475662"/>
                <a:ext cx="273544" cy="122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욕탕</a:t>
                </a:r>
                <a:r>
                  <a:rPr lang="en-US" altLang="ko-KR" sz="1050" dirty="0"/>
                  <a:t>/</a:t>
                </a:r>
                <a:r>
                  <a:rPr lang="ko-KR" altLang="en-US" sz="1050" dirty="0" err="1"/>
                  <a:t>마사지업</a:t>
                </a:r>
                <a:endParaRPr lang="ko-KR" altLang="en-US" sz="105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009448" y="5475662"/>
                <a:ext cx="319318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면</a:t>
                </a:r>
                <a:endParaRPr lang="en-US" altLang="ko-KR" sz="1050" dirty="0"/>
              </a:p>
              <a:p>
                <a:r>
                  <a:rPr lang="ko-KR" altLang="en-US" sz="1050" dirty="0"/>
                  <a:t>세</a:t>
                </a:r>
                <a:endParaRPr lang="en-US" altLang="ko-KR" sz="1050" dirty="0"/>
              </a:p>
              <a:p>
                <a:r>
                  <a:rPr lang="ko-KR" altLang="en-US" sz="1050" dirty="0"/>
                  <a:t>점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10178725" y="5209609"/>
                <a:ext cx="0" cy="2218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321678" y="5516834"/>
                <a:ext cx="19276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/>
                  <a:t>음식점및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주점업</a:t>
                </a:r>
                <a:endParaRPr lang="ko-KR" altLang="en-US" sz="11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577275" y="5500595"/>
                <a:ext cx="53386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/>
                  <a:t>숙</a:t>
                </a:r>
                <a:endParaRPr lang="en-US" altLang="ko-KR" sz="1100" dirty="0"/>
              </a:p>
              <a:p>
                <a:pPr algn="ctr"/>
                <a:r>
                  <a:rPr lang="ko-KR" altLang="en-US" sz="1100" dirty="0"/>
                  <a:t>박</a:t>
                </a:r>
                <a:endParaRPr lang="en-US" altLang="ko-KR" sz="1100" dirty="0"/>
              </a:p>
              <a:p>
                <a:pPr algn="ctr"/>
                <a:r>
                  <a:rPr lang="ko-KR" altLang="en-US" sz="1100" dirty="0"/>
                  <a:t>업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111679" y="5490023"/>
                <a:ext cx="8405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운수업</a:t>
                </a:r>
              </a:p>
            </p:txBody>
          </p:sp>
          <p:sp>
            <p:nvSpPr>
              <p:cNvPr id="43" name="왼쪽 대괄호 42"/>
              <p:cNvSpPr/>
              <p:nvPr/>
            </p:nvSpPr>
            <p:spPr>
              <a:xfrm rot="16200000">
                <a:off x="6687698" y="5133062"/>
                <a:ext cx="244900" cy="465741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왼쪽 대괄호 43"/>
              <p:cNvSpPr/>
              <p:nvPr/>
            </p:nvSpPr>
            <p:spPr>
              <a:xfrm rot="16200000">
                <a:off x="8501007" y="5190484"/>
                <a:ext cx="254727" cy="305744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왼쪽 대괄호 44"/>
              <p:cNvSpPr/>
              <p:nvPr/>
            </p:nvSpPr>
            <p:spPr>
              <a:xfrm rot="16200000">
                <a:off x="7425245" y="4958868"/>
                <a:ext cx="244900" cy="783466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왼쪽 대괄호 45"/>
              <p:cNvSpPr/>
              <p:nvPr/>
            </p:nvSpPr>
            <p:spPr>
              <a:xfrm rot="16200000">
                <a:off x="9156158" y="4968916"/>
                <a:ext cx="244900" cy="779962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>
                <a:off x="9825750" y="5235579"/>
                <a:ext cx="0" cy="2218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순서도: 천공 테이프 47"/>
            <p:cNvSpPr/>
            <p:nvPr/>
          </p:nvSpPr>
          <p:spPr>
            <a:xfrm>
              <a:off x="7612941" y="1254437"/>
              <a:ext cx="381538" cy="68093"/>
            </a:xfrm>
            <a:prstGeom prst="flowChartPunchedTap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순서도: 천공 테이프 48"/>
            <p:cNvSpPr/>
            <p:nvPr/>
          </p:nvSpPr>
          <p:spPr>
            <a:xfrm>
              <a:off x="1120465" y="1255821"/>
              <a:ext cx="381538" cy="68093"/>
            </a:xfrm>
            <a:prstGeom prst="flowChartPunchedTap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9068" y="709967"/>
              <a:ext cx="699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6000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275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462</Words>
  <Application>Microsoft Office PowerPoint</Application>
  <PresentationFormat>와이드스크린</PresentationFormat>
  <Paragraphs>129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도민 카드 소비량 장기 리포트  (2017 ~ 2019)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허 윤성</cp:lastModifiedBy>
  <cp:revision>56</cp:revision>
  <dcterms:created xsi:type="dcterms:W3CDTF">2020-12-16T06:16:32Z</dcterms:created>
  <dcterms:modified xsi:type="dcterms:W3CDTF">2021-01-11T02:49:29Z</dcterms:modified>
</cp:coreProperties>
</file>