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8" r:id="rId2"/>
    <p:sldId id="257" r:id="rId3"/>
    <p:sldId id="275" r:id="rId4"/>
    <p:sldId id="282" r:id="rId5"/>
    <p:sldId id="262" r:id="rId6"/>
    <p:sldId id="260" r:id="rId7"/>
    <p:sldId id="280" r:id="rId8"/>
    <p:sldId id="276" r:id="rId9"/>
    <p:sldId id="281" r:id="rId10"/>
    <p:sldId id="277" r:id="rId11"/>
    <p:sldId id="266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D02D5-1E00-4704-B884-7B4A5EE01D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606A2-F764-4E4D-BDA5-08047ECB1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D6ED9-0FC7-4D82-9191-9D7A10D05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BE6870-9DE4-4D3D-B0FB-1A96D9AF7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CA2D1-E7ED-4868-AA03-D6B4A3A8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FDF-A527-4454-8382-9C20A408ACE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80BB0-5F64-4F12-A44C-C46051B2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D3A9F-0F94-48CE-92CA-9093EE6E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D36-9FFB-4115-962A-8C0E668DD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32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21A18-2203-493D-AD8C-67A6E143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3D3177-BD68-4563-AD2D-10AD325E2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CA758-4ADD-4C0F-B9F0-664B138A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FDF-A527-4454-8382-9C20A408ACE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67AF3-D323-423F-84FC-AB7CC3E6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765CB-B608-44FD-AC4D-18173F8D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D36-9FFB-4115-962A-8C0E668DD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9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059A4-A8CD-40DE-8308-526473E9F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1DFDC1-FC75-423A-AD67-D237E572C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72DB1-A511-451F-BC19-F967446B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FDF-A527-4454-8382-9C20A408ACE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37221-A973-414D-9D9E-E704CC72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48EDB-DEE8-456E-ADE3-65AC9823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D36-9FFB-4115-962A-8C0E668DD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2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FB6E-6FED-42BC-97A3-01057AC1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368C1-3F85-47FE-80E8-BBE33D412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D4AC1-FED9-4B12-B640-FF3A2FE9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FDF-A527-4454-8382-9C20A408ACE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D7927-7EAF-4093-B5BD-592A256A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8F4D6-79BC-45DE-A8BF-F6C35697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D36-9FFB-4115-962A-8C0E668DD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08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7A484-1CA4-4239-86A7-BD14EFDE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893E8-E409-42D7-BB18-206DA00CA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B581A-AF20-4789-9DFB-0AE1404A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FDF-A527-4454-8382-9C20A408ACE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A5F45-5F48-4A99-BCCA-051C1189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CF781-8C0B-4FE6-8295-43F41DBD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D36-9FFB-4115-962A-8C0E668DD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0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17AD9-873C-4B43-BD90-F4BA52F9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085C0-1FF3-4650-9F03-FCADD4988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B3C97-C0E8-49AF-B0D9-A525743D7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40006-B549-4535-AD22-C03BDE7E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FDF-A527-4454-8382-9C20A408ACE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57A213-65D8-4049-9C5C-F135239E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2F0D0-71C1-4BE3-9900-551399FA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D36-9FFB-4115-962A-8C0E668DD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8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97535-0621-44B2-9327-DAFE9142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971D5-70D5-44FA-86F7-ECA5728C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981904-1F32-4722-947A-441D20B4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F9F34-C2DF-4494-A9C4-987476AC6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532649-5F94-4103-A622-ABBF1A314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2DABD-A409-4882-BB3C-6E8B8DDC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FDF-A527-4454-8382-9C20A408ACE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C7CD42-3FB4-4B4E-BA0F-5A78BB9D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0AB598-4B9C-4E1B-81BF-B665EA0D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D36-9FFB-4115-962A-8C0E668DD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92A3F-A1B5-46DD-8233-EF752FD7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D31CAD-8812-4008-8699-CFE2E1EA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FDF-A527-4454-8382-9C20A408ACE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43D003-7E13-4ED6-A235-1AE1AA4D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CC7316-5E31-43CE-B117-D3A23ACB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D36-9FFB-4115-962A-8C0E668DD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1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613D0-3673-4321-9962-3F1F61F1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FDF-A527-4454-8382-9C20A408ACE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3016DE-8501-461C-8CBF-0874FF48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C51C34-B447-4271-9FCE-CCCC2B76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D36-9FFB-4115-962A-8C0E668DD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9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FDC1C-9ED9-4F79-A46D-D2569779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4465F-F531-4EA3-96C4-802C3518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C02BE-3EA9-4655-B811-FBFE9D161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1D00D-1CFC-40C0-A282-1095EF04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FDF-A527-4454-8382-9C20A408ACE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26658-B607-4FDC-9340-9896C5E1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7C978C-D14E-42B4-BF57-6A02553C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D36-9FFB-4115-962A-8C0E668DD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182A3-8F95-4FC5-8EDA-962D4BEA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978AC4-C3E8-459C-A479-F66FE6353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DD8DCD-F9D1-41B0-9AE7-9C0F06A94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773CA7-7B3E-4135-9295-7B9CA4F4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FDF-A527-4454-8382-9C20A408ACE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A5194-B336-4D30-8EEC-409B6A63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0B77E6-E2AD-4898-8B9F-324A74AD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D36-9FFB-4115-962A-8C0E668DD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4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50AEF1-A11E-4573-BFEF-2BAABAC6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FE704D-5A77-45D1-9985-67204B534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46DC1-4C80-433B-B8C8-0AFB5B7CE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7CFDF-A527-4454-8382-9C20A408ACE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194B3-85F1-42C1-84ED-9DC96DB03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91DAD-1269-418F-B3A0-C0ADE9574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42D36-9FFB-4115-962A-8C0E668DD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7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.jpe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7.jpeg"/><Relationship Id="rId10" Type="http://schemas.openxmlformats.org/officeDocument/2006/relationships/image" Target="../media/image11.png"/><Relationship Id="rId4" Type="http://schemas.openxmlformats.org/officeDocument/2006/relationships/image" Target="../media/image16.jpe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0.jpe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jpeg"/><Relationship Id="rId10" Type="http://schemas.openxmlformats.org/officeDocument/2006/relationships/image" Target="../media/image11.png"/><Relationship Id="rId4" Type="http://schemas.openxmlformats.org/officeDocument/2006/relationships/image" Target="../media/image21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1BDCD-C595-4BE3-AED3-105770521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279" y="13320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외국인 입도 관광객</a:t>
            </a:r>
            <a:br>
              <a:rPr lang="en-US" altLang="ko-KR" dirty="0"/>
            </a:br>
            <a:r>
              <a:rPr lang="ko-KR" altLang="en-US" dirty="0"/>
              <a:t> 소비 추이 분석</a:t>
            </a:r>
            <a:r>
              <a:rPr lang="en-US" altLang="ko-KR" dirty="0"/>
              <a:t> </a:t>
            </a:r>
            <a:r>
              <a:rPr lang="ko-KR" altLang="en-US" dirty="0"/>
              <a:t>장기 리포트  </a:t>
            </a:r>
            <a:r>
              <a:rPr lang="en-US" altLang="ko-KR" dirty="0"/>
              <a:t>(2017 ~ 2019)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04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7473F5E-6B6B-4D67-8741-6461993DD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238" y="37327"/>
            <a:ext cx="5830349" cy="41135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3EE337-C8AB-4FE3-B251-BAC4232AF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371" y="621228"/>
            <a:ext cx="1519309" cy="3313664"/>
          </a:xfrm>
          <a:prstGeom prst="rect">
            <a:avLst/>
          </a:prstGeom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5507A4F6-6895-48C1-ABC0-3FBA15A13960}"/>
              </a:ext>
            </a:extLst>
          </p:cNvPr>
          <p:cNvSpPr txBox="1"/>
          <p:nvPr/>
        </p:nvSpPr>
        <p:spPr>
          <a:xfrm>
            <a:off x="347262" y="4427916"/>
            <a:ext cx="11532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연동에서 </a:t>
            </a:r>
            <a:r>
              <a:rPr lang="en-US" altLang="ko-KR" dirty="0"/>
              <a:t>17</a:t>
            </a:r>
            <a:r>
              <a:rPr lang="ko-KR" altLang="en-US" dirty="0"/>
              <a:t>년</a:t>
            </a:r>
            <a:r>
              <a:rPr lang="en-US" altLang="ko-KR" dirty="0"/>
              <a:t>, 18</a:t>
            </a:r>
            <a:r>
              <a:rPr lang="ko-KR" altLang="en-US" dirty="0"/>
              <a:t>년 꾸준히 </a:t>
            </a:r>
            <a:r>
              <a:rPr lang="en-US" altLang="ko-KR" dirty="0"/>
              <a:t>1</a:t>
            </a:r>
            <a:r>
              <a:rPr lang="ko-KR" altLang="en-US" dirty="0"/>
              <a:t>위를 유지하던 </a:t>
            </a:r>
            <a:r>
              <a:rPr lang="ko-KR" altLang="en-US" dirty="0" err="1"/>
              <a:t>호텔업이</a:t>
            </a:r>
            <a:r>
              <a:rPr lang="ko-KR" altLang="en-US" dirty="0"/>
              <a:t> 이번엔 </a:t>
            </a:r>
            <a:r>
              <a:rPr lang="en-US" altLang="ko-KR" dirty="0"/>
              <a:t>2</a:t>
            </a:r>
            <a:r>
              <a:rPr lang="ko-KR" altLang="en-US" dirty="0"/>
              <a:t>위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전년 </a:t>
            </a:r>
            <a:r>
              <a:rPr lang="en-US" altLang="ko-KR" dirty="0"/>
              <a:t>3</a:t>
            </a:r>
            <a:r>
              <a:rPr lang="ko-KR" altLang="en-US" dirty="0"/>
              <a:t>위였던 </a:t>
            </a:r>
            <a:r>
              <a:rPr lang="en-US" altLang="ko-KR" dirty="0"/>
              <a:t>“</a:t>
            </a:r>
            <a:r>
              <a:rPr lang="ko-KR" altLang="en-US" dirty="0"/>
              <a:t>기타 </a:t>
            </a:r>
            <a:r>
              <a:rPr lang="ko-KR" altLang="en-US" dirty="0" err="1"/>
              <a:t>겜블링</a:t>
            </a:r>
            <a:r>
              <a:rPr lang="ko-KR" altLang="en-US" dirty="0"/>
              <a:t> 및 </a:t>
            </a:r>
            <a:r>
              <a:rPr lang="ko-KR" altLang="en-US" dirty="0" err="1"/>
              <a:t>배팅업</a:t>
            </a:r>
            <a:r>
              <a:rPr lang="en-US" altLang="ko-KR" dirty="0"/>
              <a:t>”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위를 차지했네요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외국인 </a:t>
            </a:r>
            <a:r>
              <a:rPr lang="ko-KR" altLang="en-US" dirty="0" err="1"/>
              <a:t>읍면동</a:t>
            </a:r>
            <a:r>
              <a:rPr lang="ko-KR" altLang="en-US" dirty="0"/>
              <a:t> 소비량 </a:t>
            </a:r>
            <a:r>
              <a:rPr lang="en-US" altLang="ko-KR" dirty="0"/>
              <a:t>3</a:t>
            </a:r>
            <a:r>
              <a:rPr lang="ko-KR" altLang="en-US" dirty="0"/>
              <a:t>위를 차지한 용담이동도 </a:t>
            </a:r>
            <a:r>
              <a:rPr lang="en-US" altLang="ko-KR" dirty="0"/>
              <a:t>1</a:t>
            </a:r>
            <a:r>
              <a:rPr lang="ko-KR" altLang="en-US" dirty="0"/>
              <a:t>위를 차지하던 </a:t>
            </a:r>
            <a:r>
              <a:rPr lang="en-US" altLang="ko-KR" dirty="0"/>
              <a:t>“</a:t>
            </a:r>
            <a:r>
              <a:rPr lang="ko-KR" altLang="en-US" dirty="0"/>
              <a:t>면세점</a:t>
            </a:r>
            <a:r>
              <a:rPr lang="en-US" altLang="ko-KR" dirty="0"/>
              <a:t>”</a:t>
            </a:r>
            <a:r>
              <a:rPr lang="ko-KR" altLang="en-US" dirty="0"/>
              <a:t>을 제치고 </a:t>
            </a:r>
            <a:r>
              <a:rPr lang="en-US" altLang="ko-KR" dirty="0"/>
              <a:t>“</a:t>
            </a:r>
            <a:r>
              <a:rPr lang="ko-KR" altLang="en-US" dirty="0"/>
              <a:t>화장품 및 방향제 소매업</a:t>
            </a:r>
            <a:r>
              <a:rPr lang="en-US" altLang="ko-KR" dirty="0"/>
              <a:t>”</a:t>
            </a:r>
            <a:r>
              <a:rPr lang="ko-KR" altLang="en-US" dirty="0"/>
              <a:t>이 가장 높은 매출액을 차지했습니다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2019</a:t>
            </a:r>
            <a:r>
              <a:rPr lang="ko-KR" altLang="en-US" b="1" dirty="0"/>
              <a:t>년</a:t>
            </a:r>
            <a:r>
              <a:rPr lang="ko-KR" altLang="en-US" dirty="0"/>
              <a:t>은 </a:t>
            </a:r>
            <a:r>
              <a:rPr lang="en-US" altLang="ko-KR" dirty="0"/>
              <a:t>2018</a:t>
            </a:r>
            <a:r>
              <a:rPr lang="ko-KR" altLang="en-US" dirty="0"/>
              <a:t>년과 비슷한 추이를 보이고 있네요</a:t>
            </a:r>
            <a:r>
              <a:rPr lang="en-US" altLang="ko-KR" dirty="0"/>
              <a:t>.</a:t>
            </a:r>
          </a:p>
          <a:p>
            <a:r>
              <a:rPr lang="ko-KR" altLang="en-US"/>
              <a:t>그래도 전년 대비 더 </a:t>
            </a:r>
            <a:r>
              <a:rPr lang="ko-KR" altLang="en-US" dirty="0"/>
              <a:t>많은 중국인 관광객이 방문하는 것을 확인 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아직 </a:t>
            </a:r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, 2</a:t>
            </a:r>
            <a:r>
              <a:rPr lang="ko-KR" altLang="en-US" dirty="0"/>
              <a:t>월 중국인 관광객이 </a:t>
            </a:r>
            <a:r>
              <a:rPr lang="en-US" altLang="ko-KR" dirty="0"/>
              <a:t>180</a:t>
            </a:r>
            <a:r>
              <a:rPr lang="ko-KR" altLang="en-US" dirty="0" err="1"/>
              <a:t>백만명을</a:t>
            </a:r>
            <a:r>
              <a:rPr lang="ko-KR" altLang="en-US" dirty="0"/>
              <a:t> 넘어서던 때 보다는 낮은 추이를 보이고 있네요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B31FD-1871-448B-B26C-533D19DD48E2}"/>
              </a:ext>
            </a:extLst>
          </p:cNvPr>
          <p:cNvSpPr txBox="1"/>
          <p:nvPr/>
        </p:nvSpPr>
        <p:spPr>
          <a:xfrm>
            <a:off x="1788666" y="4150917"/>
            <a:ext cx="846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2019</a:t>
            </a:r>
            <a:r>
              <a:rPr lang="ko-KR" altLang="en-US" sz="1200" dirty="0"/>
              <a:t>년 국적별 외국인 방문객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0985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6">
            <a:extLst>
              <a:ext uri="{FF2B5EF4-FFF2-40B4-BE49-F238E27FC236}">
                <a16:creationId xmlns:a16="http://schemas.microsoft.com/office/drawing/2014/main" id="{5507A4F6-6895-48C1-ABC0-3FBA15A13960}"/>
              </a:ext>
            </a:extLst>
          </p:cNvPr>
          <p:cNvSpPr txBox="1"/>
          <p:nvPr/>
        </p:nvSpPr>
        <p:spPr>
          <a:xfrm>
            <a:off x="4698440" y="943626"/>
            <a:ext cx="7193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2017</a:t>
            </a:r>
            <a:r>
              <a:rPr lang="ko-KR" altLang="en-US" sz="1400" dirty="0"/>
              <a:t>년 대비 </a:t>
            </a:r>
            <a:r>
              <a:rPr lang="en-US" altLang="ko-KR" sz="1400" dirty="0"/>
              <a:t>2018</a:t>
            </a:r>
            <a:r>
              <a:rPr lang="ko-KR" altLang="en-US" sz="1400" dirty="0"/>
              <a:t>년 </a:t>
            </a:r>
            <a:r>
              <a:rPr lang="en-US" altLang="ko-KR" sz="1400" dirty="0"/>
              <a:t>“</a:t>
            </a:r>
            <a:r>
              <a:rPr lang="ko-KR" altLang="en-US" sz="1400" dirty="0"/>
              <a:t>건강보조식품 소매업</a:t>
            </a:r>
            <a:r>
              <a:rPr lang="en-US" altLang="ko-KR" sz="1400" dirty="0"/>
              <a:t>”</a:t>
            </a:r>
            <a:r>
              <a:rPr lang="ko-KR" altLang="en-US" sz="1400" dirty="0"/>
              <a:t>과 </a:t>
            </a:r>
            <a:r>
              <a:rPr lang="en-US" altLang="ko-KR" sz="1400" dirty="0"/>
              <a:t>“</a:t>
            </a:r>
            <a:r>
              <a:rPr lang="ko-KR" altLang="en-US" sz="1400" dirty="0"/>
              <a:t>수산물 소매업</a:t>
            </a:r>
            <a:r>
              <a:rPr lang="en-US" altLang="ko-KR" sz="1400" dirty="0"/>
              <a:t>“</a:t>
            </a:r>
            <a:r>
              <a:rPr lang="ko-KR" altLang="en-US" sz="1400" dirty="0"/>
              <a:t>이 크게 증가하였습니다</a:t>
            </a:r>
            <a:r>
              <a:rPr lang="en-US" altLang="ko-KR" sz="1400" dirty="0"/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EE6329B-F015-4271-B4CF-4DE6AEF66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916"/>
          <a:stretch/>
        </p:blipFill>
        <p:spPr>
          <a:xfrm>
            <a:off x="1895500" y="268030"/>
            <a:ext cx="9441998" cy="22765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050403" y="1174278"/>
            <a:ext cx="8461172" cy="5043316"/>
            <a:chOff x="1050403" y="1174278"/>
            <a:chExt cx="8461172" cy="504331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F5F7CD0-8A53-4749-A2F1-43D06F74A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32" t="10314" r="86885" b="941"/>
            <a:stretch/>
          </p:blipFill>
          <p:spPr>
            <a:xfrm>
              <a:off x="2005434" y="1174278"/>
              <a:ext cx="215404" cy="489907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EABBA63-D749-4622-ACB5-8C9743A0BE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67" t="8255" r="77926" b="12088"/>
            <a:stretch/>
          </p:blipFill>
          <p:spPr>
            <a:xfrm>
              <a:off x="2628830" y="1215841"/>
              <a:ext cx="296263" cy="411670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F3773D6-81E7-4BDD-AAB2-62550164E2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28" r="89881"/>
            <a:stretch/>
          </p:blipFill>
          <p:spPr>
            <a:xfrm>
              <a:off x="1050403" y="1859773"/>
              <a:ext cx="955478" cy="366324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FC47442-9BA0-4EA7-B467-1FAB25D15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45" t="9373" r="884"/>
            <a:stretch/>
          </p:blipFill>
          <p:spPr>
            <a:xfrm>
              <a:off x="2927660" y="2007440"/>
              <a:ext cx="6491298" cy="354254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A784478-83A9-4501-A8A1-BB3FEE66B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83" t="40391" r="81277" b="4629"/>
            <a:stretch/>
          </p:blipFill>
          <p:spPr>
            <a:xfrm>
              <a:off x="2257969" y="3093478"/>
              <a:ext cx="395085" cy="2536549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>
              <a:off x="1857400" y="5369237"/>
              <a:ext cx="7654175" cy="848357"/>
              <a:chOff x="1500996" y="5293256"/>
              <a:chExt cx="8785671" cy="1517650"/>
            </a:xfrm>
          </p:grpSpPr>
          <p:sp>
            <p:nvSpPr>
              <p:cNvPr id="3" name="왼쪽 대괄호 2"/>
              <p:cNvSpPr/>
              <p:nvPr/>
            </p:nvSpPr>
            <p:spPr>
              <a:xfrm rot="16200000">
                <a:off x="2797588" y="4005287"/>
                <a:ext cx="227654" cy="2820838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472833" y="5529533"/>
                <a:ext cx="319318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소</a:t>
                </a:r>
                <a:endParaRPr lang="en-US" altLang="ko-KR" sz="1050" dirty="0"/>
              </a:p>
              <a:p>
                <a:r>
                  <a:rPr lang="ko-KR" altLang="en-US" sz="1050" dirty="0"/>
                  <a:t>매</a:t>
                </a:r>
                <a:endParaRPr lang="en-US" altLang="ko-KR" sz="1050" dirty="0"/>
              </a:p>
              <a:p>
                <a:r>
                  <a:rPr lang="ko-KR" altLang="en-US" sz="1050" dirty="0"/>
                  <a:t>업</a:t>
                </a:r>
              </a:p>
            </p:txBody>
          </p:sp>
          <p:sp>
            <p:nvSpPr>
              <p:cNvPr id="7" name="왼쪽 대괄호 6"/>
              <p:cNvSpPr/>
              <p:nvPr/>
            </p:nvSpPr>
            <p:spPr>
              <a:xfrm rot="16200000">
                <a:off x="5530988" y="4228400"/>
                <a:ext cx="227654" cy="2374611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892388" y="5529532"/>
                <a:ext cx="319318" cy="1223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음</a:t>
                </a:r>
                <a:endParaRPr lang="en-US" altLang="ko-KR" sz="1050" dirty="0"/>
              </a:p>
              <a:p>
                <a:r>
                  <a:rPr lang="ko-KR" altLang="en-US" sz="1050" dirty="0"/>
                  <a:t>식</a:t>
                </a:r>
                <a:endParaRPr lang="en-US" altLang="ko-KR" sz="1050" dirty="0"/>
              </a:p>
              <a:p>
                <a:r>
                  <a:rPr lang="ko-KR" altLang="en-US" sz="1050" dirty="0"/>
                  <a:t>점</a:t>
                </a:r>
                <a:endParaRPr lang="en-US" altLang="ko-KR" sz="1050" dirty="0"/>
              </a:p>
              <a:p>
                <a:r>
                  <a:rPr lang="ko-KR" altLang="en-US" sz="1050" dirty="0"/>
                  <a:t>및</a:t>
                </a:r>
                <a:endParaRPr lang="en-US" altLang="ko-KR" sz="1050" dirty="0"/>
              </a:p>
              <a:p>
                <a:r>
                  <a:rPr lang="ko-KR" altLang="en-US" sz="1050" dirty="0"/>
                  <a:t>주</a:t>
                </a:r>
                <a:endParaRPr lang="en-US" altLang="ko-KR" sz="1050" dirty="0"/>
              </a:p>
              <a:p>
                <a:r>
                  <a:rPr lang="ko-KR" altLang="en-US" sz="1050" dirty="0"/>
                  <a:t>점</a:t>
                </a:r>
                <a:endParaRPr lang="en-US" altLang="ko-KR" sz="1050" dirty="0"/>
              </a:p>
              <a:p>
                <a:r>
                  <a:rPr lang="ko-KR" altLang="en-US" sz="1050" dirty="0"/>
                  <a:t>업</a:t>
                </a:r>
              </a:p>
            </p:txBody>
          </p:sp>
          <p:sp>
            <p:nvSpPr>
              <p:cNvPr id="10" name="왼쪽 대괄호 9"/>
              <p:cNvSpPr/>
              <p:nvPr/>
            </p:nvSpPr>
            <p:spPr>
              <a:xfrm rot="16200000">
                <a:off x="7179106" y="5101546"/>
                <a:ext cx="244900" cy="628320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217133" y="5564157"/>
                <a:ext cx="319318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숙</a:t>
                </a:r>
                <a:endParaRPr lang="en-US" altLang="ko-KR" sz="1050" dirty="0"/>
              </a:p>
              <a:p>
                <a:r>
                  <a:rPr lang="ko-KR" altLang="en-US" sz="1050" dirty="0"/>
                  <a:t>박</a:t>
                </a:r>
                <a:endParaRPr lang="en-US" altLang="ko-KR" sz="1050" dirty="0"/>
              </a:p>
              <a:p>
                <a:r>
                  <a:rPr lang="ko-KR" altLang="en-US" sz="1050" dirty="0"/>
                  <a:t>업</a:t>
                </a:r>
              </a:p>
            </p:txBody>
          </p:sp>
          <p:sp>
            <p:nvSpPr>
              <p:cNvPr id="12" name="왼쪽 대괄호 11"/>
              <p:cNvSpPr/>
              <p:nvPr/>
            </p:nvSpPr>
            <p:spPr>
              <a:xfrm rot="16200000">
                <a:off x="8125173" y="5261195"/>
                <a:ext cx="244900" cy="326266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679625" y="5587494"/>
                <a:ext cx="319318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운</a:t>
                </a:r>
                <a:endParaRPr lang="en-US" altLang="ko-KR" sz="1050" dirty="0"/>
              </a:p>
              <a:p>
                <a:r>
                  <a:rPr lang="ko-KR" altLang="en-US" sz="1050" dirty="0"/>
                  <a:t>송</a:t>
                </a:r>
                <a:endParaRPr lang="en-US" altLang="ko-KR" sz="1050" dirty="0"/>
              </a:p>
              <a:p>
                <a:r>
                  <a:rPr lang="ko-KR" altLang="en-US" sz="1050" dirty="0"/>
                  <a:t>업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053754" y="5618941"/>
                <a:ext cx="338554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임</a:t>
                </a:r>
                <a:endParaRPr lang="en-US" altLang="ko-KR" sz="1050" dirty="0"/>
              </a:p>
              <a:p>
                <a:r>
                  <a:rPr lang="ko-KR" altLang="en-US" sz="1050" dirty="0"/>
                  <a:t>대</a:t>
                </a:r>
                <a:endParaRPr lang="en-US" altLang="ko-KR" sz="1050" dirty="0"/>
              </a:p>
              <a:p>
                <a:r>
                  <a:rPr lang="ko-KR" altLang="en-US" sz="1050" dirty="0"/>
                  <a:t>업</a:t>
                </a:r>
              </a:p>
            </p:txBody>
          </p:sp>
          <p:sp>
            <p:nvSpPr>
              <p:cNvPr id="15" name="왼쪽 대괄호 14"/>
              <p:cNvSpPr/>
              <p:nvPr/>
            </p:nvSpPr>
            <p:spPr>
              <a:xfrm rot="16200000">
                <a:off x="8654653" y="5261195"/>
                <a:ext cx="244900" cy="326266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7848902" y="5305240"/>
                <a:ext cx="0" cy="2218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8604610" y="5590639"/>
                <a:ext cx="33562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서비스업</a:t>
                </a:r>
              </a:p>
            </p:txBody>
          </p:sp>
          <p:sp>
            <p:nvSpPr>
              <p:cNvPr id="18" name="왼쪽 대괄호 17"/>
              <p:cNvSpPr/>
              <p:nvPr/>
            </p:nvSpPr>
            <p:spPr>
              <a:xfrm rot="16200000">
                <a:off x="9200359" y="5261195"/>
                <a:ext cx="244900" cy="326266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147388" y="5618941"/>
                <a:ext cx="33855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오</a:t>
                </a:r>
                <a:endParaRPr lang="en-US" altLang="ko-KR" sz="1050" dirty="0"/>
              </a:p>
              <a:p>
                <a:r>
                  <a:rPr lang="ko-KR" altLang="en-US" sz="1050" dirty="0" err="1"/>
                  <a:t>락</a:t>
                </a:r>
                <a:endParaRPr lang="ko-KR" altLang="en-US" sz="105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595520" y="5587494"/>
                <a:ext cx="273544" cy="12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욕탕</a:t>
                </a:r>
                <a:r>
                  <a:rPr lang="en-US" altLang="ko-KR" sz="1050" dirty="0"/>
                  <a:t>/</a:t>
                </a:r>
                <a:r>
                  <a:rPr lang="ko-KR" altLang="en-US" sz="1050" dirty="0" err="1"/>
                  <a:t>마사지업</a:t>
                </a:r>
                <a:endParaRPr lang="ko-KR" altLang="en-US" sz="1050" dirty="0"/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9759486" y="5305240"/>
                <a:ext cx="0" cy="2218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9967349" y="5587494"/>
                <a:ext cx="319318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면</a:t>
                </a:r>
                <a:endParaRPr lang="en-US" altLang="ko-KR" sz="1050" dirty="0"/>
              </a:p>
              <a:p>
                <a:r>
                  <a:rPr lang="ko-KR" altLang="en-US" sz="1050" dirty="0"/>
                  <a:t>세</a:t>
                </a:r>
                <a:endParaRPr lang="en-US" altLang="ko-KR" sz="1050" dirty="0"/>
              </a:p>
              <a:p>
                <a:r>
                  <a:rPr lang="ko-KR" altLang="en-US" sz="1050" dirty="0"/>
                  <a:t>점</a:t>
                </a: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10136626" y="5305240"/>
                <a:ext cx="0" cy="2218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순서도: 천공 테이프 31"/>
            <p:cNvSpPr/>
            <p:nvPr/>
          </p:nvSpPr>
          <p:spPr>
            <a:xfrm>
              <a:off x="1922367" y="1668619"/>
              <a:ext cx="381538" cy="68093"/>
            </a:xfrm>
            <a:prstGeom prst="flowChartPunchedTap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천공 테이프 32"/>
            <p:cNvSpPr/>
            <p:nvPr/>
          </p:nvSpPr>
          <p:spPr>
            <a:xfrm>
              <a:off x="1389927" y="1668620"/>
              <a:ext cx="381538" cy="68093"/>
            </a:xfrm>
            <a:prstGeom prst="flowChartPunchedTap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천공 테이프 33"/>
            <p:cNvSpPr/>
            <p:nvPr/>
          </p:nvSpPr>
          <p:spPr>
            <a:xfrm>
              <a:off x="2626263" y="1669705"/>
              <a:ext cx="381538" cy="68093"/>
            </a:xfrm>
            <a:prstGeom prst="flowChartPunchedTap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1F5F7CD0-8A53-4749-A2F1-43D06F74A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4" t="10314" r="91010" b="83593"/>
            <a:stretch/>
          </p:blipFill>
          <p:spPr>
            <a:xfrm>
              <a:off x="1238222" y="1230887"/>
              <a:ext cx="650228" cy="347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4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47887" y="141315"/>
            <a:ext cx="8884318" cy="6403581"/>
            <a:chOff x="831015" y="-88133"/>
            <a:chExt cx="8884318" cy="689903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6F344C9-05D5-48B8-A898-CF0114EDC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63" t="3941" r="15589" b="26415"/>
            <a:stretch/>
          </p:blipFill>
          <p:spPr>
            <a:xfrm>
              <a:off x="8098435" y="282633"/>
              <a:ext cx="214925" cy="4574601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1500997" y="5357644"/>
              <a:ext cx="8197396" cy="1453261"/>
              <a:chOff x="1500996" y="5293256"/>
              <a:chExt cx="8785671" cy="1517650"/>
            </a:xfrm>
          </p:grpSpPr>
          <p:sp>
            <p:nvSpPr>
              <p:cNvPr id="24" name="왼쪽 대괄호 23"/>
              <p:cNvSpPr/>
              <p:nvPr/>
            </p:nvSpPr>
            <p:spPr>
              <a:xfrm rot="16200000">
                <a:off x="2797588" y="4005287"/>
                <a:ext cx="227654" cy="2820838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472833" y="5529533"/>
                <a:ext cx="319318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소</a:t>
                </a:r>
                <a:endParaRPr lang="en-US" altLang="ko-KR" sz="1050" dirty="0"/>
              </a:p>
              <a:p>
                <a:r>
                  <a:rPr lang="ko-KR" altLang="en-US" sz="1050" dirty="0"/>
                  <a:t>매</a:t>
                </a:r>
                <a:endParaRPr lang="en-US" altLang="ko-KR" sz="1050" dirty="0"/>
              </a:p>
              <a:p>
                <a:r>
                  <a:rPr lang="ko-KR" altLang="en-US" sz="1050" dirty="0"/>
                  <a:t>업</a:t>
                </a:r>
              </a:p>
            </p:txBody>
          </p:sp>
          <p:sp>
            <p:nvSpPr>
              <p:cNvPr id="26" name="왼쪽 대괄호 25"/>
              <p:cNvSpPr/>
              <p:nvPr/>
            </p:nvSpPr>
            <p:spPr>
              <a:xfrm rot="16200000">
                <a:off x="5530988" y="4228400"/>
                <a:ext cx="227654" cy="2374611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892388" y="5529532"/>
                <a:ext cx="319318" cy="1223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음</a:t>
                </a:r>
                <a:endParaRPr lang="en-US" altLang="ko-KR" sz="1050" dirty="0"/>
              </a:p>
              <a:p>
                <a:r>
                  <a:rPr lang="ko-KR" altLang="en-US" sz="1050" dirty="0"/>
                  <a:t>식</a:t>
                </a:r>
                <a:endParaRPr lang="en-US" altLang="ko-KR" sz="1050" dirty="0"/>
              </a:p>
              <a:p>
                <a:r>
                  <a:rPr lang="ko-KR" altLang="en-US" sz="1050" dirty="0"/>
                  <a:t>점</a:t>
                </a:r>
                <a:endParaRPr lang="en-US" altLang="ko-KR" sz="1050" dirty="0"/>
              </a:p>
              <a:p>
                <a:r>
                  <a:rPr lang="ko-KR" altLang="en-US" sz="1050" dirty="0"/>
                  <a:t>및</a:t>
                </a:r>
                <a:endParaRPr lang="en-US" altLang="ko-KR" sz="1050" dirty="0"/>
              </a:p>
              <a:p>
                <a:r>
                  <a:rPr lang="ko-KR" altLang="en-US" sz="1050" dirty="0"/>
                  <a:t>주</a:t>
                </a:r>
                <a:endParaRPr lang="en-US" altLang="ko-KR" sz="1050" dirty="0"/>
              </a:p>
              <a:p>
                <a:r>
                  <a:rPr lang="ko-KR" altLang="en-US" sz="1050" dirty="0"/>
                  <a:t>점</a:t>
                </a:r>
                <a:endParaRPr lang="en-US" altLang="ko-KR" sz="1050" dirty="0"/>
              </a:p>
              <a:p>
                <a:r>
                  <a:rPr lang="ko-KR" altLang="en-US" sz="1050" dirty="0"/>
                  <a:t>업</a:t>
                </a:r>
              </a:p>
            </p:txBody>
          </p:sp>
          <p:sp>
            <p:nvSpPr>
              <p:cNvPr id="28" name="왼쪽 대괄호 27"/>
              <p:cNvSpPr/>
              <p:nvPr/>
            </p:nvSpPr>
            <p:spPr>
              <a:xfrm rot="16200000">
                <a:off x="7179106" y="5101546"/>
                <a:ext cx="244900" cy="628320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217133" y="5564157"/>
                <a:ext cx="319318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숙</a:t>
                </a:r>
                <a:endParaRPr lang="en-US" altLang="ko-KR" sz="1050" dirty="0"/>
              </a:p>
              <a:p>
                <a:r>
                  <a:rPr lang="ko-KR" altLang="en-US" sz="1050" dirty="0"/>
                  <a:t>박</a:t>
                </a:r>
                <a:endParaRPr lang="en-US" altLang="ko-KR" sz="1050" dirty="0"/>
              </a:p>
              <a:p>
                <a:r>
                  <a:rPr lang="ko-KR" altLang="en-US" sz="1050" dirty="0"/>
                  <a:t>업</a:t>
                </a:r>
              </a:p>
            </p:txBody>
          </p:sp>
          <p:sp>
            <p:nvSpPr>
              <p:cNvPr id="30" name="왼쪽 대괄호 29"/>
              <p:cNvSpPr/>
              <p:nvPr/>
            </p:nvSpPr>
            <p:spPr>
              <a:xfrm rot="16200000">
                <a:off x="8125173" y="5261195"/>
                <a:ext cx="244900" cy="326266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79625" y="5587494"/>
                <a:ext cx="319318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운</a:t>
                </a:r>
                <a:endParaRPr lang="en-US" altLang="ko-KR" sz="1050" dirty="0"/>
              </a:p>
              <a:p>
                <a:r>
                  <a:rPr lang="ko-KR" altLang="en-US" sz="1050" dirty="0"/>
                  <a:t>송</a:t>
                </a:r>
                <a:endParaRPr lang="en-US" altLang="ko-KR" sz="1050" dirty="0"/>
              </a:p>
              <a:p>
                <a:r>
                  <a:rPr lang="ko-KR" altLang="en-US" sz="1050" dirty="0"/>
                  <a:t>업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754" y="5618941"/>
                <a:ext cx="338554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임</a:t>
                </a:r>
                <a:endParaRPr lang="en-US" altLang="ko-KR" sz="1050" dirty="0"/>
              </a:p>
              <a:p>
                <a:r>
                  <a:rPr lang="ko-KR" altLang="en-US" sz="1050" dirty="0"/>
                  <a:t>대</a:t>
                </a:r>
                <a:endParaRPr lang="en-US" altLang="ko-KR" sz="1050" dirty="0"/>
              </a:p>
              <a:p>
                <a:r>
                  <a:rPr lang="ko-KR" altLang="en-US" sz="1050" dirty="0"/>
                  <a:t>업</a:t>
                </a:r>
              </a:p>
            </p:txBody>
          </p:sp>
          <p:sp>
            <p:nvSpPr>
              <p:cNvPr id="33" name="왼쪽 대괄호 32"/>
              <p:cNvSpPr/>
              <p:nvPr/>
            </p:nvSpPr>
            <p:spPr>
              <a:xfrm rot="16200000">
                <a:off x="8654653" y="5261195"/>
                <a:ext cx="244900" cy="326266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7848902" y="5305240"/>
                <a:ext cx="0" cy="2218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8604610" y="5590639"/>
                <a:ext cx="33562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서비스업</a:t>
                </a:r>
              </a:p>
            </p:txBody>
          </p:sp>
          <p:sp>
            <p:nvSpPr>
              <p:cNvPr id="36" name="왼쪽 대괄호 35"/>
              <p:cNvSpPr/>
              <p:nvPr/>
            </p:nvSpPr>
            <p:spPr>
              <a:xfrm rot="16200000">
                <a:off x="9200359" y="5261195"/>
                <a:ext cx="244900" cy="326266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147388" y="5618941"/>
                <a:ext cx="33855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오</a:t>
                </a:r>
                <a:endParaRPr lang="en-US" altLang="ko-KR" sz="1050" dirty="0"/>
              </a:p>
              <a:p>
                <a:r>
                  <a:rPr lang="ko-KR" altLang="en-US" sz="1050" dirty="0" err="1"/>
                  <a:t>락</a:t>
                </a:r>
                <a:endParaRPr lang="ko-KR" altLang="en-US" sz="105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595520" y="5587494"/>
                <a:ext cx="273544" cy="12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욕탕</a:t>
                </a:r>
                <a:r>
                  <a:rPr lang="en-US" altLang="ko-KR" sz="1050" dirty="0"/>
                  <a:t>/</a:t>
                </a:r>
                <a:r>
                  <a:rPr lang="ko-KR" altLang="en-US" sz="1050" dirty="0" err="1"/>
                  <a:t>마사지업</a:t>
                </a:r>
                <a:endParaRPr lang="ko-KR" altLang="en-US" sz="1050" dirty="0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9759486" y="5305240"/>
                <a:ext cx="0" cy="2218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9967349" y="5587494"/>
                <a:ext cx="319318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면</a:t>
                </a:r>
                <a:endParaRPr lang="en-US" altLang="ko-KR" sz="1050" dirty="0"/>
              </a:p>
              <a:p>
                <a:r>
                  <a:rPr lang="ko-KR" altLang="en-US" sz="1050" dirty="0"/>
                  <a:t>세</a:t>
                </a:r>
                <a:endParaRPr lang="en-US" altLang="ko-KR" sz="1050" dirty="0"/>
              </a:p>
              <a:p>
                <a:r>
                  <a:rPr lang="ko-KR" altLang="en-US" sz="1050" dirty="0"/>
                  <a:t>점</a:t>
                </a: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10136626" y="5305240"/>
                <a:ext cx="0" cy="2218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8A4AD10-AA23-4E8B-BD20-6F8ADC05C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68" t="7930" r="23548" b="16984"/>
            <a:stretch/>
          </p:blipFill>
          <p:spPr>
            <a:xfrm>
              <a:off x="7282541" y="1668760"/>
              <a:ext cx="310119" cy="329398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076D1E6-4B26-4A9F-B030-6A4709EC8D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73" r="26329"/>
            <a:stretch/>
          </p:blipFill>
          <p:spPr>
            <a:xfrm>
              <a:off x="831015" y="2435627"/>
              <a:ext cx="6486911" cy="292201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E0142D7-3ED5-4963-921C-D712047034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72" t="35858" r="-369" b="11352"/>
            <a:stretch/>
          </p:blipFill>
          <p:spPr>
            <a:xfrm>
              <a:off x="8304731" y="3249250"/>
              <a:ext cx="1410602" cy="185020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00CDACF-1C5D-43BA-9B03-B035CF2D97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55" t="37967" r="17835"/>
            <a:stretch/>
          </p:blipFill>
          <p:spPr>
            <a:xfrm>
              <a:off x="7507533" y="3366655"/>
              <a:ext cx="576882" cy="2024183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1900" y="-88133"/>
              <a:ext cx="5220429" cy="523948"/>
            </a:xfrm>
            <a:prstGeom prst="rect">
              <a:avLst/>
            </a:prstGeom>
          </p:spPr>
        </p:pic>
        <p:sp>
          <p:nvSpPr>
            <p:cNvPr id="45" name="순서도: 천공 테이프 44"/>
            <p:cNvSpPr/>
            <p:nvPr/>
          </p:nvSpPr>
          <p:spPr>
            <a:xfrm>
              <a:off x="8015128" y="957460"/>
              <a:ext cx="381538" cy="68093"/>
            </a:xfrm>
            <a:prstGeom prst="flowChartPunchedTap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천공 테이프 45"/>
            <p:cNvSpPr/>
            <p:nvPr/>
          </p:nvSpPr>
          <p:spPr>
            <a:xfrm>
              <a:off x="1218766" y="957461"/>
              <a:ext cx="381538" cy="68093"/>
            </a:xfrm>
            <a:prstGeom prst="flowChartPunchedTap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천공 테이프 46"/>
            <p:cNvSpPr/>
            <p:nvPr/>
          </p:nvSpPr>
          <p:spPr>
            <a:xfrm>
              <a:off x="7212818" y="2208515"/>
              <a:ext cx="381538" cy="68093"/>
            </a:xfrm>
            <a:prstGeom prst="flowChartPunchedTap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천공 테이프 47"/>
            <p:cNvSpPr/>
            <p:nvPr/>
          </p:nvSpPr>
          <p:spPr>
            <a:xfrm>
              <a:off x="1218766" y="2208516"/>
              <a:ext cx="381538" cy="68093"/>
            </a:xfrm>
            <a:prstGeom prst="flowChartPunchedTap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6F344C9-05D5-48B8-A898-CF0114EDC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5" t="28704" r="92987" b="65993"/>
            <a:stretch/>
          </p:blipFill>
          <p:spPr>
            <a:xfrm>
              <a:off x="1027172" y="1895302"/>
              <a:ext cx="473825" cy="272868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6F344C9-05D5-48B8-A898-CF0114EDC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5" t="12807" r="92987" b="82993"/>
            <a:stretch/>
          </p:blipFill>
          <p:spPr>
            <a:xfrm>
              <a:off x="1065129" y="690004"/>
              <a:ext cx="473825" cy="216131"/>
            </a:xfrm>
            <a:prstGeom prst="rect">
              <a:avLst/>
            </a:prstGeom>
          </p:spPr>
        </p:pic>
      </p:grpSp>
      <p:sp>
        <p:nvSpPr>
          <p:cNvPr id="42" name="TextBox 6">
            <a:extLst>
              <a:ext uri="{FF2B5EF4-FFF2-40B4-BE49-F238E27FC236}">
                <a16:creationId xmlns:a16="http://schemas.microsoft.com/office/drawing/2014/main" id="{5507A4F6-6895-48C1-ABC0-3FBA15A13960}"/>
              </a:ext>
            </a:extLst>
          </p:cNvPr>
          <p:cNvSpPr txBox="1"/>
          <p:nvPr/>
        </p:nvSpPr>
        <p:spPr>
          <a:xfrm>
            <a:off x="6720366" y="500205"/>
            <a:ext cx="536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2018</a:t>
            </a:r>
            <a:r>
              <a:rPr lang="ko-KR" altLang="en-US" sz="1400" dirty="0"/>
              <a:t> 대비 </a:t>
            </a:r>
            <a:r>
              <a:rPr lang="en-US" altLang="ko-KR" sz="1400" dirty="0"/>
              <a:t>2019</a:t>
            </a:r>
            <a:r>
              <a:rPr lang="ko-KR" altLang="en-US" sz="1400" dirty="0"/>
              <a:t>년 </a:t>
            </a:r>
            <a:r>
              <a:rPr lang="en-US" altLang="ko-KR" sz="1400" dirty="0"/>
              <a:t>“</a:t>
            </a:r>
            <a:r>
              <a:rPr lang="ko-KR" altLang="en-US" sz="1400" b="1" dirty="0" err="1"/>
              <a:t>여행사업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</a:t>
            </a:r>
            <a:r>
              <a:rPr lang="ko-KR" altLang="en-US" sz="1400" dirty="0"/>
              <a:t> 크게 증가하였습니다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366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829497" y="976311"/>
            <a:ext cx="6571584" cy="3752312"/>
            <a:chOff x="2829497" y="976311"/>
            <a:chExt cx="6571584" cy="375231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BDB1C-0408-4745-BBC0-CDDEA5A07B72}"/>
                </a:ext>
              </a:extLst>
            </p:cNvPr>
            <p:cNvSpPr txBox="1"/>
            <p:nvPr/>
          </p:nvSpPr>
          <p:spPr>
            <a:xfrm>
              <a:off x="2829497" y="4451624"/>
              <a:ext cx="6571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외국인 카드매출 사용량 및 </a:t>
              </a:r>
              <a:r>
                <a:rPr lang="ko-KR" altLang="en-US" sz="1200" dirty="0" err="1"/>
                <a:t>입도객</a:t>
              </a:r>
              <a:r>
                <a:rPr lang="ko-KR" altLang="en-US" sz="1200" dirty="0"/>
                <a:t> 수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D29D717-0C1F-4BBB-9B18-9020BD4B4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497" y="976311"/>
              <a:ext cx="6571584" cy="347531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97708" y="214184"/>
            <a:ext cx="1181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2017-2019(3</a:t>
            </a:r>
            <a:r>
              <a:rPr lang="ko-KR" altLang="en-US" dirty="0"/>
              <a:t>년간</a:t>
            </a:r>
            <a:r>
              <a:rPr lang="en-US" altLang="ko-KR" dirty="0"/>
              <a:t>)</a:t>
            </a:r>
            <a:r>
              <a:rPr lang="ko-KR" altLang="en-US" dirty="0"/>
              <a:t> 외국인 관광객들의 입도현황 및 카드 사용 추이를 알아볼까요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857" y="5288352"/>
            <a:ext cx="1181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월부터 중국인 </a:t>
            </a:r>
            <a:r>
              <a:rPr lang="ko-KR" altLang="en-US" dirty="0" err="1"/>
              <a:t>입도객</a:t>
            </a:r>
            <a:r>
              <a:rPr lang="ko-KR" altLang="en-US" dirty="0"/>
              <a:t> 수가 크게 감소하면서 외국인 전체 </a:t>
            </a:r>
            <a:r>
              <a:rPr lang="ko-KR" altLang="en-US" dirty="0" err="1"/>
              <a:t>입도객</a:t>
            </a:r>
            <a:r>
              <a:rPr lang="ko-KR" altLang="en-US" dirty="0"/>
              <a:t> 수가 줄어들었습니다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2018</a:t>
            </a:r>
            <a:r>
              <a:rPr lang="ko-KR" altLang="en-US" dirty="0"/>
              <a:t>년 </a:t>
            </a:r>
            <a:r>
              <a:rPr lang="en-US" altLang="ko-KR" dirty="0"/>
              <a:t>2019</a:t>
            </a:r>
            <a:r>
              <a:rPr lang="ko-KR" altLang="en-US" dirty="0"/>
              <a:t>년 제주도를 방문하는 외국인 관광객 수가 회복세에 들어간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비례하게 카드 매출액도 변화하는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17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D8F13C0F-0B50-4ADA-A1B9-6A005149F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12" y="1008635"/>
            <a:ext cx="7993380" cy="346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288A6C-D1E5-43F9-B1E1-D6E1D839DE69}"/>
              </a:ext>
            </a:extLst>
          </p:cNvPr>
          <p:cNvSpPr txBox="1"/>
          <p:nvPr/>
        </p:nvSpPr>
        <p:spPr>
          <a:xfrm>
            <a:off x="1939512" y="4475735"/>
            <a:ext cx="7993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(2017-2019)</a:t>
            </a:r>
            <a:r>
              <a:rPr lang="ko-KR" altLang="en-US" sz="1200" dirty="0"/>
              <a:t> 외국인 </a:t>
            </a:r>
            <a:r>
              <a:rPr lang="ko-KR" altLang="en-US" sz="1200" dirty="0" err="1"/>
              <a:t>입도객</a:t>
            </a:r>
            <a:r>
              <a:rPr lang="ko-KR" altLang="en-US" sz="1200" dirty="0"/>
              <a:t> 비교 그래프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6A10C-436A-45BB-B6B8-7A0EDD0C685E}"/>
              </a:ext>
            </a:extLst>
          </p:cNvPr>
          <p:cNvSpPr txBox="1"/>
          <p:nvPr/>
        </p:nvSpPr>
        <p:spPr>
          <a:xfrm>
            <a:off x="504134" y="5165913"/>
            <a:ext cx="10988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2017</a:t>
            </a:r>
            <a:r>
              <a:rPr lang="ko-KR" altLang="en-US" sz="1600" dirty="0"/>
              <a:t>년에는 </a:t>
            </a:r>
            <a:r>
              <a:rPr lang="en-US" altLang="ko-KR" sz="1600" dirty="0"/>
              <a:t>2</a:t>
            </a:r>
            <a:r>
              <a:rPr lang="ko-KR" altLang="en-US" sz="1600" dirty="0"/>
              <a:t>월 이후로 중국인 관광객 수의 감소로 </a:t>
            </a:r>
            <a:r>
              <a:rPr lang="ko-KR" altLang="en-US" sz="1600" dirty="0" err="1"/>
              <a:t>입도객</a:t>
            </a:r>
            <a:r>
              <a:rPr lang="ko-KR" altLang="en-US" sz="1600" dirty="0"/>
              <a:t> 수가 크게 감소한 것을 확인할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반면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2018-2019</a:t>
            </a:r>
            <a:r>
              <a:rPr lang="ko-KR" altLang="en-US" sz="1600" dirty="0"/>
              <a:t>년은 </a:t>
            </a:r>
            <a:r>
              <a:rPr lang="ko-KR" altLang="en-US" sz="1600" dirty="0" err="1"/>
              <a:t>입도객</a:t>
            </a:r>
            <a:r>
              <a:rPr lang="ko-KR" altLang="en-US" sz="1600" dirty="0"/>
              <a:t> 수가 전반적으로 증가 추세이며 </a:t>
            </a:r>
            <a:r>
              <a:rPr lang="en-US" altLang="ko-KR" sz="1600" dirty="0"/>
              <a:t>11</a:t>
            </a:r>
            <a:r>
              <a:rPr lang="ko-KR" altLang="en-US" sz="1600" dirty="0"/>
              <a:t>월</a:t>
            </a:r>
            <a:r>
              <a:rPr lang="en-US" altLang="ko-KR" sz="1600" dirty="0"/>
              <a:t>-12</a:t>
            </a:r>
            <a:r>
              <a:rPr lang="ko-KR" altLang="en-US" sz="1600" dirty="0"/>
              <a:t>월은 동일하게 하락세를 보이고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2017</a:t>
            </a:r>
            <a:r>
              <a:rPr lang="ko-KR" altLang="en-US" sz="1600" dirty="0"/>
              <a:t>년 </a:t>
            </a:r>
            <a:r>
              <a:rPr lang="en-US" altLang="ko-KR" sz="1600" dirty="0"/>
              <a:t>1</a:t>
            </a:r>
            <a:r>
              <a:rPr lang="ko-KR" altLang="en-US" sz="1600" dirty="0"/>
              <a:t>월</a:t>
            </a:r>
            <a:r>
              <a:rPr lang="en-US" altLang="ko-KR" sz="1600" dirty="0"/>
              <a:t>, 2</a:t>
            </a:r>
            <a:r>
              <a:rPr lang="ko-KR" altLang="en-US" sz="1600" dirty="0"/>
              <a:t>월 만큼은 아니지만</a:t>
            </a:r>
            <a:r>
              <a:rPr lang="en-US" altLang="ko-KR" sz="1600" dirty="0"/>
              <a:t>, 2019</a:t>
            </a:r>
            <a:r>
              <a:rPr lang="ko-KR" altLang="en-US" sz="1600" dirty="0"/>
              <a:t>년에는 전년 대비 많은 외국인 관광객들이 제주도에 입도했습니다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708" y="214184"/>
            <a:ext cx="1181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2017-2019(3</a:t>
            </a:r>
            <a:r>
              <a:rPr lang="ko-KR" altLang="en-US" dirty="0"/>
              <a:t>년간</a:t>
            </a:r>
            <a:r>
              <a:rPr lang="en-US" altLang="ko-KR" dirty="0"/>
              <a:t>)</a:t>
            </a:r>
            <a:r>
              <a:rPr lang="ko-KR" altLang="en-US" dirty="0"/>
              <a:t> 외국인 관광객들의 입도현황을 자세하게 비교해 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2676" y="155623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K</a:t>
            </a:r>
            <a:r>
              <a:rPr lang="ko-KR" altLang="en-US" dirty="0">
                <a:solidFill>
                  <a:srgbClr val="FF0000"/>
                </a:solidFill>
              </a:rPr>
              <a:t>로 </a:t>
            </a:r>
            <a:r>
              <a:rPr lang="ko-KR" altLang="en-US" dirty="0" err="1">
                <a:solidFill>
                  <a:srgbClr val="FF0000"/>
                </a:solidFill>
              </a:rPr>
              <a:t>단위변경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2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04F42C4-6FF9-4AF7-A7F3-13B9A21DF7BA}"/>
              </a:ext>
            </a:extLst>
          </p:cNvPr>
          <p:cNvSpPr/>
          <p:nvPr/>
        </p:nvSpPr>
        <p:spPr>
          <a:xfrm>
            <a:off x="526572" y="425432"/>
            <a:ext cx="8629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읍면동별</a:t>
            </a:r>
            <a:r>
              <a:rPr lang="ko-KR" altLang="en-US" dirty="0"/>
              <a:t> 제주도민 카드소비율이 높은 지역을 알아볼까요</a:t>
            </a:r>
            <a:r>
              <a:rPr lang="en-US" altLang="ko-KR" dirty="0"/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923B2A-307B-4DAA-85EA-EAF6ADFF1B31}"/>
              </a:ext>
            </a:extLst>
          </p:cNvPr>
          <p:cNvSpPr/>
          <p:nvPr/>
        </p:nvSpPr>
        <p:spPr>
          <a:xfrm>
            <a:off x="272572" y="3256353"/>
            <a:ext cx="116563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이렇게 17년도부터 19년도까지  동일하게 </a:t>
            </a:r>
            <a:r>
              <a:rPr lang="ko-KR" altLang="en-US" b="1" dirty="0"/>
              <a:t>연동, 노형동, 용담이동</a:t>
            </a:r>
            <a:r>
              <a:rPr lang="ko-KR" altLang="en-US" dirty="0"/>
              <a:t> 순으로 높은 소비율을 보이고 </a:t>
            </a:r>
            <a:r>
              <a:rPr lang="ko-KR" altLang="en-US" dirty="0">
                <a:solidFill>
                  <a:srgbClr val="FF0000"/>
                </a:solidFill>
              </a:rPr>
              <a:t>있으나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연도별 </a:t>
            </a:r>
            <a:r>
              <a:rPr lang="ko-KR" altLang="en-US" dirty="0" err="1">
                <a:solidFill>
                  <a:srgbClr val="FF0000"/>
                </a:solidFill>
              </a:rPr>
              <a:t>업종순위는</a:t>
            </a:r>
            <a:r>
              <a:rPr lang="ko-KR" altLang="en-US" dirty="0">
                <a:solidFill>
                  <a:srgbClr val="FF0000"/>
                </a:solidFill>
              </a:rPr>
              <a:t> 차이를 보이고 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위 연동에서는 </a:t>
            </a:r>
            <a:r>
              <a:rPr lang="en-US" altLang="ko-KR" b="1" dirty="0">
                <a:solidFill>
                  <a:srgbClr val="FF0000"/>
                </a:solidFill>
              </a:rPr>
              <a:t>17</a:t>
            </a:r>
            <a:r>
              <a:rPr lang="ko-KR" altLang="en-US" b="1" dirty="0">
                <a:solidFill>
                  <a:srgbClr val="FF0000"/>
                </a:solidFill>
              </a:rPr>
              <a:t>년도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호텔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  <a:r>
              <a:rPr lang="ko-KR" altLang="en-US" b="1" dirty="0">
                <a:solidFill>
                  <a:srgbClr val="FF0000"/>
                </a:solidFill>
              </a:rPr>
              <a:t> 카지노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  <a:r>
              <a:rPr lang="ko-KR" altLang="en-US" b="1" dirty="0">
                <a:solidFill>
                  <a:srgbClr val="FF0000"/>
                </a:solidFill>
              </a:rPr>
              <a:t> 면세점</a:t>
            </a:r>
            <a:r>
              <a:rPr lang="ko-KR" altLang="en-US" dirty="0">
                <a:solidFill>
                  <a:srgbClr val="FF0000"/>
                </a:solidFill>
              </a:rPr>
              <a:t>에서 큰 소비량을 보였으나 </a:t>
            </a:r>
            <a:r>
              <a:rPr lang="en-US" altLang="ko-KR" b="1" dirty="0">
                <a:solidFill>
                  <a:srgbClr val="FF0000"/>
                </a:solidFill>
              </a:rPr>
              <a:t>18</a:t>
            </a:r>
            <a:r>
              <a:rPr lang="ko-KR" altLang="en-US" b="1" dirty="0">
                <a:solidFill>
                  <a:srgbClr val="FF0000"/>
                </a:solidFill>
              </a:rPr>
              <a:t>년도 면세점</a:t>
            </a:r>
            <a:r>
              <a:rPr lang="ko-KR" altLang="en-US" dirty="0">
                <a:solidFill>
                  <a:srgbClr val="FF0000"/>
                </a:solidFill>
              </a:rPr>
              <a:t>에서의 소비가 줄어들고 </a:t>
            </a:r>
            <a:r>
              <a:rPr lang="ko-KR" altLang="en-US" b="1" dirty="0">
                <a:solidFill>
                  <a:srgbClr val="FF0000"/>
                </a:solidFill>
              </a:rPr>
              <a:t>건강보조식품</a:t>
            </a:r>
            <a:r>
              <a:rPr lang="ko-KR" altLang="en-US" dirty="0">
                <a:solidFill>
                  <a:srgbClr val="FF0000"/>
                </a:solidFill>
              </a:rPr>
              <a:t>의 소비가 크게 증가했습니다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en-US" altLang="ko-KR" b="1" dirty="0">
                <a:solidFill>
                  <a:srgbClr val="FF0000"/>
                </a:solidFill>
              </a:rPr>
              <a:t>19</a:t>
            </a:r>
            <a:r>
              <a:rPr lang="ko-KR" altLang="en-US" b="1" dirty="0">
                <a:solidFill>
                  <a:srgbClr val="FF0000"/>
                </a:solidFill>
              </a:rPr>
              <a:t>년도</a:t>
            </a:r>
            <a:r>
              <a:rPr lang="ko-KR" altLang="en-US" dirty="0">
                <a:solidFill>
                  <a:srgbClr val="FF0000"/>
                </a:solidFill>
              </a:rPr>
              <a:t>에는 </a:t>
            </a:r>
            <a:r>
              <a:rPr lang="ko-KR" altLang="en-US" b="1" dirty="0">
                <a:solidFill>
                  <a:srgbClr val="FF0000"/>
                </a:solidFill>
              </a:rPr>
              <a:t>카지노</a:t>
            </a:r>
            <a:r>
              <a:rPr lang="ko-KR" altLang="en-US" dirty="0">
                <a:solidFill>
                  <a:srgbClr val="FF0000"/>
                </a:solidFill>
              </a:rPr>
              <a:t> 소비가 늘면서 </a:t>
            </a:r>
            <a:r>
              <a:rPr lang="ko-KR" altLang="en-US" b="1" dirty="0">
                <a:solidFill>
                  <a:srgbClr val="FF0000"/>
                </a:solidFill>
              </a:rPr>
              <a:t>카지노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호텔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건강보조식품</a:t>
            </a:r>
            <a:r>
              <a:rPr lang="ko-KR" altLang="en-US" dirty="0">
                <a:solidFill>
                  <a:srgbClr val="FF0000"/>
                </a:solidFill>
              </a:rPr>
              <a:t>이 비슷하게 이루어졌습니다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위 노형동</a:t>
            </a:r>
            <a:r>
              <a:rPr lang="ko-KR" altLang="en-US" dirty="0">
                <a:solidFill>
                  <a:srgbClr val="FF0000"/>
                </a:solidFill>
              </a:rPr>
              <a:t>에서는 </a:t>
            </a:r>
            <a:r>
              <a:rPr lang="en-US" altLang="ko-KR" b="1" dirty="0">
                <a:solidFill>
                  <a:srgbClr val="FF0000"/>
                </a:solidFill>
              </a:rPr>
              <a:t>17,18,19</a:t>
            </a:r>
            <a:r>
              <a:rPr lang="ko-KR" altLang="en-US" b="1" dirty="0">
                <a:solidFill>
                  <a:srgbClr val="FF0000"/>
                </a:solidFill>
              </a:rPr>
              <a:t>년도 대형종합소매업</a:t>
            </a:r>
            <a:r>
              <a:rPr lang="ko-KR" altLang="en-US" dirty="0">
                <a:solidFill>
                  <a:srgbClr val="FF0000"/>
                </a:solidFill>
              </a:rPr>
              <a:t>에서 가장 소비가 많이 이루어졌으며 </a:t>
            </a:r>
            <a:r>
              <a:rPr lang="en-US" altLang="ko-KR" dirty="0">
                <a:solidFill>
                  <a:srgbClr val="FF0000"/>
                </a:solidFill>
              </a:rPr>
              <a:t>17</a:t>
            </a:r>
            <a:r>
              <a:rPr lang="ko-KR" altLang="en-US" dirty="0">
                <a:solidFill>
                  <a:srgbClr val="FF0000"/>
                </a:solidFill>
              </a:rPr>
              <a:t>년도 </a:t>
            </a:r>
            <a:r>
              <a:rPr lang="ko-KR" altLang="en-US" b="1" dirty="0" err="1">
                <a:solidFill>
                  <a:srgbClr val="FF0000"/>
                </a:solidFill>
              </a:rPr>
              <a:t>휴양콘도</a:t>
            </a:r>
            <a:r>
              <a:rPr lang="ko-KR" altLang="en-US" dirty="0" err="1">
                <a:solidFill>
                  <a:srgbClr val="FF0000"/>
                </a:solidFill>
              </a:rPr>
              <a:t>의</a:t>
            </a:r>
            <a:r>
              <a:rPr lang="ko-KR" altLang="en-US" dirty="0">
                <a:solidFill>
                  <a:srgbClr val="FF0000"/>
                </a:solidFill>
              </a:rPr>
              <a:t> 소비가 꽤 있었지만 </a:t>
            </a:r>
            <a:r>
              <a:rPr lang="en-US" altLang="ko-KR" b="1" dirty="0">
                <a:solidFill>
                  <a:srgbClr val="FF0000"/>
                </a:solidFill>
              </a:rPr>
              <a:t>18,19</a:t>
            </a:r>
            <a:r>
              <a:rPr lang="ko-KR" altLang="en-US" b="1" dirty="0">
                <a:solidFill>
                  <a:srgbClr val="FF0000"/>
                </a:solidFill>
              </a:rPr>
              <a:t>년도</a:t>
            </a:r>
            <a:r>
              <a:rPr lang="ko-KR" altLang="en-US" dirty="0">
                <a:solidFill>
                  <a:srgbClr val="FF0000"/>
                </a:solidFill>
              </a:rPr>
              <a:t>에는 많이 줄었고 반면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19</a:t>
            </a:r>
            <a:r>
              <a:rPr lang="ko-KR" altLang="en-US" b="1" dirty="0">
                <a:solidFill>
                  <a:srgbClr val="FF0000"/>
                </a:solidFill>
              </a:rPr>
              <a:t>년도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ko-KR" altLang="en-US" b="1" dirty="0">
                <a:solidFill>
                  <a:srgbClr val="FF0000"/>
                </a:solidFill>
              </a:rPr>
              <a:t>화장품 및 방향제</a:t>
            </a:r>
            <a:r>
              <a:rPr lang="ko-KR" altLang="en-US" dirty="0">
                <a:solidFill>
                  <a:srgbClr val="FF0000"/>
                </a:solidFill>
              </a:rPr>
              <a:t> 소비량이 늘었습니다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위 용담이동</a:t>
            </a:r>
            <a:r>
              <a:rPr lang="ko-KR" altLang="en-US" dirty="0">
                <a:solidFill>
                  <a:srgbClr val="FF0000"/>
                </a:solidFill>
              </a:rPr>
              <a:t>에서는 </a:t>
            </a:r>
            <a:r>
              <a:rPr lang="en-US" altLang="ko-KR" b="1" dirty="0">
                <a:solidFill>
                  <a:srgbClr val="FF0000"/>
                </a:solidFill>
              </a:rPr>
              <a:t>17</a:t>
            </a:r>
            <a:r>
              <a:rPr lang="ko-KR" altLang="en-US" b="1" dirty="0">
                <a:solidFill>
                  <a:srgbClr val="FF0000"/>
                </a:solidFill>
              </a:rPr>
              <a:t>년도 </a:t>
            </a:r>
            <a:r>
              <a:rPr lang="ko-KR" altLang="en-US" dirty="0">
                <a:solidFill>
                  <a:srgbClr val="FF0000"/>
                </a:solidFill>
              </a:rPr>
              <a:t>대부분 </a:t>
            </a:r>
            <a:r>
              <a:rPr lang="ko-KR" altLang="en-US" b="1" dirty="0" err="1">
                <a:solidFill>
                  <a:srgbClr val="FF0000"/>
                </a:solidFill>
              </a:rPr>
              <a:t>면세소비</a:t>
            </a:r>
            <a:r>
              <a:rPr lang="ko-KR" altLang="en-US" dirty="0" err="1">
                <a:solidFill>
                  <a:srgbClr val="FF0000"/>
                </a:solidFill>
              </a:rPr>
              <a:t>가</a:t>
            </a:r>
            <a:r>
              <a:rPr lang="ko-KR" altLang="en-US" dirty="0">
                <a:solidFill>
                  <a:srgbClr val="FF0000"/>
                </a:solidFill>
              </a:rPr>
              <a:t> 일어났지만 </a:t>
            </a:r>
            <a:r>
              <a:rPr lang="en-US" altLang="ko-KR" b="1" dirty="0">
                <a:solidFill>
                  <a:srgbClr val="FF0000"/>
                </a:solidFill>
              </a:rPr>
              <a:t>18,19</a:t>
            </a:r>
            <a:r>
              <a:rPr lang="ko-KR" altLang="en-US" b="1" dirty="0">
                <a:solidFill>
                  <a:srgbClr val="FF0000"/>
                </a:solidFill>
              </a:rPr>
              <a:t>년도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ko-KR" altLang="en-US" b="1" dirty="0">
                <a:solidFill>
                  <a:srgbClr val="FF0000"/>
                </a:solidFill>
              </a:rPr>
              <a:t>화장품 및 방향제 </a:t>
            </a:r>
            <a:r>
              <a:rPr lang="ko-KR" altLang="en-US" dirty="0">
                <a:solidFill>
                  <a:srgbClr val="FF0000"/>
                </a:solidFill>
              </a:rPr>
              <a:t>소매업이 크게 증가했습니다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059E4DC-A46C-4675-8385-4377C6FB3D97}"/>
              </a:ext>
            </a:extLst>
          </p:cNvPr>
          <p:cNvSpPr txBox="1">
            <a:spLocks/>
          </p:cNvSpPr>
          <p:nvPr/>
        </p:nvSpPr>
        <p:spPr>
          <a:xfrm>
            <a:off x="526572" y="914217"/>
            <a:ext cx="10515600" cy="22226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1</a:t>
            </a:r>
            <a:r>
              <a:rPr lang="ko-KR" altLang="en-US" sz="1800" dirty="0">
                <a:solidFill>
                  <a:srgbClr val="FF0000"/>
                </a:solidFill>
              </a:rPr>
              <a:t>위 연동 지역은 </a:t>
            </a:r>
            <a:r>
              <a:rPr lang="en-US" altLang="ko-KR" sz="1800" dirty="0">
                <a:solidFill>
                  <a:srgbClr val="FF0000"/>
                </a:solidFill>
              </a:rPr>
              <a:t>“</a:t>
            </a:r>
            <a:r>
              <a:rPr lang="ko-KR" altLang="en-US" sz="1800" dirty="0" err="1">
                <a:solidFill>
                  <a:srgbClr val="FF0000"/>
                </a:solidFill>
              </a:rPr>
              <a:t>호텔업</a:t>
            </a:r>
            <a:r>
              <a:rPr lang="en-US" altLang="ko-KR" sz="1800" dirty="0">
                <a:solidFill>
                  <a:srgbClr val="FF0000"/>
                </a:solidFill>
              </a:rPr>
              <a:t>”</a:t>
            </a:r>
            <a:r>
              <a:rPr lang="ko-KR" altLang="en-US" sz="1800" dirty="0">
                <a:solidFill>
                  <a:srgbClr val="FF0000"/>
                </a:solidFill>
              </a:rPr>
              <a:t>과 </a:t>
            </a:r>
            <a:r>
              <a:rPr lang="en-US" altLang="ko-KR" sz="1800" dirty="0">
                <a:solidFill>
                  <a:srgbClr val="FF0000"/>
                </a:solidFill>
              </a:rPr>
              <a:t>“</a:t>
            </a:r>
            <a:r>
              <a:rPr lang="ko-KR" altLang="en-US" sz="1800" dirty="0">
                <a:solidFill>
                  <a:srgbClr val="FF0000"/>
                </a:solidFill>
              </a:rPr>
              <a:t>기타 </a:t>
            </a:r>
            <a:r>
              <a:rPr lang="ko-KR" altLang="en-US" sz="1800" dirty="0" err="1">
                <a:solidFill>
                  <a:srgbClr val="FF0000"/>
                </a:solidFill>
              </a:rPr>
              <a:t>갬블링</a:t>
            </a:r>
            <a:r>
              <a:rPr lang="ko-KR" altLang="en-US" sz="1800" dirty="0">
                <a:solidFill>
                  <a:srgbClr val="FF0000"/>
                </a:solidFill>
              </a:rPr>
              <a:t> 및 </a:t>
            </a:r>
            <a:r>
              <a:rPr lang="ko-KR" altLang="en-US" sz="1800" dirty="0" err="1">
                <a:solidFill>
                  <a:srgbClr val="FF0000"/>
                </a:solidFill>
              </a:rPr>
              <a:t>배팅업</a:t>
            </a:r>
            <a:r>
              <a:rPr lang="en-US" altLang="ko-KR" sz="1800" dirty="0">
                <a:solidFill>
                  <a:srgbClr val="FF0000"/>
                </a:solidFill>
              </a:rPr>
              <a:t>” </a:t>
            </a:r>
            <a:r>
              <a:rPr lang="ko-KR" altLang="en-US" sz="1800" dirty="0">
                <a:solidFill>
                  <a:srgbClr val="FF0000"/>
                </a:solidFill>
              </a:rPr>
              <a:t>그리고 </a:t>
            </a:r>
            <a:r>
              <a:rPr lang="en-US" altLang="ko-KR" sz="1800" dirty="0">
                <a:solidFill>
                  <a:srgbClr val="FF0000"/>
                </a:solidFill>
              </a:rPr>
              <a:t>“</a:t>
            </a:r>
            <a:r>
              <a:rPr lang="ko-KR" altLang="en-US" sz="1800" dirty="0">
                <a:solidFill>
                  <a:srgbClr val="FF0000"/>
                </a:solidFill>
              </a:rPr>
              <a:t>면세점</a:t>
            </a:r>
            <a:r>
              <a:rPr lang="en-US" altLang="ko-KR" sz="1800" dirty="0">
                <a:solidFill>
                  <a:srgbClr val="FF0000"/>
                </a:solidFill>
              </a:rPr>
              <a:t>”, “</a:t>
            </a:r>
            <a:r>
              <a:rPr lang="ko-KR" altLang="en-US" sz="1800" dirty="0" err="1">
                <a:solidFill>
                  <a:srgbClr val="FF0000"/>
                </a:solidFill>
              </a:rPr>
              <a:t>건강보조식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 err="1">
                <a:solidFill>
                  <a:srgbClr val="FF0000"/>
                </a:solidFill>
              </a:rPr>
              <a:t>소매품</a:t>
            </a:r>
            <a:r>
              <a:rPr lang="en-US" altLang="ko-KR" sz="1800" dirty="0">
                <a:solidFill>
                  <a:srgbClr val="FF0000"/>
                </a:solidFill>
              </a:rPr>
              <a:t>” </a:t>
            </a:r>
            <a:r>
              <a:rPr lang="ko-KR" altLang="en-US" sz="1800" dirty="0">
                <a:solidFill>
                  <a:srgbClr val="FF0000"/>
                </a:solidFill>
              </a:rPr>
              <a:t>업종이 큰 비중을 차지하고 있습니다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2</a:t>
            </a:r>
            <a:r>
              <a:rPr lang="ko-KR" altLang="en-US" sz="1800" dirty="0">
                <a:solidFill>
                  <a:srgbClr val="FF0000"/>
                </a:solidFill>
              </a:rPr>
              <a:t>위 노형동 지역은 </a:t>
            </a:r>
            <a:r>
              <a:rPr lang="en-US" altLang="ko-KR" sz="1800" dirty="0">
                <a:solidFill>
                  <a:srgbClr val="FF0000"/>
                </a:solidFill>
              </a:rPr>
              <a:t>“</a:t>
            </a:r>
            <a:r>
              <a:rPr lang="ko-KR" altLang="en-US" sz="1800" dirty="0">
                <a:solidFill>
                  <a:srgbClr val="FF0000"/>
                </a:solidFill>
              </a:rPr>
              <a:t>기타 대형 종합 소매업</a:t>
            </a:r>
            <a:r>
              <a:rPr lang="en-US" altLang="ko-KR" sz="1800" dirty="0">
                <a:solidFill>
                  <a:srgbClr val="FF0000"/>
                </a:solidFill>
              </a:rPr>
              <a:t>”</a:t>
            </a:r>
            <a:r>
              <a:rPr lang="ko-KR" altLang="en-US" sz="1800" dirty="0">
                <a:solidFill>
                  <a:srgbClr val="FF0000"/>
                </a:solidFill>
              </a:rPr>
              <a:t>에서 가장 큰 비중을 차지하고 있습니다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3</a:t>
            </a:r>
            <a:r>
              <a:rPr lang="ko-KR" altLang="en-US" sz="1800" dirty="0">
                <a:solidFill>
                  <a:srgbClr val="FF0000"/>
                </a:solidFill>
              </a:rPr>
              <a:t>위 </a:t>
            </a:r>
            <a:r>
              <a:rPr lang="ko-KR" altLang="en-US" sz="1800" dirty="0" err="1">
                <a:solidFill>
                  <a:srgbClr val="FF0000"/>
                </a:solidFill>
              </a:rPr>
              <a:t>용담이동</a:t>
            </a:r>
            <a:r>
              <a:rPr lang="ko-KR" altLang="en-US" sz="1800" dirty="0">
                <a:solidFill>
                  <a:srgbClr val="FF0000"/>
                </a:solidFill>
              </a:rPr>
              <a:t> 지역은 </a:t>
            </a:r>
            <a:r>
              <a:rPr lang="en-US" altLang="ko-KR" sz="1800" dirty="0">
                <a:solidFill>
                  <a:srgbClr val="FF0000"/>
                </a:solidFill>
              </a:rPr>
              <a:t>“</a:t>
            </a:r>
            <a:r>
              <a:rPr lang="ko-KR" altLang="en-US" sz="1800" dirty="0">
                <a:solidFill>
                  <a:srgbClr val="FF0000"/>
                </a:solidFill>
              </a:rPr>
              <a:t>면세점</a:t>
            </a:r>
            <a:r>
              <a:rPr lang="en-US" altLang="ko-KR" sz="1800" dirty="0">
                <a:solidFill>
                  <a:srgbClr val="FF0000"/>
                </a:solidFill>
              </a:rPr>
              <a:t>”</a:t>
            </a:r>
            <a:r>
              <a:rPr lang="ko-KR" altLang="en-US" sz="1800" dirty="0">
                <a:solidFill>
                  <a:srgbClr val="FF0000"/>
                </a:solidFill>
              </a:rPr>
              <a:t>과 </a:t>
            </a:r>
            <a:r>
              <a:rPr lang="en-US" altLang="ko-KR" sz="1800" dirty="0">
                <a:solidFill>
                  <a:srgbClr val="FF0000"/>
                </a:solidFill>
              </a:rPr>
              <a:t>“</a:t>
            </a:r>
            <a:r>
              <a:rPr lang="ko-KR" altLang="en-US" sz="1800" dirty="0">
                <a:solidFill>
                  <a:srgbClr val="FF0000"/>
                </a:solidFill>
              </a:rPr>
              <a:t>화장품 및 방향제 소매업</a:t>
            </a:r>
            <a:r>
              <a:rPr lang="en-US" altLang="ko-KR" sz="1800" dirty="0">
                <a:solidFill>
                  <a:srgbClr val="FF0000"/>
                </a:solidFill>
              </a:rPr>
              <a:t>”</a:t>
            </a:r>
            <a:r>
              <a:rPr lang="ko-KR" altLang="en-US" sz="1800" dirty="0">
                <a:solidFill>
                  <a:srgbClr val="FF0000"/>
                </a:solidFill>
              </a:rPr>
              <a:t>에서 소비가 이루어지고 있습니다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1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8058892" y="1926520"/>
            <a:ext cx="448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2017</a:t>
            </a:r>
            <a:r>
              <a:rPr lang="ko-KR" altLang="en-US" b="1" dirty="0"/>
              <a:t>년 카드 소비 매출 </a:t>
            </a:r>
            <a:r>
              <a:rPr lang="ko-KR" altLang="en-US" b="1" dirty="0" err="1"/>
              <a:t>읍면동</a:t>
            </a:r>
            <a:r>
              <a:rPr lang="ko-KR" altLang="en-US" b="1" dirty="0"/>
              <a:t> </a:t>
            </a:r>
            <a:r>
              <a:rPr lang="en-US" altLang="ko-KR" b="1" dirty="0"/>
              <a:t>TOP10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6783" y="801009"/>
            <a:ext cx="11837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제주도에 방문한 외국인 관광객들은 어느 지역에서 많은 카드소비량을 보이는지</a:t>
            </a:r>
            <a:r>
              <a:rPr lang="en-US" altLang="ko-KR" dirty="0"/>
              <a:t>, </a:t>
            </a:r>
            <a:r>
              <a:rPr lang="ko-KR" altLang="en-US" dirty="0"/>
              <a:t>어느 나라에서 주로 방문하였는지 확인해 볼까요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먼저</a:t>
            </a:r>
            <a:r>
              <a:rPr lang="en-US" altLang="ko-KR" dirty="0"/>
              <a:t>, 2017</a:t>
            </a:r>
            <a:r>
              <a:rPr lang="ko-KR" altLang="en-US" dirty="0"/>
              <a:t>년 부터 확인해보아요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FA9D1D0-14F7-463A-9976-75CB7450E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69977"/>
              </p:ext>
            </p:extLst>
          </p:nvPr>
        </p:nvGraphicFramePr>
        <p:xfrm>
          <a:off x="8069061" y="2413412"/>
          <a:ext cx="3699078" cy="277916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3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읍면동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카드매출 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읍면동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카드매출 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36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/>
                        <a:t>연동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11.5%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6.</a:t>
                      </a:r>
                      <a:r>
                        <a:rPr lang="ko-KR" altLang="en-US" sz="1000" dirty="0" err="1"/>
                        <a:t>애월읍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4.1%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/>
                        <a:t>노형동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8.0%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7.</a:t>
                      </a:r>
                      <a:r>
                        <a:rPr lang="ko-KR" altLang="en-US" sz="1000" dirty="0" err="1"/>
                        <a:t>서귀동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3.7%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3.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용담이동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7.6%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8.</a:t>
                      </a:r>
                      <a:r>
                        <a:rPr lang="ko-KR" altLang="en-US" sz="1000" dirty="0" err="1"/>
                        <a:t>한림읍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3.4%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8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4.</a:t>
                      </a:r>
                      <a:r>
                        <a:rPr lang="ko-KR" altLang="en-US" sz="1000" dirty="0"/>
                        <a:t>이도이동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4.3%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9.</a:t>
                      </a:r>
                      <a:r>
                        <a:rPr lang="ko-KR" altLang="en-US" sz="1000" dirty="0" err="1"/>
                        <a:t>조천읍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2.9%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8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5.</a:t>
                      </a:r>
                      <a:r>
                        <a:rPr lang="ko-KR" altLang="en-US" sz="1000" dirty="0"/>
                        <a:t>일도이동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4.1%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10.</a:t>
                      </a:r>
                      <a:r>
                        <a:rPr lang="ko-KR" altLang="en-US" sz="1000" dirty="0" err="1"/>
                        <a:t>도남동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2.8%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71963" y="1130126"/>
            <a:ext cx="7889444" cy="4610867"/>
            <a:chOff x="118175" y="395020"/>
            <a:chExt cx="7889444" cy="46108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D7BA612-4FED-4F78-844D-0660F955E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628" y="2410827"/>
              <a:ext cx="4413056" cy="2367355"/>
            </a:xfrm>
            <a:prstGeom prst="rect">
              <a:avLst/>
            </a:prstGeom>
          </p:spPr>
        </p:pic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7EDA46B9-986E-4675-BEBE-311DA28F9453}"/>
                </a:ext>
              </a:extLst>
            </p:cNvPr>
            <p:cNvCxnSpPr/>
            <p:nvPr/>
          </p:nvCxnSpPr>
          <p:spPr>
            <a:xfrm rot="10800000">
              <a:off x="3168570" y="2485967"/>
              <a:ext cx="626932" cy="470477"/>
            </a:xfrm>
            <a:prstGeom prst="bentConnector3">
              <a:avLst>
                <a:gd name="adj1" fmla="val 1746"/>
              </a:avLst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E8588FFD-BAB0-4906-81D8-5D4279D85265}"/>
                </a:ext>
              </a:extLst>
            </p:cNvPr>
            <p:cNvCxnSpPr/>
            <p:nvPr/>
          </p:nvCxnSpPr>
          <p:spPr>
            <a:xfrm flipV="1">
              <a:off x="3893477" y="2147519"/>
              <a:ext cx="936101" cy="803495"/>
            </a:xfrm>
            <a:prstGeom prst="bentConnector3">
              <a:avLst>
                <a:gd name="adj1" fmla="val -2439"/>
              </a:avLst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B16E08-161E-4C01-9E30-C92206227F56}"/>
                </a:ext>
              </a:extLst>
            </p:cNvPr>
            <p:cNvSpPr txBox="1"/>
            <p:nvPr/>
          </p:nvSpPr>
          <p:spPr>
            <a:xfrm>
              <a:off x="3076105" y="2235980"/>
              <a:ext cx="1061675" cy="17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2.</a:t>
              </a:r>
              <a:r>
                <a:rPr lang="ko-KR" altLang="en-US" sz="1200" dirty="0"/>
                <a:t>노형동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D323224-10C8-4083-90AE-C05176C5466F}"/>
                </a:ext>
              </a:extLst>
            </p:cNvPr>
            <p:cNvCxnSpPr/>
            <p:nvPr/>
          </p:nvCxnSpPr>
          <p:spPr>
            <a:xfrm>
              <a:off x="3893477" y="2812950"/>
              <a:ext cx="2106286" cy="1259532"/>
            </a:xfrm>
            <a:prstGeom prst="bentConnector3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FE2444-B9F6-4AA9-B3BE-1637D6DD7BC0}"/>
                </a:ext>
              </a:extLst>
            </p:cNvPr>
            <p:cNvSpPr txBox="1"/>
            <p:nvPr/>
          </p:nvSpPr>
          <p:spPr>
            <a:xfrm>
              <a:off x="4478730" y="1910855"/>
              <a:ext cx="794694" cy="17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</a:t>
              </a:r>
              <a:r>
                <a:rPr lang="ko-KR" altLang="en-US" sz="1200" dirty="0"/>
                <a:t>연동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58DC36-ECB5-4958-B970-EB54F49EA4D6}"/>
                </a:ext>
              </a:extLst>
            </p:cNvPr>
            <p:cNvSpPr txBox="1"/>
            <p:nvPr/>
          </p:nvSpPr>
          <p:spPr>
            <a:xfrm>
              <a:off x="5586420" y="3803588"/>
              <a:ext cx="922054" cy="17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3.</a:t>
              </a:r>
              <a:r>
                <a:rPr lang="ko-KR" altLang="en-US" sz="1200" dirty="0" err="1"/>
                <a:t>용담이동</a:t>
              </a:r>
              <a:endParaRPr lang="ko-KR" altLang="en-US" sz="1200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7A23A66-F48F-463E-A342-F7545937A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90" t="19131" r="39870" b="5695"/>
            <a:stretch/>
          </p:blipFill>
          <p:spPr>
            <a:xfrm>
              <a:off x="5142163" y="395020"/>
              <a:ext cx="2199508" cy="199277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BE3E46B-7068-430E-9DB6-FFC83694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25" t="25557" r="40965" b="8088"/>
            <a:stretch/>
          </p:blipFill>
          <p:spPr>
            <a:xfrm>
              <a:off x="1259947" y="1406334"/>
              <a:ext cx="1626194" cy="152932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D45BFD7-4ADE-44BA-97A7-021749561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15" t="25557" r="41983" b="8088"/>
            <a:stretch/>
          </p:blipFill>
          <p:spPr>
            <a:xfrm>
              <a:off x="6493525" y="3114121"/>
              <a:ext cx="1514094" cy="1553755"/>
            </a:xfrm>
            <a:prstGeom prst="rect">
              <a:avLst/>
            </a:prstGeom>
          </p:spPr>
        </p:pic>
        <p:grpSp>
          <p:nvGrpSpPr>
            <p:cNvPr id="34" name="그룹 33"/>
            <p:cNvGrpSpPr/>
            <p:nvPr/>
          </p:nvGrpSpPr>
          <p:grpSpPr>
            <a:xfrm>
              <a:off x="118175" y="3330185"/>
              <a:ext cx="1986005" cy="1675702"/>
              <a:chOff x="492478" y="3839838"/>
              <a:chExt cx="2285182" cy="2682602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492478" y="3839838"/>
                <a:ext cx="2285182" cy="2682602"/>
                <a:chOff x="492478" y="3839838"/>
                <a:chExt cx="2285182" cy="2682602"/>
              </a:xfrm>
            </p:grpSpPr>
            <p:pic>
              <p:nvPicPr>
                <p:cNvPr id="37" name="그림 36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0867" y="5717295"/>
                  <a:ext cx="2276793" cy="190527"/>
                </a:xfrm>
                <a:prstGeom prst="rect">
                  <a:avLst/>
                </a:prstGeom>
              </p:spPr>
            </p:pic>
            <p:grpSp>
              <p:nvGrpSpPr>
                <p:cNvPr id="38" name="그룹 37"/>
                <p:cNvGrpSpPr/>
                <p:nvPr/>
              </p:nvGrpSpPr>
              <p:grpSpPr>
                <a:xfrm>
                  <a:off x="492478" y="3839838"/>
                  <a:ext cx="2036361" cy="2682602"/>
                  <a:chOff x="492478" y="3839838"/>
                  <a:chExt cx="2036361" cy="2682602"/>
                </a:xfrm>
              </p:grpSpPr>
              <p:pic>
                <p:nvPicPr>
                  <p:cNvPr id="39" name="그림 38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28310" y="3839838"/>
                    <a:ext cx="1571844" cy="1876687"/>
                  </a:xfrm>
                  <a:prstGeom prst="rect">
                    <a:avLst/>
                  </a:prstGeom>
                </p:spPr>
              </p:pic>
              <p:pic>
                <p:nvPicPr>
                  <p:cNvPr id="40" name="그림 39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28310" y="6017545"/>
                    <a:ext cx="2000529" cy="504895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92478" y="5877046"/>
                    <a:ext cx="1667108" cy="171474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0867" y="4719679"/>
                <a:ext cx="2172003" cy="19860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043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83EE337-C8AB-4FE3-B251-BAC4232AF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915" y="1128140"/>
            <a:ext cx="1519309" cy="33136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3B31FD-1871-448B-B26C-533D19DD48E2}"/>
              </a:ext>
            </a:extLst>
          </p:cNvPr>
          <p:cNvSpPr txBox="1"/>
          <p:nvPr/>
        </p:nvSpPr>
        <p:spPr>
          <a:xfrm>
            <a:off x="1862357" y="4824565"/>
            <a:ext cx="846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2017</a:t>
            </a:r>
            <a:r>
              <a:rPr lang="ko-KR" altLang="en-US" sz="1200" dirty="0"/>
              <a:t>년 국적별 외국인 방문객</a:t>
            </a:r>
            <a:endParaRPr lang="en-US" altLang="ko-KR" sz="1200" dirty="0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5507A4F6-6895-48C1-ABC0-3FBA15A13960}"/>
              </a:ext>
            </a:extLst>
          </p:cNvPr>
          <p:cNvSpPr txBox="1"/>
          <p:nvPr/>
        </p:nvSpPr>
        <p:spPr>
          <a:xfrm>
            <a:off x="526488" y="5306525"/>
            <a:ext cx="1143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분기에 중국인 관광객이 많았지만 </a:t>
            </a:r>
            <a:r>
              <a:rPr lang="en-US" altLang="ko-KR" dirty="0"/>
              <a:t>4</a:t>
            </a:r>
            <a:r>
              <a:rPr lang="ko-KR" altLang="en-US" dirty="0"/>
              <a:t>월 부터 급격하게 줄었습니다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456B61-DFA3-460C-85BB-46990EB8F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95" y="1128140"/>
            <a:ext cx="6285660" cy="362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7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777440" y="1340282"/>
            <a:ext cx="448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2018</a:t>
            </a:r>
            <a:r>
              <a:rPr lang="ko-KR" altLang="en-US" b="1" dirty="0"/>
              <a:t>년 카드 소비 매출 </a:t>
            </a:r>
            <a:r>
              <a:rPr lang="ko-KR" altLang="en-US" b="1" dirty="0" err="1"/>
              <a:t>읍면동</a:t>
            </a:r>
            <a:r>
              <a:rPr lang="ko-KR" altLang="en-US" b="1" dirty="0"/>
              <a:t> </a:t>
            </a:r>
            <a:r>
              <a:rPr lang="en-US" altLang="ko-KR" b="1" dirty="0"/>
              <a:t>TOP10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1508" y="1005057"/>
            <a:ext cx="1183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이번엔</a:t>
            </a:r>
            <a:r>
              <a:rPr lang="en-US" altLang="ko-KR" dirty="0"/>
              <a:t> 2018</a:t>
            </a:r>
            <a:r>
              <a:rPr lang="ko-KR" altLang="en-US" dirty="0"/>
              <a:t>년 카드 매출액 상위 </a:t>
            </a:r>
            <a:r>
              <a:rPr lang="ko-KR" altLang="en-US" dirty="0" err="1"/>
              <a:t>읍면동을</a:t>
            </a:r>
            <a:r>
              <a:rPr lang="ko-KR" altLang="en-US" dirty="0"/>
              <a:t> 살펴보아요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8383044-2FD1-43FF-8F21-939C12883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85184"/>
              </p:ext>
            </p:extLst>
          </p:nvPr>
        </p:nvGraphicFramePr>
        <p:xfrm>
          <a:off x="8089838" y="1872805"/>
          <a:ext cx="3672320" cy="396585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1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10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읍면동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카드매출 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읍면동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카드매출 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278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/>
                        <a:t>연동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11.5%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6.</a:t>
                      </a:r>
                      <a:r>
                        <a:rPr lang="ko-KR" altLang="en-US" sz="1000" dirty="0" err="1"/>
                        <a:t>애월읍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4.0%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/>
                        <a:t>노형동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7.9%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7.</a:t>
                      </a:r>
                      <a:r>
                        <a:rPr lang="ko-KR" altLang="en-US" sz="1000" dirty="0" err="1"/>
                        <a:t>서귀동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3.7%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3.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용담이동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7.8%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8.</a:t>
                      </a:r>
                      <a:r>
                        <a:rPr lang="ko-KR" altLang="en-US" sz="1000" dirty="0" err="1"/>
                        <a:t>한림읍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3.4%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4.</a:t>
                      </a:r>
                      <a:r>
                        <a:rPr lang="ko-KR" altLang="en-US" sz="1000" dirty="0"/>
                        <a:t>이도이동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4.2%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9.</a:t>
                      </a:r>
                      <a:r>
                        <a:rPr lang="ko-KR" altLang="en-US" sz="1000" dirty="0" err="1"/>
                        <a:t>조천읍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2.9%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5.</a:t>
                      </a:r>
                      <a:r>
                        <a:rPr lang="ko-KR" altLang="en-US" sz="1000" dirty="0"/>
                        <a:t>일도이동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4.0%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10.</a:t>
                      </a:r>
                      <a:r>
                        <a:rPr lang="ko-KR" altLang="en-US" sz="1000" dirty="0" err="1"/>
                        <a:t>도남동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2.7%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403154" y="1777895"/>
            <a:ext cx="7502774" cy="4003743"/>
            <a:chOff x="161107" y="1042789"/>
            <a:chExt cx="7502774" cy="4003743"/>
          </a:xfrm>
        </p:grpSpPr>
        <p:pic>
          <p:nvPicPr>
            <p:cNvPr id="2" name="내용 개체 틀 3">
              <a:extLst>
                <a:ext uri="{FF2B5EF4-FFF2-40B4-BE49-F238E27FC236}">
                  <a16:creationId xmlns:a16="http://schemas.microsoft.com/office/drawing/2014/main" id="{CA5B9C9F-7501-42E2-A48D-0C2531945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373" y="2570475"/>
              <a:ext cx="4490296" cy="24501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858A6B-4111-464E-AD80-726837BF2E3D}"/>
                </a:ext>
              </a:extLst>
            </p:cNvPr>
            <p:cNvSpPr txBox="1"/>
            <p:nvPr/>
          </p:nvSpPr>
          <p:spPr>
            <a:xfrm>
              <a:off x="2775008" y="2355342"/>
              <a:ext cx="1055956" cy="18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2.</a:t>
              </a:r>
              <a:r>
                <a:rPr lang="ko-KR" altLang="en-US" sz="1200" dirty="0"/>
                <a:t>노형동</a:t>
              </a:r>
            </a:p>
          </p:txBody>
        </p:sp>
        <p:cxnSp>
          <p:nvCxnSpPr>
            <p:cNvPr id="7" name="연결선: 꺾임 14">
              <a:extLst>
                <a:ext uri="{FF2B5EF4-FFF2-40B4-BE49-F238E27FC236}">
                  <a16:creationId xmlns:a16="http://schemas.microsoft.com/office/drawing/2014/main" id="{3FD9E0E8-7549-4974-A0B7-4F51986F4AF9}"/>
                </a:ext>
              </a:extLst>
            </p:cNvPr>
            <p:cNvCxnSpPr/>
            <p:nvPr/>
          </p:nvCxnSpPr>
          <p:spPr>
            <a:xfrm rot="10800000">
              <a:off x="2979063" y="2644459"/>
              <a:ext cx="623555" cy="496569"/>
            </a:xfrm>
            <a:prstGeom prst="bentConnector3">
              <a:avLst>
                <a:gd name="adj1" fmla="val 1746"/>
              </a:avLst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연결선: 꺾임 15">
              <a:extLst>
                <a:ext uri="{FF2B5EF4-FFF2-40B4-BE49-F238E27FC236}">
                  <a16:creationId xmlns:a16="http://schemas.microsoft.com/office/drawing/2014/main" id="{ACDE7065-F691-4A4E-B6BA-25031328C9EB}"/>
                </a:ext>
              </a:extLst>
            </p:cNvPr>
            <p:cNvCxnSpPr/>
            <p:nvPr/>
          </p:nvCxnSpPr>
          <p:spPr>
            <a:xfrm flipV="1">
              <a:off x="3715242" y="2259425"/>
              <a:ext cx="931057" cy="848056"/>
            </a:xfrm>
            <a:prstGeom prst="bentConnector3">
              <a:avLst>
                <a:gd name="adj1" fmla="val -2439"/>
              </a:avLst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연결선: 꺾임 16">
              <a:extLst>
                <a:ext uri="{FF2B5EF4-FFF2-40B4-BE49-F238E27FC236}">
                  <a16:creationId xmlns:a16="http://schemas.microsoft.com/office/drawing/2014/main" id="{B0DA81E2-D71B-4A68-B918-433D109D1DEB}"/>
                </a:ext>
              </a:extLst>
            </p:cNvPr>
            <p:cNvCxnSpPr/>
            <p:nvPr/>
          </p:nvCxnSpPr>
          <p:spPr>
            <a:xfrm>
              <a:off x="3715242" y="2956367"/>
              <a:ext cx="2094938" cy="1329385"/>
            </a:xfrm>
            <a:prstGeom prst="bentConnector3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271051-8298-47CA-B61D-2C092E81CED7}"/>
                </a:ext>
              </a:extLst>
            </p:cNvPr>
            <p:cNvSpPr txBox="1"/>
            <p:nvPr/>
          </p:nvSpPr>
          <p:spPr>
            <a:xfrm>
              <a:off x="4180771" y="1977764"/>
              <a:ext cx="790413" cy="18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</a:t>
              </a:r>
              <a:r>
                <a:rPr lang="ko-KR" altLang="en-US" sz="1200" dirty="0"/>
                <a:t>연동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A5FC6D-8A8B-4025-A46D-0DCAE3F1A287}"/>
                </a:ext>
              </a:extLst>
            </p:cNvPr>
            <p:cNvSpPr txBox="1"/>
            <p:nvPr/>
          </p:nvSpPr>
          <p:spPr>
            <a:xfrm>
              <a:off x="5058866" y="4344530"/>
              <a:ext cx="917086" cy="18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3.</a:t>
              </a:r>
              <a:r>
                <a:rPr lang="ko-KR" altLang="en-US" sz="1200" dirty="0" err="1"/>
                <a:t>용담이동</a:t>
              </a:r>
              <a:endParaRPr lang="ko-KR" altLang="en-US" sz="1200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C5B1848-6F0D-46A7-B2A6-9B7C4D62B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5" t="18508" r="35771" b="7628"/>
            <a:stretch/>
          </p:blipFill>
          <p:spPr>
            <a:xfrm>
              <a:off x="4778074" y="1042789"/>
              <a:ext cx="1753505" cy="132938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76DCFD4-1D59-4941-827B-780AF7F95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29" t="23326" r="40580" b="12828"/>
            <a:stretch/>
          </p:blipFill>
          <p:spPr>
            <a:xfrm>
              <a:off x="1031732" y="1505550"/>
              <a:ext cx="1726775" cy="1523232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B90D3F4-2FB6-42FF-A856-9FF9A00F0B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41" t="22948" r="40229" b="14144"/>
            <a:stretch/>
          </p:blipFill>
          <p:spPr>
            <a:xfrm>
              <a:off x="6089555" y="3914591"/>
              <a:ext cx="1574326" cy="1049082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161107" y="3375492"/>
              <a:ext cx="1696266" cy="1671040"/>
              <a:chOff x="492478" y="3839838"/>
              <a:chExt cx="2285182" cy="2682602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492478" y="3839838"/>
                <a:ext cx="2285182" cy="2682602"/>
                <a:chOff x="492478" y="3839838"/>
                <a:chExt cx="2285182" cy="2682602"/>
              </a:xfrm>
            </p:grpSpPr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0867" y="5717295"/>
                  <a:ext cx="2276793" cy="190527"/>
                </a:xfrm>
                <a:prstGeom prst="rect">
                  <a:avLst/>
                </a:prstGeom>
              </p:spPr>
            </p:pic>
            <p:grpSp>
              <p:nvGrpSpPr>
                <p:cNvPr id="27" name="그룹 26"/>
                <p:cNvGrpSpPr/>
                <p:nvPr/>
              </p:nvGrpSpPr>
              <p:grpSpPr>
                <a:xfrm>
                  <a:off x="492478" y="3839838"/>
                  <a:ext cx="2036361" cy="2682602"/>
                  <a:chOff x="492478" y="3839838"/>
                  <a:chExt cx="2036361" cy="2682602"/>
                </a:xfrm>
              </p:grpSpPr>
              <p:pic>
                <p:nvPicPr>
                  <p:cNvPr id="28" name="그림 27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28310" y="3839838"/>
                    <a:ext cx="1571844" cy="1876687"/>
                  </a:xfrm>
                  <a:prstGeom prst="rect">
                    <a:avLst/>
                  </a:prstGeom>
                </p:spPr>
              </p:pic>
              <p:pic>
                <p:nvPicPr>
                  <p:cNvPr id="30" name="그림 29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28310" y="6017545"/>
                    <a:ext cx="2000529" cy="504895"/>
                  </a:xfrm>
                  <a:prstGeom prst="rect">
                    <a:avLst/>
                  </a:prstGeom>
                </p:spPr>
              </p:pic>
              <p:pic>
                <p:nvPicPr>
                  <p:cNvPr id="31" name="그림 30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92478" y="5877046"/>
                    <a:ext cx="1667108" cy="171474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0867" y="4719679"/>
                <a:ext cx="2172003" cy="19860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1369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BA19A2C-0A4B-4658-B64B-F5ADCBE05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71" y="328329"/>
            <a:ext cx="5830349" cy="44545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3EE337-C8AB-4FE3-B251-BAC4232AF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52" y="990173"/>
            <a:ext cx="1519309" cy="3313664"/>
          </a:xfrm>
          <a:prstGeom prst="rect">
            <a:avLst/>
          </a:prstGeom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5507A4F6-6895-48C1-ABC0-3FBA15A13960}"/>
              </a:ext>
            </a:extLst>
          </p:cNvPr>
          <p:cNvSpPr txBox="1"/>
          <p:nvPr/>
        </p:nvSpPr>
        <p:spPr>
          <a:xfrm>
            <a:off x="118551" y="5351005"/>
            <a:ext cx="11827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전년도에 비해 외국인 관광객들이 연동에서 </a:t>
            </a:r>
            <a:r>
              <a:rPr lang="en-US" altLang="ko-KR" dirty="0"/>
              <a:t>“</a:t>
            </a:r>
            <a:r>
              <a:rPr lang="ko-KR" altLang="en-US" dirty="0"/>
              <a:t>기타 </a:t>
            </a:r>
            <a:r>
              <a:rPr lang="ko-KR" altLang="en-US" dirty="0" err="1"/>
              <a:t>겜블링</a:t>
            </a:r>
            <a:r>
              <a:rPr lang="ko-KR" altLang="en-US" dirty="0"/>
              <a:t> 및 </a:t>
            </a:r>
            <a:r>
              <a:rPr lang="ko-KR" altLang="en-US" dirty="0" err="1"/>
              <a:t>배팅업</a:t>
            </a:r>
            <a:r>
              <a:rPr lang="en-US" altLang="ko-KR" dirty="0"/>
              <a:t>”</a:t>
            </a:r>
            <a:r>
              <a:rPr lang="ko-KR" altLang="en-US" dirty="0"/>
              <a:t>보다 </a:t>
            </a:r>
            <a:r>
              <a:rPr lang="en-US" altLang="ko-KR" dirty="0"/>
              <a:t>“</a:t>
            </a:r>
            <a:r>
              <a:rPr lang="ko-KR" altLang="en-US" dirty="0"/>
              <a:t>건강보조식품 소매업</a:t>
            </a:r>
            <a:r>
              <a:rPr lang="en-US" altLang="ko-KR" dirty="0"/>
              <a:t>”</a:t>
            </a:r>
            <a:r>
              <a:rPr lang="ko-KR" altLang="en-US" dirty="0"/>
              <a:t>에서 많은 </a:t>
            </a:r>
            <a:endParaRPr lang="en-US" altLang="ko-KR" dirty="0"/>
          </a:p>
          <a:p>
            <a:r>
              <a:rPr lang="ko-KR" altLang="en-US" dirty="0"/>
              <a:t>소비를 보이는 것을 확인할 수 있네요</a:t>
            </a:r>
            <a:r>
              <a:rPr lang="en-US" altLang="ko-KR" dirty="0"/>
              <a:t>~ </a:t>
            </a:r>
          </a:p>
          <a:p>
            <a:r>
              <a:rPr lang="ko-KR" altLang="en-US" dirty="0"/>
              <a:t>용담이동은 </a:t>
            </a:r>
            <a:r>
              <a:rPr lang="en-US" altLang="ko-KR" dirty="0"/>
              <a:t>“</a:t>
            </a:r>
            <a:r>
              <a:rPr lang="ko-KR" altLang="en-US" dirty="0"/>
              <a:t>화장품 및 방향제 소매업</a:t>
            </a:r>
            <a:r>
              <a:rPr lang="en-US" altLang="ko-KR" dirty="0"/>
              <a:t>”</a:t>
            </a:r>
            <a:r>
              <a:rPr lang="ko-KR" altLang="en-US" dirty="0"/>
              <a:t>이 급증하고 있습니다</a:t>
            </a:r>
            <a:r>
              <a:rPr lang="en-US" altLang="ko-KR" dirty="0"/>
              <a:t>.</a:t>
            </a:r>
            <a:endParaRPr lang="en-US" altLang="ko-KR" b="1" dirty="0"/>
          </a:p>
          <a:p>
            <a:r>
              <a:rPr lang="en-US" altLang="ko-KR" b="1" dirty="0"/>
              <a:t>2018</a:t>
            </a:r>
            <a:r>
              <a:rPr lang="ko-KR" altLang="en-US" b="1" dirty="0"/>
              <a:t>년</a:t>
            </a:r>
            <a:r>
              <a:rPr lang="ko-KR" altLang="en-US" dirty="0"/>
              <a:t> 부터 </a:t>
            </a:r>
            <a:r>
              <a:rPr lang="ko-KR" altLang="en-US" b="1" dirty="0"/>
              <a:t>중국인 관광객</a:t>
            </a:r>
            <a:r>
              <a:rPr lang="ko-KR" altLang="en-US" dirty="0"/>
              <a:t>이 다시 크게</a:t>
            </a:r>
            <a:r>
              <a:rPr lang="en-US" altLang="ko-KR" dirty="0"/>
              <a:t>(30</a:t>
            </a:r>
            <a:r>
              <a:rPr lang="ko-KR" altLang="en-US" dirty="0"/>
              <a:t>백만명</a:t>
            </a:r>
            <a:r>
              <a:rPr lang="en-US" altLang="ko-KR" dirty="0"/>
              <a:t>~80</a:t>
            </a:r>
            <a:r>
              <a:rPr lang="ko-KR" altLang="en-US" dirty="0"/>
              <a:t>백만명 가량</a:t>
            </a:r>
            <a:r>
              <a:rPr lang="en-US" altLang="ko-KR" dirty="0"/>
              <a:t>)</a:t>
            </a:r>
            <a:r>
              <a:rPr lang="ko-KR" altLang="en-US" dirty="0"/>
              <a:t> 상승했으며 </a:t>
            </a:r>
            <a:r>
              <a:rPr lang="en-US" altLang="ko-KR" dirty="0"/>
              <a:t>8</a:t>
            </a:r>
            <a:r>
              <a:rPr lang="ko-KR" altLang="en-US" dirty="0"/>
              <a:t>월에 최고점을 보이고 있습니다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B31FD-1871-448B-B26C-533D19DD48E2}"/>
              </a:ext>
            </a:extLst>
          </p:cNvPr>
          <p:cNvSpPr txBox="1"/>
          <p:nvPr/>
        </p:nvSpPr>
        <p:spPr>
          <a:xfrm>
            <a:off x="1899314" y="4782877"/>
            <a:ext cx="846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2018</a:t>
            </a:r>
            <a:r>
              <a:rPr lang="ko-KR" altLang="en-US" sz="1200" dirty="0"/>
              <a:t>년 국적별 외국인 방문객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7265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005974" y="2030862"/>
            <a:ext cx="448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2019</a:t>
            </a:r>
            <a:r>
              <a:rPr lang="ko-KR" altLang="en-US" b="1" dirty="0"/>
              <a:t>년 카드 소비 매출 </a:t>
            </a:r>
            <a:r>
              <a:rPr lang="ko-KR" altLang="en-US" b="1" dirty="0" err="1"/>
              <a:t>읍면동</a:t>
            </a:r>
            <a:r>
              <a:rPr lang="ko-KR" altLang="en-US" b="1" dirty="0"/>
              <a:t> </a:t>
            </a:r>
            <a:r>
              <a:rPr lang="en-US" altLang="ko-KR" b="1" dirty="0"/>
              <a:t>TOP10</a:t>
            </a:r>
            <a:endParaRPr lang="ko-KR" altLang="en-US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35886"/>
              </p:ext>
            </p:extLst>
          </p:nvPr>
        </p:nvGraphicFramePr>
        <p:xfrm>
          <a:off x="8298026" y="2452154"/>
          <a:ext cx="3672320" cy="2336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1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읍면동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카드매출 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읍면동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카드매출 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/>
                        <a:t>연동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11.0%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6.</a:t>
                      </a:r>
                      <a:r>
                        <a:rPr lang="ko-KR" altLang="en-US" sz="1000" dirty="0" err="1"/>
                        <a:t>애월읍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4.0%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/>
                        <a:t>노형동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7.9%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7.</a:t>
                      </a:r>
                      <a:r>
                        <a:rPr lang="ko-KR" altLang="en-US" sz="1000" dirty="0" err="1"/>
                        <a:t>서귀동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3.7%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3.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용담이동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7.8%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8.</a:t>
                      </a:r>
                      <a:r>
                        <a:rPr lang="ko-KR" altLang="en-US" sz="1000" dirty="0" err="1"/>
                        <a:t>한림읍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3.4%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4.</a:t>
                      </a:r>
                      <a:r>
                        <a:rPr lang="ko-KR" altLang="en-US" sz="1000" dirty="0"/>
                        <a:t>이도이동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4.2%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9.</a:t>
                      </a:r>
                      <a:r>
                        <a:rPr lang="ko-KR" altLang="en-US" sz="1000" dirty="0" err="1"/>
                        <a:t>조천읍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2.9%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5.</a:t>
                      </a:r>
                      <a:r>
                        <a:rPr lang="ko-KR" altLang="en-US" sz="1000" dirty="0"/>
                        <a:t>일도이동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4.0%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10.</a:t>
                      </a:r>
                      <a:r>
                        <a:rPr lang="ko-KR" altLang="en-US" sz="1000" dirty="0" err="1"/>
                        <a:t>도남동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2.7%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7818" y="1105809"/>
            <a:ext cx="1183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이번엔</a:t>
            </a:r>
            <a:r>
              <a:rPr lang="en-US" altLang="ko-KR" dirty="0"/>
              <a:t> 2019</a:t>
            </a:r>
            <a:r>
              <a:rPr lang="ko-KR" altLang="en-US" dirty="0"/>
              <a:t>년 카드 매출액 상위 </a:t>
            </a:r>
            <a:r>
              <a:rPr lang="ko-KR" altLang="en-US" dirty="0" err="1"/>
              <a:t>읍면동을</a:t>
            </a:r>
            <a:r>
              <a:rPr lang="ko-KR" altLang="en-US" dirty="0"/>
              <a:t> 살펴보아요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87783" y="1736161"/>
            <a:ext cx="8176629" cy="4414274"/>
            <a:chOff x="142960" y="696255"/>
            <a:chExt cx="8176629" cy="4414274"/>
          </a:xfrm>
        </p:grpSpPr>
        <p:pic>
          <p:nvPicPr>
            <p:cNvPr id="2" name="내용 개체 틀 4">
              <a:extLst>
                <a:ext uri="{FF2B5EF4-FFF2-40B4-BE49-F238E27FC236}">
                  <a16:creationId xmlns:a16="http://schemas.microsoft.com/office/drawing/2014/main" id="{CC4A77B5-08E2-4E3C-BEF4-E60E10CAB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5438" y="2353342"/>
              <a:ext cx="4975128" cy="2198021"/>
            </a:xfrm>
            <a:prstGeom prst="rect">
              <a:avLst/>
            </a:prstGeom>
          </p:spPr>
        </p:pic>
        <p:cxnSp>
          <p:nvCxnSpPr>
            <p:cNvPr id="6" name="연결선: 꺾임 13">
              <a:extLst>
                <a:ext uri="{FF2B5EF4-FFF2-40B4-BE49-F238E27FC236}">
                  <a16:creationId xmlns:a16="http://schemas.microsoft.com/office/drawing/2014/main" id="{332A5F72-970A-4E20-AE4B-3C7E1149AC1D}"/>
                </a:ext>
              </a:extLst>
            </p:cNvPr>
            <p:cNvCxnSpPr/>
            <p:nvPr/>
          </p:nvCxnSpPr>
          <p:spPr>
            <a:xfrm rot="10800000">
              <a:off x="3184220" y="2417757"/>
              <a:ext cx="686351" cy="439745"/>
            </a:xfrm>
            <a:prstGeom prst="bentConnector3">
              <a:avLst>
                <a:gd name="adj1" fmla="val 1746"/>
              </a:avLst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AC7D93-755F-4CC3-9DCB-AACB80E3D1B4}"/>
                </a:ext>
              </a:extLst>
            </p:cNvPr>
            <p:cNvSpPr txBox="1"/>
            <p:nvPr/>
          </p:nvSpPr>
          <p:spPr>
            <a:xfrm>
              <a:off x="3133537" y="2134220"/>
              <a:ext cx="1162298" cy="167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2.</a:t>
              </a:r>
              <a:r>
                <a:rPr lang="ko-KR" altLang="en-US" sz="1200" dirty="0"/>
                <a:t>노형동</a:t>
              </a:r>
            </a:p>
          </p:txBody>
        </p:sp>
        <p:cxnSp>
          <p:nvCxnSpPr>
            <p:cNvPr id="8" name="연결선: 꺾임 17">
              <a:extLst>
                <a:ext uri="{FF2B5EF4-FFF2-40B4-BE49-F238E27FC236}">
                  <a16:creationId xmlns:a16="http://schemas.microsoft.com/office/drawing/2014/main" id="{981FFD51-6A12-4BE6-922F-4C54D4B48DDE}"/>
                </a:ext>
              </a:extLst>
            </p:cNvPr>
            <p:cNvCxnSpPr/>
            <p:nvPr/>
          </p:nvCxnSpPr>
          <p:spPr>
            <a:xfrm flipV="1">
              <a:off x="3977832" y="2101417"/>
              <a:ext cx="1024822" cy="751010"/>
            </a:xfrm>
            <a:prstGeom prst="bentConnector3">
              <a:avLst>
                <a:gd name="adj1" fmla="val -2439"/>
              </a:avLst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3565C2-062B-42FD-ACD9-27FA0F430A6D}"/>
                </a:ext>
              </a:extLst>
            </p:cNvPr>
            <p:cNvSpPr txBox="1"/>
            <p:nvPr/>
          </p:nvSpPr>
          <p:spPr>
            <a:xfrm>
              <a:off x="4380870" y="1838437"/>
              <a:ext cx="870013" cy="167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</a:t>
              </a:r>
              <a:r>
                <a:rPr lang="ko-KR" altLang="en-US" sz="1200" dirty="0"/>
                <a:t>연동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7F6DA2-C686-4B1B-A30E-38BE42C505B8}"/>
                </a:ext>
              </a:extLst>
            </p:cNvPr>
            <p:cNvSpPr txBox="1"/>
            <p:nvPr/>
          </p:nvSpPr>
          <p:spPr>
            <a:xfrm>
              <a:off x="5965520" y="3564455"/>
              <a:ext cx="1009443" cy="167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3.</a:t>
              </a:r>
              <a:r>
                <a:rPr lang="ko-KR" altLang="en-US" sz="1200" dirty="0" err="1"/>
                <a:t>용담이동</a:t>
              </a:r>
              <a:endParaRPr lang="ko-KR" altLang="en-US" sz="1200" dirty="0"/>
            </a:p>
          </p:txBody>
        </p:sp>
        <p:cxnSp>
          <p:nvCxnSpPr>
            <p:cNvPr id="11" name="연결선: 꺾임 22">
              <a:extLst>
                <a:ext uri="{FF2B5EF4-FFF2-40B4-BE49-F238E27FC236}">
                  <a16:creationId xmlns:a16="http://schemas.microsoft.com/office/drawing/2014/main" id="{EADC5236-5701-4402-817E-89ADD30298C8}"/>
                </a:ext>
              </a:extLst>
            </p:cNvPr>
            <p:cNvCxnSpPr/>
            <p:nvPr/>
          </p:nvCxnSpPr>
          <p:spPr>
            <a:xfrm>
              <a:off x="3977832" y="2690047"/>
              <a:ext cx="2305914" cy="1177259"/>
            </a:xfrm>
            <a:prstGeom prst="bentConnector3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C59011E-BF2E-4798-AEB9-D2F7E8E4B1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8" t="26285" r="40221" b="17899"/>
            <a:stretch/>
          </p:blipFill>
          <p:spPr>
            <a:xfrm>
              <a:off x="6690855" y="3890986"/>
              <a:ext cx="1628734" cy="1219543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37671C3-6A00-4544-B310-F5EBC0F2EF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8" t="25349" r="40603" b="10562"/>
            <a:stretch/>
          </p:blipFill>
          <p:spPr>
            <a:xfrm>
              <a:off x="5140040" y="696255"/>
              <a:ext cx="1844881" cy="148092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D2DDA37-9187-4F59-B653-166581098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15" t="26021" r="40641" b="17540"/>
            <a:stretch/>
          </p:blipFill>
          <p:spPr>
            <a:xfrm>
              <a:off x="911132" y="1050026"/>
              <a:ext cx="2023342" cy="1587604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142960" y="2940668"/>
              <a:ext cx="1946387" cy="1743879"/>
              <a:chOff x="492478" y="3839838"/>
              <a:chExt cx="2285182" cy="2682602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492478" y="3839838"/>
                <a:ext cx="2285182" cy="2682602"/>
                <a:chOff x="492478" y="3839838"/>
                <a:chExt cx="2285182" cy="2682602"/>
              </a:xfrm>
            </p:grpSpPr>
            <p:pic>
              <p:nvPicPr>
                <p:cNvPr id="25" name="그림 24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0867" y="5717295"/>
                  <a:ext cx="2276793" cy="190527"/>
                </a:xfrm>
                <a:prstGeom prst="rect">
                  <a:avLst/>
                </a:prstGeom>
              </p:spPr>
            </p:pic>
            <p:grpSp>
              <p:nvGrpSpPr>
                <p:cNvPr id="26" name="그룹 25"/>
                <p:cNvGrpSpPr/>
                <p:nvPr/>
              </p:nvGrpSpPr>
              <p:grpSpPr>
                <a:xfrm>
                  <a:off x="492478" y="3839838"/>
                  <a:ext cx="2036361" cy="2682602"/>
                  <a:chOff x="492478" y="3839838"/>
                  <a:chExt cx="2036361" cy="2682602"/>
                </a:xfrm>
              </p:grpSpPr>
              <p:pic>
                <p:nvPicPr>
                  <p:cNvPr id="27" name="그림 26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28310" y="3839838"/>
                    <a:ext cx="1571844" cy="1876687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28310" y="6017545"/>
                    <a:ext cx="2000529" cy="504895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92478" y="5877046"/>
                    <a:ext cx="1667108" cy="171474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0867" y="4719679"/>
                <a:ext cx="2172003" cy="19860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1592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851</Words>
  <Application>Microsoft Office PowerPoint</Application>
  <PresentationFormat>와이드스크린</PresentationFormat>
  <Paragraphs>185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외국인 입도 관광객  소비 추이 분석 장기 리포트  (2017 ~ 2019)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외국인 관광객</dc:title>
  <dc:creator>user</dc:creator>
  <cp:lastModifiedBy>허 윤성</cp:lastModifiedBy>
  <cp:revision>76</cp:revision>
  <dcterms:created xsi:type="dcterms:W3CDTF">2020-12-16T02:07:27Z</dcterms:created>
  <dcterms:modified xsi:type="dcterms:W3CDTF">2021-01-11T02:48:58Z</dcterms:modified>
</cp:coreProperties>
</file>