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0" r:id="rId6"/>
    <p:sldId id="266" r:id="rId7"/>
    <p:sldId id="271" r:id="rId8"/>
    <p:sldId id="267" r:id="rId9"/>
    <p:sldId id="272" r:id="rId10"/>
    <p:sldId id="269" r:id="rId11"/>
    <p:sldId id="273" r:id="rId12"/>
    <p:sldId id="274" r:id="rId13"/>
    <p:sldId id="279" r:id="rId14"/>
    <p:sldId id="280" r:id="rId15"/>
    <p:sldId id="275" r:id="rId16"/>
    <p:sldId id="276" r:id="rId17"/>
    <p:sldId id="282" r:id="rId18"/>
    <p:sldId id="262" r:id="rId19"/>
    <p:sldId id="277" r:id="rId20"/>
    <p:sldId id="278" r:id="rId21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CA1D1-6007-4D4D-A091-39F7D8368CAA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7EFA-25BA-499F-A16A-898AAA1D8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510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89299" y="182358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850248"/>
            <a:ext cx="9601196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73F659-1215-4FBB-AFAD-CA354E9F6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9012F17-DA6E-4F20-86FF-5D87F13A2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Várady Kornélia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9C4FDC3-74FC-4024-A000-801EC98D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6" y="3793856"/>
            <a:ext cx="1736516" cy="15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7.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995533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694791" y="516209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</a:t>
            </a:r>
          </a:p>
          <a:p>
            <a:r>
              <a:rPr lang="hu-HU" dirty="0"/>
              <a:t>Szárnyalhatunk Holle anyóhoz.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9" y="2077375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Aranyhaj szőke haja után milyen </a:t>
            </a:r>
            <a:r>
              <a:rPr lang="hu-HU" dirty="0" smtClean="0"/>
              <a:t>színű haja </a:t>
            </a:r>
            <a:r>
              <a:rPr lang="hu-HU" dirty="0"/>
              <a:t>lett?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636778" y="3384320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fekete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2870975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barna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29008E9F-5809-48CF-89EF-6D8FE42EE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" r="28938"/>
          <a:stretch/>
        </p:blipFill>
        <p:spPr>
          <a:xfrm>
            <a:off x="5437108" y="3249227"/>
            <a:ext cx="1541204" cy="16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0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268459" y="2633411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8" y="5177580"/>
            <a:ext cx="3699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Nem tudtad megjegyezni hogy ki írta. Menj vissza a </a:t>
            </a:r>
            <a:r>
              <a:rPr lang="hu-HU" dirty="0" smtClean="0"/>
              <a:t>boszisuliba </a:t>
            </a:r>
            <a:r>
              <a:rPr lang="hu-HU" dirty="0"/>
              <a:t>tanulni. Kezdd újra a játékot!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33805" y="5164017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1616364" y="2077375"/>
            <a:ext cx="8950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Közben hangosan </a:t>
            </a:r>
            <a:r>
              <a:rPr lang="hu-HU" dirty="0"/>
              <a:t>hallgattad a megzenésített verset: „ Még nyílnak a völgyben a kerti virágok, </a:t>
            </a:r>
            <a:endParaRPr lang="hu-HU" dirty="0" smtClean="0"/>
          </a:p>
          <a:p>
            <a:pPr algn="ctr"/>
            <a:r>
              <a:rPr lang="hu-HU" dirty="0" smtClean="0"/>
              <a:t>Még </a:t>
            </a:r>
            <a:r>
              <a:rPr lang="hu-HU" dirty="0" err="1"/>
              <a:t>zöldel</a:t>
            </a:r>
            <a:r>
              <a:rPr lang="hu-HU" dirty="0"/>
              <a:t> a nyárfa az ablak </a:t>
            </a:r>
            <a:r>
              <a:rPr lang="hu-HU" dirty="0" smtClean="0"/>
              <a:t>előtt.” </a:t>
            </a:r>
            <a:r>
              <a:rPr lang="hu-HU" dirty="0"/>
              <a:t>Ki írta?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8192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Arany János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Petőfi Sándor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0E645E2-E8CE-41CB-849F-B413F778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586" y="3249227"/>
            <a:ext cx="3215110" cy="24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4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9.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726680" y="2516148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355611" y="2553017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Piroska és a farkast.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3144253" y="2058902"/>
            <a:ext cx="655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Végre Holle anyóhoz </a:t>
            </a:r>
            <a:r>
              <a:rPr lang="hu-HU" dirty="0" smtClean="0"/>
              <a:t>érkeztél. Mivel </a:t>
            </a:r>
            <a:r>
              <a:rPr lang="hu-HU" dirty="0"/>
              <a:t>jutalmazta Holle anyó az első lányt?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915908" y="330076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szurokkal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arannyal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976315D-C28F-400B-A0D2-78B33810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21" y="339689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10.szint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752436" y="3712255"/>
            <a:ext cx="400670" cy="135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 Bibi </a:t>
            </a:r>
            <a:r>
              <a:rPr lang="hu-HU" dirty="0" err="1" smtClean="0"/>
              <a:t>Blocksberget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190955" y="1842088"/>
            <a:ext cx="445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Sikeresen ideértél. </a:t>
            </a:r>
            <a:r>
              <a:rPr lang="hu-HU" dirty="0" smtClean="0"/>
              <a:t>A Piroska </a:t>
            </a:r>
            <a:r>
              <a:rPr lang="hu-HU" dirty="0"/>
              <a:t>és a farkasból </a:t>
            </a:r>
            <a:r>
              <a:rPr lang="hu-HU" dirty="0" smtClean="0"/>
              <a:t>mennyiféle </a:t>
            </a:r>
            <a:r>
              <a:rPr lang="hu-HU" dirty="0"/>
              <a:t>verziót ismerünk legalább?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3148325" y="3292330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746836" y="3425849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35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CD514E-34A6-4C48-89E9-016005B1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961" y="2419795"/>
            <a:ext cx="2381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11. </a:t>
            </a:r>
            <a:r>
              <a:rPr lang="hu-HU" dirty="0"/>
              <a:t>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887575" y="2957640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719169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126066" y="4086898"/>
            <a:ext cx="1029900" cy="9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827753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Megáztál és lázas lettél. Gyógyszert kell szedned, kezdd újra a játékot!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30724" y="5195651"/>
            <a:ext cx="238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Folytassuk az utunkat Bibi </a:t>
            </a:r>
            <a:r>
              <a:rPr lang="hu-HU" dirty="0" err="1"/>
              <a:t>Blocksberghez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42430" y="1778739"/>
            <a:ext cx="3537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Nagy viharba keveredtél. </a:t>
            </a:r>
            <a:r>
              <a:rPr lang="hu-HU" dirty="0" smtClean="0"/>
              <a:t>Megszállsz </a:t>
            </a:r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/>
              <a:t>ö</a:t>
            </a:r>
            <a:r>
              <a:rPr lang="hu-HU" dirty="0" smtClean="0"/>
              <a:t>reg </a:t>
            </a:r>
            <a:r>
              <a:rPr lang="hu-HU" dirty="0"/>
              <a:t>h</a:t>
            </a:r>
            <a:r>
              <a:rPr lang="hu-HU" dirty="0" smtClean="0"/>
              <a:t>alász </a:t>
            </a:r>
            <a:r>
              <a:rPr lang="hu-HU" dirty="0"/>
              <a:t>é</a:t>
            </a:r>
            <a:r>
              <a:rPr lang="hu-HU" dirty="0" smtClean="0"/>
              <a:t>s </a:t>
            </a:r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/>
              <a:t>n</a:t>
            </a:r>
            <a:r>
              <a:rPr lang="hu-HU" dirty="0" smtClean="0"/>
              <a:t>agyravágyó </a:t>
            </a:r>
            <a:r>
              <a:rPr lang="hu-HU" dirty="0"/>
              <a:t>f</a:t>
            </a:r>
            <a:r>
              <a:rPr lang="hu-HU" dirty="0" smtClean="0"/>
              <a:t>eleségénél</a:t>
            </a:r>
            <a:r>
              <a:rPr lang="hu-HU" dirty="0"/>
              <a:t>. Milyen állat váltja valóra a </a:t>
            </a:r>
            <a:r>
              <a:rPr lang="hu-HU" dirty="0" smtClean="0"/>
              <a:t>kérésüket</a:t>
            </a:r>
            <a:r>
              <a:rPr lang="hu-HU" dirty="0"/>
              <a:t>?</a:t>
            </a:r>
          </a:p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890671" y="3501063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béka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3156201" y="3656949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ponty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7B6A977-6C5F-477F-BACD-95287883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936" y="3341105"/>
            <a:ext cx="3537788" cy="23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9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12. </a:t>
            </a:r>
            <a:r>
              <a:rPr lang="hu-HU" dirty="0"/>
              <a:t>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4" y="2670909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687782" y="3843371"/>
            <a:ext cx="669682" cy="11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8" y="5177580"/>
            <a:ext cx="385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Operába mentél. Kezdd újra a játékot!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</a:t>
            </a:r>
            <a:r>
              <a:rPr lang="hu-HU" dirty="0" smtClean="0"/>
              <a:t>Folytasd </a:t>
            </a:r>
            <a:r>
              <a:rPr lang="hu-HU" dirty="0" smtClean="0"/>
              <a:t>az </a:t>
            </a:r>
            <a:r>
              <a:rPr lang="hu-HU" dirty="0" smtClean="0"/>
              <a:t>utat Bibi </a:t>
            </a:r>
            <a:r>
              <a:rPr lang="hu-HU" dirty="0" err="1" smtClean="0"/>
              <a:t>Blocksberghez</a:t>
            </a:r>
            <a:r>
              <a:rPr lang="hu-HU" dirty="0"/>
              <a:t>!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3787688" y="2033056"/>
            <a:ext cx="4426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Meghívott mulatozni Bánk </a:t>
            </a:r>
            <a:r>
              <a:rPr lang="hu-HU" dirty="0"/>
              <a:t>bán. Ki zenésítette meg a művet?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7136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Egressy Béni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641273" y="3433893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Erkel Ferenc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AA889C2-C29A-4F7E-8379-3255A5D8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80" y="333419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6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13.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804417" y="2520597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tanulni. </a:t>
            </a:r>
            <a:r>
              <a:rPr lang="hu-HU" dirty="0" smtClean="0"/>
              <a:t>Kezdd </a:t>
            </a:r>
            <a:r>
              <a:rPr lang="hu-HU" dirty="0"/>
              <a:t>újra a játékot!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Jó </a:t>
            </a:r>
            <a:r>
              <a:rPr lang="hu-HU" dirty="0" smtClean="0"/>
              <a:t>pontot </a:t>
            </a:r>
            <a:r>
              <a:rPr lang="hu-HU" dirty="0"/>
              <a:t>szereztél a </a:t>
            </a:r>
            <a:r>
              <a:rPr lang="hu-HU" dirty="0" err="1"/>
              <a:t>főboszinál</a:t>
            </a:r>
            <a:r>
              <a:rPr lang="hu-HU" dirty="0"/>
              <a:t>. Teljesíttetted a vizsgát. </a:t>
            </a:r>
            <a:r>
              <a:rPr lang="hu-HU" dirty="0" err="1"/>
              <a:t>Főboszi</a:t>
            </a:r>
            <a:r>
              <a:rPr lang="hu-HU" dirty="0"/>
              <a:t> lettél.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8" y="1808521"/>
            <a:ext cx="357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 </a:t>
            </a:r>
            <a:r>
              <a:rPr lang="hu-HU" dirty="0" err="1"/>
              <a:t>főboszorkány</a:t>
            </a:r>
            <a:r>
              <a:rPr lang="hu-HU" dirty="0"/>
              <a:t> (Bibi </a:t>
            </a:r>
            <a:r>
              <a:rPr lang="hu-HU" dirty="0" err="1"/>
              <a:t>Blocksberg</a:t>
            </a:r>
            <a:r>
              <a:rPr lang="hu-HU" dirty="0"/>
              <a:t>) </a:t>
            </a:r>
            <a:r>
              <a:rPr lang="hu-HU" dirty="0" smtClean="0"/>
              <a:t>elfelejtette </a:t>
            </a:r>
            <a:r>
              <a:rPr lang="hu-HU" dirty="0"/>
              <a:t>seprűjének a nevét. Tőled kérdezi: Mi a seprűm neve?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81924" y="336754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</a:t>
            </a:r>
            <a:r>
              <a:rPr lang="hu-HU" dirty="0" smtClean="0"/>
              <a:t>ákospite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798390" y="3320458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Almáspite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2E88C49-56FE-4308-AD57-119BF8B5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91" y="2998363"/>
            <a:ext cx="2171700" cy="2105025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FD53584-23FC-443E-B009-2F1E77DD6680}"/>
              </a:ext>
            </a:extLst>
          </p:cNvPr>
          <p:cNvCxnSpPr>
            <a:cxnSpLocks/>
          </p:cNvCxnSpPr>
          <p:nvPr/>
        </p:nvCxnSpPr>
        <p:spPr>
          <a:xfrm>
            <a:off x="9963882" y="3618559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8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604008"/>
            <a:ext cx="5727858" cy="5630886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053431" y="687897"/>
            <a:ext cx="3137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Folyamatábra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934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7" y="2736273"/>
            <a:ext cx="11174384" cy="270547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239A2E-4640-483C-9634-ADE2DCE8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csinál a program?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902345" y="2138215"/>
            <a:ext cx="273340" cy="6794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587229" y="1826835"/>
            <a:ext cx="2390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H</a:t>
            </a:r>
            <a:r>
              <a:rPr lang="hu-HU" dirty="0" err="1" smtClean="0"/>
              <a:t>anyadik</a:t>
            </a:r>
            <a:r>
              <a:rPr lang="hu-HU" dirty="0" smtClean="0"/>
              <a:t> kérdés  </a:t>
            </a:r>
            <a:endParaRPr lang="hu-HU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1904301" y="2416081"/>
            <a:ext cx="797092" cy="50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3327110" y="3152725"/>
            <a:ext cx="1132513" cy="838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/>
          <p:cNvCxnSpPr/>
          <p:nvPr/>
        </p:nvCxnSpPr>
        <p:spPr>
          <a:xfrm flipH="1">
            <a:off x="9945849" y="2416081"/>
            <a:ext cx="516621" cy="50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2535223" y="2154115"/>
            <a:ext cx="38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Kérdés és lehetséges válaszok kiíratása</a:t>
            </a:r>
            <a:endParaRPr lang="hu-HU" dirty="0"/>
          </a:p>
        </p:txBody>
      </p:sp>
      <p:sp>
        <p:nvSpPr>
          <p:cNvPr id="18" name="Szövegdoboz 17"/>
          <p:cNvSpPr txBox="1"/>
          <p:nvPr/>
        </p:nvSpPr>
        <p:spPr>
          <a:xfrm>
            <a:off x="9462783" y="2097355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</a:t>
            </a:r>
            <a:r>
              <a:rPr lang="hu-HU" dirty="0" smtClean="0"/>
              <a:t>álaszlehetőség</a:t>
            </a:r>
            <a:endParaRPr lang="hu-HU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4748168" y="3070372"/>
            <a:ext cx="2550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 smtClean="0">
                <a:solidFill>
                  <a:schemeClr val="bg1"/>
                </a:solidFill>
              </a:rPr>
              <a:t>Mik vagyunk</a:t>
            </a:r>
            <a:endParaRPr lang="hu-HU" sz="1000" dirty="0">
              <a:solidFill>
                <a:schemeClr val="bg1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 flipV="1">
            <a:off x="3632433" y="3316593"/>
            <a:ext cx="2843867" cy="2734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/>
          <p:cNvSpPr txBox="1"/>
          <p:nvPr/>
        </p:nvSpPr>
        <p:spPr>
          <a:xfrm>
            <a:off x="6476300" y="3176100"/>
            <a:ext cx="2114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Bekérjük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2"/>
          <p:cNvCxnSpPr/>
          <p:nvPr/>
        </p:nvCxnSpPr>
        <p:spPr>
          <a:xfrm>
            <a:off x="2785145" y="3566920"/>
            <a:ext cx="4773336" cy="667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7608813" y="3441824"/>
            <a:ext cx="208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Megvizsgáljuk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32"/>
          <p:cNvCxnSpPr/>
          <p:nvPr/>
        </p:nvCxnSpPr>
        <p:spPr>
          <a:xfrm flipH="1" flipV="1">
            <a:off x="1285262" y="3702433"/>
            <a:ext cx="273342" cy="1087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/>
          <p:cNvSpPr txBox="1"/>
          <p:nvPr/>
        </p:nvSpPr>
        <p:spPr>
          <a:xfrm>
            <a:off x="429189" y="3590197"/>
            <a:ext cx="1108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Ha jó a válasz</a:t>
            </a:r>
          </a:p>
        </p:txBody>
      </p:sp>
      <p:cxnSp>
        <p:nvCxnSpPr>
          <p:cNvPr id="39" name="Egyenes összekötő nyíllal 38"/>
          <p:cNvCxnSpPr/>
          <p:nvPr/>
        </p:nvCxnSpPr>
        <p:spPr>
          <a:xfrm>
            <a:off x="9806730" y="3820739"/>
            <a:ext cx="729842" cy="8490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zövegdoboz 41"/>
          <p:cNvSpPr txBox="1"/>
          <p:nvPr/>
        </p:nvSpPr>
        <p:spPr>
          <a:xfrm>
            <a:off x="10494628" y="3882881"/>
            <a:ext cx="1291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Kilép a </a:t>
            </a:r>
            <a:r>
              <a:rPr lang="hu-HU" sz="1100" dirty="0" err="1" smtClean="0">
                <a:solidFill>
                  <a:schemeClr val="bg1"/>
                </a:solidFill>
              </a:rPr>
              <a:t>switchből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44" name="Egyenes összekötő nyíllal 43"/>
          <p:cNvCxnSpPr/>
          <p:nvPr/>
        </p:nvCxnSpPr>
        <p:spPr>
          <a:xfrm>
            <a:off x="3632433" y="3951544"/>
            <a:ext cx="671119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övegdoboz 46"/>
          <p:cNvSpPr txBox="1"/>
          <p:nvPr/>
        </p:nvSpPr>
        <p:spPr>
          <a:xfrm>
            <a:off x="4341301" y="3767146"/>
            <a:ext cx="1942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>
                <a:solidFill>
                  <a:schemeClr val="bg1"/>
                </a:solidFill>
              </a:rPr>
              <a:t>v</a:t>
            </a:r>
            <a:r>
              <a:rPr lang="hu-HU" sz="1200" dirty="0" err="1" smtClean="0">
                <a:solidFill>
                  <a:schemeClr val="bg1"/>
                </a:solidFill>
              </a:rPr>
              <a:t>eg-hez</a:t>
            </a:r>
            <a:r>
              <a:rPr lang="hu-HU" sz="1200" dirty="0" smtClean="0">
                <a:solidFill>
                  <a:schemeClr val="bg1"/>
                </a:solidFill>
              </a:rPr>
              <a:t> ugrik a program</a:t>
            </a:r>
            <a:endParaRPr lang="hu-HU" sz="1200" dirty="0">
              <a:solidFill>
                <a:schemeClr val="bg1"/>
              </a:solidFill>
            </a:endParaRPr>
          </a:p>
        </p:txBody>
      </p:sp>
      <p:cxnSp>
        <p:nvCxnSpPr>
          <p:cNvPr id="48" name="Egyenes összekötő nyíllal 47"/>
          <p:cNvCxnSpPr>
            <a:endCxn id="50" idx="1"/>
          </p:cNvCxnSpPr>
          <p:nvPr/>
        </p:nvCxnSpPr>
        <p:spPr>
          <a:xfrm>
            <a:off x="1674828" y="4242375"/>
            <a:ext cx="926356" cy="13018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/>
          <p:cNvSpPr txBox="1"/>
          <p:nvPr/>
        </p:nvSpPr>
        <p:spPr>
          <a:xfrm>
            <a:off x="2601184" y="4241755"/>
            <a:ext cx="4655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Nem tudja értelmezni a választ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2" name="Egyenes összekötő nyíllal 51"/>
          <p:cNvCxnSpPr/>
          <p:nvPr/>
        </p:nvCxnSpPr>
        <p:spPr>
          <a:xfrm>
            <a:off x="7820287" y="4198009"/>
            <a:ext cx="593869" cy="1596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zövegdoboz 52"/>
          <p:cNvSpPr txBox="1"/>
          <p:nvPr/>
        </p:nvSpPr>
        <p:spPr>
          <a:xfrm>
            <a:off x="8481268" y="4266224"/>
            <a:ext cx="26509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Megismétli a kérdést a 13-hoz ugrik.</a:t>
            </a:r>
            <a:endParaRPr lang="hu-HU" sz="1100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743201" y="4530712"/>
            <a:ext cx="385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Kilép a programból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5" name="Egyenes összekötő nyíllal 54"/>
          <p:cNvCxnSpPr>
            <a:endCxn id="54" idx="1"/>
          </p:cNvCxnSpPr>
          <p:nvPr/>
        </p:nvCxnSpPr>
        <p:spPr>
          <a:xfrm>
            <a:off x="1904301" y="4630723"/>
            <a:ext cx="838900" cy="3079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56"/>
          <p:cNvCxnSpPr/>
          <p:nvPr/>
        </p:nvCxnSpPr>
        <p:spPr>
          <a:xfrm>
            <a:off x="924542" y="4969764"/>
            <a:ext cx="590425" cy="64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/>
          <p:cNvSpPr txBox="1"/>
          <p:nvPr/>
        </p:nvSpPr>
        <p:spPr>
          <a:xfrm>
            <a:off x="1421933" y="4834853"/>
            <a:ext cx="5155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>
                <a:solidFill>
                  <a:schemeClr val="bg1"/>
                </a:solidFill>
              </a:rPr>
              <a:t>Ha rossz a válasz kiírja ezt</a:t>
            </a:r>
            <a:endParaRPr lang="hu-HU" sz="1100" dirty="0">
              <a:solidFill>
                <a:schemeClr val="bg1"/>
              </a:solidFill>
            </a:endParaRPr>
          </a:p>
        </p:txBody>
      </p:sp>
      <p:cxnSp>
        <p:nvCxnSpPr>
          <p:cNvPr id="59" name="Egyenes összekötő nyíllal 58"/>
          <p:cNvCxnSpPr/>
          <p:nvPr/>
        </p:nvCxnSpPr>
        <p:spPr>
          <a:xfrm flipH="1" flipV="1">
            <a:off x="2997017" y="4924341"/>
            <a:ext cx="2431535" cy="105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32" y="5206300"/>
            <a:ext cx="10507541" cy="81926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/>
          <a:srcRect b="24822"/>
          <a:stretch/>
        </p:blipFill>
        <p:spPr>
          <a:xfrm>
            <a:off x="778529" y="758926"/>
            <a:ext cx="10640910" cy="3938910"/>
          </a:xfrm>
          <a:prstGeom prst="rect">
            <a:avLst/>
          </a:prstGeom>
        </p:spPr>
      </p:pic>
      <p:sp>
        <p:nvSpPr>
          <p:cNvPr id="12" name="Téglalap 11"/>
          <p:cNvSpPr/>
          <p:nvPr/>
        </p:nvSpPr>
        <p:spPr>
          <a:xfrm>
            <a:off x="758541" y="1191919"/>
            <a:ext cx="10558207" cy="96659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7664743" y="1295480"/>
            <a:ext cx="3429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Üdvözöl a játék. Leírja a történet bevezetését.</a:t>
            </a:r>
            <a:endParaRPr lang="hu-HU" sz="1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08505" y="2181686"/>
            <a:ext cx="10604964" cy="3303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Szövegdoboz 17"/>
          <p:cNvSpPr txBox="1"/>
          <p:nvPr/>
        </p:nvSpPr>
        <p:spPr>
          <a:xfrm>
            <a:off x="7927596" y="2575419"/>
            <a:ext cx="352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bg1"/>
                </a:solidFill>
              </a:rPr>
              <a:t>Jó válasz után folytatódik a történet.</a:t>
            </a:r>
            <a:endParaRPr lang="hu-HU" sz="1600" dirty="0">
              <a:solidFill>
                <a:schemeClr val="bg1"/>
              </a:solidFill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9441808" y="2229397"/>
            <a:ext cx="2457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rgbClr val="00B0F0"/>
                </a:solidFill>
              </a:rPr>
              <a:t>Felteszi a kérdést</a:t>
            </a:r>
            <a:r>
              <a:rPr lang="hu-HU" sz="1400" dirty="0" smtClean="0">
                <a:solidFill>
                  <a:schemeClr val="bg1"/>
                </a:solidFill>
              </a:rPr>
              <a:t>.</a:t>
            </a:r>
            <a:endParaRPr lang="hu-HU" sz="1400" dirty="0">
              <a:solidFill>
                <a:schemeClr val="bg1"/>
              </a:solidFill>
            </a:endParaRPr>
          </a:p>
        </p:txBody>
      </p:sp>
      <p:sp>
        <p:nvSpPr>
          <p:cNvPr id="22" name="Téglalap 21"/>
          <p:cNvSpPr/>
          <p:nvPr/>
        </p:nvSpPr>
        <p:spPr>
          <a:xfrm>
            <a:off x="778529" y="2497064"/>
            <a:ext cx="10634940" cy="3805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/>
          <p:cNvSpPr/>
          <p:nvPr/>
        </p:nvSpPr>
        <p:spPr>
          <a:xfrm>
            <a:off x="841877" y="2868002"/>
            <a:ext cx="10538220" cy="529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/>
          <p:cNvSpPr txBox="1"/>
          <p:nvPr/>
        </p:nvSpPr>
        <p:spPr>
          <a:xfrm>
            <a:off x="8319166" y="3085519"/>
            <a:ext cx="286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rgbClr val="FF0000"/>
                </a:solidFill>
              </a:rPr>
              <a:t>Felteszi a következő kérdést.</a:t>
            </a:r>
            <a:endParaRPr lang="hu-HU" sz="1600" dirty="0">
              <a:solidFill>
                <a:srgbClr val="FF0000"/>
              </a:solidFill>
            </a:endParaRPr>
          </a:p>
        </p:txBody>
      </p:sp>
      <p:sp>
        <p:nvSpPr>
          <p:cNvPr id="26" name="Téglalap 25"/>
          <p:cNvSpPr/>
          <p:nvPr/>
        </p:nvSpPr>
        <p:spPr>
          <a:xfrm>
            <a:off x="808505" y="3424073"/>
            <a:ext cx="10571407" cy="509481"/>
          </a:xfrm>
          <a:prstGeom prst="rect">
            <a:avLst/>
          </a:pr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7608816" y="3632432"/>
            <a:ext cx="395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rgbClr val="99CCFF"/>
                </a:solidFill>
              </a:rPr>
              <a:t>Ha nincs ilyen válasz megismétli a kérdést.</a:t>
            </a:r>
            <a:endParaRPr lang="hu-HU" sz="1400" dirty="0">
              <a:solidFill>
                <a:srgbClr val="99CCFF"/>
              </a:solidFill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783751" y="3940085"/>
            <a:ext cx="10596161" cy="7582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/>
          <p:cNvSpPr txBox="1"/>
          <p:nvPr/>
        </p:nvSpPr>
        <p:spPr>
          <a:xfrm>
            <a:off x="7860484" y="4032425"/>
            <a:ext cx="35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C000"/>
                </a:solidFill>
              </a:rPr>
              <a:t>Rossz válasz esetén kezdd elölről.</a:t>
            </a:r>
            <a:endParaRPr lang="hu-HU" dirty="0">
              <a:solidFill>
                <a:srgbClr val="FFC000"/>
              </a:solidFill>
            </a:endParaRPr>
          </a:p>
        </p:txBody>
      </p:sp>
      <p:sp>
        <p:nvSpPr>
          <p:cNvPr id="34" name="Téglalap 33"/>
          <p:cNvSpPr/>
          <p:nvPr/>
        </p:nvSpPr>
        <p:spPr>
          <a:xfrm>
            <a:off x="750931" y="5214581"/>
            <a:ext cx="10477979" cy="810983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övegdoboz 34"/>
          <p:cNvSpPr txBox="1"/>
          <p:nvPr/>
        </p:nvSpPr>
        <p:spPr>
          <a:xfrm>
            <a:off x="7357145" y="5419288"/>
            <a:ext cx="355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FF3399"/>
                </a:solidFill>
              </a:rPr>
              <a:t>Ha az utolsó válasz is helyes nyertél.</a:t>
            </a:r>
            <a:endParaRPr lang="hu-HU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3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A4B36F-5D2F-4EED-BCA6-5097C952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Ötletről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CC2193-1057-4ABB-9478-F74E2143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4" y="1902691"/>
            <a:ext cx="11155217" cy="3890050"/>
          </a:xfrm>
        </p:spPr>
        <p:txBody>
          <a:bodyPr/>
          <a:lstStyle/>
          <a:p>
            <a:pPr lvl="1"/>
            <a:r>
              <a:rPr lang="hu-HU" dirty="0"/>
              <a:t>Szeretem a meséket. A kedvenc </a:t>
            </a:r>
            <a:r>
              <a:rPr lang="hu-HU" dirty="0" smtClean="0"/>
              <a:t>meséimen, filmjeimen </a:t>
            </a:r>
            <a:r>
              <a:rPr lang="hu-HU" dirty="0" smtClean="0"/>
              <a:t>és egyéb műveltségi kérdéseken át fog vezetni ez  </a:t>
            </a:r>
            <a:r>
              <a:rPr lang="hu-HU" dirty="0" smtClean="0"/>
              <a:t>a kaland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DAF8E3-2672-41F8-8EA6-427ADF20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85"/>
          <a:stretch/>
        </p:blipFill>
        <p:spPr>
          <a:xfrm>
            <a:off x="1124524" y="2748555"/>
            <a:ext cx="9753600" cy="31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F16EB-F4DA-44BB-B58D-C9B7CCE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CDB6706-2590-4D6A-8A9A-67986DE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75" y="2745509"/>
            <a:ext cx="2805765" cy="25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6C9A2-717D-4428-AA2E-DF74D04A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5FF9EA-2B70-4FBC-80D7-23FB7042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 egy segédboszorkány vagy, aki útnak indul, </a:t>
            </a:r>
            <a:r>
              <a:rPr lang="hu-HU" dirty="0" smtClean="0"/>
              <a:t>hogy </a:t>
            </a:r>
            <a:r>
              <a:rPr lang="hu-HU" dirty="0" err="1"/>
              <a:t>főboszi</a:t>
            </a:r>
            <a:r>
              <a:rPr lang="hu-HU" dirty="0"/>
              <a:t> lehessen. </a:t>
            </a:r>
            <a:r>
              <a:rPr lang="hu-HU" dirty="0" smtClean="0"/>
              <a:t>A sikeres vizsgáig különböző kalandokon veszel részt.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CDB6706-2590-4D6A-8A9A-67986DEE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19" y="3659909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 smtClean="0"/>
              <a:t>Forgatókönyv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03177" y="878889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szint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C3985B7-DF3D-4502-95B2-3252F79BCB7F}"/>
              </a:ext>
            </a:extLst>
          </p:cNvPr>
          <p:cNvSpPr txBox="1"/>
          <p:nvPr/>
        </p:nvSpPr>
        <p:spPr>
          <a:xfrm>
            <a:off x="3870663" y="1766656"/>
            <a:ext cx="718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Start: Egy boszorkány útnak indul, mert le akar </a:t>
            </a:r>
            <a:r>
              <a:rPr lang="hu-HU" dirty="0" smtClean="0"/>
              <a:t>vizsgázni, </a:t>
            </a:r>
            <a:r>
              <a:rPr lang="hu-HU" dirty="0"/>
              <a:t>hogy </a:t>
            </a:r>
            <a:r>
              <a:rPr lang="hu-HU" dirty="0" err="1"/>
              <a:t>főboszi</a:t>
            </a:r>
            <a:r>
              <a:rPr lang="hu-HU" dirty="0"/>
              <a:t> lehessen ne csak segédboszi. Önálló életet szeretne élni.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E1A679D-F4E2-4F08-A96C-21F9B77192C5}"/>
              </a:ext>
            </a:extLst>
          </p:cNvPr>
          <p:cNvSpPr txBox="1"/>
          <p:nvPr/>
        </p:nvSpPr>
        <p:spPr>
          <a:xfrm>
            <a:off x="3844031" y="22282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A491B333-B64B-4C6A-9713-D7AD9FAFFC3C}"/>
              </a:ext>
            </a:extLst>
          </p:cNvPr>
          <p:cNvCxnSpPr>
            <a:cxnSpLocks/>
          </p:cNvCxnSpPr>
          <p:nvPr/>
        </p:nvCxnSpPr>
        <p:spPr>
          <a:xfrm>
            <a:off x="6063154" y="2377148"/>
            <a:ext cx="0" cy="62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4407762" y="3457729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6949603" y="3428400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F4870685-E7F8-4FF2-9C6B-62A92DB836EB}"/>
              </a:ext>
            </a:extLst>
          </p:cNvPr>
          <p:cNvSpPr txBox="1"/>
          <p:nvPr/>
        </p:nvSpPr>
        <p:spPr>
          <a:xfrm>
            <a:off x="3870663" y="3065015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Hófehérke és a 7 törpében milyen koporsót készítettek a törpék?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F3AA56A1-27A1-4E9E-B0D8-5D885F7A277A}"/>
              </a:ext>
            </a:extLst>
          </p:cNvPr>
          <p:cNvSpPr txBox="1"/>
          <p:nvPr/>
        </p:nvSpPr>
        <p:spPr>
          <a:xfrm>
            <a:off x="3720477" y="4358825"/>
            <a:ext cx="163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Fakoporsó</a:t>
            </a:r>
            <a:endParaRPr lang="hu-HU" dirty="0"/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3018189" y="4875766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tanulni. Kezdd újra a </a:t>
            </a:r>
            <a:r>
              <a:rPr lang="hu-HU" dirty="0" smtClean="0"/>
              <a:t>játékot</a:t>
            </a:r>
            <a:r>
              <a:rPr lang="hu-HU" dirty="0"/>
              <a:t>!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FFF304D-B4F7-44B6-88F7-DABBB4C69CBA}"/>
              </a:ext>
            </a:extLst>
          </p:cNvPr>
          <p:cNvSpPr txBox="1"/>
          <p:nvPr/>
        </p:nvSpPr>
        <p:spPr>
          <a:xfrm>
            <a:off x="8238656" y="4275429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Üvegkoporsó</a:t>
            </a: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071375" y="4699063"/>
            <a:ext cx="1120589" cy="70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7768206" y="5400398"/>
            <a:ext cx="3709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Gratulálok eltaláltad. Pattanj fel a seprűdre. A </a:t>
            </a:r>
            <a:r>
              <a:rPr lang="hu-HU" dirty="0"/>
              <a:t>következő megálló Csipkerózsika.</a:t>
            </a:r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8CA7DEBF-1807-4106-9A80-3B141F14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02" y="1858947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636504" y="247464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265233" y="2498655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743863" y="5177580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Tanulj meg repülni. Kezdd újra a játékot</a:t>
            </a:r>
            <a:r>
              <a:rPr lang="hu-HU" dirty="0" smtClean="0"/>
              <a:t>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257970" y="3935570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124339" y="5245985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5451" y="1926968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Túlrepültél. </a:t>
            </a:r>
            <a:r>
              <a:rPr lang="hu-HU" dirty="0" smtClean="0"/>
              <a:t>A Csongor </a:t>
            </a:r>
            <a:r>
              <a:rPr lang="hu-HU" dirty="0"/>
              <a:t>és Tündét ki írta?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215878" y="346469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Csukás István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392B052-6B67-48FE-BB8F-5C0248CA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89" y="3485164"/>
            <a:ext cx="3228975" cy="14192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07F97E4-3754-4498-BB51-D89079AEF070}"/>
              </a:ext>
            </a:extLst>
          </p:cNvPr>
          <p:cNvSpPr txBox="1"/>
          <p:nvPr/>
        </p:nvSpPr>
        <p:spPr>
          <a:xfrm>
            <a:off x="2259083" y="3353309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Vörösmarty Mihály</a:t>
            </a:r>
          </a:p>
        </p:txBody>
      </p:sp>
    </p:spTree>
    <p:extLst>
      <p:ext uri="{BB962C8B-B14F-4D97-AF65-F5344CB8AC3E}">
        <p14:creationId xmlns:p14="http://schemas.microsoft.com/office/powerpoint/2010/main" val="3977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247172" y="2128541"/>
            <a:ext cx="1947709" cy="15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6583015" y="2230475"/>
            <a:ext cx="2006803" cy="11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49732" y="4192718"/>
            <a:ext cx="97434" cy="90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8856217" y="4061285"/>
            <a:ext cx="119848" cy="111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433786" y="5264458"/>
            <a:ext cx="325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Pattanj fel a </a:t>
            </a:r>
            <a:r>
              <a:rPr lang="hu-HU" dirty="0" smtClean="0"/>
              <a:t>seprűdre! </a:t>
            </a:r>
            <a:r>
              <a:rPr lang="hu-HU" dirty="0"/>
              <a:t>A következő megálló Hamupipőke.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615825" y="1837231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Meddig aludt Csipkerózsika? 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2CE7DAF8-7186-46EF-967C-D60E76878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320" y="3251660"/>
            <a:ext cx="2819400" cy="1619250"/>
          </a:xfrm>
          <a:prstGeom prst="rect">
            <a:avLst/>
          </a:prstGeom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4FE0CD1-526E-4651-96D4-DAD7F48E8D86}"/>
              </a:ext>
            </a:extLst>
          </p:cNvPr>
          <p:cNvSpPr txBox="1"/>
          <p:nvPr/>
        </p:nvSpPr>
        <p:spPr>
          <a:xfrm>
            <a:off x="2760951" y="3818628"/>
            <a:ext cx="17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 év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50DCF7D-7982-47AB-8279-5E74C1CB29E9}"/>
              </a:ext>
            </a:extLst>
          </p:cNvPr>
          <p:cNvSpPr txBox="1"/>
          <p:nvPr/>
        </p:nvSpPr>
        <p:spPr>
          <a:xfrm>
            <a:off x="8358908" y="3584574"/>
            <a:ext cx="184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100 év</a:t>
            </a:r>
          </a:p>
        </p:txBody>
      </p:sp>
    </p:spTree>
    <p:extLst>
      <p:ext uri="{BB962C8B-B14F-4D97-AF65-F5344CB8AC3E}">
        <p14:creationId xmlns:p14="http://schemas.microsoft.com/office/powerpoint/2010/main" val="80924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517479" y="2644993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Javítsd</a:t>
            </a:r>
            <a:r>
              <a:rPr lang="hu-HU" dirty="0"/>
              <a:t> meg a seprűdet. Kezdd újra a játékot</a:t>
            </a:r>
            <a:r>
              <a:rPr lang="hu-HU" dirty="0" smtClean="0"/>
              <a:t>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9228113" y="5245985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Gratulálok </a:t>
            </a:r>
            <a:r>
              <a:rPr lang="hu-HU" dirty="0"/>
              <a:t>eltaláltad.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58809" y="1750204"/>
            <a:ext cx="34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Sajnos </a:t>
            </a:r>
            <a:r>
              <a:rPr lang="hu-HU" dirty="0" smtClean="0"/>
              <a:t>eltörött </a:t>
            </a:r>
            <a:r>
              <a:rPr lang="hu-HU" dirty="0"/>
              <a:t>a seprűd. Meg kell, hogy </a:t>
            </a:r>
            <a:r>
              <a:rPr lang="hu-HU" dirty="0" smtClean="0"/>
              <a:t>javíttasd. Franz </a:t>
            </a:r>
            <a:r>
              <a:rPr lang="hu-HU" dirty="0"/>
              <a:t>Kafka – Az </a:t>
            </a:r>
            <a:r>
              <a:rPr lang="hu-HU" dirty="0" smtClean="0"/>
              <a:t>átváltozás c. novellájában mi lett Gregor </a:t>
            </a:r>
            <a:r>
              <a:rPr lang="hu-HU" dirty="0" err="1" smtClean="0"/>
              <a:t>Samsa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2808015" y="3334971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csótány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525161" y="3396890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féreg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38A89D2-A61E-4645-B3E9-537CF3114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14" y="3459518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602117" y="2424835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455111" y="2579204"/>
            <a:ext cx="1376039" cy="81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015230" y="3766222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178F0A7-DA6E-4C5B-AE5D-89F9FCA9A56F}"/>
              </a:ext>
            </a:extLst>
          </p:cNvPr>
          <p:cNvSpPr txBox="1"/>
          <p:nvPr/>
        </p:nvSpPr>
        <p:spPr>
          <a:xfrm>
            <a:off x="807869" y="5177580"/>
            <a:ext cx="246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Menj vissza a boszisuliba </a:t>
            </a:r>
            <a:r>
              <a:rPr lang="hu-HU" dirty="0" smtClean="0"/>
              <a:t>tanulni. </a:t>
            </a:r>
            <a:r>
              <a:rPr lang="hu-HU" dirty="0" smtClean="0"/>
              <a:t>Kezdd </a:t>
            </a:r>
            <a:r>
              <a:rPr lang="hu-HU" dirty="0"/>
              <a:t>újra a </a:t>
            </a:r>
            <a:r>
              <a:rPr lang="hu-HU" dirty="0" smtClean="0"/>
              <a:t>játékot!</a:t>
            </a:r>
            <a:endParaRPr lang="hu-HU" dirty="0"/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46464" y="3789363"/>
            <a:ext cx="1161318" cy="997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110184" y="5245985"/>
            <a:ext cx="350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Pattanj fel a </a:t>
            </a:r>
            <a:r>
              <a:rPr lang="hu-HU" dirty="0" smtClean="0"/>
              <a:t>seprűdre! </a:t>
            </a:r>
            <a:r>
              <a:rPr lang="hu-HU" dirty="0"/>
              <a:t>A következő megálló </a:t>
            </a:r>
          </a:p>
          <a:p>
            <a:r>
              <a:rPr lang="hu-HU" dirty="0"/>
              <a:t>Aranyhaj.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837498" y="2077375"/>
            <a:ext cx="3497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Hamupipőke mostohaanyjának a macskáját hogy hívják?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3135116" y="3351108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Miau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8242631" y="3358591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Lucifer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7D2AC8D9-E727-48E3-AEB3-4C8B9CCB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293" y="3148226"/>
            <a:ext cx="3506023" cy="19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556170-C2DB-4AE3-95FF-C16C6C98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0" y="559294"/>
            <a:ext cx="8881367" cy="1233996"/>
          </a:xfrm>
        </p:spPr>
        <p:txBody>
          <a:bodyPr/>
          <a:lstStyle/>
          <a:p>
            <a:r>
              <a:rPr lang="hu-HU" dirty="0"/>
              <a:t>Forgatókönyv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D6B0D3B-E8FA-4D26-A000-1D87722063C4}"/>
              </a:ext>
            </a:extLst>
          </p:cNvPr>
          <p:cNvSpPr txBox="1"/>
          <p:nvPr/>
        </p:nvSpPr>
        <p:spPr>
          <a:xfrm>
            <a:off x="1038469" y="894545"/>
            <a:ext cx="395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6. 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EAB5AA6-CC25-470A-8C66-EAEBFE9B824B}"/>
              </a:ext>
            </a:extLst>
          </p:cNvPr>
          <p:cNvSpPr txBox="1"/>
          <p:nvPr/>
        </p:nvSpPr>
        <p:spPr>
          <a:xfrm>
            <a:off x="5424256" y="3249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C66FE58E-FACD-4CE0-AD9D-0ABB8ACF0CBE}"/>
              </a:ext>
            </a:extLst>
          </p:cNvPr>
          <p:cNvCxnSpPr>
            <a:cxnSpLocks/>
          </p:cNvCxnSpPr>
          <p:nvPr/>
        </p:nvCxnSpPr>
        <p:spPr>
          <a:xfrm flipH="1">
            <a:off x="3426779" y="2604063"/>
            <a:ext cx="1109710" cy="763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1903C3-8C05-4435-A126-069F993BA13D}"/>
              </a:ext>
            </a:extLst>
          </p:cNvPr>
          <p:cNvCxnSpPr>
            <a:cxnSpLocks/>
          </p:cNvCxnSpPr>
          <p:nvPr/>
        </p:nvCxnSpPr>
        <p:spPr>
          <a:xfrm>
            <a:off x="7475848" y="2718335"/>
            <a:ext cx="1050556" cy="64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D9DF6A40-2B6E-46F6-BE3E-DF061972D601}"/>
              </a:ext>
            </a:extLst>
          </p:cNvPr>
          <p:cNvCxnSpPr>
            <a:cxnSpLocks/>
          </p:cNvCxnSpPr>
          <p:nvPr/>
        </p:nvCxnSpPr>
        <p:spPr>
          <a:xfrm flipH="1">
            <a:off x="2800321" y="3727220"/>
            <a:ext cx="163206" cy="12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93DDAC07-A653-41D2-9124-91B2D3A4F3E0}"/>
              </a:ext>
            </a:extLst>
          </p:cNvPr>
          <p:cNvCxnSpPr>
            <a:cxnSpLocks/>
          </p:cNvCxnSpPr>
          <p:nvPr/>
        </p:nvCxnSpPr>
        <p:spPr>
          <a:xfrm>
            <a:off x="9100537" y="3814886"/>
            <a:ext cx="551718" cy="127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8790110" y="5136928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Sajnos agyrázkódást szenvedtél. Kezdd újra a játékot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0741F55-FE3C-41B1-A5AA-5AFDEDE3E5FE}"/>
              </a:ext>
            </a:extLst>
          </p:cNvPr>
          <p:cNvSpPr txBox="1"/>
          <p:nvPr/>
        </p:nvSpPr>
        <p:spPr>
          <a:xfrm>
            <a:off x="4431844" y="1806455"/>
            <a:ext cx="379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Nagy sietségedben indulás előtt beverted a </a:t>
            </a:r>
            <a:r>
              <a:rPr lang="hu-HU" dirty="0" smtClean="0"/>
              <a:t>fejedet. Ezt </a:t>
            </a:r>
            <a:r>
              <a:rPr lang="hu-HU" dirty="0"/>
              <a:t>kérdezik tőled: Petőfi Sándor: Reszket a bokor, mert című alkotása </a:t>
            </a:r>
            <a:r>
              <a:rPr lang="hu-HU" dirty="0" smtClean="0"/>
              <a:t>milyen </a:t>
            </a:r>
            <a:r>
              <a:rPr lang="hu-HU" dirty="0"/>
              <a:t>műfajú?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7E933A-CC6E-4818-BD3F-29671A75F5D9}"/>
              </a:ext>
            </a:extLst>
          </p:cNvPr>
          <p:cNvSpPr txBox="1"/>
          <p:nvPr/>
        </p:nvSpPr>
        <p:spPr>
          <a:xfrm>
            <a:off x="8678723" y="3459821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óda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80781-85A8-4996-A428-4732CA7959AA}"/>
              </a:ext>
            </a:extLst>
          </p:cNvPr>
          <p:cNvSpPr txBox="1"/>
          <p:nvPr/>
        </p:nvSpPr>
        <p:spPr>
          <a:xfrm>
            <a:off x="2765479" y="3351895"/>
            <a:ext cx="190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dal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33216AB-D56B-4574-882F-A91770E7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17" y="3318339"/>
            <a:ext cx="3102148" cy="2270869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BCA69D1B-2C4B-4A00-A611-957249873A9A}"/>
              </a:ext>
            </a:extLst>
          </p:cNvPr>
          <p:cNvSpPr txBox="1"/>
          <p:nvPr/>
        </p:nvSpPr>
        <p:spPr>
          <a:xfrm>
            <a:off x="1463662" y="5092660"/>
            <a:ext cx="2388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Gratulálok eltaláltad. Látogassuk meg Aranyhajat.</a:t>
            </a:r>
          </a:p>
        </p:txBody>
      </p:sp>
    </p:spTree>
    <p:extLst>
      <p:ext uri="{BB962C8B-B14F-4D97-AF65-F5344CB8AC3E}">
        <p14:creationId xmlns:p14="http://schemas.microsoft.com/office/powerpoint/2010/main" val="11583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648</TotalTime>
  <Words>709</Words>
  <Application>Microsoft Office PowerPoint</Application>
  <PresentationFormat>Szélesvásznú</PresentationFormat>
  <Paragraphs>124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Calibri</vt:lpstr>
      <vt:lpstr>Garamond</vt:lpstr>
      <vt:lpstr>Organikus</vt:lpstr>
      <vt:lpstr>Projektmunka</vt:lpstr>
      <vt:lpstr>Ötletről</vt:lpstr>
      <vt:lpstr>Történet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Forgatókönyv</vt:lpstr>
      <vt:lpstr>PowerPoint-bemutató</vt:lpstr>
      <vt:lpstr>Mit csinál a program?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creator>v</dc:creator>
  <cp:lastModifiedBy>Virag Virag</cp:lastModifiedBy>
  <cp:revision>53</cp:revision>
  <cp:lastPrinted>2025-02-25T19:13:21Z</cp:lastPrinted>
  <dcterms:created xsi:type="dcterms:W3CDTF">2025-02-24T09:07:08Z</dcterms:created>
  <dcterms:modified xsi:type="dcterms:W3CDTF">2025-02-25T22:45:52Z</dcterms:modified>
</cp:coreProperties>
</file>