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86265B-04F2-4359-9DEC-215772B3B9EA}">
  <a:tblStyle styleId="{AB86265B-04F2-4359-9DEC-215772B3B9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08"/>
    <p:restoredTop sz="94646"/>
  </p:normalViewPr>
  <p:slideViewPr>
    <p:cSldViewPr snapToGrid="0">
      <p:cViewPr varScale="1">
        <p:scale>
          <a:sx n="125" d="100"/>
          <a:sy n="125" d="100"/>
        </p:scale>
        <p:origin x="70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47771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973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744396a5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744396a5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Dollar Value: Semi-Precious returns decreased, Gold Earrings sales decreased, and Pre-Owned sales decreased.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7493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8627a8fa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8627a8fa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Purchase Quantity: Gold Earrings sales decreased and Gold Chain/Jewelry returns decreased.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519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9540063d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9540063d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928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9540063d3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9540063d3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margin analysis assuming margin = 50% of sales in dollars and return cost = 4% of returns in dollars.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018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80c0709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80c0709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612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8627a8fa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8627a8fa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281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8627a8fa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8627a8fa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744396a5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744396a5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532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836c77e8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836c77e8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635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836c77e8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836c77e8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86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710a05ea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710a05ea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Transaction data between April 1st, 2013 and March 31st, 2014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Return policy was shortened from 90 days to 45 days on October 1st, 2013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Return policy remains unchanged for online store 10 (sister brand) and brick and mortar store 8 (sister brand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How does implementing a 45 day return policy impact sales and returns for brick and mortar stores and online channel both at the store level and product level?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084502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836c77e8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836c77e8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397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836c77e8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836c77e8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27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744396a5d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744396a5d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581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9540063d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9540063d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9052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9540063d3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9540063d3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084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9540063d3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9540063d3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100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9540063d3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9540063d3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34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9540063d3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9540063d3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326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9540063d3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9540063d3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9934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9540063d3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9540063d3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80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836c77e82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836c77e82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5785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9540063d3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9540063d3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5833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9540063d3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9540063d3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667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9540063d3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9540063d3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5587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8627a8fa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8627a8fa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063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84afe8d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84afe8d8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372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9540063d3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9540063d3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Online</a:t>
            </a:r>
            <a:r>
              <a:rPr lang="en"/>
              <a:t>: </a:t>
            </a:r>
            <a:r>
              <a:rPr lang="en" b="1"/>
              <a:t>The policy change had no significant impact on sales or returns for the online channel.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Physical: The policy change increased purchase quantity, but not sales dollars.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More purchases, no proven impact on sales in dollars. Items purchased could be cheaper. Fewer returns, especially of expensive items.</a:t>
            </a:r>
            <a:endParaRPr sz="1000" b="1"/>
          </a:p>
        </p:txBody>
      </p:sp>
    </p:spTree>
    <p:extLst>
      <p:ext uri="{BB962C8B-B14F-4D97-AF65-F5344CB8AC3E}">
        <p14:creationId xmlns:p14="http://schemas.microsoft.com/office/powerpoint/2010/main" val="1307167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9540063d3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9540063d3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Online</a:t>
            </a:r>
            <a:r>
              <a:rPr lang="en"/>
              <a:t>: </a:t>
            </a:r>
            <a:r>
              <a:rPr lang="en" b="1"/>
              <a:t>No proven impact except decreased returns in dollars. Could be returning same quantity but returning expensive items less often.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Physical: </a:t>
            </a:r>
            <a:r>
              <a:rPr lang="en" sz="1000" b="1"/>
              <a:t>More purchases, but of cheaper items. Fewer returns, especially of expensive items.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802261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9540063d3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9540063d3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089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744396a5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744396a5d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Dollar Value: Many product categories showed large declines in returns and sales, while diamond fashion, gold chain/jewelry, and mens had a decrease in only sales.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698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8627a8fa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8627a8fa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Purchase Quantity: Semi-Precious sales increased and returns decreased. Mens, Gold Earrings, Piercings/Closeout and Gold Chain/Jewelry sales decreased. Sterling Silver returns decreased.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414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183600" y="1440750"/>
            <a:ext cx="8776800" cy="16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Return </a:t>
            </a:r>
            <a:r>
              <a:rPr lang="en" dirty="0" smtClean="0"/>
              <a:t>Policy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smtClean="0"/>
              <a:t> Jewelry Retail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Mia </a:t>
            </a:r>
            <a:r>
              <a:rPr lang="en" dirty="0" err="1"/>
              <a:t>Bajic</a:t>
            </a:r>
            <a:r>
              <a:rPr lang="en" dirty="0"/>
              <a:t>, McCall James, Timothy Nguyen, 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Jared </a:t>
            </a:r>
            <a:r>
              <a:rPr lang="en" dirty="0" err="1"/>
              <a:t>Sinsheimer</a:t>
            </a:r>
            <a:r>
              <a:rPr lang="en" dirty="0"/>
              <a:t>, Hale </a:t>
            </a:r>
            <a:r>
              <a:rPr lang="en" dirty="0" err="1"/>
              <a:t>Tussing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52" y="230800"/>
            <a:ext cx="7295600" cy="4311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75" y="180475"/>
            <a:ext cx="7872650" cy="46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Recommendation #1: Two Policies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Online Policy: </a:t>
            </a:r>
            <a:r>
              <a:rPr lang="en"/>
              <a:t>Keep current policy for all brands because 45 day return policy has no proven impact on store-level sales or returns, and implementing it would create extra cost with no benefit.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Brick and Mortar Policy: </a:t>
            </a:r>
            <a:r>
              <a:rPr lang="en"/>
              <a:t>Implement 45 day policy for all brands because it increases store-level purchases and decreases store-level returns.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Recommendation #2: Product Category Policies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4993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Semi-Precious:</a:t>
            </a:r>
            <a:r>
              <a:rPr lang="en"/>
              <a:t> Implement 45 day policy for semi-precious product category both for online margin to increase by 3.7% and brick and mortar margin to increase by 4.5%.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All other product categories: </a:t>
            </a:r>
            <a:r>
              <a:rPr lang="en"/>
              <a:t>Keep current policy as 45 day policy would decrease margins.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Margin 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Endogeneity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Statistics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Poisson vs. NB Tests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Fit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Heteroskedasticity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 Analysis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96801"/>
            <a:ext cx="8102624" cy="392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 Analysis Cont.</a:t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9650"/>
            <a:ext cx="8268575" cy="404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Endogeneity</a:t>
            </a:r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numbers shown above </a:t>
            </a:r>
            <a:r>
              <a:rPr lang="en-US" dirty="0" smtClean="0"/>
              <a:t>are</a:t>
            </a:r>
            <a:r>
              <a:rPr lang="en" dirty="0" smtClean="0"/>
              <a:t> </a:t>
            </a:r>
            <a:r>
              <a:rPr lang="en" dirty="0"/>
              <a:t>taking a comparison of a control group and treatment group over the same time period which removes </a:t>
            </a:r>
            <a:r>
              <a:rPr lang="en" dirty="0" err="1"/>
              <a:t>endogeneity</a:t>
            </a:r>
            <a:r>
              <a:rPr lang="en" dirty="0"/>
              <a:t> caused by: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Seasonality</a:t>
            </a:r>
            <a:endParaRPr sz="18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800" dirty="0"/>
              <a:t>Including wedding/anniversary season, holidays and any event days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Major economic events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Omitted variable bias</a:t>
            </a:r>
            <a:endParaRPr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726" y="332212"/>
            <a:ext cx="6550448" cy="447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325" y="177750"/>
            <a:ext cx="7547924" cy="454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14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62" y="535649"/>
            <a:ext cx="8036475" cy="40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13" y="555100"/>
            <a:ext cx="7767376" cy="431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Poisson vs NB</a:t>
            </a:r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(Negative binomial because E[X]&lt;V[X])</a:t>
            </a:r>
            <a:endParaRPr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LR Tests for Poisson Models vs. Negative Binomial Models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Question #1:</a:t>
            </a:r>
            <a:endParaRPr sz="12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975" y="1959877"/>
            <a:ext cx="3635800" cy="13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4"/>
          <p:cNvSpPr txBox="1">
            <a:spLocks noGrp="1"/>
          </p:cNvSpPr>
          <p:nvPr>
            <p:ph type="body" idx="1"/>
          </p:nvPr>
        </p:nvSpPr>
        <p:spPr>
          <a:xfrm>
            <a:off x="356825" y="2866975"/>
            <a:ext cx="8520600" cy="11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Question #2:</a:t>
            </a:r>
            <a:endParaRPr sz="12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pic>
        <p:nvPicPr>
          <p:cNvPr id="187" name="Google Shape;18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5975" y="3468950"/>
            <a:ext cx="3835024" cy="14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Poisson vs. NB</a:t>
            </a:r>
            <a:endParaRPr/>
          </a:p>
        </p:txBody>
      </p:sp>
      <p:sp>
        <p:nvSpPr>
          <p:cNvPr id="193" name="Google Shape;193;p35"/>
          <p:cNvSpPr txBox="1"/>
          <p:nvPr/>
        </p:nvSpPr>
        <p:spPr>
          <a:xfrm>
            <a:off x="311700" y="1051063"/>
            <a:ext cx="7162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</a:pPr>
            <a:r>
              <a:rPr lang="en" sz="1200">
                <a:solidFill>
                  <a:schemeClr val="accent4"/>
                </a:solidFill>
              </a:rPr>
              <a:t>Question #3:</a:t>
            </a:r>
            <a:endParaRPr sz="1200">
              <a:solidFill>
                <a:schemeClr val="accent4"/>
              </a:solidFill>
            </a:endParaRPr>
          </a:p>
        </p:txBody>
      </p:sp>
      <p:pic>
        <p:nvPicPr>
          <p:cNvPr id="194" name="Google Shape;1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450" y="1351775"/>
            <a:ext cx="4042185" cy="147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5"/>
          <p:cNvSpPr txBox="1"/>
          <p:nvPr/>
        </p:nvSpPr>
        <p:spPr>
          <a:xfrm>
            <a:off x="244025" y="2865000"/>
            <a:ext cx="6621300" cy="16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</a:pPr>
            <a:r>
              <a:rPr lang="en" sz="1200">
                <a:solidFill>
                  <a:schemeClr val="accent4"/>
                </a:solidFill>
              </a:rPr>
              <a:t>Question #4:</a:t>
            </a:r>
            <a:endParaRPr sz="1200">
              <a:solidFill>
                <a:schemeClr val="accent4"/>
              </a:solidFill>
            </a:endParaRPr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8000" y="3158300"/>
            <a:ext cx="4303826" cy="15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Poisson vs. NB</a:t>
            </a:r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1"/>
          </p:nvPr>
        </p:nvSpPr>
        <p:spPr>
          <a:xfrm>
            <a:off x="311700" y="611050"/>
            <a:ext cx="8520600" cy="19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Question #5: </a:t>
            </a:r>
            <a:endParaRPr sz="1200"/>
          </a:p>
        </p:txBody>
      </p:sp>
      <p:sp>
        <p:nvSpPr>
          <p:cNvPr id="203" name="Google Shape;203;p36"/>
          <p:cNvSpPr txBox="1"/>
          <p:nvPr/>
        </p:nvSpPr>
        <p:spPr>
          <a:xfrm>
            <a:off x="311700" y="2825125"/>
            <a:ext cx="6609900" cy="13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</a:pPr>
            <a:r>
              <a:rPr lang="en" sz="1200">
                <a:solidFill>
                  <a:schemeClr val="accent4"/>
                </a:solidFill>
              </a:rPr>
              <a:t>Question #6:</a:t>
            </a:r>
            <a:endParaRPr sz="1200">
              <a:solidFill>
                <a:schemeClr val="accent4"/>
              </a:solidFill>
            </a:endParaRPr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650" y="3043900"/>
            <a:ext cx="4340751" cy="166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1640" y="1266426"/>
            <a:ext cx="4858987" cy="16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</a:t>
            </a:r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Question #1:</a:t>
            </a:r>
            <a:endParaRPr sz="12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Question #2:</a:t>
            </a:r>
            <a:endParaRPr sz="1200"/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750" y="1241925"/>
            <a:ext cx="5030701" cy="15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4743" y="2990901"/>
            <a:ext cx="4717057" cy="15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</a:t>
            </a:r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Question #3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Question #4</a:t>
            </a:r>
            <a:endParaRPr sz="1200"/>
          </a:p>
        </p:txBody>
      </p:sp>
      <p:pic>
        <p:nvPicPr>
          <p:cNvPr id="220" name="Google Shape;2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438" y="1312005"/>
            <a:ext cx="4899125" cy="163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2450" y="3242125"/>
            <a:ext cx="5038012" cy="16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</a:t>
            </a:r>
            <a:endParaRPr/>
          </a:p>
        </p:txBody>
      </p:sp>
      <p:sp>
        <p:nvSpPr>
          <p:cNvPr id="227" name="Google Shape;227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Question #5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Question #6 uses same models </a:t>
            </a:r>
            <a:endParaRPr sz="1200"/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788" y="1273551"/>
            <a:ext cx="4684425" cy="14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Heteroscedasticity</a:t>
            </a:r>
            <a:endParaRPr/>
          </a:p>
        </p:txBody>
      </p:sp>
      <p:sp>
        <p:nvSpPr>
          <p:cNvPr id="234" name="Google Shape;234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Question #1</a:t>
            </a:r>
            <a:endParaRPr sz="12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pic>
        <p:nvPicPr>
          <p:cNvPr id="235" name="Google Shape;2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50" y="1593888"/>
            <a:ext cx="5023176" cy="195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9825" y="78950"/>
            <a:ext cx="2067200" cy="33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2100" y="3472902"/>
            <a:ext cx="2142650" cy="1334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Heteroscedasticity</a:t>
            </a:r>
            <a:endParaRPr/>
          </a:p>
        </p:txBody>
      </p:sp>
      <p:sp>
        <p:nvSpPr>
          <p:cNvPr id="243" name="Google Shape;243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Question #2</a:t>
            </a:r>
            <a:endParaRPr sz="1200"/>
          </a:p>
        </p:txBody>
      </p:sp>
      <p:pic>
        <p:nvPicPr>
          <p:cNvPr id="244" name="Google Shape;2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25" y="1669377"/>
            <a:ext cx="5136002" cy="9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7800" y="181075"/>
            <a:ext cx="2201301" cy="341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7800" y="3620750"/>
            <a:ext cx="2201301" cy="134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252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Snapshot - Online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 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325" y="774100"/>
            <a:ext cx="6076950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375" y="4165004"/>
            <a:ext cx="5029200" cy="9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Heteroscedasticity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Question #3</a:t>
            </a:r>
            <a:endParaRPr sz="1200"/>
          </a:p>
        </p:txBody>
      </p:sp>
      <p:pic>
        <p:nvPicPr>
          <p:cNvPr id="253" name="Google Shape;2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46900"/>
            <a:ext cx="4786299" cy="18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2625" y="108650"/>
            <a:ext cx="2176951" cy="36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2625" y="3696775"/>
            <a:ext cx="2176950" cy="1390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Heteroscedasticity</a:t>
            </a:r>
            <a:endParaRPr/>
          </a:p>
        </p:txBody>
      </p:sp>
      <p:sp>
        <p:nvSpPr>
          <p:cNvPr id="261" name="Google Shape;261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Question #4</a:t>
            </a:r>
            <a:endParaRPr sz="1200"/>
          </a:p>
        </p:txBody>
      </p:sp>
      <p:pic>
        <p:nvPicPr>
          <p:cNvPr id="262" name="Google Shape;2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70424"/>
            <a:ext cx="4933078" cy="90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8300" y="69000"/>
            <a:ext cx="2188226" cy="3833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8300" y="3943650"/>
            <a:ext cx="2188225" cy="10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Heteroscedasticity</a:t>
            </a:r>
            <a:endParaRPr/>
          </a:p>
        </p:txBody>
      </p:sp>
      <p:sp>
        <p:nvSpPr>
          <p:cNvPr id="270" name="Google Shape;270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Question #5</a:t>
            </a:r>
            <a:endParaRPr sz="1200"/>
          </a:p>
        </p:txBody>
      </p:sp>
      <p:pic>
        <p:nvPicPr>
          <p:cNvPr id="271" name="Google Shape;2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607611"/>
            <a:ext cx="4932950" cy="19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4925" y="111050"/>
            <a:ext cx="2560850" cy="287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4925" y="3068050"/>
            <a:ext cx="2492800" cy="20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4324" y="3144798"/>
            <a:ext cx="2492799" cy="1921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Heteroscedasticity</a:t>
            </a:r>
            <a:endParaRPr/>
          </a:p>
        </p:txBody>
      </p:sp>
      <p:sp>
        <p:nvSpPr>
          <p:cNvPr id="280" name="Google Shape;280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Question #6 uses same models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183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Business Snapshot - Brick and Mortar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650" y="756575"/>
            <a:ext cx="5747899" cy="32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6348" y="3968899"/>
            <a:ext cx="4940499" cy="11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Level</a:t>
            </a:r>
            <a:endParaRPr/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952500" y="1619650"/>
          <a:ext cx="7239000" cy="1188630"/>
        </p:xfrm>
        <a:graphic>
          <a:graphicData uri="http://schemas.openxmlformats.org/drawingml/2006/table">
            <a:tbl>
              <a:tblPr>
                <a:noFill/>
                <a:tableStyleId>{AB86265B-04F2-4359-9DEC-215772B3B9EA}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ONLINE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Dollars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Quantity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Sales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No proven impact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No proven impact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Returns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No proven impact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No proven impact</a:t>
                      </a:r>
                      <a:endParaRPr b="1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90" name="Google Shape;90;p17"/>
          <p:cNvGraphicFramePr/>
          <p:nvPr/>
        </p:nvGraphicFramePr>
        <p:xfrm>
          <a:off x="952500" y="3436875"/>
          <a:ext cx="7239000" cy="1252638"/>
        </p:xfrm>
        <a:graphic>
          <a:graphicData uri="http://schemas.openxmlformats.org/drawingml/2006/table">
            <a:tbl>
              <a:tblPr>
                <a:noFill/>
                <a:tableStyleId>{AB86265B-04F2-4359-9DEC-215772B3B9EA}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BRICK AND MORTAR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Dollars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Quantity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Sales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No proven impact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highlight>
                            <a:srgbClr val="93C47D"/>
                          </a:highlight>
                        </a:rPr>
                        <a:t>17.86%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Returns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highlight>
                            <a:srgbClr val="93C47D"/>
                          </a:highlight>
                        </a:rPr>
                        <a:t>47.25%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highlight>
                            <a:srgbClr val="93C47D"/>
                          </a:highlight>
                        </a:rPr>
                        <a:t>18.01%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Level</a:t>
            </a:r>
            <a:endParaRPr/>
          </a:p>
        </p:txBody>
      </p:sp>
      <p:graphicFrame>
        <p:nvGraphicFramePr>
          <p:cNvPr id="96" name="Google Shape;96;p18"/>
          <p:cNvGraphicFramePr/>
          <p:nvPr/>
        </p:nvGraphicFramePr>
        <p:xfrm>
          <a:off x="952500" y="1619650"/>
          <a:ext cx="7239000" cy="1220634"/>
        </p:xfrm>
        <a:graphic>
          <a:graphicData uri="http://schemas.openxmlformats.org/drawingml/2006/table">
            <a:tbl>
              <a:tblPr>
                <a:noFill/>
                <a:tableStyleId>{AB86265B-04F2-4359-9DEC-215772B3B9EA}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ONLINE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Dollars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Quantity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Sales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No proven impact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No proven impact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Returns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highlight>
                            <a:srgbClr val="93C47D"/>
                          </a:highlight>
                        </a:rPr>
                        <a:t>39.72%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No proven impact</a:t>
                      </a:r>
                      <a:endParaRPr b="1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97" name="Google Shape;97;p18"/>
          <p:cNvGraphicFramePr/>
          <p:nvPr/>
        </p:nvGraphicFramePr>
        <p:xfrm>
          <a:off x="952500" y="3436875"/>
          <a:ext cx="7239000" cy="1252638"/>
        </p:xfrm>
        <a:graphic>
          <a:graphicData uri="http://schemas.openxmlformats.org/drawingml/2006/table">
            <a:tbl>
              <a:tblPr>
                <a:noFill/>
                <a:tableStyleId>{AB86265B-04F2-4359-9DEC-215772B3B9EA}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BRICK AND MORTAR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Dollars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Quantity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Sales</a:t>
                      </a:r>
                      <a:endParaRPr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highlight>
                            <a:srgbClr val="FF0000"/>
                          </a:highlight>
                        </a:rPr>
                        <a:t>8.04%</a:t>
                      </a:r>
                      <a:endParaRPr b="1">
                        <a:highlight>
                          <a:srgbClr val="FF00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highlight>
                            <a:srgbClr val="93C47D"/>
                          </a:highlight>
                        </a:rPr>
                        <a:t>17.4% 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Returns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highlight>
                            <a:srgbClr val="93C47D"/>
                          </a:highlight>
                        </a:rPr>
                        <a:t>49% </a:t>
                      </a:r>
                      <a:endParaRPr b="1"/>
                    </a:p>
                  </a:txBody>
                  <a:tcPr marL="91425" marR="91425" marT="91425" marB="91425"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highlight>
                            <a:srgbClr val="93C47D"/>
                          </a:highlight>
                        </a:rPr>
                        <a:t>11.37%</a:t>
                      </a:r>
                      <a:endParaRPr b="1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impact of the policy change vary across product categories?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849" y="139625"/>
            <a:ext cx="7617725" cy="45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875" y="111675"/>
            <a:ext cx="7672250" cy="45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Microsoft Macintosh PowerPoint</Application>
  <PresentationFormat>On-screen Show (16:9)</PresentationFormat>
  <Paragraphs>130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Proxima Nova</vt:lpstr>
      <vt:lpstr>Arial</vt:lpstr>
      <vt:lpstr>Spearmint</vt:lpstr>
      <vt:lpstr>Return Policy – Jewelry Retail</vt:lpstr>
      <vt:lpstr>PowerPoint Presentation</vt:lpstr>
      <vt:lpstr>Business Snapshot - Online</vt:lpstr>
      <vt:lpstr>Business Snapshot - Brick and Mortar </vt:lpstr>
      <vt:lpstr>Store Level</vt:lpstr>
      <vt:lpstr>Product Level</vt:lpstr>
      <vt:lpstr>How does the impact of the policy change vary across product categories?</vt:lpstr>
      <vt:lpstr>PowerPoint Presentation</vt:lpstr>
      <vt:lpstr>PowerPoint Presentation</vt:lpstr>
      <vt:lpstr>PowerPoint Presentation</vt:lpstr>
      <vt:lpstr>PowerPoint Presentation</vt:lpstr>
      <vt:lpstr>Policy Recommendation #1: Two Policies</vt:lpstr>
      <vt:lpstr>Policy Recommendation #2: Product Category Policies</vt:lpstr>
      <vt:lpstr>Appendix</vt:lpstr>
      <vt:lpstr>Margin Analysis</vt:lpstr>
      <vt:lpstr>Margin Analysis Cont.</vt:lpstr>
      <vt:lpstr>Endogeneity</vt:lpstr>
      <vt:lpstr>PowerPoint Presentation</vt:lpstr>
      <vt:lpstr>PowerPoint Presentation</vt:lpstr>
      <vt:lpstr>PowerPoint Presentation</vt:lpstr>
      <vt:lpstr>PowerPoint Presentation</vt:lpstr>
      <vt:lpstr>Poisson vs NB</vt:lpstr>
      <vt:lpstr>Poisson vs. NB</vt:lpstr>
      <vt:lpstr>Poisson vs. NB</vt:lpstr>
      <vt:lpstr>Model Fit</vt:lpstr>
      <vt:lpstr>Model Fit</vt:lpstr>
      <vt:lpstr>Model Fit</vt:lpstr>
      <vt:lpstr>Heteroscedasticity</vt:lpstr>
      <vt:lpstr>Heteroscedasticity</vt:lpstr>
      <vt:lpstr>Heteroscedasticity </vt:lpstr>
      <vt:lpstr>Heteroscedasticity</vt:lpstr>
      <vt:lpstr>Heteroscedasticity</vt:lpstr>
      <vt:lpstr>Heteroscedasticity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Return Policy</dc:title>
  <cp:lastModifiedBy>Mia Bajic</cp:lastModifiedBy>
  <cp:revision>3</cp:revision>
  <dcterms:modified xsi:type="dcterms:W3CDTF">2019-01-15T01:06:03Z</dcterms:modified>
</cp:coreProperties>
</file>