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notesMasterIdLst>
    <p:notesMasterId r:id="rId19"/>
  </p:notesMasterIdLst>
  <p:sldIdLst>
    <p:sldId id="296" r:id="rId2"/>
    <p:sldId id="309" r:id="rId3"/>
    <p:sldId id="258" r:id="rId4"/>
    <p:sldId id="292" r:id="rId5"/>
    <p:sldId id="297" r:id="rId6"/>
    <p:sldId id="303" r:id="rId7"/>
    <p:sldId id="294" r:id="rId8"/>
    <p:sldId id="310" r:id="rId9"/>
    <p:sldId id="307" r:id="rId10"/>
    <p:sldId id="302" r:id="rId11"/>
    <p:sldId id="304" r:id="rId12"/>
    <p:sldId id="260" r:id="rId13"/>
    <p:sldId id="298" r:id="rId14"/>
    <p:sldId id="306" r:id="rId15"/>
    <p:sldId id="274" r:id="rId16"/>
    <p:sldId id="291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4" clrIdx="0">
    <p:extLst>
      <p:ext uri="{19B8F6BF-5375-455C-9EA6-DF929625EA0E}">
        <p15:presenceInfo xmlns:p15="http://schemas.microsoft.com/office/powerpoint/2012/main" userId="73335ffa0c2384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E7EBF5"/>
    <a:srgbClr val="CCD5EA"/>
    <a:srgbClr val="81CFF6"/>
    <a:srgbClr val="67FEFF"/>
    <a:srgbClr val="CE482A"/>
    <a:srgbClr val="4A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D98F3-3BDD-4568-87B9-8A724C4340C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B854B-2A96-4092-9AD9-65528F59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7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854B-2A96-4092-9AD9-65528F5932C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854B-2A96-4092-9AD9-65528F5932C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14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854B-2A96-4092-9AD9-65528F5932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0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1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35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52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2891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29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1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6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5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0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3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8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scholar?hl=en&amp;as_sdt=0,5&amp;q=Analysis+of+shared+parking+demander%E2%80%99+choice+behavior+based+on+elaboration+likelihood+model&amp;btnG=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sciencedirect.com/science/article/pii/S259019822100018X?via=ihu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1598" y="-1"/>
            <a:ext cx="12172653" cy="6868918"/>
            <a:chOff x="-21598" y="-1"/>
            <a:chExt cx="12172653" cy="686891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598" y="-1"/>
              <a:ext cx="12172653" cy="686891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6136"/>
                      </a14:imgEffect>
                      <a14:imgEffect>
                        <a14:saturation sat="40000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343" y="65528"/>
              <a:ext cx="4734998" cy="154317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5" name="Subtitle 4"/>
            <p:cNvSpPr txBox="1">
              <a:spLocks/>
            </p:cNvSpPr>
            <p:nvPr/>
          </p:nvSpPr>
          <p:spPr>
            <a:xfrm>
              <a:off x="3385986" y="5369694"/>
              <a:ext cx="6109706" cy="14841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rtl="1">
                <a:buNone/>
              </a:pPr>
              <a:r>
                <a:rPr lang="fa-IR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B Nazanin" panose="00000400000000000000" pitchFamily="2" charset="-78"/>
                </a:rPr>
                <a:t>استاد راهنما : دکتر مسعود کارگر</a:t>
              </a:r>
            </a:p>
            <a:p>
              <a:pPr marL="0" indent="0" algn="ctr" rtl="1">
                <a:buNone/>
              </a:pPr>
              <a:r>
                <a:rPr lang="fa-IR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B Nazanin" panose="00000400000000000000" pitchFamily="2" charset="-78"/>
                </a:rPr>
                <a:t>ارائه دهنده : فاطمه نفیسی</a:t>
              </a:r>
            </a:p>
            <a:p>
              <a:pPr marL="0" indent="0" algn="ctr" rtl="1">
                <a:buNone/>
              </a:pPr>
              <a:r>
                <a:rPr lang="fa-IR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B Nazanin" panose="00000400000000000000" pitchFamily="2" charset="-78"/>
                </a:rPr>
                <a:t>زمستان </a:t>
              </a:r>
              <a:r>
                <a:rPr lang="fa-I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B Nazanin" panose="00000400000000000000" pitchFamily="2" charset="-78"/>
                </a:rPr>
                <a:t>1401</a:t>
              </a:r>
              <a:endPara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endParaRPr>
            </a:p>
            <a:p>
              <a:pPr marL="0" indent="0" algn="ctr" rtl="1">
                <a:buNone/>
              </a:pPr>
              <a:endParaRPr lang="fa-IR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endParaRPr>
            </a:p>
            <a:p>
              <a:pPr marL="0" indent="0" algn="ctr" rtl="1">
                <a:buNone/>
              </a:pPr>
              <a:endParaRPr lang="fa-IR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endParaRPr>
            </a:p>
            <a:p>
              <a:pPr marL="0" indent="0" algn="ctr" rtl="1">
                <a:buNone/>
              </a:pPr>
              <a:endParaRPr lang="fa-IR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628514" y="2503683"/>
            <a:ext cx="942437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SA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تجزیه و تحلیل </a:t>
            </a:r>
            <a:r>
              <a:rPr lang="fa-I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شیوه </a:t>
            </a:r>
            <a:r>
              <a:rPr lang="ar-SA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رفتار</a:t>
            </a:r>
            <a:r>
              <a:rPr lang="fa-I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ی</a:t>
            </a:r>
            <a:r>
              <a:rPr lang="ar-SA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 متقاضیان </a:t>
            </a:r>
            <a:r>
              <a:rPr lang="ar-SA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پارکینگ مشترک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B Davat" panose="00000400000000000000" pitchFamily="2" charset="-78"/>
            </a:endParaRPr>
          </a:p>
          <a:p>
            <a:pPr algn="ctr"/>
            <a:r>
              <a:rPr lang="ar-SA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بر‌اساس‌ مدل احتمال تشریح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B Dava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927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940" y="4979047"/>
            <a:ext cx="5031388" cy="1727731"/>
            <a:chOff x="-18940" y="4979047"/>
            <a:chExt cx="5031388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940" y="5493858"/>
              <a:ext cx="5031388" cy="1212920"/>
              <a:chOff x="-18940" y="5493858"/>
              <a:chExt cx="5031388" cy="1212920"/>
            </a:xfrm>
          </p:grpSpPr>
          <p:sp>
            <p:nvSpPr>
              <p:cNvPr id="26" name="Flowchart: Off-page Connector 25"/>
              <p:cNvSpPr/>
              <p:nvPr/>
            </p:nvSpPr>
            <p:spPr>
              <a:xfrm rot="16200000">
                <a:off x="2194519" y="3888850"/>
                <a:ext cx="604469" cy="503138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10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17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09295" y="6152086"/>
            <a:ext cx="3937296" cy="369332"/>
          </a:xfrm>
          <a:prstGeom prst="rect">
            <a:avLst/>
          </a:prstGeom>
          <a:pattFill prst="pct50">
            <a:fgClr>
              <a:schemeClr val="tx2">
                <a:lumMod val="60000"/>
                <a:lumOff val="40000"/>
              </a:schemeClr>
            </a:fgClr>
            <a:bgClr>
              <a:schemeClr val="bg2">
                <a:lumMod val="90000"/>
              </a:schemeClr>
            </a:bgClr>
          </a:pattFill>
          <a:effectLst>
            <a:outerShdw blurRad="228600" dist="152400" dir="13500000" sx="103000" sy="103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 rtl="1"/>
            <a:r>
              <a:rPr lang="ar-SA" b="1" dirty="0">
                <a:cs typeface="B Nazanin" panose="00000400000000000000" pitchFamily="2" charset="-78"/>
              </a:rPr>
              <a:t>آمار نتایج بررسی </a:t>
            </a:r>
            <a:r>
              <a:rPr lang="ar-SA" b="1" dirty="0" smtClean="0">
                <a:cs typeface="B Nazanin" panose="00000400000000000000" pitchFamily="2" charset="-78"/>
              </a:rPr>
              <a:t>ویژگی</a:t>
            </a:r>
            <a:r>
              <a:rPr lang="fa-IR" b="1" dirty="0" smtClean="0">
                <a:cs typeface="B Nazanin" panose="00000400000000000000" pitchFamily="2" charset="-78"/>
              </a:rPr>
              <a:t>‌های</a:t>
            </a:r>
            <a:r>
              <a:rPr lang="ar-SA" b="1" dirty="0" smtClean="0">
                <a:cs typeface="B Nazanin" panose="00000400000000000000" pitchFamily="2" charset="-78"/>
              </a:rPr>
              <a:t> </a:t>
            </a:r>
            <a:r>
              <a:rPr lang="ar-SA" b="1" dirty="0">
                <a:cs typeface="B Nazanin" panose="00000400000000000000" pitchFamily="2" charset="-78"/>
              </a:rPr>
              <a:t>متقاضیان پارکینگ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83292" y="6216724"/>
            <a:ext cx="5118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تجزیه و تحلیل رفتار انتخاب متقاضیان پارکینگ </a:t>
            </a:r>
            <a:r>
              <a:rPr lang="ar-SA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مشترک</a:t>
            </a:r>
            <a:r>
              <a:rPr lang="fa-IR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 </a:t>
            </a:r>
            <a:r>
              <a:rPr lang="ar-SA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بر‌اساس‌ </a:t>
            </a:r>
            <a:r>
              <a:rPr lang="ar-SA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مدل احتمال تشریح</a:t>
            </a:r>
            <a:endParaRPr 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B Davat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554456" y="40600"/>
            <a:ext cx="13404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پرسشنامه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473578"/>
              </p:ext>
            </p:extLst>
          </p:nvPr>
        </p:nvGraphicFramePr>
        <p:xfrm>
          <a:off x="3683974" y="374371"/>
          <a:ext cx="6870484" cy="5640472"/>
        </p:xfrm>
        <a:graphic>
          <a:graphicData uri="http://schemas.openxmlformats.org/drawingml/2006/table">
            <a:tbl>
              <a:tblPr firstRow="1" bandRow="1">
                <a:effectLst>
                  <a:outerShdw blurRad="152400" dist="241300" dir="13800000" sx="103000" sy="103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17621"/>
                <a:gridCol w="1717621"/>
                <a:gridCol w="1717621"/>
                <a:gridCol w="1717621"/>
              </a:tblGrid>
              <a:tr h="58898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Titr" panose="00000700000000000000" pitchFamily="2" charset="-78"/>
                        </a:rPr>
                        <a:t>نسبت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30108" marR="30108" marT="30108" marB="30108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B Titr" panose="00000700000000000000" pitchFamily="2" charset="-78"/>
                        </a:rPr>
                        <a:t>تعداد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30108" marR="30108" marT="30108" marB="30108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B Titr" panose="00000700000000000000" pitchFamily="2" charset="-78"/>
                        </a:rPr>
                        <a:t>طبقه بندی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30108" marR="30108" marT="30108" marB="30108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ویژگی متقاضی</a:t>
                      </a:r>
                      <a:r>
                        <a:rPr lang="fa-IR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ان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47625" marR="47625" marT="47625" marB="47625"/>
                </a:tc>
              </a:tr>
              <a:tr h="28797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62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%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180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b="1" dirty="0">
                          <a:effectLst/>
                          <a:cs typeface="B Nazanin" panose="00000400000000000000" pitchFamily="2" charset="-78"/>
                        </a:rPr>
                        <a:t>مذکر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CC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جنسیت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47625" marR="47625" marT="47625" marB="47625">
                    <a:solidFill>
                      <a:srgbClr val="0F6FC6"/>
                    </a:solidFill>
                  </a:tcPr>
                </a:tc>
              </a:tr>
              <a:tr h="33448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38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%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110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b="1" dirty="0">
                          <a:effectLst/>
                          <a:cs typeface="B Nazanin" panose="00000400000000000000" pitchFamily="2" charset="-78"/>
                        </a:rPr>
                        <a:t>مونث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7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5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%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14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b="1" dirty="0">
                          <a:effectLst/>
                          <a:cs typeface="B Nazanin" panose="00000400000000000000" pitchFamily="2" charset="-78"/>
                        </a:rPr>
                        <a:t>زیر 25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CCD5EA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algn="ctr" rtl="1">
                        <a:lnSpc>
                          <a:spcPct val="3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ar-SA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سن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47625" marR="47625" marT="47625" marB="47625">
                    <a:solidFill>
                      <a:srgbClr val="0F6FC6"/>
                    </a:solidFill>
                  </a:tcPr>
                </a:tc>
              </a:tr>
              <a:tr h="28797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66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%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190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26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ar-SA" sz="1400" b="1" dirty="0">
                          <a:effectLst/>
                          <a:cs typeface="B Nazanin" panose="00000400000000000000" pitchFamily="2" charset="-78"/>
                        </a:rPr>
                        <a:t>تا 36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7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23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%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68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37 </a:t>
                      </a:r>
                      <a:r>
                        <a:rPr lang="ar-SA" sz="1400" b="1" dirty="0" smtClean="0">
                          <a:effectLst/>
                          <a:cs typeface="B Nazanin" panose="00000400000000000000" pitchFamily="2" charset="-78"/>
                        </a:rPr>
                        <a:t>تا </a:t>
                      </a:r>
                      <a:r>
                        <a:rPr lang="ar-SA" sz="1400" b="1" dirty="0">
                          <a:effectLst/>
                          <a:cs typeface="B Nazanin" panose="00000400000000000000" pitchFamily="2" charset="-78"/>
                        </a:rPr>
                        <a:t>55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CC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7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6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%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18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b="1" dirty="0">
                          <a:effectLst/>
                          <a:cs typeface="B Nazanin" panose="00000400000000000000" pitchFamily="2" charset="-78"/>
                        </a:rPr>
                        <a:t>بالای 55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7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4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%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12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b="1" dirty="0">
                          <a:effectLst/>
                          <a:cs typeface="B Nazanin" panose="00000400000000000000" pitchFamily="2" charset="-78"/>
                        </a:rPr>
                        <a:t>زیر 3000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CCD5EA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algn="ctr" rtl="1">
                        <a:lnSpc>
                          <a:spcPct val="5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درآمد ماهانه (یوآن)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47625" marR="47625" marT="47625" marB="47625">
                    <a:solidFill>
                      <a:srgbClr val="0F6FC6"/>
                    </a:solidFill>
                  </a:tcPr>
                </a:tc>
              </a:tr>
              <a:tr h="28797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19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%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56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3000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ar-SA" sz="1400" b="1" dirty="0">
                          <a:effectLst/>
                          <a:cs typeface="B Nazanin" panose="00000400000000000000" pitchFamily="2" charset="-78"/>
                        </a:rPr>
                        <a:t>تا 5000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7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52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%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147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5000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تا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8000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CC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7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13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%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38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8000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تا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13000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7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10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%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30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13000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ar-SA" sz="1400" b="1" dirty="0">
                          <a:effectLst/>
                          <a:cs typeface="B Nazanin" panose="00000400000000000000" pitchFamily="2" charset="-78"/>
                        </a:rPr>
                        <a:t>تا 20000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CC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7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2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%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7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b="1" dirty="0">
                          <a:effectLst/>
                          <a:cs typeface="B Nazanin" panose="00000400000000000000" pitchFamily="2" charset="-78"/>
                        </a:rPr>
                        <a:t>بیش از 20000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7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54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%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156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b="1" dirty="0" smtClean="0">
                          <a:effectLst/>
                          <a:cs typeface="B Nazanin" panose="00000400000000000000" pitchFamily="2" charset="-78"/>
                        </a:rPr>
                        <a:t>کار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/>
                </a:tc>
                <a:tc rowSpan="5">
                  <a:txBody>
                    <a:bodyPr/>
                    <a:lstStyle/>
                    <a:p>
                      <a:pPr marL="0" marR="0" algn="ctr" rtl="1">
                        <a:lnSpc>
                          <a:spcPct val="4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هدف سفر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47625" marR="47625" marT="47625" marB="47625">
                    <a:solidFill>
                      <a:srgbClr val="0F6FC6"/>
                    </a:solidFill>
                  </a:tcPr>
                </a:tc>
              </a:tr>
              <a:tr h="28797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18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%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52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b="1" dirty="0">
                          <a:effectLst/>
                          <a:cs typeface="B Nazanin" panose="00000400000000000000" pitchFamily="2" charset="-78"/>
                        </a:rPr>
                        <a:t>خريد كردن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52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7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%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51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b="1" dirty="0" smtClean="0">
                          <a:effectLst/>
                          <a:cs typeface="B Nazanin" panose="00000400000000000000" pitchFamily="2" charset="-78"/>
                        </a:rPr>
                        <a:t> مراجعه به پزشک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7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13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%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38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تفریح و </a:t>
                      </a:r>
                      <a:r>
                        <a:rPr lang="ar-SA" sz="1400" b="1" dirty="0" smtClean="0">
                          <a:effectLst/>
                          <a:cs typeface="B Nazanin" panose="00000400000000000000" pitchFamily="2" charset="-78"/>
                        </a:rPr>
                        <a:t>سرگرمی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7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8</a:t>
                      </a:r>
                      <a:r>
                        <a:rPr lang="en-US" sz="1400" b="1" dirty="0" smtClean="0">
                          <a:effectLst/>
                          <a:cs typeface="B Nazanin" panose="00000400000000000000" pitchFamily="2" charset="-78"/>
                        </a:rPr>
                        <a:t>%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23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 smtClean="0">
                          <a:effectLst/>
                          <a:cs typeface="B Nazanin" panose="00000400000000000000" pitchFamily="2" charset="-78"/>
                        </a:rPr>
                        <a:t>سایر موارد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30108" marR="30108" marT="30108" marB="30108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3693792" y="1587183"/>
            <a:ext cx="5120640" cy="0"/>
          </a:xfrm>
          <a:prstGeom prst="line">
            <a:avLst/>
          </a:prstGeom>
          <a:ln w="15875" cmpd="sng">
            <a:solidFill>
              <a:srgbClr val="0F6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685625" y="2739571"/>
            <a:ext cx="5120640" cy="0"/>
          </a:xfrm>
          <a:prstGeom prst="line">
            <a:avLst/>
          </a:prstGeom>
          <a:ln w="15875" cmpd="sng">
            <a:solidFill>
              <a:srgbClr val="0F6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86510" y="4473548"/>
            <a:ext cx="5120640" cy="0"/>
          </a:xfrm>
          <a:prstGeom prst="line">
            <a:avLst/>
          </a:prstGeom>
          <a:ln w="15875" cmpd="sng">
            <a:solidFill>
              <a:srgbClr val="0F6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8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940" y="4979047"/>
            <a:ext cx="5031388" cy="1727731"/>
            <a:chOff x="-18940" y="4979047"/>
            <a:chExt cx="5031388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940" y="5493858"/>
              <a:ext cx="5031388" cy="1212920"/>
              <a:chOff x="-18940" y="5493858"/>
              <a:chExt cx="5031388" cy="1212920"/>
            </a:xfrm>
          </p:grpSpPr>
          <p:sp>
            <p:nvSpPr>
              <p:cNvPr id="26" name="Flowchart: Off-page Connector 25"/>
              <p:cNvSpPr/>
              <p:nvPr/>
            </p:nvSpPr>
            <p:spPr>
              <a:xfrm rot="16200000">
                <a:off x="2194519" y="3888850"/>
                <a:ext cx="604469" cy="503138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11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17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463426" y="5444678"/>
            <a:ext cx="2494594" cy="430887"/>
          </a:xfrm>
          <a:prstGeom prst="rect">
            <a:avLst/>
          </a:prstGeom>
          <a:pattFill prst="pct50">
            <a:fgClr>
              <a:schemeClr val="tx2">
                <a:lumMod val="60000"/>
                <a:lumOff val="40000"/>
              </a:schemeClr>
            </a:fgClr>
            <a:bgClr>
              <a:schemeClr val="bg2">
                <a:lumMod val="90000"/>
              </a:schemeClr>
            </a:bgClr>
          </a:pattFill>
          <a:effectLst>
            <a:outerShdw blurRad="114300" dist="152400" dir="13500000" sx="103000" sy="103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 rtl="1"/>
            <a:r>
              <a:rPr lang="ar-SA" sz="2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آزمون ضریب</a:t>
            </a:r>
            <a:r>
              <a:rPr lang="en-US" sz="2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α </a:t>
            </a:r>
            <a:r>
              <a:rPr lang="ar-SA" sz="22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کرونبا</a:t>
            </a:r>
            <a:r>
              <a:rPr lang="fa-IR" sz="22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خ</a:t>
            </a:r>
            <a:endParaRPr lang="en-US" sz="22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83292" y="6216724"/>
            <a:ext cx="5118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تجزیه و تحلیل رفتار انتخاب متقاضیان پارکینگ </a:t>
            </a:r>
            <a:r>
              <a:rPr lang="ar-SA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مشترک</a:t>
            </a:r>
            <a:r>
              <a:rPr lang="fa-IR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 </a:t>
            </a:r>
            <a:r>
              <a:rPr lang="ar-SA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بر‌اساس‌ </a:t>
            </a:r>
            <a:r>
              <a:rPr lang="ar-SA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مدل احتمال تشریح</a:t>
            </a:r>
            <a:endParaRPr 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B Davat" panose="00000400000000000000" pitchFamily="2" charset="-78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84153"/>
              </p:ext>
            </p:extLst>
          </p:nvPr>
        </p:nvGraphicFramePr>
        <p:xfrm>
          <a:off x="3870960" y="1160061"/>
          <a:ext cx="5455920" cy="4120235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241300" dir="12600000" sx="103000" sy="103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27960"/>
                <a:gridCol w="2727960"/>
              </a:tblGrid>
              <a:tr h="73697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Titr" panose="00000700000000000000" pitchFamily="2" charset="-78"/>
                        </a:rPr>
                        <a:t>ضریب</a:t>
                      </a:r>
                      <a:r>
                        <a:rPr lang="fa-IR" sz="2400" b="1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Titr" panose="00000700000000000000" pitchFamily="2" charset="-78"/>
                        </a:rPr>
                        <a:t> </a:t>
                      </a: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α</a:t>
                      </a:r>
                      <a:r>
                        <a:rPr lang="fa-IR" sz="24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Titr" panose="00000700000000000000" pitchFamily="2" charset="-78"/>
                        </a:rPr>
                        <a:t> 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Titr" panose="00000700000000000000" pitchFamily="2" charset="-78"/>
                        </a:rPr>
                        <a:t>متغیر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47625" marR="47625" marT="47625" marB="47625"/>
                </a:tc>
              </a:tr>
              <a:tr h="67745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b="1" dirty="0" smtClean="0">
                          <a:effectLst/>
                          <a:cs typeface="B Nazanin" panose="00000400000000000000" pitchFamily="2" charset="-78"/>
                        </a:rPr>
                        <a:t>0/702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400" b="1" dirty="0" smtClean="0">
                          <a:effectLst/>
                          <a:cs typeface="B Nazanin" panose="00000400000000000000" pitchFamily="2" charset="-78"/>
                        </a:rPr>
                        <a:t>مسافت پیاده</a:t>
                      </a:r>
                      <a:r>
                        <a:rPr lang="fa-IR" sz="2400" b="1" dirty="0" smtClean="0">
                          <a:effectLst/>
                          <a:cs typeface="B Nazanin" panose="00000400000000000000" pitchFamily="2" charset="-78"/>
                        </a:rPr>
                        <a:t>‌</a:t>
                      </a:r>
                      <a:r>
                        <a:rPr lang="ar-SA" sz="2400" b="1" dirty="0" smtClean="0">
                          <a:effectLst/>
                          <a:cs typeface="B Nazanin" panose="00000400000000000000" pitchFamily="2" charset="-78"/>
                        </a:rPr>
                        <a:t>روی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7625" marR="47625" marT="47625" marB="47625"/>
                </a:tc>
              </a:tr>
              <a:tr h="67745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b="1" dirty="0" smtClean="0">
                          <a:effectLst/>
                          <a:cs typeface="B Nazanin" panose="00000400000000000000" pitchFamily="2" charset="-78"/>
                        </a:rPr>
                        <a:t>0/724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400" b="1" dirty="0">
                          <a:effectLst/>
                          <a:cs typeface="B Nazanin" panose="00000400000000000000" pitchFamily="2" charset="-78"/>
                        </a:rPr>
                        <a:t>زمان پارکینگ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7625" marR="47625" marT="47625" marB="47625"/>
                </a:tc>
              </a:tr>
              <a:tr h="67745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b="1" dirty="0" smtClean="0">
                          <a:effectLst/>
                          <a:cs typeface="B Nazanin" panose="00000400000000000000" pitchFamily="2" charset="-78"/>
                        </a:rPr>
                        <a:t>0/698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400" b="1" dirty="0">
                          <a:effectLst/>
                          <a:cs typeface="B Nazanin" panose="00000400000000000000" pitchFamily="2" charset="-78"/>
                        </a:rPr>
                        <a:t>هزینه پارکینگ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7625" marR="47625" marT="47625" marB="47625"/>
                </a:tc>
              </a:tr>
              <a:tr h="67745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b="1" dirty="0" smtClean="0">
                          <a:effectLst/>
                          <a:cs typeface="B Nazanin" panose="00000400000000000000" pitchFamily="2" charset="-78"/>
                        </a:rPr>
                        <a:t>0/659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400" b="1" dirty="0">
                          <a:effectLst/>
                          <a:cs typeface="B Nazanin" panose="00000400000000000000" pitchFamily="2" charset="-78"/>
                        </a:rPr>
                        <a:t>سطح خدمات </a:t>
                      </a:r>
                      <a:r>
                        <a:rPr lang="ar-SA" sz="2400" b="1" dirty="0" smtClean="0">
                          <a:effectLst/>
                          <a:cs typeface="B Nazanin" panose="00000400000000000000" pitchFamily="2" charset="-78"/>
                        </a:rPr>
                        <a:t>پلت</a:t>
                      </a:r>
                      <a:r>
                        <a:rPr lang="fa-IR" sz="2400" b="1" dirty="0" smtClean="0">
                          <a:effectLst/>
                          <a:cs typeface="B Nazanin" panose="00000400000000000000" pitchFamily="2" charset="-78"/>
                        </a:rPr>
                        <a:t>‌</a:t>
                      </a:r>
                      <a:r>
                        <a:rPr lang="ar-SA" sz="2400" b="1" dirty="0" smtClean="0">
                          <a:effectLst/>
                          <a:cs typeface="B Nazanin" panose="00000400000000000000" pitchFamily="2" charset="-78"/>
                        </a:rPr>
                        <a:t>فرم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7625" marR="47625" marT="47625" marB="47625"/>
                </a:tc>
              </a:tr>
              <a:tr h="6734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b="1" dirty="0" smtClean="0">
                          <a:effectLst/>
                          <a:cs typeface="B Nazanin" panose="00000400000000000000" pitchFamily="2" charset="-78"/>
                        </a:rPr>
                        <a:t>0/719</a:t>
                      </a:r>
                      <a:endParaRPr lang="en-US" sz="2400" b="1" dirty="0" smtClean="0">
                        <a:effectLst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ar-SA" sz="2400" b="1" dirty="0" smtClean="0">
                          <a:effectLst/>
                          <a:cs typeface="B Nazanin" panose="00000400000000000000" pitchFamily="2" charset="-78"/>
                        </a:rPr>
                        <a:t>عامل خطر امنیتی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5735712" y="185742"/>
            <a:ext cx="13404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پرسشنامه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3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940" y="4979047"/>
            <a:ext cx="12206608" cy="1727731"/>
            <a:chOff x="-18940" y="4979047"/>
            <a:chExt cx="12206608" cy="1727731"/>
          </a:xfrm>
        </p:grpSpPr>
        <p:grpSp>
          <p:nvGrpSpPr>
            <p:cNvPr id="38" name="Group 37"/>
            <p:cNvGrpSpPr/>
            <p:nvPr/>
          </p:nvGrpSpPr>
          <p:grpSpPr>
            <a:xfrm>
              <a:off x="-18940" y="5493858"/>
              <a:ext cx="12206608" cy="1212920"/>
              <a:chOff x="-18940" y="5493858"/>
              <a:chExt cx="12206608" cy="121292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-18940" y="5493858"/>
                <a:ext cx="5031388" cy="1212920"/>
                <a:chOff x="-18940" y="5493858"/>
                <a:chExt cx="5031388" cy="1212920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88850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-9830" y="5493858"/>
                  <a:ext cx="3190355" cy="513048"/>
                  <a:chOff x="4238" y="5479790"/>
                  <a:chExt cx="3190355" cy="513048"/>
                </a:xfrm>
              </p:grpSpPr>
              <p:sp>
                <p:nvSpPr>
                  <p:cNvPr id="27" name="Flowchart: Off-page Connector 25"/>
                  <p:cNvSpPr/>
                  <p:nvPr/>
                </p:nvSpPr>
                <p:spPr>
                  <a:xfrm rot="16200000">
                    <a:off x="1342892" y="4141136"/>
                    <a:ext cx="513048" cy="319035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8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8000 h 10000"/>
                      <a:gd name="connsiteX5" fmla="*/ 0 w 10000"/>
                      <a:gd name="connsiteY5" fmla="*/ 0 h 10000"/>
                      <a:gd name="connsiteX0" fmla="*/ 0 w 10000"/>
                      <a:gd name="connsiteY0" fmla="*/ 0 h 8888"/>
                      <a:gd name="connsiteX1" fmla="*/ 10000 w 10000"/>
                      <a:gd name="connsiteY1" fmla="*/ 0 h 8888"/>
                      <a:gd name="connsiteX2" fmla="*/ 10000 w 10000"/>
                      <a:gd name="connsiteY2" fmla="*/ 8000 h 8888"/>
                      <a:gd name="connsiteX3" fmla="*/ 5000 w 10000"/>
                      <a:gd name="connsiteY3" fmla="*/ 8888 h 8888"/>
                      <a:gd name="connsiteX4" fmla="*/ 0 w 10000"/>
                      <a:gd name="connsiteY4" fmla="*/ 8000 h 8888"/>
                      <a:gd name="connsiteX5" fmla="*/ 0 w 10000"/>
                      <a:gd name="connsiteY5" fmla="*/ 0 h 8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00" h="8888">
                        <a:moveTo>
                          <a:pt x="0" y="0"/>
                        </a:moveTo>
                        <a:lnTo>
                          <a:pt x="10000" y="0"/>
                        </a:lnTo>
                        <a:lnTo>
                          <a:pt x="10000" y="8000"/>
                        </a:lnTo>
                        <a:lnTo>
                          <a:pt x="5000" y="8888"/>
                        </a:lnTo>
                        <a:lnTo>
                          <a:pt x="0" y="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08622" y="5549194"/>
                    <a:ext cx="27281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chemeClr val="bg1"/>
                        </a:solidFill>
                        <a:latin typeface="Bell MT" panose="02020503060305020303" pitchFamily="18" charset="0"/>
                      </a:rPr>
                      <a:t>nafisifatemeh99@gmail.com</a:t>
                    </a:r>
                  </a:p>
                </p:txBody>
              </p:sp>
            </p:grpSp>
          </p:grpSp>
          <p:cxnSp>
            <p:nvCxnSpPr>
              <p:cNvPr id="36" name="Straight Connector 35"/>
              <p:cNvCxnSpPr>
                <a:stCxn id="26" idx="3"/>
              </p:cNvCxnSpPr>
              <p:nvPr/>
            </p:nvCxnSpPr>
            <p:spPr>
              <a:xfrm>
                <a:off x="5012448" y="6404543"/>
                <a:ext cx="7175220" cy="1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12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17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974285" y="185742"/>
            <a:ext cx="28632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نتایج آزمون فرضیه‌ها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9659" y="5395001"/>
            <a:ext cx="5487905" cy="369332"/>
          </a:xfrm>
          <a:prstGeom prst="rect">
            <a:avLst/>
          </a:prstGeom>
          <a:pattFill prst="pct50">
            <a:fgClr>
              <a:schemeClr val="tx2">
                <a:lumMod val="60000"/>
                <a:lumOff val="40000"/>
              </a:schemeClr>
            </a:fgClr>
            <a:bgClr>
              <a:schemeClr val="bg2">
                <a:lumMod val="90000"/>
              </a:schemeClr>
            </a:bgClr>
          </a:pattFill>
          <a:effectLst>
            <a:outerShdw blurRad="152400" dist="152400" dir="13500000" sx="103000" sy="103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ar-SA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درجات همبستگی بین </a:t>
            </a:r>
            <a:r>
              <a:rPr lang="fa-IR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عوامل</a:t>
            </a:r>
            <a:r>
              <a:rPr lang="ar-SA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تأثیرگذار خارجی و </a:t>
            </a:r>
            <a:r>
              <a:rPr lang="ar-SA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ویژگی</a:t>
            </a:r>
            <a:r>
              <a:rPr lang="fa-IR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‌های متقاضی</a:t>
            </a:r>
            <a:endParaRPr lang="en-US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66198"/>
              </p:ext>
            </p:extLst>
          </p:nvPr>
        </p:nvGraphicFramePr>
        <p:xfrm>
          <a:off x="3007916" y="1271326"/>
          <a:ext cx="6935929" cy="3954522"/>
        </p:xfrm>
        <a:graphic>
          <a:graphicData uri="http://schemas.openxmlformats.org/drawingml/2006/table">
            <a:tbl>
              <a:tblPr firstRow="1" bandRow="1">
                <a:effectLst>
                  <a:outerShdw blurRad="152400" dist="241300" dir="13800000" sx="103000" sy="103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80574"/>
                <a:gridCol w="1297488"/>
                <a:gridCol w="1255178"/>
                <a:gridCol w="1198766"/>
                <a:gridCol w="1903923"/>
              </a:tblGrid>
              <a:tr h="6590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هدف سفر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سطح </a:t>
                      </a:r>
                      <a:r>
                        <a:rPr lang="ar-SA" sz="20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درآمد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جنسیت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سن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ar-SA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B Titr" panose="00000700000000000000" pitchFamily="2" charset="-78"/>
                        </a:rPr>
                        <a:t>مورد</a:t>
                      </a:r>
                      <a:endParaRPr lang="en-US" sz="2000" b="1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</a:tr>
              <a:tr h="6590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قابل توجه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اندک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اندک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اندک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مسافت </a:t>
                      </a:r>
                      <a:r>
                        <a:rPr lang="ar-SA" sz="20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پیاده</a:t>
                      </a:r>
                      <a:r>
                        <a:rPr lang="fa-IR" sz="20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‌</a:t>
                      </a:r>
                      <a:r>
                        <a:rPr lang="ar-SA" sz="20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روی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47625" marR="47625" marT="47625" marB="47625">
                    <a:solidFill>
                      <a:srgbClr val="0F6FC6"/>
                    </a:solidFill>
                  </a:tcPr>
                </a:tc>
              </a:tr>
              <a:tr h="6590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قابل توجه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اندک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اندک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اندک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زمان پارکینگ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47625" marR="47625" marT="47625" marB="47625">
                    <a:solidFill>
                      <a:srgbClr val="0F6FC6"/>
                    </a:solidFill>
                  </a:tcPr>
                </a:tc>
              </a:tr>
              <a:tr h="6590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اندک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قابل توجه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اندک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اندک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هزینه پارکینگ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47625" marR="47625" marT="47625" marB="47625">
                    <a:solidFill>
                      <a:srgbClr val="0F6FC6"/>
                    </a:solidFill>
                  </a:tcPr>
                </a:tc>
              </a:tr>
              <a:tr h="6590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اندک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اندک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اندک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اندک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سطح خدمات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47625" marR="47625" marT="47625" marB="47625">
                    <a:solidFill>
                      <a:srgbClr val="0F6FC6"/>
                    </a:solidFill>
                  </a:tcPr>
                </a:tc>
              </a:tr>
              <a:tr h="6590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اندک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نامرتبط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اندک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قابل توجه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عامل خطر امنیتی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47625" marR="47625" marT="47625" marB="47625">
                    <a:solidFill>
                      <a:srgbClr val="0F6FC6"/>
                    </a:solidFill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-183292" y="6216724"/>
            <a:ext cx="5118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تجزیه و تحلیل رفتار انتخاب متقاضیان پارکینگ </a:t>
            </a:r>
            <a:r>
              <a:rPr lang="ar-SA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مشترک</a:t>
            </a:r>
            <a:r>
              <a:rPr lang="fa-IR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 </a:t>
            </a:r>
            <a:r>
              <a:rPr lang="ar-SA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بر‌اساس‌ </a:t>
            </a:r>
            <a:r>
              <a:rPr lang="ar-SA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مدل احتمال تشریح</a:t>
            </a:r>
            <a:endParaRPr 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B Dava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12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940" y="4979047"/>
            <a:ext cx="5031388" cy="1727731"/>
            <a:chOff x="-18940" y="4979047"/>
            <a:chExt cx="5031388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940" y="5493858"/>
              <a:ext cx="5031388" cy="1212920"/>
              <a:chOff x="-18940" y="5493858"/>
              <a:chExt cx="5031388" cy="1212920"/>
            </a:xfrm>
          </p:grpSpPr>
          <p:sp>
            <p:nvSpPr>
              <p:cNvPr id="26" name="Flowchart: Off-page Connector 25"/>
              <p:cNvSpPr/>
              <p:nvPr/>
            </p:nvSpPr>
            <p:spPr>
              <a:xfrm rot="16200000">
                <a:off x="2194519" y="3888850"/>
                <a:ext cx="604469" cy="503138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13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17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10302" y="1371120"/>
            <a:ext cx="8315533" cy="444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rtl="1">
              <a:lnSpc>
                <a:spcPts val="1950"/>
              </a:lnSpc>
              <a:buFont typeface="Wingdings" panose="05000000000000000000" pitchFamily="2" charset="2"/>
              <a:buChar char="v"/>
            </a:pPr>
            <a:r>
              <a:rPr lang="fa-IR" sz="2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فرضیه‌هایی که به تایید نهایی رسیدند :</a:t>
            </a:r>
          </a:p>
          <a:p>
            <a:pPr marL="342900" indent="-342900" algn="just" rtl="1">
              <a:lnSpc>
                <a:spcPts val="1950"/>
              </a:lnSpc>
              <a:buFont typeface="Wingdings" panose="05000000000000000000" pitchFamily="2" charset="2"/>
              <a:buChar char="v"/>
            </a:pPr>
            <a:endParaRPr lang="fa-IR" sz="2200" b="1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just" rtl="1">
              <a:lnSpc>
                <a:spcPts val="1950"/>
              </a:lnSpc>
              <a:buFont typeface="Wingdings" panose="05000000000000000000" pitchFamily="2" charset="2"/>
              <a:buChar char="v"/>
            </a:pPr>
            <a:endParaRPr lang="fa-IR" sz="2200" b="1" dirty="0" smtClean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1257300" lvl="2" indent="-342900" algn="just" rtl="1">
              <a:lnSpc>
                <a:spcPts val="1950"/>
              </a:lnSpc>
              <a:buFont typeface="Wingdings" panose="05000000000000000000" pitchFamily="2" charset="2"/>
              <a:buChar char="ü"/>
            </a:pPr>
            <a:r>
              <a:rPr lang="ar-SA" sz="2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مسافت </a:t>
            </a:r>
            <a:r>
              <a:rPr lang="ar-SA" sz="22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پیاده</a:t>
            </a:r>
            <a:r>
              <a:rPr lang="fa-IR" sz="22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‌</a:t>
            </a:r>
            <a:r>
              <a:rPr lang="ar-SA" sz="22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روی </a:t>
            </a:r>
            <a:r>
              <a:rPr lang="ar-SA" sz="2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با هدف سفر متقاضی همبستگی معناداری دارد.</a:t>
            </a:r>
            <a:endParaRPr lang="fa-IR" sz="22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1257300" lvl="2" indent="-342900" algn="just" rtl="1">
              <a:lnSpc>
                <a:spcPts val="1950"/>
              </a:lnSpc>
              <a:buFont typeface="Wingdings" panose="05000000000000000000" pitchFamily="2" charset="2"/>
              <a:buChar char="ü"/>
            </a:pPr>
            <a:endParaRPr lang="fa-IR" sz="22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1257300" lvl="2" indent="-342900" algn="just" rtl="1">
              <a:lnSpc>
                <a:spcPts val="1950"/>
              </a:lnSpc>
              <a:buFont typeface="Wingdings" panose="05000000000000000000" pitchFamily="2" charset="2"/>
              <a:buChar char="ü"/>
            </a:pPr>
            <a:r>
              <a:rPr lang="ar-SA" sz="2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زمان پارکینگ با هدف سفر متقاضی همبستگی</a:t>
            </a:r>
            <a:r>
              <a:rPr lang="ar-SA" sz="22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معناداری دارد.</a:t>
            </a:r>
            <a:endParaRPr lang="fa-IR" sz="22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1257300" lvl="2" indent="-342900" algn="just" rtl="1">
              <a:lnSpc>
                <a:spcPts val="1950"/>
              </a:lnSpc>
              <a:buFont typeface="Wingdings" panose="05000000000000000000" pitchFamily="2" charset="2"/>
              <a:buChar char="ü"/>
            </a:pPr>
            <a:endParaRPr lang="fa-IR" sz="22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1257300" lvl="2" indent="-342900" algn="just" rtl="1">
              <a:lnSpc>
                <a:spcPts val="1950"/>
              </a:lnSpc>
              <a:buFont typeface="Wingdings" panose="05000000000000000000" pitchFamily="2" charset="2"/>
              <a:buChar char="ü"/>
            </a:pPr>
            <a:r>
              <a:rPr lang="ar-SA" sz="2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هزینه پارکینگ با درآمد متقاضی همبستگی</a:t>
            </a:r>
            <a:r>
              <a:rPr lang="ar-SA" sz="22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معناداری دارد.</a:t>
            </a:r>
            <a:endParaRPr lang="fa-IR" sz="22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1257300" lvl="2" indent="-342900" algn="just" rtl="1">
              <a:lnSpc>
                <a:spcPts val="1950"/>
              </a:lnSpc>
              <a:buFont typeface="Wingdings" panose="05000000000000000000" pitchFamily="2" charset="2"/>
              <a:buChar char="ü"/>
            </a:pPr>
            <a:endParaRPr lang="fa-IR" sz="22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1257300" lvl="2" indent="-342900" algn="just" rtl="1">
              <a:lnSpc>
                <a:spcPts val="1950"/>
              </a:lnSpc>
              <a:buFont typeface="Wingdings" panose="05000000000000000000" pitchFamily="2" charset="2"/>
              <a:buChar char="ü"/>
            </a:pPr>
            <a:r>
              <a:rPr lang="ar-SA" sz="2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عامل خطر امنیتی با سن متقاضی همبستگی معناداری دارد.</a:t>
            </a:r>
            <a:endParaRPr lang="fa-IR" sz="22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342900" indent="-342900" algn="just" rtl="1">
              <a:lnSpc>
                <a:spcPts val="1950"/>
              </a:lnSpc>
              <a:buFont typeface="Wingdings" panose="05000000000000000000" pitchFamily="2" charset="2"/>
              <a:buChar char="v"/>
            </a:pPr>
            <a:endParaRPr lang="fa-IR" sz="2200" b="1" dirty="0" smtClean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just" rtl="1">
              <a:lnSpc>
                <a:spcPts val="1950"/>
              </a:lnSpc>
              <a:buFont typeface="Wingdings" panose="05000000000000000000" pitchFamily="2" charset="2"/>
              <a:buChar char="v"/>
            </a:pPr>
            <a:endParaRPr lang="fa-IR" sz="2200" b="1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just" rtl="1">
              <a:lnSpc>
                <a:spcPts val="1950"/>
              </a:lnSpc>
              <a:buFont typeface="Wingdings" panose="05000000000000000000" pitchFamily="2" charset="2"/>
              <a:buChar char="v"/>
            </a:pPr>
            <a:endParaRPr lang="fa-IR" sz="2200" b="1" dirty="0" smtClean="0">
              <a:cs typeface="B Nazanin" panose="00000400000000000000" pitchFamily="2" charset="-78"/>
            </a:endParaRPr>
          </a:p>
          <a:p>
            <a:pPr marL="342900" indent="-342900"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200" b="1" dirty="0" smtClean="0">
                <a:cs typeface="B Nazanin" panose="00000400000000000000" pitchFamily="2" charset="-78"/>
              </a:rPr>
              <a:t>بنابراین </a:t>
            </a:r>
            <a:r>
              <a:rPr lang="ar-SA" sz="2200" b="1" dirty="0" smtClean="0">
                <a:cs typeface="B Nazanin" panose="00000400000000000000" pitchFamily="2" charset="-78"/>
              </a:rPr>
              <a:t>فرضیه اصلی</a:t>
            </a:r>
            <a:r>
              <a:rPr lang="fa-IR" sz="2200" b="1" dirty="0" smtClean="0">
                <a:cs typeface="B Nazanin" panose="00000400000000000000" pitchFamily="2" charset="-78"/>
              </a:rPr>
              <a:t> تایید شد</a:t>
            </a:r>
            <a:r>
              <a:rPr lang="ar-SA" sz="2200" b="1" dirty="0" smtClean="0">
                <a:cs typeface="B Nazanin" panose="00000400000000000000" pitchFamily="2" charset="-78"/>
              </a:rPr>
              <a:t> </a:t>
            </a:r>
            <a:r>
              <a:rPr lang="fa-IR" sz="2200" b="1" dirty="0">
                <a:cs typeface="B Nazanin" panose="00000400000000000000" pitchFamily="2" charset="-78"/>
              </a:rPr>
              <a:t>:</a:t>
            </a:r>
            <a:r>
              <a:rPr lang="ar-SA" sz="2200" b="1" dirty="0">
                <a:cs typeface="B Nazanin" panose="00000400000000000000" pitchFamily="2" charset="-78"/>
              </a:rPr>
              <a:t> </a:t>
            </a:r>
            <a:r>
              <a:rPr lang="fa-IR" sz="2200" b="1" dirty="0">
                <a:cs typeface="B Nazanin" panose="00000400000000000000" pitchFamily="2" charset="-78"/>
              </a:rPr>
              <a:t>«</a:t>
            </a:r>
            <a:r>
              <a:rPr lang="fa-IR" sz="2200" b="1" dirty="0" smtClean="0">
                <a:cs typeface="B Nazanin" panose="00000400000000000000" pitchFamily="2" charset="-78"/>
              </a:rPr>
              <a:t>وجود همبستگی </a:t>
            </a:r>
            <a:r>
              <a:rPr lang="fa-IR" sz="2200" b="1" dirty="0">
                <a:cs typeface="B Nazanin" panose="00000400000000000000" pitchFamily="2" charset="-78"/>
              </a:rPr>
              <a:t>بین عوامل</a:t>
            </a:r>
            <a:r>
              <a:rPr lang="ar-SA" sz="2200" b="1" dirty="0">
                <a:cs typeface="B Nazanin" panose="00000400000000000000" pitchFamily="2" charset="-78"/>
              </a:rPr>
              <a:t> تأثیرگذار خارجی و ویژگی</a:t>
            </a:r>
            <a:r>
              <a:rPr lang="fa-IR" sz="2200" b="1" dirty="0">
                <a:cs typeface="B Nazanin" panose="00000400000000000000" pitchFamily="2" charset="-78"/>
              </a:rPr>
              <a:t>‌های </a:t>
            </a:r>
            <a:r>
              <a:rPr lang="fa-IR" sz="2200" b="1" dirty="0" smtClean="0">
                <a:cs typeface="B Nazanin" panose="00000400000000000000" pitchFamily="2" charset="-78"/>
              </a:rPr>
              <a:t>متقاضی»</a:t>
            </a:r>
            <a:endParaRPr lang="en-US" sz="22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430337" y="185742"/>
            <a:ext cx="19511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بحث و بررسی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83292" y="6216724"/>
            <a:ext cx="5118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تجزیه و تحلیل رفتار انتخاب متقاضیان پارکینگ </a:t>
            </a:r>
            <a:r>
              <a:rPr lang="ar-SA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مشترک</a:t>
            </a:r>
            <a:r>
              <a:rPr lang="fa-IR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 </a:t>
            </a:r>
            <a:r>
              <a:rPr lang="ar-SA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بر‌اساس‌ </a:t>
            </a:r>
            <a:r>
              <a:rPr lang="ar-SA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مدل احتمال تشریح</a:t>
            </a:r>
            <a:endParaRPr 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B Davat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4515" y="780247"/>
            <a:ext cx="820230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rtl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endParaRPr lang="fa-IR" sz="2000" b="1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522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940" y="4979047"/>
            <a:ext cx="5031388" cy="1727731"/>
            <a:chOff x="-18940" y="4979047"/>
            <a:chExt cx="5031388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940" y="5493858"/>
              <a:ext cx="5031388" cy="1212920"/>
              <a:chOff x="-18940" y="5493858"/>
              <a:chExt cx="5031388" cy="1212920"/>
            </a:xfrm>
          </p:grpSpPr>
          <p:sp>
            <p:nvSpPr>
              <p:cNvPr id="26" name="Flowchart: Off-page Connector 25"/>
              <p:cNvSpPr/>
              <p:nvPr/>
            </p:nvSpPr>
            <p:spPr>
              <a:xfrm rot="16200000">
                <a:off x="2194519" y="3888850"/>
                <a:ext cx="604469" cy="503138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14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17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60112" y="708962"/>
            <a:ext cx="10165724" cy="325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ts val="1950"/>
              </a:lnSpc>
            </a:pP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30337" y="185742"/>
            <a:ext cx="19511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بحث و بررسی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83292" y="6216724"/>
            <a:ext cx="5118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تجزیه و تحلیل رفتار انتخاب متقاضیان پارکینگ </a:t>
            </a:r>
            <a:r>
              <a:rPr lang="ar-SA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مشترک</a:t>
            </a:r>
            <a:r>
              <a:rPr lang="fa-IR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 </a:t>
            </a:r>
            <a:r>
              <a:rPr lang="ar-SA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بر‌اساس‌ </a:t>
            </a:r>
            <a:r>
              <a:rPr lang="ar-SA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مدل احتمال تشریح</a:t>
            </a:r>
            <a:endParaRPr 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B Davat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22029" y="922138"/>
            <a:ext cx="8819747" cy="491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rtl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fa-IR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کوتاه کردن </a:t>
            </a:r>
            <a:r>
              <a:rPr lang="ar-SA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فاصله پیاده</a:t>
            </a:r>
            <a:r>
              <a:rPr lang="fa-IR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‌</a:t>
            </a:r>
            <a:r>
              <a:rPr lang="ar-SA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روی بین مقصد اصلی و پارکینگ </a:t>
            </a:r>
            <a:r>
              <a:rPr lang="fa-IR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مشترک </a:t>
            </a:r>
            <a:r>
              <a:rPr lang="ar-SA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تا حد امکان</a:t>
            </a:r>
            <a:endParaRPr lang="fa-IR" sz="2000" b="1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marR="0" lvl="0" indent="-285750" algn="just" rtl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fa-IR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تسهیل </a:t>
            </a:r>
            <a:r>
              <a:rPr lang="ar-SA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فرآیند پارکینگ </a:t>
            </a:r>
            <a:r>
              <a:rPr lang="fa-IR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توسط </a:t>
            </a:r>
            <a:r>
              <a:rPr lang="ar-SA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پلت</a:t>
            </a:r>
            <a:r>
              <a:rPr lang="fa-IR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‌</a:t>
            </a:r>
            <a:r>
              <a:rPr lang="ar-SA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فرم پارکینگ </a:t>
            </a:r>
            <a:r>
              <a:rPr lang="fa-IR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جهت کاهش</a:t>
            </a:r>
            <a:r>
              <a:rPr lang="ar-SA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زمان پارک</a:t>
            </a:r>
            <a:r>
              <a:rPr lang="fa-IR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کردن</a:t>
            </a:r>
          </a:p>
          <a:p>
            <a:pPr marL="285750" marR="0" lvl="0" indent="-285750" algn="just" rtl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fa-IR" sz="2000" b="1" dirty="0" smtClean="0">
                <a:cs typeface="B Nazanin" panose="00000400000000000000" pitchFamily="2" charset="-78"/>
              </a:rPr>
              <a:t>اختصاص </a:t>
            </a:r>
            <a:r>
              <a:rPr lang="ar-SA" sz="2000" b="1" dirty="0" smtClean="0">
                <a:cs typeface="B Nazanin" panose="00000400000000000000" pitchFamily="2" charset="-78"/>
              </a:rPr>
              <a:t>یارانه‌های اقتصادی</a:t>
            </a:r>
            <a:r>
              <a:rPr lang="fa-IR" sz="2000" b="1" dirty="0" smtClean="0">
                <a:cs typeface="B Nazanin" panose="00000400000000000000" pitchFamily="2" charset="-78"/>
              </a:rPr>
              <a:t> به ویژه به </a:t>
            </a:r>
            <a:r>
              <a:rPr lang="ar-SA" sz="2000" b="1" dirty="0">
                <a:cs typeface="B Nazanin" panose="00000400000000000000" pitchFamily="2" charset="-78"/>
              </a:rPr>
              <a:t>گروه </a:t>
            </a:r>
            <a:r>
              <a:rPr lang="ar-SA" sz="2000" b="1" dirty="0" smtClean="0">
                <a:cs typeface="B Nazanin" panose="00000400000000000000" pitchFamily="2" charset="-78"/>
              </a:rPr>
              <a:t>کم‌درآمد</a:t>
            </a:r>
            <a:r>
              <a:rPr lang="fa-IR" sz="2000" b="1" dirty="0" smtClean="0">
                <a:cs typeface="B Nazanin" panose="00000400000000000000" pitchFamily="2" charset="-78"/>
              </a:rPr>
              <a:t> توسط</a:t>
            </a:r>
            <a:r>
              <a:rPr lang="ar-SA" sz="2000" b="1" dirty="0" smtClean="0">
                <a:cs typeface="B Nazanin" panose="00000400000000000000" pitchFamily="2" charset="-78"/>
              </a:rPr>
              <a:t> </a:t>
            </a:r>
            <a:r>
              <a:rPr lang="ar-SA" sz="2000" b="1" dirty="0">
                <a:cs typeface="B Nazanin" panose="00000400000000000000" pitchFamily="2" charset="-78"/>
              </a:rPr>
              <a:t>دولت و پلت‌فرم پارکینگ </a:t>
            </a:r>
            <a:r>
              <a:rPr lang="ar-SA" sz="2000" b="1" dirty="0" smtClean="0">
                <a:cs typeface="B Nazanin" panose="00000400000000000000" pitchFamily="2" charset="-78"/>
              </a:rPr>
              <a:t>مشترک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marL="285750" marR="0" lvl="0" indent="-285750" algn="just" rtl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ar-SA" sz="2000" b="1" dirty="0" smtClean="0">
                <a:cs typeface="B Nazanin" panose="00000400000000000000" pitchFamily="2" charset="-78"/>
              </a:rPr>
              <a:t>ارتقا</a:t>
            </a:r>
            <a:r>
              <a:rPr lang="fa-IR" sz="2000" b="1" dirty="0" smtClean="0">
                <a:cs typeface="B Nazanin" panose="00000400000000000000" pitchFamily="2" charset="-78"/>
              </a:rPr>
              <a:t> </a:t>
            </a:r>
            <a:r>
              <a:rPr lang="ar-SA" sz="2000" b="1" dirty="0">
                <a:cs typeface="B Nazanin" panose="00000400000000000000" pitchFamily="2" charset="-78"/>
              </a:rPr>
              <a:t>امنیت در طراحی </a:t>
            </a:r>
            <a:r>
              <a:rPr lang="ar-SA" sz="2000" b="1" dirty="0" smtClean="0">
                <a:cs typeface="B Nazanin" panose="00000400000000000000" pitchFamily="2" charset="-78"/>
              </a:rPr>
              <a:t>پارکینگ</a:t>
            </a:r>
            <a:r>
              <a:rPr lang="fa-IR" sz="2000" b="1" dirty="0" smtClean="0">
                <a:cs typeface="B Nazanin" panose="00000400000000000000" pitchFamily="2" charset="-78"/>
              </a:rPr>
              <a:t>‌</a:t>
            </a:r>
            <a:r>
              <a:rPr lang="ar-SA" sz="2000" b="1" dirty="0" smtClean="0">
                <a:cs typeface="B Nazanin" panose="00000400000000000000" pitchFamily="2" charset="-78"/>
              </a:rPr>
              <a:t>های مشترک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marL="285750" marR="0" lvl="0" indent="-285750" algn="just" rtl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ar-SA" sz="2000" b="1" dirty="0" smtClean="0">
                <a:cs typeface="B Nazanin" panose="00000400000000000000" pitchFamily="2" charset="-78"/>
              </a:rPr>
              <a:t>ا</a:t>
            </a:r>
            <a:r>
              <a:rPr lang="fa-IR" sz="2000" b="1" dirty="0" smtClean="0">
                <a:cs typeface="B Nazanin" panose="00000400000000000000" pitchFamily="2" charset="-78"/>
              </a:rPr>
              <a:t>رتقا و بهبود</a:t>
            </a:r>
            <a:r>
              <a:rPr lang="ar-SA" sz="2000" b="1" dirty="0" smtClean="0">
                <a:cs typeface="B Nazanin" panose="00000400000000000000" pitchFamily="2" charset="-78"/>
              </a:rPr>
              <a:t> </a:t>
            </a:r>
            <a:r>
              <a:rPr lang="ar-SA" sz="2000" b="1" dirty="0">
                <a:cs typeface="B Nazanin" panose="00000400000000000000" pitchFamily="2" charset="-78"/>
              </a:rPr>
              <a:t>سطح خدمات پلت‌فرم </a:t>
            </a:r>
            <a:r>
              <a:rPr lang="fa-IR" sz="2000" b="1" dirty="0" smtClean="0">
                <a:cs typeface="B Nazanin" panose="00000400000000000000" pitchFamily="2" charset="-78"/>
              </a:rPr>
              <a:t>مانند </a:t>
            </a:r>
            <a:r>
              <a:rPr lang="ar-SA" sz="2000" b="1" dirty="0" smtClean="0">
                <a:cs typeface="B Nazanin" panose="00000400000000000000" pitchFamily="2" charset="-78"/>
              </a:rPr>
              <a:t>رزرو </a:t>
            </a:r>
            <a:r>
              <a:rPr lang="fa-IR" sz="2000" b="1" dirty="0" smtClean="0">
                <a:cs typeface="B Nazanin" panose="00000400000000000000" pitchFamily="2" charset="-78"/>
              </a:rPr>
              <a:t>آنلاین </a:t>
            </a:r>
            <a:r>
              <a:rPr lang="ar-SA" sz="2000" b="1" dirty="0" smtClean="0">
                <a:cs typeface="B Nazanin" panose="00000400000000000000" pitchFamily="2" charset="-78"/>
              </a:rPr>
              <a:t>پارکینگ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marL="285750" marR="0" lvl="0" indent="-285750" algn="just" rtl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fa-IR" sz="2000" b="1" dirty="0" smtClean="0">
                <a:cs typeface="B Nazanin" panose="00000400000000000000" pitchFamily="2" charset="-78"/>
              </a:rPr>
              <a:t>ارائه </a:t>
            </a:r>
            <a:r>
              <a:rPr lang="ar-SA" sz="2000" b="1" dirty="0" smtClean="0">
                <a:cs typeface="B Nazanin" panose="00000400000000000000" pitchFamily="2" charset="-78"/>
              </a:rPr>
              <a:t>برنامه‌های </a:t>
            </a:r>
            <a:r>
              <a:rPr lang="ar-SA" sz="2000" b="1" dirty="0">
                <a:cs typeface="B Nazanin" panose="00000400000000000000" pitchFamily="2" charset="-78"/>
              </a:rPr>
              <a:t>تبلیغاتی </a:t>
            </a:r>
            <a:r>
              <a:rPr lang="ar-SA" sz="2000" b="1" dirty="0" smtClean="0">
                <a:cs typeface="B Nazanin" panose="00000400000000000000" pitchFamily="2" charset="-78"/>
              </a:rPr>
              <a:t>مختلف</a:t>
            </a:r>
            <a:r>
              <a:rPr lang="fa-IR" sz="2000" b="1" dirty="0" smtClean="0">
                <a:cs typeface="B Nazanin" panose="00000400000000000000" pitchFamily="2" charset="-78"/>
              </a:rPr>
              <a:t> مبتنی بر </a:t>
            </a:r>
            <a:r>
              <a:rPr lang="ar-SA" sz="2000" b="1" dirty="0">
                <a:cs typeface="B Nazanin" panose="00000400000000000000" pitchFamily="2" charset="-78"/>
              </a:rPr>
              <a:t>اطلاعات مرکزی </a:t>
            </a:r>
            <a:r>
              <a:rPr lang="fa-IR" sz="2000" b="1" dirty="0">
                <a:cs typeface="B Nazanin" panose="00000400000000000000" pitchFamily="2" charset="-78"/>
              </a:rPr>
              <a:t>و</a:t>
            </a:r>
            <a:r>
              <a:rPr lang="ar-SA" sz="2000" b="1" dirty="0">
                <a:cs typeface="B Nazanin" panose="00000400000000000000" pitchFamily="2" charset="-78"/>
              </a:rPr>
              <a:t> اطلاعات جانبی </a:t>
            </a:r>
            <a:r>
              <a:rPr lang="ar-SA" sz="2000" b="1" dirty="0" smtClean="0">
                <a:cs typeface="B Nazanin" panose="00000400000000000000" pitchFamily="2" charset="-78"/>
              </a:rPr>
              <a:t>بر </a:t>
            </a:r>
            <a:r>
              <a:rPr lang="ar-SA" sz="2000" b="1" dirty="0">
                <a:cs typeface="B Nazanin" panose="00000400000000000000" pitchFamily="2" charset="-78"/>
              </a:rPr>
              <a:t>اساس </a:t>
            </a:r>
            <a:r>
              <a:rPr lang="ar-SA" sz="2000" b="1" dirty="0" smtClean="0">
                <a:cs typeface="B Nazanin" panose="00000400000000000000" pitchFamily="2" charset="-78"/>
              </a:rPr>
              <a:t>مدل</a:t>
            </a:r>
            <a:r>
              <a:rPr lang="fa-IR" sz="2000" b="1" dirty="0" smtClean="0">
                <a:cs typeface="B Nazanin" panose="00000400000000000000" pitchFamily="2" charset="-78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ELM</a:t>
            </a:r>
            <a:r>
              <a:rPr lang="ar-SA" sz="2000" b="1" dirty="0" smtClean="0">
                <a:cs typeface="B Nazanin" panose="00000400000000000000" pitchFamily="2" charset="-78"/>
              </a:rPr>
              <a:t>، </a:t>
            </a:r>
            <a:r>
              <a:rPr lang="ar-SA" sz="2000" b="1" dirty="0">
                <a:cs typeface="B Nazanin" panose="00000400000000000000" pitchFamily="2" charset="-78"/>
              </a:rPr>
              <a:t>برای گروه‌های هدف </a:t>
            </a:r>
            <a:r>
              <a:rPr lang="ar-SA" sz="2000" b="1" dirty="0" smtClean="0">
                <a:cs typeface="B Nazanin" panose="00000400000000000000" pitchFamily="2" charset="-78"/>
              </a:rPr>
              <a:t>مختلف</a:t>
            </a:r>
            <a:endParaRPr lang="fa-IR" sz="2000" b="1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7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940" y="4979047"/>
            <a:ext cx="5031388" cy="1727731"/>
            <a:chOff x="-18940" y="4979047"/>
            <a:chExt cx="5031388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940" y="5493858"/>
              <a:ext cx="5031388" cy="1212920"/>
              <a:chOff x="-18940" y="5493858"/>
              <a:chExt cx="5031388" cy="1212920"/>
            </a:xfrm>
          </p:grpSpPr>
          <p:sp>
            <p:nvSpPr>
              <p:cNvPr id="26" name="Flowchart: Off-page Connector 25"/>
              <p:cNvSpPr/>
              <p:nvPr/>
            </p:nvSpPr>
            <p:spPr>
              <a:xfrm rot="16200000">
                <a:off x="2194519" y="3888850"/>
                <a:ext cx="604469" cy="503138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15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17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80824" y="1093676"/>
            <a:ext cx="1032970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rtl="1">
              <a:buFont typeface="Wingdings" panose="05000000000000000000" pitchFamily="2" charset="2"/>
              <a:buChar char="v"/>
            </a:pPr>
            <a:r>
              <a:rPr lang="ar-SA" sz="2000" b="1" dirty="0">
                <a:cs typeface="B Nazanin" panose="00000400000000000000" pitchFamily="2" charset="-78"/>
              </a:rPr>
              <a:t>همبستگی </a:t>
            </a:r>
            <a:r>
              <a:rPr lang="ar-SA" sz="2000" b="1" dirty="0" smtClean="0">
                <a:cs typeface="B Nazanin" panose="00000400000000000000" pitchFamily="2" charset="-78"/>
              </a:rPr>
              <a:t>قابل‌توجه</a:t>
            </a:r>
            <a:r>
              <a:rPr lang="fa-IR" sz="2000" b="1" dirty="0" smtClean="0">
                <a:cs typeface="B Nazanin" panose="00000400000000000000" pitchFamily="2" charset="-78"/>
              </a:rPr>
              <a:t> بین</a:t>
            </a:r>
            <a:r>
              <a:rPr lang="ar-SA" sz="2000" b="1" dirty="0" smtClean="0">
                <a:cs typeface="B Nazanin" panose="00000400000000000000" pitchFamily="2" charset="-78"/>
              </a:rPr>
              <a:t> فاصله </a:t>
            </a:r>
            <a:r>
              <a:rPr lang="ar-SA" sz="2000" b="1" dirty="0">
                <a:cs typeface="B Nazanin" panose="00000400000000000000" pitchFamily="2" charset="-78"/>
              </a:rPr>
              <a:t>پیاده‌روی و زمان پارکینگ </a:t>
            </a:r>
            <a:r>
              <a:rPr lang="ar-SA" sz="2000" b="1" dirty="0" smtClean="0">
                <a:cs typeface="B Nazanin" panose="00000400000000000000" pitchFamily="2" charset="-78"/>
              </a:rPr>
              <a:t>با </a:t>
            </a:r>
            <a:r>
              <a:rPr lang="ar-SA" sz="2000" b="1" dirty="0">
                <a:cs typeface="B Nazanin" panose="00000400000000000000" pitchFamily="2" charset="-78"/>
              </a:rPr>
              <a:t>هدف سفر </a:t>
            </a:r>
            <a:r>
              <a:rPr lang="ar-SA" sz="2000" b="1" dirty="0" smtClean="0">
                <a:cs typeface="B Nazanin" panose="00000400000000000000" pitchFamily="2" charset="-78"/>
              </a:rPr>
              <a:t>متقاضی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just" rtl="1">
              <a:buFont typeface="Wingdings" panose="05000000000000000000" pitchFamily="2" charset="2"/>
              <a:buChar char="v"/>
            </a:pP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just" rtl="1">
              <a:buFont typeface="Wingdings" panose="05000000000000000000" pitchFamily="2" charset="2"/>
              <a:buChar char="v"/>
            </a:pPr>
            <a:r>
              <a:rPr lang="ar-SA" sz="2000" b="1" dirty="0">
                <a:cs typeface="B Nazanin" panose="00000400000000000000" pitchFamily="2" charset="-78"/>
              </a:rPr>
              <a:t>همبستگی قابل‌توجه </a:t>
            </a:r>
            <a:r>
              <a:rPr lang="fa-IR" sz="2000" b="1" dirty="0" smtClean="0">
                <a:cs typeface="B Nazanin" panose="00000400000000000000" pitchFamily="2" charset="-78"/>
              </a:rPr>
              <a:t>بین </a:t>
            </a:r>
            <a:r>
              <a:rPr lang="ar-SA" sz="2000" b="1" dirty="0" smtClean="0">
                <a:cs typeface="B Nazanin" panose="00000400000000000000" pitchFamily="2" charset="-78"/>
              </a:rPr>
              <a:t>هزینه پارکینگ </a:t>
            </a:r>
            <a:r>
              <a:rPr lang="ar-SA" sz="2000" b="1" dirty="0">
                <a:cs typeface="B Nazanin" panose="00000400000000000000" pitchFamily="2" charset="-78"/>
              </a:rPr>
              <a:t>با درآمد متقاضی 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just" rtl="1">
              <a:buFont typeface="Wingdings" panose="05000000000000000000" pitchFamily="2" charset="2"/>
              <a:buChar char="v"/>
            </a:pPr>
            <a:endParaRPr lang="fa-IR" sz="2000" b="1" dirty="0">
              <a:cs typeface="B Nazanin" panose="00000400000000000000" pitchFamily="2" charset="-78"/>
            </a:endParaRPr>
          </a:p>
          <a:p>
            <a:pPr marL="342900" indent="-342900" algn="just" rtl="1">
              <a:buFont typeface="Wingdings" panose="05000000000000000000" pitchFamily="2" charset="2"/>
              <a:buChar char="v"/>
            </a:pPr>
            <a:r>
              <a:rPr lang="ar-SA" sz="2000" b="1" dirty="0">
                <a:cs typeface="B Nazanin" panose="00000400000000000000" pitchFamily="2" charset="-78"/>
              </a:rPr>
              <a:t>همبستگی قابل توجه </a:t>
            </a:r>
            <a:r>
              <a:rPr lang="fa-IR" sz="2000" b="1" dirty="0" smtClean="0">
                <a:cs typeface="B Nazanin" panose="00000400000000000000" pitchFamily="2" charset="-78"/>
              </a:rPr>
              <a:t>بین </a:t>
            </a:r>
            <a:r>
              <a:rPr lang="ar-SA" sz="2000" b="1" dirty="0" smtClean="0">
                <a:cs typeface="B Nazanin" panose="00000400000000000000" pitchFamily="2" charset="-78"/>
              </a:rPr>
              <a:t>عامل </a:t>
            </a:r>
            <a:r>
              <a:rPr lang="ar-SA" sz="2000" b="1" dirty="0">
                <a:cs typeface="B Nazanin" panose="00000400000000000000" pitchFamily="2" charset="-78"/>
              </a:rPr>
              <a:t>خطر </a:t>
            </a:r>
            <a:r>
              <a:rPr lang="ar-SA" sz="2000" b="1" dirty="0" smtClean="0">
                <a:cs typeface="B Nazanin" panose="00000400000000000000" pitchFamily="2" charset="-78"/>
              </a:rPr>
              <a:t>امنیتی با </a:t>
            </a:r>
            <a:r>
              <a:rPr lang="ar-SA" sz="2000" b="1" dirty="0">
                <a:cs typeface="B Nazanin" panose="00000400000000000000" pitchFamily="2" charset="-78"/>
              </a:rPr>
              <a:t>سن متقاضی 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just" rtl="1">
              <a:buFont typeface="Wingdings" panose="05000000000000000000" pitchFamily="2" charset="2"/>
              <a:buChar char="v"/>
            </a:pPr>
            <a:endParaRPr lang="fa-IR" sz="2000" b="1" dirty="0">
              <a:cs typeface="B Nazanin" panose="00000400000000000000" pitchFamily="2" charset="-78"/>
            </a:endParaRPr>
          </a:p>
          <a:p>
            <a:pPr marL="342900" indent="-342900" algn="just" rtl="1">
              <a:buFont typeface="Wingdings" panose="05000000000000000000" pitchFamily="2" charset="2"/>
              <a:buChar char="v"/>
            </a:pPr>
            <a:r>
              <a:rPr lang="fa-IR" sz="2000" b="1" dirty="0" smtClean="0">
                <a:cs typeface="B Nazanin" panose="00000400000000000000" pitchFamily="2" charset="-78"/>
              </a:rPr>
              <a:t>حمایت </a:t>
            </a:r>
            <a:r>
              <a:rPr lang="ar-SA" sz="2000" b="1" dirty="0" smtClean="0">
                <a:cs typeface="B Nazanin" panose="00000400000000000000" pitchFamily="2" charset="-78"/>
              </a:rPr>
              <a:t>این </a:t>
            </a:r>
            <a:r>
              <a:rPr lang="ar-SA" sz="2000" b="1" dirty="0">
                <a:cs typeface="B Nazanin" panose="00000400000000000000" pitchFamily="2" charset="-78"/>
              </a:rPr>
              <a:t>نتایج از فرضیه اصلی </a:t>
            </a:r>
            <a:r>
              <a:rPr lang="fa-IR" sz="2000" b="1" dirty="0">
                <a:cs typeface="B Nazanin" panose="00000400000000000000" pitchFamily="2" charset="-78"/>
              </a:rPr>
              <a:t>یعنی «وجود همبستگی بین عوامل</a:t>
            </a:r>
            <a:r>
              <a:rPr lang="ar-SA" sz="2000" b="1" dirty="0">
                <a:cs typeface="B Nazanin" panose="00000400000000000000" pitchFamily="2" charset="-78"/>
              </a:rPr>
              <a:t> تأثیرگذار خارجی و ویژگی</a:t>
            </a:r>
            <a:r>
              <a:rPr lang="fa-IR" sz="2000" b="1" dirty="0">
                <a:cs typeface="B Nazanin" panose="00000400000000000000" pitchFamily="2" charset="-78"/>
              </a:rPr>
              <a:t>‌های متقاضی»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just" rtl="1">
              <a:buFont typeface="Wingdings" panose="05000000000000000000" pitchFamily="2" charset="2"/>
              <a:buChar char="v"/>
            </a:pP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just" rtl="1">
              <a:buFont typeface="Wingdings" panose="05000000000000000000" pitchFamily="2" charset="2"/>
              <a:buChar char="v"/>
            </a:pPr>
            <a:r>
              <a:rPr lang="fa-IR" sz="2000" b="1" dirty="0" smtClean="0">
                <a:cs typeface="B Nazanin" panose="00000400000000000000" pitchFamily="2" charset="-78"/>
              </a:rPr>
              <a:t>وجود </a:t>
            </a:r>
            <a:r>
              <a:rPr lang="ar-SA" sz="2000" b="1" dirty="0">
                <a:cs typeface="B Nazanin" panose="00000400000000000000" pitchFamily="2" charset="-78"/>
              </a:rPr>
              <a:t>تعامل </a:t>
            </a:r>
            <a:r>
              <a:rPr lang="fa-IR" sz="2000" b="1" dirty="0" smtClean="0">
                <a:cs typeface="B Nazanin" panose="00000400000000000000" pitchFamily="2" charset="-78"/>
              </a:rPr>
              <a:t>متقابل بین </a:t>
            </a:r>
            <a:r>
              <a:rPr lang="ar-SA" sz="2000" b="1" dirty="0" smtClean="0">
                <a:cs typeface="B Nazanin" panose="00000400000000000000" pitchFamily="2" charset="-78"/>
              </a:rPr>
              <a:t>تامین</a:t>
            </a:r>
            <a:r>
              <a:rPr lang="fa-IR" sz="2000" b="1" dirty="0" smtClean="0">
                <a:cs typeface="B Nazanin" panose="00000400000000000000" pitchFamily="2" charset="-78"/>
              </a:rPr>
              <a:t>‌</a:t>
            </a:r>
            <a:r>
              <a:rPr lang="ar-SA" sz="2000" b="1" dirty="0" smtClean="0">
                <a:cs typeface="B Nazanin" panose="00000400000000000000" pitchFamily="2" charset="-78"/>
              </a:rPr>
              <a:t>کننده </a:t>
            </a:r>
            <a:r>
              <a:rPr lang="ar-SA" sz="2000" b="1" dirty="0">
                <a:cs typeface="B Nazanin" panose="00000400000000000000" pitchFamily="2" charset="-78"/>
              </a:rPr>
              <a:t>و متقاضی در طرح پارکینگ </a:t>
            </a:r>
            <a:r>
              <a:rPr lang="ar-SA" sz="2000" b="1" dirty="0" smtClean="0">
                <a:cs typeface="B Nazanin" panose="00000400000000000000" pitchFamily="2" charset="-78"/>
              </a:rPr>
              <a:t>مشترک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just" rtl="1">
              <a:buFont typeface="Wingdings" panose="05000000000000000000" pitchFamily="2" charset="2"/>
              <a:buChar char="v"/>
            </a:pPr>
            <a:endParaRPr lang="fa-IR" sz="2000" b="1" dirty="0">
              <a:cs typeface="B Nazanin" panose="00000400000000000000" pitchFamily="2" charset="-78"/>
            </a:endParaRPr>
          </a:p>
          <a:p>
            <a:pPr marL="342900" indent="-342900" algn="just" rtl="1">
              <a:buFont typeface="Wingdings" panose="05000000000000000000" pitchFamily="2" charset="2"/>
              <a:buChar char="v"/>
            </a:pPr>
            <a:r>
              <a:rPr lang="ar-SA" sz="2000" b="1" dirty="0" smtClean="0">
                <a:cs typeface="B Nazanin" panose="00000400000000000000" pitchFamily="2" charset="-78"/>
              </a:rPr>
              <a:t>محدودیت</a:t>
            </a:r>
            <a:r>
              <a:rPr lang="fa-IR" sz="2000" b="1" dirty="0" smtClean="0">
                <a:cs typeface="B Nazanin" panose="00000400000000000000" pitchFamily="2" charset="-78"/>
              </a:rPr>
              <a:t>‌های</a:t>
            </a:r>
            <a:r>
              <a:rPr lang="ar-SA" sz="2000" b="1" dirty="0" smtClean="0">
                <a:cs typeface="B Nazanin" panose="00000400000000000000" pitchFamily="2" charset="-78"/>
              </a:rPr>
              <a:t> </a:t>
            </a:r>
            <a:r>
              <a:rPr lang="ar-SA" sz="2000" b="1" dirty="0">
                <a:cs typeface="B Nazanin" panose="00000400000000000000" pitchFamily="2" charset="-78"/>
              </a:rPr>
              <a:t>این مطالعه </a:t>
            </a:r>
            <a:r>
              <a:rPr lang="fa-IR" sz="2000" b="1" dirty="0" smtClean="0">
                <a:cs typeface="B Nazanin" panose="00000400000000000000" pitchFamily="2" charset="-78"/>
              </a:rPr>
              <a:t>:</a:t>
            </a:r>
          </a:p>
          <a:p>
            <a:pPr marL="800100" lvl="1" indent="-3429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ar-SA" sz="2000" b="1" dirty="0" smtClean="0">
                <a:cs typeface="B Nazanin" panose="00000400000000000000" pitchFamily="2" charset="-78"/>
              </a:rPr>
              <a:t>این </a:t>
            </a:r>
            <a:r>
              <a:rPr lang="ar-SA" sz="2000" b="1" dirty="0">
                <a:cs typeface="B Nazanin" panose="00000400000000000000" pitchFamily="2" charset="-78"/>
              </a:rPr>
              <a:t>مطالعه تنها پنج </a:t>
            </a:r>
            <a:r>
              <a:rPr lang="ar-SA" sz="2000" b="1" dirty="0" smtClean="0">
                <a:cs typeface="B Nazanin" panose="00000400000000000000" pitchFamily="2" charset="-78"/>
              </a:rPr>
              <a:t>عامل</a:t>
            </a:r>
            <a:r>
              <a:rPr lang="fa-IR" sz="2000" b="1" dirty="0" smtClean="0">
                <a:cs typeface="B Nazanin" panose="00000400000000000000" pitchFamily="2" charset="-78"/>
              </a:rPr>
              <a:t> تاثیرگذار</a:t>
            </a:r>
            <a:r>
              <a:rPr lang="ar-SA" sz="2000" b="1" dirty="0" smtClean="0">
                <a:cs typeface="B Nazanin" panose="00000400000000000000" pitchFamily="2" charset="-78"/>
              </a:rPr>
              <a:t> </a:t>
            </a:r>
            <a:r>
              <a:rPr lang="fa-IR" sz="2000" b="1" dirty="0" smtClean="0">
                <a:cs typeface="B Nazanin" panose="00000400000000000000" pitchFamily="2" charset="-78"/>
              </a:rPr>
              <a:t>خارجی</a:t>
            </a:r>
            <a:r>
              <a:rPr lang="ar-SA" sz="2000" b="1" dirty="0" smtClean="0">
                <a:cs typeface="B Nazanin" panose="00000400000000000000" pitchFamily="2" charset="-78"/>
              </a:rPr>
              <a:t> </a:t>
            </a:r>
            <a:r>
              <a:rPr lang="ar-SA" sz="2000" b="1" dirty="0">
                <a:cs typeface="B Nazanin" panose="00000400000000000000" pitchFamily="2" charset="-78"/>
              </a:rPr>
              <a:t>و چهار </a:t>
            </a:r>
            <a:r>
              <a:rPr lang="fa-IR" sz="2000" b="1" dirty="0" smtClean="0">
                <a:cs typeface="B Nazanin" panose="00000400000000000000" pitchFamily="2" charset="-78"/>
              </a:rPr>
              <a:t>مورد از </a:t>
            </a:r>
            <a:r>
              <a:rPr lang="ar-SA" sz="2000" b="1" dirty="0" smtClean="0">
                <a:cs typeface="B Nazanin" panose="00000400000000000000" pitchFamily="2" charset="-78"/>
              </a:rPr>
              <a:t>ویژگی</a:t>
            </a:r>
            <a:r>
              <a:rPr lang="fa-IR" sz="2000" b="1" dirty="0" smtClean="0">
                <a:cs typeface="B Nazanin" panose="00000400000000000000" pitchFamily="2" charset="-78"/>
              </a:rPr>
              <a:t>‌های متقاضیان</a:t>
            </a:r>
            <a:r>
              <a:rPr lang="ar-SA" sz="2000" b="1" dirty="0" smtClean="0">
                <a:cs typeface="B Nazanin" panose="00000400000000000000" pitchFamily="2" charset="-78"/>
              </a:rPr>
              <a:t> </a:t>
            </a:r>
            <a:r>
              <a:rPr lang="ar-SA" sz="2000" b="1" dirty="0">
                <a:cs typeface="B Nazanin" panose="00000400000000000000" pitchFamily="2" charset="-78"/>
              </a:rPr>
              <a:t>را بررسی کرده </a:t>
            </a:r>
            <a:r>
              <a:rPr lang="ar-SA" sz="2000" b="1" dirty="0" smtClean="0">
                <a:cs typeface="B Nazanin" panose="00000400000000000000" pitchFamily="2" charset="-78"/>
              </a:rPr>
              <a:t>است</a:t>
            </a:r>
            <a:r>
              <a:rPr lang="fa-IR" sz="2000" b="1" dirty="0" smtClean="0">
                <a:cs typeface="B Nazanin" panose="00000400000000000000" pitchFamily="2" charset="-78"/>
              </a:rPr>
              <a:t>.</a:t>
            </a:r>
          </a:p>
          <a:p>
            <a:pPr marL="800100" lvl="1" indent="-3429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ar-SA" sz="2000" b="1" dirty="0" smtClean="0">
                <a:cs typeface="B Nazanin" panose="00000400000000000000" pitchFamily="2" charset="-78"/>
              </a:rPr>
              <a:t>روش‌های </a:t>
            </a:r>
            <a:r>
              <a:rPr lang="ar-SA" sz="2000" b="1" dirty="0">
                <a:cs typeface="B Nazanin" panose="00000400000000000000" pitchFamily="2" charset="-78"/>
              </a:rPr>
              <a:t>این مطالعه به آزمون آماری محدود شده </a:t>
            </a:r>
            <a:r>
              <a:rPr lang="ar-SA" sz="2000" b="1" dirty="0" smtClean="0">
                <a:cs typeface="B Nazanin" panose="00000400000000000000" pitchFamily="2" charset="-78"/>
              </a:rPr>
              <a:t>است</a:t>
            </a:r>
            <a:r>
              <a:rPr lang="fa-IR" sz="2000" b="1" dirty="0" smtClean="0">
                <a:cs typeface="B Nazanin" panose="00000400000000000000" pitchFamily="2" charset="-78"/>
              </a:rPr>
              <a:t>.</a:t>
            </a:r>
          </a:p>
          <a:p>
            <a:pPr algn="just" rtl="1"/>
            <a:endParaRPr lang="en-US" sz="2000" b="1" dirty="0">
              <a:cs typeface="B Nazanin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38722" y="185742"/>
            <a:ext cx="15343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نتیجه‌گیری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83292" y="6216724"/>
            <a:ext cx="5118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تجزیه و تحلیل رفتار انتخاب متقاضیان پارکینگ </a:t>
            </a:r>
            <a:r>
              <a:rPr lang="ar-SA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مشترک</a:t>
            </a:r>
            <a:r>
              <a:rPr lang="fa-IR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 </a:t>
            </a:r>
            <a:r>
              <a:rPr lang="ar-SA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بر‌اساس‌ </a:t>
            </a:r>
            <a:r>
              <a:rPr lang="ar-SA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مدل احتمال تشریح</a:t>
            </a:r>
            <a:endParaRPr 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B Dava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90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940" y="4979047"/>
            <a:ext cx="5031388" cy="1727731"/>
            <a:chOff x="-18940" y="4979047"/>
            <a:chExt cx="5031388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940" y="5493858"/>
              <a:ext cx="5031388" cy="1212920"/>
              <a:chOff x="-18940" y="5493858"/>
              <a:chExt cx="5031388" cy="1212920"/>
            </a:xfrm>
          </p:grpSpPr>
          <p:sp>
            <p:nvSpPr>
              <p:cNvPr id="26" name="Flowchart: Off-page Connector 25"/>
              <p:cNvSpPr/>
              <p:nvPr/>
            </p:nvSpPr>
            <p:spPr>
              <a:xfrm rot="16200000">
                <a:off x="2194519" y="3888850"/>
                <a:ext cx="604469" cy="503138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16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17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988175" y="185742"/>
            <a:ext cx="8354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منابع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976420" y="4113088"/>
            <a:ext cx="7850159" cy="1303624"/>
            <a:chOff x="1976420" y="3688082"/>
            <a:chExt cx="7850159" cy="1303624"/>
          </a:xfrm>
        </p:grpSpPr>
        <p:sp>
          <p:nvSpPr>
            <p:cNvPr id="7" name="Rectangle 6"/>
            <p:cNvSpPr/>
            <p:nvPr/>
          </p:nvSpPr>
          <p:spPr>
            <a:xfrm>
              <a:off x="1976420" y="4622374"/>
              <a:ext cx="19800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>
                  <a:solidFill>
                    <a:srgbClr val="0F6FC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3"/>
                </a:rPr>
                <a:t>Google </a:t>
              </a:r>
              <a:r>
                <a:rPr lang="en-US" b="1" dirty="0" smtClean="0">
                  <a:solidFill>
                    <a:srgbClr val="0F6FC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3"/>
                </a:rPr>
                <a:t>Scholar</a:t>
              </a:r>
              <a:endParaRPr lang="en-US" b="1" dirty="0" smtClean="0"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004812" y="3688082"/>
              <a:ext cx="782176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Xiaowei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Hu,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Jiashuo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Bao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Tao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 (2021).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Analysis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of shared parking demander’ choice behavior based on elaboration likelihood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model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Transportation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Interdisciplinary </a:t>
              </a:r>
              <a:r>
                <a:rPr lang="en-US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Perspectives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.Volume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,100311.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183292" y="6216724"/>
            <a:ext cx="5118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تجزیه و تحلیل رفتار انتخاب متقاضیان پارکینگ </a:t>
            </a:r>
            <a:r>
              <a:rPr lang="ar-SA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مشترک</a:t>
            </a:r>
            <a:r>
              <a:rPr lang="fa-IR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 </a:t>
            </a:r>
            <a:r>
              <a:rPr lang="ar-SA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بر‌اساس‌ </a:t>
            </a:r>
            <a:r>
              <a:rPr lang="ar-SA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مدل احتمال تشریح</a:t>
            </a:r>
            <a:endParaRPr 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B Dava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134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8" y="-12880"/>
            <a:ext cx="12172653" cy="6868918"/>
          </a:xfrm>
          <a:prstGeom prst="rect">
            <a:avLst/>
          </a:prstGeom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2481870" y="661983"/>
            <a:ext cx="7363647" cy="6073667"/>
            <a:chOff x="2481870" y="661983"/>
            <a:chExt cx="7363647" cy="607366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1870" y="661983"/>
              <a:ext cx="7363647" cy="6073667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 rot="20963292">
              <a:off x="6314095" y="2444167"/>
              <a:ext cx="2558903" cy="2492990"/>
            </a:xfrm>
            <a:prstGeom prst="rect">
              <a:avLst/>
            </a:prstGeom>
            <a:solidFill>
              <a:schemeClr val="bg1"/>
            </a:solidFill>
            <a:ln w="92075">
              <a:noFill/>
            </a:ln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 rtl="1"/>
              <a:r>
                <a:rPr lang="fa-IR" sz="5200" b="1" cap="none" spc="0" dirty="0" smtClean="0">
                  <a:solidFill>
                    <a:srgbClr val="CE482A"/>
                  </a:solidFill>
                  <a:effectLst/>
                  <a:cs typeface="B Arabic Style" panose="00000400000000000000" pitchFamily="2" charset="-78"/>
                </a:rPr>
                <a:t>با تشکر</a:t>
              </a:r>
            </a:p>
            <a:p>
              <a:pPr algn="ctr" rtl="1"/>
              <a:r>
                <a:rPr lang="fa-IR" sz="5200" b="1" cap="none" spc="0" dirty="0" smtClean="0">
                  <a:solidFill>
                    <a:srgbClr val="CE482A"/>
                  </a:solidFill>
                  <a:effectLst/>
                  <a:cs typeface="B Arabic Style" panose="00000400000000000000" pitchFamily="2" charset="-78"/>
                </a:rPr>
                <a:t>فراوان</a:t>
              </a:r>
            </a:p>
            <a:p>
              <a:pPr algn="ctr" rtl="1"/>
              <a:r>
                <a:rPr lang="fa-IR" sz="5200" b="1" cap="none" spc="0" dirty="0" smtClean="0">
                  <a:solidFill>
                    <a:srgbClr val="CE482A"/>
                  </a:solidFill>
                  <a:effectLst/>
                  <a:cs typeface="B Arabic Style" panose="00000400000000000000" pitchFamily="2" charset="-78"/>
                </a:rPr>
                <a:t>از توجه شما</a:t>
              </a:r>
              <a:endParaRPr lang="en-US" sz="5200" b="1" cap="none" spc="0" dirty="0" smtClean="0">
                <a:solidFill>
                  <a:srgbClr val="CE482A"/>
                </a:solidFill>
                <a:effectLst/>
                <a:cs typeface="B Arabic Style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0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87031" y="185742"/>
            <a:ext cx="8440480" cy="5352361"/>
            <a:chOff x="2587031" y="185742"/>
            <a:chExt cx="8440480" cy="5352361"/>
          </a:xfrm>
        </p:grpSpPr>
        <p:sp>
          <p:nvSpPr>
            <p:cNvPr id="25" name="Rectangle 24"/>
            <p:cNvSpPr/>
            <p:nvPr/>
          </p:nvSpPr>
          <p:spPr>
            <a:xfrm>
              <a:off x="5386232" y="185742"/>
              <a:ext cx="201208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 rtl="1"/>
              <a:r>
                <a:rPr lang="fa-IR" sz="2800" b="1" dirty="0" smtClean="0">
                  <a:ln/>
                  <a:solidFill>
                    <a:srgbClr val="0F6FC6"/>
                  </a:solidFill>
                  <a:cs typeface="B Titr" panose="00000700000000000000" pitchFamily="2" charset="-78"/>
                </a:rPr>
                <a:t>فهرست مطالب</a:t>
              </a:r>
              <a:endParaRPr lang="en-US" sz="2800" b="1" cap="none" spc="0" dirty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587031" y="1406648"/>
              <a:ext cx="8440480" cy="4131455"/>
              <a:chOff x="3388660" y="591677"/>
              <a:chExt cx="8440480" cy="413145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388660" y="629704"/>
                <a:ext cx="8440480" cy="4093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fa-IR" sz="2000" b="1" dirty="0">
                    <a:ln/>
                    <a:cs typeface="B Titr" panose="00000700000000000000" pitchFamily="2" charset="-78"/>
                  </a:rPr>
                  <a:t>مدل احتمال تشریح</a:t>
                </a:r>
                <a:r>
                  <a:rPr lang="en-US" sz="2000" b="1" dirty="0">
                    <a:ln/>
                    <a:cs typeface="B Titr" panose="00000700000000000000" pitchFamily="2" charset="-78"/>
                  </a:rPr>
                  <a:t> </a:t>
                </a:r>
                <a:r>
                  <a:rPr lang="fa-IR" sz="2000" b="1" dirty="0">
                    <a:ln/>
                    <a:cs typeface="B Titr" panose="00000700000000000000" pitchFamily="2" charset="-78"/>
                  </a:rPr>
                  <a:t>(</a:t>
                </a:r>
                <a:r>
                  <a:rPr lang="en-US" sz="2000" b="1" dirty="0">
                    <a:ln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ELM</a:t>
                </a:r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)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-----------------------------</a:t>
                </a:r>
                <a:endParaRPr lang="en-US" sz="2000" b="1" dirty="0">
                  <a:ln/>
                  <a:solidFill>
                    <a:srgbClr val="0F6FC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endParaRPr lang="fa-IR" sz="2000" b="1" dirty="0" smtClean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مدل </a:t>
                </a:r>
                <a:r>
                  <a:rPr lang="fa-IR" sz="2000" b="1" dirty="0">
                    <a:ln/>
                    <a:cs typeface="B Titr" panose="00000700000000000000" pitchFamily="2" charset="-78"/>
                  </a:rPr>
                  <a:t>قصد انتخاب پارکینگ مشترک </a:t>
                </a:r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براساس مدل </a:t>
                </a:r>
                <a:r>
                  <a:rPr lang="en-US" sz="2000" b="1" dirty="0" smtClean="0">
                    <a:ln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n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ELM 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</a:t>
                </a:r>
                <a:endParaRPr lang="en-US" sz="2000" b="1" dirty="0">
                  <a:ln/>
                  <a:solidFill>
                    <a:srgbClr val="0F6FC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endParaRPr lang="fa-IR" sz="2000" b="1" dirty="0" smtClean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پرسشنامه 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--------------------------------------</a:t>
                </a:r>
                <a:endParaRPr lang="en-US" sz="2000" b="1" dirty="0">
                  <a:ln/>
                  <a:solidFill>
                    <a:srgbClr val="0F6FC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endParaRPr lang="fa-IR" sz="2000" b="1" dirty="0" smtClean="0">
                  <a:ln/>
                  <a:solidFill>
                    <a:srgbClr val="0F6FC6"/>
                  </a:solidFill>
                  <a:cs typeface="B Titr" panose="00000700000000000000" pitchFamily="2" charset="-78"/>
                </a:endParaRPr>
              </a:p>
              <a:p>
                <a:pPr algn="r" rtl="1"/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نتایج </a:t>
                </a:r>
                <a:r>
                  <a:rPr lang="fa-IR" sz="2000" b="1" dirty="0">
                    <a:ln/>
                    <a:cs typeface="B Titr" panose="00000700000000000000" pitchFamily="2" charset="-78"/>
                  </a:rPr>
                  <a:t>آزمون </a:t>
                </a:r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فرضیه‌ها  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--------------------------------</a:t>
                </a:r>
                <a:endParaRPr lang="en-US" sz="2000" b="1" dirty="0">
                  <a:ln/>
                  <a:solidFill>
                    <a:srgbClr val="0F6FC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endParaRPr lang="fa-IR" sz="2000" b="1" dirty="0" smtClean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بحث </a:t>
                </a:r>
                <a:r>
                  <a:rPr lang="fa-IR" sz="2000" b="1" dirty="0">
                    <a:ln/>
                    <a:cs typeface="B Titr" panose="00000700000000000000" pitchFamily="2" charset="-78"/>
                  </a:rPr>
                  <a:t>و </a:t>
                </a:r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بررسی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------------------------------------</a:t>
                </a:r>
                <a:endParaRPr lang="en-US" sz="2000" b="1" dirty="0">
                  <a:ln/>
                  <a:solidFill>
                    <a:srgbClr val="0F6FC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endParaRPr lang="fa-IR" sz="2000" b="1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نتیجه‌گیری  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-------------------------------------</a:t>
                </a:r>
                <a:endParaRPr lang="en-US" sz="2000" b="1" dirty="0">
                  <a:ln/>
                  <a:solidFill>
                    <a:srgbClr val="0F6FC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endParaRPr lang="fa-IR" sz="2000" b="1" dirty="0" smtClean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منابع 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----------------------------------------</a:t>
                </a:r>
                <a:endParaRPr lang="en-US" sz="2000" b="1" dirty="0">
                  <a:ln/>
                  <a:solidFill>
                    <a:srgbClr val="0F6FC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99703" y="591677"/>
                <a:ext cx="460382" cy="4093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sz="2000" b="1" dirty="0" smtClean="0">
                    <a:cs typeface="B Titr" panose="00000700000000000000" pitchFamily="2" charset="-78"/>
                  </a:rPr>
                  <a:t>3</a:t>
                </a:r>
              </a:p>
              <a:p>
                <a:endParaRPr lang="fa-IR" sz="2000" b="1" dirty="0">
                  <a:cs typeface="B Titr" panose="00000700000000000000" pitchFamily="2" charset="-78"/>
                </a:endParaRPr>
              </a:p>
              <a:p>
                <a:r>
                  <a:rPr lang="fa-IR" sz="2000" b="1" dirty="0" smtClean="0">
                    <a:cs typeface="B Titr" panose="00000700000000000000" pitchFamily="2" charset="-78"/>
                  </a:rPr>
                  <a:t>6</a:t>
                </a:r>
              </a:p>
              <a:p>
                <a:endParaRPr lang="fa-IR" sz="2000" b="1" dirty="0">
                  <a:cs typeface="B Titr" panose="00000700000000000000" pitchFamily="2" charset="-78"/>
                </a:endParaRPr>
              </a:p>
              <a:p>
                <a:r>
                  <a:rPr lang="fa-IR" sz="2000" b="1" dirty="0" smtClean="0">
                    <a:cs typeface="B Titr" panose="00000700000000000000" pitchFamily="2" charset="-78"/>
                  </a:rPr>
                  <a:t>9</a:t>
                </a:r>
              </a:p>
              <a:p>
                <a:endParaRPr lang="fa-IR" sz="2000" b="1" dirty="0">
                  <a:cs typeface="B Titr" panose="00000700000000000000" pitchFamily="2" charset="-78"/>
                </a:endParaRPr>
              </a:p>
              <a:p>
                <a:r>
                  <a:rPr lang="fa-IR" sz="2000" b="1" dirty="0" smtClean="0">
                    <a:cs typeface="B Titr" panose="00000700000000000000" pitchFamily="2" charset="-78"/>
                  </a:rPr>
                  <a:t>12</a:t>
                </a:r>
              </a:p>
              <a:p>
                <a:endParaRPr lang="fa-IR" sz="2000" b="1" dirty="0">
                  <a:cs typeface="B Titr" panose="00000700000000000000" pitchFamily="2" charset="-78"/>
                </a:endParaRPr>
              </a:p>
              <a:p>
                <a:r>
                  <a:rPr lang="fa-IR" sz="2000" b="1" dirty="0" smtClean="0">
                    <a:cs typeface="B Titr" panose="00000700000000000000" pitchFamily="2" charset="-78"/>
                  </a:rPr>
                  <a:t>13</a:t>
                </a:r>
              </a:p>
              <a:p>
                <a:endParaRPr lang="fa-IR" sz="2000" b="1" dirty="0">
                  <a:cs typeface="B Titr" panose="00000700000000000000" pitchFamily="2" charset="-78"/>
                </a:endParaRPr>
              </a:p>
              <a:p>
                <a:r>
                  <a:rPr lang="fa-IR" sz="2000" b="1" dirty="0" smtClean="0">
                    <a:cs typeface="B Titr" panose="00000700000000000000" pitchFamily="2" charset="-78"/>
                  </a:rPr>
                  <a:t>15</a:t>
                </a:r>
              </a:p>
              <a:p>
                <a:endParaRPr lang="fa-IR" sz="2000" b="1" dirty="0">
                  <a:cs typeface="B Titr" panose="00000700000000000000" pitchFamily="2" charset="-78"/>
                </a:endParaRPr>
              </a:p>
              <a:p>
                <a:r>
                  <a:rPr lang="fa-IR" sz="2000" b="1" dirty="0" smtClean="0">
                    <a:cs typeface="B Titr" panose="00000700000000000000" pitchFamily="2" charset="-78"/>
                  </a:rPr>
                  <a:t>16</a:t>
                </a:r>
                <a:endParaRPr lang="en-US" sz="2000" b="1" dirty="0">
                  <a:cs typeface="B Titr" panose="00000700000000000000" pitchFamily="2" charset="-78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-183292" y="4979047"/>
            <a:ext cx="12374992" cy="1714083"/>
            <a:chOff x="-183292" y="4979047"/>
            <a:chExt cx="12374992" cy="1714083"/>
          </a:xfrm>
        </p:grpSpPr>
        <p:grpSp>
          <p:nvGrpSpPr>
            <p:cNvPr id="3" name="Group 2"/>
            <p:cNvGrpSpPr/>
            <p:nvPr/>
          </p:nvGrpSpPr>
          <p:grpSpPr>
            <a:xfrm>
              <a:off x="-183292" y="4979047"/>
              <a:ext cx="5195740" cy="1714083"/>
              <a:chOff x="-183292" y="4979047"/>
              <a:chExt cx="5195740" cy="1714083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-183292" y="5493858"/>
                <a:ext cx="5195740" cy="1199272"/>
                <a:chOff x="-183292" y="5493858"/>
                <a:chExt cx="5195740" cy="1199272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-183292" y="6088661"/>
                  <a:ext cx="5195740" cy="604469"/>
                  <a:chOff x="-183292" y="6046458"/>
                  <a:chExt cx="5195740" cy="604469"/>
                </a:xfrm>
              </p:grpSpPr>
              <p:sp>
                <p:nvSpPr>
                  <p:cNvPr id="26" name="Flowchart: Off-page Connector 25"/>
                  <p:cNvSpPr/>
                  <p:nvPr/>
                </p:nvSpPr>
                <p:spPr>
                  <a:xfrm rot="16200000">
                    <a:off x="2194519" y="3832999"/>
                    <a:ext cx="604469" cy="5031388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8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8000 h 10000"/>
                      <a:gd name="connsiteX5" fmla="*/ 0 w 10000"/>
                      <a:gd name="connsiteY5" fmla="*/ 0 h 10000"/>
                      <a:gd name="connsiteX0" fmla="*/ 0 w 10000"/>
                      <a:gd name="connsiteY0" fmla="*/ 0 h 8888"/>
                      <a:gd name="connsiteX1" fmla="*/ 10000 w 10000"/>
                      <a:gd name="connsiteY1" fmla="*/ 0 h 8888"/>
                      <a:gd name="connsiteX2" fmla="*/ 10000 w 10000"/>
                      <a:gd name="connsiteY2" fmla="*/ 8000 h 8888"/>
                      <a:gd name="connsiteX3" fmla="*/ 5000 w 10000"/>
                      <a:gd name="connsiteY3" fmla="*/ 8888 h 8888"/>
                      <a:gd name="connsiteX4" fmla="*/ 0 w 10000"/>
                      <a:gd name="connsiteY4" fmla="*/ 8000 h 8888"/>
                      <a:gd name="connsiteX5" fmla="*/ 0 w 10000"/>
                      <a:gd name="connsiteY5" fmla="*/ 0 h 8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00" h="8888">
                        <a:moveTo>
                          <a:pt x="0" y="0"/>
                        </a:moveTo>
                        <a:lnTo>
                          <a:pt x="10000" y="0"/>
                        </a:lnTo>
                        <a:lnTo>
                          <a:pt x="10000" y="8000"/>
                        </a:lnTo>
                        <a:lnTo>
                          <a:pt x="5000" y="8888"/>
                        </a:lnTo>
                        <a:lnTo>
                          <a:pt x="0" y="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-183292" y="6174521"/>
                    <a:ext cx="5118464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r" rtl="1"/>
                    <a:r>
                      <a:rPr lang="ar-SA" sz="1600" b="1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cs typeface="B Davat" panose="00000400000000000000" pitchFamily="2" charset="-78"/>
                      </a:rPr>
                      <a:t>تجزیه و تحلیل رفتار انتخاب متقاضیان پارکینگ </a:t>
                    </a:r>
                    <a:r>
                      <a:rPr lang="ar-SA" sz="1600" b="1" dirty="0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cs typeface="B Davat" panose="00000400000000000000" pitchFamily="2" charset="-78"/>
                      </a:rPr>
                      <a:t>مشترک</a:t>
                    </a:r>
                    <a:r>
                      <a:rPr lang="fa-IR" sz="1600" b="1" dirty="0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cs typeface="B Davat" panose="00000400000000000000" pitchFamily="2" charset="-78"/>
                      </a:rPr>
                      <a:t> </a:t>
                    </a:r>
                    <a:r>
                      <a:rPr lang="ar-SA" sz="1600" b="1" dirty="0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cs typeface="B Davat" panose="00000400000000000000" pitchFamily="2" charset="-78"/>
                      </a:rPr>
                      <a:t>بر‌اساس‌ </a:t>
                    </a:r>
                    <a:r>
                      <a:rPr lang="ar-SA" sz="1600" b="1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cs typeface="B Davat" panose="00000400000000000000" pitchFamily="2" charset="-78"/>
                      </a:rPr>
                      <a:t>مدل احتمال تشریح</a:t>
                    </a:r>
                    <a:endParaRPr lang="en-US" sz="16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-9830" y="5493858"/>
                  <a:ext cx="3190355" cy="513048"/>
                  <a:chOff x="4238" y="5479790"/>
                  <a:chExt cx="3190355" cy="513048"/>
                </a:xfrm>
              </p:grpSpPr>
              <p:sp>
                <p:nvSpPr>
                  <p:cNvPr id="27" name="Flowchart: Off-page Connector 25"/>
                  <p:cNvSpPr/>
                  <p:nvPr/>
                </p:nvSpPr>
                <p:spPr>
                  <a:xfrm rot="16200000">
                    <a:off x="1342892" y="4141136"/>
                    <a:ext cx="513048" cy="319035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8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8000 h 10000"/>
                      <a:gd name="connsiteX5" fmla="*/ 0 w 10000"/>
                      <a:gd name="connsiteY5" fmla="*/ 0 h 10000"/>
                      <a:gd name="connsiteX0" fmla="*/ 0 w 10000"/>
                      <a:gd name="connsiteY0" fmla="*/ 0 h 8888"/>
                      <a:gd name="connsiteX1" fmla="*/ 10000 w 10000"/>
                      <a:gd name="connsiteY1" fmla="*/ 0 h 8888"/>
                      <a:gd name="connsiteX2" fmla="*/ 10000 w 10000"/>
                      <a:gd name="connsiteY2" fmla="*/ 8000 h 8888"/>
                      <a:gd name="connsiteX3" fmla="*/ 5000 w 10000"/>
                      <a:gd name="connsiteY3" fmla="*/ 8888 h 8888"/>
                      <a:gd name="connsiteX4" fmla="*/ 0 w 10000"/>
                      <a:gd name="connsiteY4" fmla="*/ 8000 h 8888"/>
                      <a:gd name="connsiteX5" fmla="*/ 0 w 10000"/>
                      <a:gd name="connsiteY5" fmla="*/ 0 h 8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00" h="8888">
                        <a:moveTo>
                          <a:pt x="0" y="0"/>
                        </a:moveTo>
                        <a:lnTo>
                          <a:pt x="10000" y="0"/>
                        </a:lnTo>
                        <a:lnTo>
                          <a:pt x="10000" y="8000"/>
                        </a:lnTo>
                        <a:lnTo>
                          <a:pt x="5000" y="8888"/>
                        </a:lnTo>
                        <a:lnTo>
                          <a:pt x="0" y="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08622" y="5549194"/>
                    <a:ext cx="27281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chemeClr val="bg1"/>
                        </a:solidFill>
                        <a:latin typeface="Bell MT" panose="02020503060305020303" pitchFamily="18" charset="0"/>
                      </a:rPr>
                      <a:t>nafisifatemeh99@gmail.com</a:t>
                    </a:r>
                  </a:p>
                </p:txBody>
              </p:sp>
            </p:grpSp>
          </p:grpSp>
          <p:sp>
            <p:nvSpPr>
              <p:cNvPr id="31" name="TextBox 30"/>
              <p:cNvSpPr txBox="1"/>
              <p:nvPr/>
            </p:nvSpPr>
            <p:spPr>
              <a:xfrm>
                <a:off x="713721" y="4979047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/</a:t>
                </a:r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17</a:t>
                </a:r>
                <a:endParaRPr lang="en-US" dirty="0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5016480" y="6407809"/>
              <a:ext cx="7175220" cy="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982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 rtl="1"/>
                  <a:r>
                    <a:rPr lang="ar-SA" sz="16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تجزیه و تحلیل رفتار انتخاب متقاضیان پارکینگ </a:t>
                  </a:r>
                  <a:r>
                    <a:rPr lang="ar-SA" sz="16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مشترک</a:t>
                  </a:r>
                  <a:r>
                    <a:rPr lang="fa-IR" sz="16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 </a:t>
                  </a:r>
                  <a:r>
                    <a:rPr lang="ar-SA" sz="16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بر‌اساس‌ </a:t>
                  </a:r>
                  <a:r>
                    <a:rPr lang="ar-SA" sz="16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مدل احتمال تشریح</a:t>
                  </a:r>
                  <a:endParaRPr lang="en-US" sz="16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17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4443687" y="185742"/>
            <a:ext cx="39244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مدل احتمال تشریح</a:t>
            </a:r>
            <a:r>
              <a:rPr lang="en-US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 </a:t>
            </a:r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(</a:t>
            </a:r>
            <a:r>
              <a:rPr lang="en-US" sz="2800" b="1" dirty="0" smtClean="0">
                <a:ln/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ELM</a:t>
            </a:r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)</a:t>
            </a:r>
            <a:r>
              <a:rPr lang="fa-IR" sz="28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22712" y="1395602"/>
            <a:ext cx="90064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fa-IR" sz="2000" b="1" dirty="0" smtClean="0">
                <a:cs typeface="B Nazanin" panose="00000400000000000000" pitchFamily="2" charset="-78"/>
              </a:rPr>
              <a:t>بنیانگذاران : </a:t>
            </a:r>
            <a:r>
              <a:rPr lang="ar-SA" sz="2000" b="1" dirty="0" smtClean="0">
                <a:cs typeface="B Nazanin" panose="00000400000000000000" pitchFamily="2" charset="-78"/>
              </a:rPr>
              <a:t>پتی</a:t>
            </a:r>
            <a:r>
              <a:rPr lang="fa-IR" sz="2000" b="1" baseline="30000" dirty="0" smtClean="0">
                <a:ln/>
                <a:cs typeface="B Nazanin" panose="00000400000000000000" pitchFamily="2" charset="-78"/>
              </a:rPr>
              <a:t>2</a:t>
            </a:r>
            <a:r>
              <a:rPr lang="ar-SA" sz="2000" b="1" dirty="0" smtClean="0">
                <a:cs typeface="B Nazanin" panose="00000400000000000000" pitchFamily="2" charset="-78"/>
              </a:rPr>
              <a:t> </a:t>
            </a:r>
            <a:r>
              <a:rPr lang="ar-SA" sz="2000" b="1" dirty="0">
                <a:cs typeface="B Nazanin" panose="00000400000000000000" pitchFamily="2" charset="-78"/>
              </a:rPr>
              <a:t>و </a:t>
            </a:r>
            <a:r>
              <a:rPr lang="ar-SA" sz="2000" b="1" dirty="0" smtClean="0">
                <a:cs typeface="B Nazanin" panose="00000400000000000000" pitchFamily="2" charset="-78"/>
              </a:rPr>
              <a:t>کاچیوپو</a:t>
            </a:r>
            <a:r>
              <a:rPr lang="fa-IR" sz="2000" b="1" baseline="30000" dirty="0">
                <a:ln/>
                <a:cs typeface="B Nazanin" panose="00000400000000000000" pitchFamily="2" charset="-78"/>
              </a:rPr>
              <a:t> </a:t>
            </a:r>
            <a:r>
              <a:rPr lang="fa-IR" sz="2000" b="1" baseline="30000" dirty="0" smtClean="0">
                <a:ln/>
                <a:cs typeface="B Nazanin" panose="00000400000000000000" pitchFamily="2" charset="-78"/>
              </a:rPr>
              <a:t>3</a:t>
            </a:r>
            <a:r>
              <a:rPr lang="ar-SA" sz="2000" b="1" dirty="0" smtClean="0">
                <a:cs typeface="B Nazanin" panose="00000400000000000000" pitchFamily="2" charset="-78"/>
              </a:rPr>
              <a:t> </a:t>
            </a:r>
            <a:r>
              <a:rPr lang="ar-SA" sz="2000" b="1" dirty="0">
                <a:cs typeface="B Nazanin" panose="00000400000000000000" pitchFamily="2" charset="-78"/>
              </a:rPr>
              <a:t>(1984)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endParaRPr lang="fa-IR" sz="2000" b="1" dirty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ar-SA" sz="2000" b="1" dirty="0" smtClean="0">
                <a:cs typeface="B Nazanin" panose="00000400000000000000" pitchFamily="2" charset="-78"/>
              </a:rPr>
              <a:t>نظریه‌ای </a:t>
            </a:r>
            <a:r>
              <a:rPr lang="ar-SA" sz="2000" b="1" dirty="0">
                <a:cs typeface="B Nazanin" panose="00000400000000000000" pitchFamily="2" charset="-78"/>
              </a:rPr>
              <a:t>دو-فرایندی </a:t>
            </a:r>
            <a:r>
              <a:rPr lang="ar-SA" sz="2000" b="1" dirty="0" smtClean="0">
                <a:cs typeface="B Nazanin" panose="00000400000000000000" pitchFamily="2" charset="-78"/>
              </a:rPr>
              <a:t>درباره متقاعدسازی</a:t>
            </a:r>
            <a:r>
              <a:rPr lang="fa-IR" sz="2000" b="1" dirty="0" smtClean="0">
                <a:cs typeface="B Nazanin" panose="00000400000000000000" pitchFamily="2" charset="-78"/>
              </a:rPr>
              <a:t> مصرف‌کننده</a:t>
            </a: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ar-SA" sz="2000" b="1" dirty="0">
                <a:cs typeface="B Nazanin" panose="00000400000000000000" pitchFamily="2" charset="-78"/>
              </a:rPr>
              <a:t>یک مدل نظری تاثیرگذار در </a:t>
            </a:r>
            <a:r>
              <a:rPr lang="fa-IR" sz="2000" b="1" dirty="0" smtClean="0">
                <a:cs typeface="B Nazanin" panose="00000400000000000000" pitchFamily="2" charset="-78"/>
              </a:rPr>
              <a:t>نحوه </a:t>
            </a:r>
            <a:r>
              <a:rPr lang="ar-SA" sz="2000" b="1" dirty="0" smtClean="0">
                <a:cs typeface="B Nazanin" panose="00000400000000000000" pitchFamily="2" charset="-78"/>
              </a:rPr>
              <a:t>پردازش </a:t>
            </a:r>
            <a:r>
              <a:rPr lang="ar-SA" sz="2000" b="1" dirty="0">
                <a:cs typeface="B Nazanin" panose="00000400000000000000" pitchFamily="2" charset="-78"/>
              </a:rPr>
              <a:t>اطلاعات </a:t>
            </a:r>
            <a:r>
              <a:rPr lang="fa-IR" sz="2000" b="1" dirty="0">
                <a:cs typeface="B Nazanin" panose="00000400000000000000" pitchFamily="2" charset="-78"/>
              </a:rPr>
              <a:t>مصرف‌کننده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endParaRPr lang="fa-IR" sz="2000" b="1" dirty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ar-SA" sz="2000" b="1" dirty="0" smtClean="0">
                <a:cs typeface="B Nazanin" panose="00000400000000000000" pitchFamily="2" charset="-78"/>
              </a:rPr>
              <a:t>دو </a:t>
            </a:r>
            <a:r>
              <a:rPr lang="ar-SA" sz="2000" b="1" dirty="0">
                <a:cs typeface="B Nazanin" panose="00000400000000000000" pitchFamily="2" charset="-78"/>
              </a:rPr>
              <a:t>مسیر اثر </a:t>
            </a:r>
            <a:r>
              <a:rPr lang="ar-SA" sz="2000" b="1" dirty="0" smtClean="0">
                <a:cs typeface="B Nazanin" panose="00000400000000000000" pitchFamily="2" charset="-78"/>
              </a:rPr>
              <a:t>در </a:t>
            </a:r>
            <a:r>
              <a:rPr lang="ar-SA" sz="2000" b="1" dirty="0">
                <a:cs typeface="B Nazanin" panose="00000400000000000000" pitchFamily="2" charset="-78"/>
              </a:rPr>
              <a:t>فرآیند متقاعد کردن مخاطب </a:t>
            </a:r>
            <a:r>
              <a:rPr lang="fa-IR" sz="2000" b="1" dirty="0" smtClean="0">
                <a:cs typeface="B Nazanin" panose="00000400000000000000" pitchFamily="2" charset="-78"/>
              </a:rPr>
              <a:t>:</a:t>
            </a:r>
          </a:p>
          <a:p>
            <a:pPr marL="800100" lvl="1" indent="-342900" algn="r" rtl="1">
              <a:buFont typeface="Wingdings" panose="05000000000000000000" pitchFamily="2" charset="2"/>
              <a:buChar char="v"/>
            </a:pPr>
            <a:endParaRPr lang="fa-IR" sz="2000" b="1" dirty="0" smtClean="0">
              <a:cs typeface="B Nazanin" panose="00000400000000000000" pitchFamily="2" charset="-78"/>
            </a:endParaRPr>
          </a:p>
          <a:p>
            <a:pPr marL="4000500" lvl="8" indent="-342900" algn="r" rtl="1">
              <a:buFont typeface="Wingdings" panose="05000000000000000000" pitchFamily="2" charset="2"/>
              <a:buChar char="ü"/>
            </a:pPr>
            <a:r>
              <a:rPr lang="ar-SA" sz="2000" b="1" dirty="0" smtClean="0">
                <a:cs typeface="B Nazanin" panose="00000400000000000000" pitchFamily="2" charset="-78"/>
              </a:rPr>
              <a:t>مسیر مرکزی</a:t>
            </a:r>
            <a:r>
              <a:rPr lang="fa-IR" sz="2000" b="1" dirty="0" smtClean="0">
                <a:cs typeface="B Nazanin" panose="00000400000000000000" pitchFamily="2" charset="-78"/>
              </a:rPr>
              <a:t>(اصلی)</a:t>
            </a:r>
            <a:r>
              <a:rPr lang="fa-IR" sz="2000" b="1" baseline="30000" dirty="0" smtClean="0">
                <a:ln/>
                <a:cs typeface="B Nazanin" panose="00000400000000000000" pitchFamily="2" charset="-78"/>
              </a:rPr>
              <a:t>4</a:t>
            </a:r>
            <a:r>
              <a:rPr lang="ar-SA" sz="2000" b="1" dirty="0" smtClean="0">
                <a:cs typeface="B Nazanin" panose="00000400000000000000" pitchFamily="2" charset="-78"/>
              </a:rPr>
              <a:t> 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marL="4000500" lvl="8" indent="-342900" algn="r" rtl="1">
              <a:buFont typeface="Wingdings" panose="05000000000000000000" pitchFamily="2" charset="2"/>
              <a:buChar char="ü"/>
            </a:pPr>
            <a:r>
              <a:rPr lang="ar-SA" sz="2000" b="1" dirty="0" smtClean="0">
                <a:cs typeface="B Nazanin" panose="00000400000000000000" pitchFamily="2" charset="-78"/>
              </a:rPr>
              <a:t>مسیر </a:t>
            </a:r>
            <a:r>
              <a:rPr lang="fa-IR" sz="2000" b="1" dirty="0" smtClean="0">
                <a:cs typeface="B Nazanin" panose="00000400000000000000" pitchFamily="2" charset="-78"/>
              </a:rPr>
              <a:t>جانبی(فرعی)</a:t>
            </a:r>
            <a:r>
              <a:rPr lang="fa-IR" sz="2000" b="1" baseline="30000" dirty="0" smtClean="0">
                <a:ln/>
                <a:cs typeface="B Nazanin" panose="00000400000000000000" pitchFamily="2" charset="-78"/>
              </a:rPr>
              <a:t>5</a:t>
            </a:r>
            <a:endParaRPr lang="fa-IR" sz="2000" b="1" dirty="0">
              <a:cs typeface="B Nazanin" panose="00000400000000000000" pitchFamily="2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11478" y="5867984"/>
            <a:ext cx="7076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1-Elaboration Likelihood Model (ELM)</a:t>
            </a:r>
            <a:r>
              <a:rPr lang="fa-I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2-Petty 		3-Cacioppo</a:t>
            </a:r>
            <a:endParaRPr lang="fa-IR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a-I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4-Central Route			5-Peripheral Route</a:t>
            </a:r>
            <a:endParaRPr lang="fa-IR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176968" y="5747724"/>
            <a:ext cx="9015032" cy="265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5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443687" y="185742"/>
            <a:ext cx="39244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مدل احتمال تشریح</a:t>
            </a:r>
            <a:r>
              <a:rPr lang="en-US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 </a:t>
            </a:r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(</a:t>
            </a:r>
            <a:r>
              <a:rPr lang="en-US" sz="2800" b="1" dirty="0" smtClean="0">
                <a:ln/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ELM</a:t>
            </a:r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)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183292" y="4979047"/>
            <a:ext cx="12374992" cy="1727731"/>
            <a:chOff x="-183292" y="4979047"/>
            <a:chExt cx="12374992" cy="1727731"/>
          </a:xfrm>
        </p:grpSpPr>
        <p:grpSp>
          <p:nvGrpSpPr>
            <p:cNvPr id="5" name="Group 4"/>
            <p:cNvGrpSpPr/>
            <p:nvPr/>
          </p:nvGrpSpPr>
          <p:grpSpPr>
            <a:xfrm>
              <a:off x="-183292" y="4979047"/>
              <a:ext cx="5195740" cy="1727731"/>
              <a:chOff x="-183292" y="4979047"/>
              <a:chExt cx="5195740" cy="1727731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-18940" y="4979047"/>
                <a:ext cx="5031388" cy="1727731"/>
                <a:chOff x="-18940" y="4979047"/>
                <a:chExt cx="5031388" cy="1727731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-18940" y="5493858"/>
                  <a:ext cx="5031388" cy="1212920"/>
                  <a:chOff x="-18940" y="5493858"/>
                  <a:chExt cx="5031388" cy="1212920"/>
                </a:xfrm>
              </p:grpSpPr>
              <p:sp>
                <p:nvSpPr>
                  <p:cNvPr id="26" name="Flowchart: Off-page Connector 25"/>
                  <p:cNvSpPr/>
                  <p:nvPr/>
                </p:nvSpPr>
                <p:spPr>
                  <a:xfrm rot="16200000">
                    <a:off x="2194519" y="3888850"/>
                    <a:ext cx="604469" cy="5031388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8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8000 h 10000"/>
                      <a:gd name="connsiteX5" fmla="*/ 0 w 10000"/>
                      <a:gd name="connsiteY5" fmla="*/ 0 h 10000"/>
                      <a:gd name="connsiteX0" fmla="*/ 0 w 10000"/>
                      <a:gd name="connsiteY0" fmla="*/ 0 h 8888"/>
                      <a:gd name="connsiteX1" fmla="*/ 10000 w 10000"/>
                      <a:gd name="connsiteY1" fmla="*/ 0 h 8888"/>
                      <a:gd name="connsiteX2" fmla="*/ 10000 w 10000"/>
                      <a:gd name="connsiteY2" fmla="*/ 8000 h 8888"/>
                      <a:gd name="connsiteX3" fmla="*/ 5000 w 10000"/>
                      <a:gd name="connsiteY3" fmla="*/ 8888 h 8888"/>
                      <a:gd name="connsiteX4" fmla="*/ 0 w 10000"/>
                      <a:gd name="connsiteY4" fmla="*/ 8000 h 8888"/>
                      <a:gd name="connsiteX5" fmla="*/ 0 w 10000"/>
                      <a:gd name="connsiteY5" fmla="*/ 0 h 8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00" h="8888">
                        <a:moveTo>
                          <a:pt x="0" y="0"/>
                        </a:moveTo>
                        <a:lnTo>
                          <a:pt x="10000" y="0"/>
                        </a:lnTo>
                        <a:lnTo>
                          <a:pt x="10000" y="8000"/>
                        </a:lnTo>
                        <a:lnTo>
                          <a:pt x="5000" y="8888"/>
                        </a:lnTo>
                        <a:lnTo>
                          <a:pt x="0" y="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-9830" y="5493858"/>
                    <a:ext cx="3190355" cy="513048"/>
                    <a:chOff x="4238" y="5479790"/>
                    <a:chExt cx="3190355" cy="513048"/>
                  </a:xfrm>
                </p:grpSpPr>
                <p:sp>
                  <p:nvSpPr>
                    <p:cNvPr id="27" name="Flowchart: Off-page Connector 25"/>
                    <p:cNvSpPr/>
                    <p:nvPr/>
                  </p:nvSpPr>
                  <p:spPr>
                    <a:xfrm rot="16200000">
                      <a:off x="1342892" y="4141136"/>
                      <a:ext cx="513048" cy="3190355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10000 w 10000"/>
                        <a:gd name="connsiteY2" fmla="*/ 8000 h 10000"/>
                        <a:gd name="connsiteX3" fmla="*/ 5000 w 10000"/>
                        <a:gd name="connsiteY3" fmla="*/ 10000 h 10000"/>
                        <a:gd name="connsiteX4" fmla="*/ 0 w 10000"/>
                        <a:gd name="connsiteY4" fmla="*/ 8000 h 10000"/>
                        <a:gd name="connsiteX5" fmla="*/ 0 w 10000"/>
                        <a:gd name="connsiteY5" fmla="*/ 0 h 10000"/>
                        <a:gd name="connsiteX0" fmla="*/ 0 w 10000"/>
                        <a:gd name="connsiteY0" fmla="*/ 0 h 8888"/>
                        <a:gd name="connsiteX1" fmla="*/ 10000 w 10000"/>
                        <a:gd name="connsiteY1" fmla="*/ 0 h 8888"/>
                        <a:gd name="connsiteX2" fmla="*/ 10000 w 10000"/>
                        <a:gd name="connsiteY2" fmla="*/ 8000 h 8888"/>
                        <a:gd name="connsiteX3" fmla="*/ 5000 w 10000"/>
                        <a:gd name="connsiteY3" fmla="*/ 8888 h 8888"/>
                        <a:gd name="connsiteX4" fmla="*/ 0 w 10000"/>
                        <a:gd name="connsiteY4" fmla="*/ 8000 h 8888"/>
                        <a:gd name="connsiteX5" fmla="*/ 0 w 10000"/>
                        <a:gd name="connsiteY5" fmla="*/ 0 h 8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0000" h="8888">
                          <a:moveTo>
                            <a:pt x="0" y="0"/>
                          </a:moveTo>
                          <a:lnTo>
                            <a:pt x="10000" y="0"/>
                          </a:lnTo>
                          <a:lnTo>
                            <a:pt x="10000" y="8000"/>
                          </a:lnTo>
                          <a:lnTo>
                            <a:pt x="5000" y="8888"/>
                          </a:lnTo>
                          <a:lnTo>
                            <a:pt x="0" y="8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108622" y="5549194"/>
                      <a:ext cx="27281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nafisifatemeh99@gmail.com</a:t>
                      </a:r>
                    </a:p>
                  </p:txBody>
                </p:sp>
              </p:grpSp>
            </p:grpSp>
            <p:sp>
              <p:nvSpPr>
                <p:cNvPr id="31" name="TextBox 30"/>
                <p:cNvSpPr txBox="1"/>
                <p:nvPr/>
              </p:nvSpPr>
              <p:spPr>
                <a:xfrm>
                  <a:off x="713721" y="4979047"/>
                  <a:ext cx="667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a-IR" dirty="0" smtClean="0">
                      <a:solidFill>
                        <a:schemeClr val="bg1"/>
                      </a:solidFill>
                      <a:cs typeface="B Titr" panose="00000700000000000000" pitchFamily="2" charset="-78"/>
                    </a:rPr>
                    <a:t>4</a:t>
                  </a:r>
                  <a:r>
                    <a:rPr lang="en-US" dirty="0" smtClean="0">
                      <a:solidFill>
                        <a:schemeClr val="bg1"/>
                      </a:solidFill>
                      <a:cs typeface="B Titr" panose="00000700000000000000" pitchFamily="2" charset="-78"/>
                    </a:rPr>
                    <a:t>/</a:t>
                  </a:r>
                  <a:r>
                    <a:rPr lang="fa-IR" dirty="0" smtClean="0">
                      <a:solidFill>
                        <a:schemeClr val="bg1"/>
                      </a:solidFill>
                      <a:cs typeface="B Titr" panose="00000700000000000000" pitchFamily="2" charset="-78"/>
                    </a:rPr>
                    <a:t>17</a:t>
                  </a:r>
                  <a:endParaRPr lang="en-US" dirty="0">
                    <a:solidFill>
                      <a:schemeClr val="bg1"/>
                    </a:solidFill>
                    <a:cs typeface="B Titr" panose="00000700000000000000" pitchFamily="2" charset="-78"/>
                  </a:endParaRP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-183292" y="6216724"/>
                <a:ext cx="511846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ar-SA" sz="16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تجزیه و تحلیل رفتار انتخاب متقاضیان پارکینگ </a:t>
                </a:r>
                <a:r>
                  <a:rPr lang="ar-SA" sz="16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مشترک</a:t>
                </a:r>
                <a:r>
                  <a:rPr lang="fa-IR" sz="16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 </a:t>
                </a:r>
                <a:r>
                  <a:rPr lang="ar-SA" sz="16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بر‌اساس‌ </a:t>
                </a:r>
                <a:r>
                  <a:rPr lang="ar-SA" sz="16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مدل احتمال تشریح</a:t>
                </a:r>
                <a:endParaRPr lang="en-US" sz="1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cs typeface="B Davat" panose="00000400000000000000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5016480" y="6407809"/>
              <a:ext cx="7175220" cy="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334360" y="1538908"/>
            <a:ext cx="8094008" cy="3914939"/>
            <a:chOff x="2334360" y="1538908"/>
            <a:chExt cx="8094008" cy="3914939"/>
          </a:xfrm>
        </p:grpSpPr>
        <p:cxnSp>
          <p:nvCxnSpPr>
            <p:cNvPr id="16" name="Straight Connector 15"/>
            <p:cNvCxnSpPr/>
            <p:nvPr/>
          </p:nvCxnSpPr>
          <p:spPr>
            <a:xfrm flipH="1" flipV="1">
              <a:off x="5044873" y="2388934"/>
              <a:ext cx="2084" cy="761111"/>
            </a:xfrm>
            <a:prstGeom prst="line">
              <a:avLst/>
            </a:prstGeom>
            <a:ln w="120650" cmpd="sng">
              <a:noFill/>
            </a:ln>
            <a:effectLst>
              <a:outerShdw blurRad="304800" dist="317500" dir="13800000" sx="117000" sy="117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044873" y="3811672"/>
              <a:ext cx="2084" cy="761111"/>
            </a:xfrm>
            <a:prstGeom prst="line">
              <a:avLst/>
            </a:prstGeom>
            <a:ln w="120650" cmpd="sng">
              <a:noFill/>
            </a:ln>
            <a:effectLst>
              <a:outerShdw blurRad="304800" dist="317500" dir="13800000" sx="117000" sy="117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3846933" y="1538908"/>
              <a:ext cx="1037464" cy="523220"/>
            </a:xfrm>
            <a:prstGeom prst="rect">
              <a:avLst/>
            </a:prstGeom>
            <a:noFill/>
            <a:ln w="76200">
              <a:solidFill>
                <a:srgbClr val="0F6FC6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ar-SA" sz="1400" b="1" dirty="0">
                  <a:cs typeface="B Nazanin" panose="00000400000000000000" pitchFamily="2" charset="-78"/>
                </a:rPr>
                <a:t>مسیر </a:t>
              </a:r>
              <a:endParaRPr lang="fa-IR" sz="1400" b="1" dirty="0" smtClean="0">
                <a:cs typeface="B Nazanin" panose="00000400000000000000" pitchFamily="2" charset="-78"/>
              </a:endParaRPr>
            </a:p>
            <a:p>
              <a:pPr algn="ctr"/>
              <a:r>
                <a:rPr lang="ar-SA" sz="1400" b="1" dirty="0" smtClean="0">
                  <a:cs typeface="B Nazanin" panose="00000400000000000000" pitchFamily="2" charset="-78"/>
                </a:rPr>
                <a:t>مرکزی</a:t>
              </a:r>
              <a:r>
                <a:rPr lang="fa-IR" sz="1400" b="1" dirty="0" smtClean="0">
                  <a:cs typeface="B Nazanin" panose="00000400000000000000" pitchFamily="2" charset="-78"/>
                </a:rPr>
                <a:t>(اصلی)</a:t>
              </a:r>
              <a:endParaRPr lang="en-US" sz="1400" dirty="0">
                <a:cs typeface="B Nazanin" panose="00000400000000000000" pitchFamily="2" charset="-78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46933" y="4930627"/>
              <a:ext cx="1037464" cy="523220"/>
            </a:xfrm>
            <a:prstGeom prst="rect">
              <a:avLst/>
            </a:prstGeom>
            <a:noFill/>
            <a:ln w="76200">
              <a:solidFill>
                <a:srgbClr val="FF0000">
                  <a:alpha val="70000"/>
                </a:srgb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ar-SA" sz="1400" b="1" dirty="0">
                  <a:cs typeface="B Nazanin" panose="00000400000000000000" pitchFamily="2" charset="-78"/>
                </a:rPr>
                <a:t>مسیر </a:t>
              </a:r>
              <a:endParaRPr lang="fa-IR" sz="1400" b="1" dirty="0" smtClean="0">
                <a:cs typeface="B Nazanin" panose="00000400000000000000" pitchFamily="2" charset="-78"/>
              </a:endParaRPr>
            </a:p>
            <a:p>
              <a:pPr algn="ctr"/>
              <a:r>
                <a:rPr lang="fa-IR" sz="1400" b="1" dirty="0" smtClean="0">
                  <a:cs typeface="B Nazanin" panose="00000400000000000000" pitchFamily="2" charset="-78"/>
                </a:rPr>
                <a:t>جانبی(فرعی)</a:t>
              </a:r>
              <a:endParaRPr lang="en-US" sz="1400" dirty="0">
                <a:cs typeface="B Nazanin" panose="00000400000000000000" pitchFamily="2" charset="-78"/>
              </a:endParaRPr>
            </a:p>
          </p:txBody>
        </p:sp>
        <p:sp>
          <p:nvSpPr>
            <p:cNvPr id="52" name="Up Arrow 51"/>
            <p:cNvSpPr/>
            <p:nvPr/>
          </p:nvSpPr>
          <p:spPr>
            <a:xfrm rot="10800000">
              <a:off x="4966382" y="1906801"/>
              <a:ext cx="120970" cy="1133856"/>
            </a:xfrm>
            <a:prstGeom prst="upArrow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outerShdw blurRad="177800" dist="25019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Up Arrow 54"/>
            <p:cNvSpPr/>
            <p:nvPr/>
          </p:nvSpPr>
          <p:spPr>
            <a:xfrm rot="5400000">
              <a:off x="6717702" y="4912714"/>
              <a:ext cx="120970" cy="347472"/>
            </a:xfrm>
            <a:prstGeom prst="upArrow">
              <a:avLst>
                <a:gd name="adj1" fmla="val 50000"/>
                <a:gd name="adj2" fmla="val 149715"/>
              </a:avLst>
            </a:prstGeom>
            <a:solidFill>
              <a:schemeClr val="tx1"/>
            </a:solidFill>
            <a:ln>
              <a:noFill/>
            </a:ln>
            <a:effectLst>
              <a:outerShdw blurRad="177800" dist="250190" dir="18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Up Arrow 55"/>
            <p:cNvSpPr/>
            <p:nvPr/>
          </p:nvSpPr>
          <p:spPr>
            <a:xfrm rot="5400000">
              <a:off x="7988598" y="4908748"/>
              <a:ext cx="120970" cy="347472"/>
            </a:xfrm>
            <a:prstGeom prst="upArrow">
              <a:avLst>
                <a:gd name="adj1" fmla="val 50000"/>
                <a:gd name="adj2" fmla="val 149715"/>
              </a:avLst>
            </a:prstGeom>
            <a:solidFill>
              <a:schemeClr val="tx1"/>
            </a:solidFill>
            <a:ln>
              <a:noFill/>
            </a:ln>
            <a:effectLst>
              <a:outerShdw blurRad="177800" dist="250190" dir="18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Up Arrow 56"/>
            <p:cNvSpPr/>
            <p:nvPr/>
          </p:nvSpPr>
          <p:spPr>
            <a:xfrm rot="5400000">
              <a:off x="9262629" y="4908181"/>
              <a:ext cx="120970" cy="347472"/>
            </a:xfrm>
            <a:prstGeom prst="upArrow">
              <a:avLst>
                <a:gd name="adj1" fmla="val 50000"/>
                <a:gd name="adj2" fmla="val 149715"/>
              </a:avLst>
            </a:prstGeom>
            <a:solidFill>
              <a:schemeClr val="tx1"/>
            </a:solidFill>
            <a:ln>
              <a:noFill/>
            </a:ln>
            <a:effectLst>
              <a:outerShdw blurRad="177800" dist="250190" dir="18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Up Arrow 57"/>
            <p:cNvSpPr/>
            <p:nvPr/>
          </p:nvSpPr>
          <p:spPr>
            <a:xfrm rot="5400000">
              <a:off x="5281891" y="4743551"/>
              <a:ext cx="120970" cy="685800"/>
            </a:xfrm>
            <a:prstGeom prst="upArrow">
              <a:avLst>
                <a:gd name="adj1" fmla="val 50000"/>
                <a:gd name="adj2" fmla="val 149715"/>
              </a:avLst>
            </a:prstGeom>
            <a:solidFill>
              <a:schemeClr val="tx1"/>
            </a:solidFill>
            <a:ln>
              <a:noFill/>
            </a:ln>
            <a:effectLst>
              <a:outerShdw blurRad="177800" dist="250190" dir="18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Up Arrow 50"/>
            <p:cNvSpPr/>
            <p:nvPr/>
          </p:nvSpPr>
          <p:spPr>
            <a:xfrm rot="5400000">
              <a:off x="6715117" y="1711293"/>
              <a:ext cx="120970" cy="365760"/>
            </a:xfrm>
            <a:prstGeom prst="upArrow">
              <a:avLst>
                <a:gd name="adj1" fmla="val 50000"/>
                <a:gd name="adj2" fmla="val 149715"/>
              </a:avLst>
            </a:prstGeom>
            <a:solidFill>
              <a:schemeClr val="tx1"/>
            </a:solidFill>
            <a:ln>
              <a:noFill/>
            </a:ln>
            <a:effectLst>
              <a:outerShdw blurRad="177800" dist="250190" dir="18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Up Arrow 52"/>
            <p:cNvSpPr/>
            <p:nvPr/>
          </p:nvSpPr>
          <p:spPr>
            <a:xfrm rot="5400000">
              <a:off x="7989145" y="1713725"/>
              <a:ext cx="120970" cy="365760"/>
            </a:xfrm>
            <a:prstGeom prst="upArrow">
              <a:avLst>
                <a:gd name="adj1" fmla="val 50000"/>
                <a:gd name="adj2" fmla="val 149715"/>
              </a:avLst>
            </a:prstGeom>
            <a:solidFill>
              <a:schemeClr val="tx1"/>
            </a:solidFill>
            <a:ln>
              <a:noFill/>
            </a:ln>
            <a:effectLst>
              <a:outerShdw blurRad="177800" dist="250190" dir="18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Up Arrow 53"/>
            <p:cNvSpPr/>
            <p:nvPr/>
          </p:nvSpPr>
          <p:spPr>
            <a:xfrm rot="5400000">
              <a:off x="9259912" y="1706626"/>
              <a:ext cx="120970" cy="365760"/>
            </a:xfrm>
            <a:prstGeom prst="upArrow">
              <a:avLst>
                <a:gd name="adj1" fmla="val 50000"/>
                <a:gd name="adj2" fmla="val 149715"/>
              </a:avLst>
            </a:prstGeom>
            <a:solidFill>
              <a:schemeClr val="tx1"/>
            </a:solidFill>
            <a:ln>
              <a:noFill/>
            </a:ln>
            <a:effectLst>
              <a:outerShdw blurRad="177800" dist="250190" dir="18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Up Arrow 58"/>
            <p:cNvSpPr/>
            <p:nvPr/>
          </p:nvSpPr>
          <p:spPr>
            <a:xfrm rot="5400000">
              <a:off x="5282067" y="1550541"/>
              <a:ext cx="120970" cy="685800"/>
            </a:xfrm>
            <a:prstGeom prst="upArrow">
              <a:avLst>
                <a:gd name="adj1" fmla="val 50000"/>
                <a:gd name="adj2" fmla="val 149715"/>
              </a:avLst>
            </a:prstGeom>
            <a:solidFill>
              <a:schemeClr val="tx1"/>
            </a:solidFill>
            <a:ln>
              <a:noFill/>
            </a:ln>
            <a:effectLst>
              <a:outerShdw blurRad="177800" dist="250190" dir="18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Up Arrow 59"/>
            <p:cNvSpPr/>
            <p:nvPr/>
          </p:nvSpPr>
          <p:spPr>
            <a:xfrm rot="10800000">
              <a:off x="4966376" y="3924039"/>
              <a:ext cx="120970" cy="1133856"/>
            </a:xfrm>
            <a:prstGeom prst="upArrow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outerShdw blurRad="177800" dist="25019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Up Arrow 60"/>
            <p:cNvSpPr/>
            <p:nvPr/>
          </p:nvSpPr>
          <p:spPr>
            <a:xfrm rot="5400000">
              <a:off x="4001404" y="3305323"/>
              <a:ext cx="120970" cy="365760"/>
            </a:xfrm>
            <a:prstGeom prst="upArrow">
              <a:avLst>
                <a:gd name="adj1" fmla="val 50000"/>
                <a:gd name="adj2" fmla="val 149715"/>
              </a:avLst>
            </a:prstGeom>
            <a:solidFill>
              <a:schemeClr val="tx1"/>
            </a:solidFill>
            <a:ln>
              <a:noFill/>
            </a:ln>
            <a:effectLst>
              <a:outerShdw blurRad="177800" dist="250190" dir="18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85726" y="4746793"/>
              <a:ext cx="925497" cy="680041"/>
            </a:xfrm>
            <a:prstGeom prst="rect">
              <a:avLst/>
            </a:prstGeom>
            <a:solidFill>
              <a:srgbClr val="FF0000">
                <a:alpha val="70000"/>
              </a:srgbClr>
            </a:solidFill>
            <a:ln>
              <a:noFill/>
            </a:ln>
            <a:effectLst>
              <a:outerShdw blurRad="177800" dist="355600" dir="8400000" algn="ctr">
                <a:srgbClr val="000000">
                  <a:alpha val="50000"/>
                </a:srgbClr>
              </a:outerShdw>
              <a:softEdge rad="774700"/>
            </a:effectLst>
            <a:scene3d>
              <a:camera prst="orthographicFront">
                <a:rot lat="0" lon="0" rev="0"/>
              </a:camera>
              <a:lightRig rig="contrasting" dir="t">
                <a:rot lat="0" lon="0" rev="5400000"/>
              </a:lightRig>
            </a:scene3d>
            <a:sp3d contourW="12700" prstMaterial="metal">
              <a:bevelT w="2413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>
                  <a:solidFill>
                    <a:schemeClr val="bg1"/>
                  </a:solidFill>
                  <a:cs typeface="B Elham" panose="00000400000000000000" pitchFamily="2" charset="-78"/>
                </a:rPr>
                <a:t>مشارکت </a:t>
              </a:r>
            </a:p>
            <a:p>
              <a:pPr algn="ctr" rtl="1"/>
              <a:r>
                <a:rPr lang="fa-IR" dirty="0" smtClean="0">
                  <a:solidFill>
                    <a:schemeClr val="bg1"/>
                  </a:solidFill>
                  <a:cs typeface="B Elham" panose="00000400000000000000" pitchFamily="2" charset="-78"/>
                </a:rPr>
                <a:t>منفعلانه</a:t>
              </a:r>
              <a:endParaRPr lang="en-US" dirty="0">
                <a:solidFill>
                  <a:schemeClr val="bg1"/>
                </a:solidFill>
                <a:cs typeface="B Elham" panose="00000400000000000000" pitchFamily="2" charset="-78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957852" y="4745338"/>
              <a:ext cx="925497" cy="680041"/>
            </a:xfrm>
            <a:prstGeom prst="rect">
              <a:avLst/>
            </a:prstGeom>
            <a:solidFill>
              <a:srgbClr val="FF0000">
                <a:alpha val="70000"/>
              </a:srgbClr>
            </a:solidFill>
            <a:ln>
              <a:noFill/>
            </a:ln>
            <a:effectLst>
              <a:outerShdw blurRad="177800" dist="355600" dir="8400000" algn="ctr">
                <a:srgbClr val="000000">
                  <a:alpha val="50000"/>
                </a:srgbClr>
              </a:outerShdw>
              <a:softEdge rad="774700"/>
            </a:effectLst>
            <a:scene3d>
              <a:camera prst="orthographicFront">
                <a:rot lat="0" lon="0" rev="0"/>
              </a:camera>
              <a:lightRig rig="contrasting" dir="t">
                <a:rot lat="0" lon="0" rev="5400000"/>
              </a:lightRig>
            </a:scene3d>
            <a:sp3d contourW="12700" prstMaterial="metal">
              <a:bevelT w="2413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>
                  <a:solidFill>
                    <a:schemeClr val="bg1"/>
                  </a:solidFill>
                  <a:cs typeface="B Elham" panose="00000400000000000000" pitchFamily="2" charset="-78"/>
                </a:rPr>
                <a:t>تغییر </a:t>
              </a:r>
              <a:endParaRPr lang="fa-IR" dirty="0" smtClean="0">
                <a:solidFill>
                  <a:schemeClr val="bg1"/>
                </a:solidFill>
                <a:cs typeface="B Elham" panose="00000400000000000000" pitchFamily="2" charset="-78"/>
              </a:endParaRPr>
            </a:p>
            <a:p>
              <a:pPr algn="ctr" rtl="1"/>
              <a:r>
                <a:rPr lang="fa-IR" dirty="0" smtClean="0">
                  <a:solidFill>
                    <a:schemeClr val="bg1"/>
                  </a:solidFill>
                  <a:cs typeface="B Elham" panose="00000400000000000000" pitchFamily="2" charset="-78"/>
                </a:rPr>
                <a:t>باور</a:t>
              </a:r>
              <a:endParaRPr lang="en-US" dirty="0">
                <a:solidFill>
                  <a:schemeClr val="bg1"/>
                </a:solidFill>
                <a:cs typeface="B Elham" panose="00000400000000000000" pitchFamily="2" charset="-78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230742" y="4744878"/>
              <a:ext cx="925497" cy="680041"/>
            </a:xfrm>
            <a:prstGeom prst="rect">
              <a:avLst/>
            </a:prstGeom>
            <a:solidFill>
              <a:srgbClr val="FF0000">
                <a:alpha val="70000"/>
              </a:srgbClr>
            </a:solidFill>
            <a:ln>
              <a:noFill/>
            </a:ln>
            <a:effectLst>
              <a:outerShdw blurRad="177800" dist="355600" dir="8400000" algn="ctr">
                <a:srgbClr val="000000">
                  <a:alpha val="50000"/>
                </a:srgbClr>
              </a:outerShdw>
              <a:softEdge rad="774700"/>
            </a:effectLst>
            <a:scene3d>
              <a:camera prst="orthographicFront">
                <a:rot lat="0" lon="0" rev="0"/>
              </a:camera>
              <a:lightRig rig="contrasting" dir="t">
                <a:rot lat="0" lon="0" rev="5400000"/>
              </a:lightRig>
            </a:scene3d>
            <a:sp3d contourW="12700" prstMaterial="metal">
              <a:bevelT w="2413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>
                  <a:solidFill>
                    <a:schemeClr val="bg1"/>
                  </a:solidFill>
                  <a:cs typeface="B Elham" panose="00000400000000000000" pitchFamily="2" charset="-78"/>
                </a:rPr>
                <a:t>تغییر </a:t>
              </a:r>
            </a:p>
            <a:p>
              <a:pPr algn="ctr" rtl="1"/>
              <a:r>
                <a:rPr lang="fa-IR" dirty="0">
                  <a:solidFill>
                    <a:schemeClr val="bg1"/>
                  </a:solidFill>
                  <a:cs typeface="B Elham" panose="00000400000000000000" pitchFamily="2" charset="-78"/>
                </a:rPr>
                <a:t>رفتار</a:t>
              </a:r>
              <a:endParaRPr lang="en-US" dirty="0">
                <a:solidFill>
                  <a:schemeClr val="bg1"/>
                </a:solidFill>
                <a:cs typeface="B Elham" panose="00000400000000000000" pitchFamily="2" charset="-78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502871" y="4743424"/>
              <a:ext cx="925497" cy="680041"/>
            </a:xfrm>
            <a:prstGeom prst="rect">
              <a:avLst/>
            </a:prstGeom>
            <a:solidFill>
              <a:srgbClr val="FF0000">
                <a:alpha val="70000"/>
              </a:srgbClr>
            </a:solidFill>
            <a:ln>
              <a:noFill/>
            </a:ln>
            <a:effectLst>
              <a:outerShdw blurRad="177800" dist="355600" dir="8400000" algn="ctr">
                <a:srgbClr val="000000">
                  <a:alpha val="50000"/>
                </a:srgbClr>
              </a:outerShdw>
              <a:softEdge rad="774700"/>
            </a:effectLst>
            <a:scene3d>
              <a:camera prst="orthographicFront">
                <a:rot lat="0" lon="0" rev="0"/>
              </a:camera>
              <a:lightRig rig="contrasting" dir="t">
                <a:rot lat="0" lon="0" rev="5400000"/>
              </a:lightRig>
            </a:scene3d>
            <a:sp3d contourW="12700" prstMaterial="metal">
              <a:bevelT w="2413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bg1"/>
                  </a:solidFill>
                  <a:cs typeface="B Elham" panose="00000400000000000000" pitchFamily="2" charset="-78"/>
                </a:rPr>
                <a:t>تغییر</a:t>
              </a:r>
              <a:endParaRPr lang="fa-IR" dirty="0">
                <a:solidFill>
                  <a:schemeClr val="bg1"/>
                </a:solidFill>
                <a:cs typeface="B Elham" panose="00000400000000000000" pitchFamily="2" charset="-78"/>
              </a:endParaRPr>
            </a:p>
            <a:p>
              <a:pPr algn="ctr" rtl="1"/>
              <a:r>
                <a:rPr lang="fa-IR" dirty="0" smtClean="0">
                  <a:solidFill>
                    <a:schemeClr val="bg1"/>
                  </a:solidFill>
                  <a:cs typeface="B Elham" panose="00000400000000000000" pitchFamily="2" charset="-78"/>
                </a:rPr>
                <a:t>نگرش</a:t>
              </a:r>
              <a:endParaRPr lang="en-US" dirty="0">
                <a:solidFill>
                  <a:schemeClr val="bg1"/>
                </a:solidFill>
                <a:cs typeface="B Elham" panose="00000400000000000000" pitchFamily="2" charset="-78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49547" y="3037320"/>
              <a:ext cx="1548589" cy="8978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304800" dist="317500" dir="7800000" sx="117000" sy="117000" algn="ctr" rotWithShape="0">
                <a:srgbClr val="000000">
                  <a:alpha val="45000"/>
                </a:srgbClr>
              </a:outerShdw>
            </a:effectLst>
            <a:scene3d>
              <a:camera prst="perspectiveLeft">
                <a:rot lat="0" lon="0" rev="0"/>
              </a:camera>
              <a:lightRig rig="flat" dir="t"/>
            </a:scene3d>
            <a:sp3d z="266700" prstMaterial="metal"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smtClean="0">
                  <a:cs typeface="B Elham" panose="00000400000000000000" pitchFamily="2" charset="-78"/>
                </a:rPr>
                <a:t>درک و توجه</a:t>
              </a:r>
              <a:endParaRPr lang="en-US" sz="2000" b="1" dirty="0">
                <a:cs typeface="B Elham" panose="00000400000000000000" pitchFamily="2" charset="-78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34360" y="3033861"/>
              <a:ext cx="1548589" cy="8978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304800" dist="317500" dir="7800000" sx="117000" sy="117000" algn="ctr" rotWithShape="0">
                <a:srgbClr val="000000">
                  <a:alpha val="45000"/>
                </a:srgbClr>
              </a:outerShdw>
            </a:effectLst>
            <a:scene3d>
              <a:camera prst="perspectiveLeft">
                <a:rot lat="0" lon="0" rev="0"/>
              </a:camera>
              <a:lightRig rig="flat" dir="t"/>
            </a:scene3d>
            <a:sp3d z="266700" prstMaterial="metal"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smtClean="0">
                  <a:cs typeface="B Elham" panose="00000400000000000000" pitchFamily="2" charset="-78"/>
                </a:rPr>
                <a:t>ارتباطات</a:t>
              </a:r>
              <a:endParaRPr lang="en-US" sz="2000" b="1" dirty="0">
                <a:cs typeface="B Elham" panose="00000400000000000000" pitchFamily="2" charset="-78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684147" y="1553769"/>
              <a:ext cx="925497" cy="680042"/>
            </a:xfrm>
            <a:prstGeom prst="rect">
              <a:avLst/>
            </a:prstGeom>
            <a:solidFill>
              <a:srgbClr val="0F6FC6"/>
            </a:solidFill>
            <a:ln>
              <a:noFill/>
            </a:ln>
            <a:effectLst>
              <a:outerShdw blurRad="177800" dist="355600" dir="8400000" algn="ctr">
                <a:srgbClr val="000000">
                  <a:alpha val="50000"/>
                </a:srgbClr>
              </a:outerShdw>
              <a:softEdge rad="774700"/>
            </a:effectLst>
            <a:scene3d>
              <a:camera prst="orthographicFront">
                <a:rot lat="0" lon="0" rev="0"/>
              </a:camera>
              <a:lightRig rig="contrasting" dir="t">
                <a:rot lat="0" lon="0" rev="5400000"/>
              </a:lightRig>
            </a:scene3d>
            <a:sp3d contourW="12700" prstMaterial="metal">
              <a:bevelT w="2413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bg1"/>
                  </a:solidFill>
                  <a:cs typeface="B Elham" panose="00000400000000000000" pitchFamily="2" charset="-78"/>
                </a:rPr>
                <a:t>مشارکت </a:t>
              </a:r>
            </a:p>
            <a:p>
              <a:pPr algn="ctr" rtl="1"/>
              <a:r>
                <a:rPr lang="fa-IR" dirty="0" smtClean="0">
                  <a:solidFill>
                    <a:schemeClr val="bg1"/>
                  </a:solidFill>
                  <a:cs typeface="B Elham" panose="00000400000000000000" pitchFamily="2" charset="-78"/>
                </a:rPr>
                <a:t>فعالانه</a:t>
              </a:r>
              <a:endParaRPr lang="en-US" dirty="0">
                <a:solidFill>
                  <a:schemeClr val="bg1"/>
                </a:solidFill>
                <a:cs typeface="B Elham" panose="00000400000000000000" pitchFamily="2" charset="-78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959828" y="1552315"/>
              <a:ext cx="925497" cy="680042"/>
            </a:xfrm>
            <a:prstGeom prst="rect">
              <a:avLst/>
            </a:prstGeom>
            <a:solidFill>
              <a:srgbClr val="0F6FC6"/>
            </a:solidFill>
            <a:ln>
              <a:noFill/>
            </a:ln>
            <a:effectLst>
              <a:outerShdw blurRad="177800" dist="355600" dir="8400000" algn="ctr">
                <a:srgbClr val="000000">
                  <a:alpha val="50000"/>
                </a:srgbClr>
              </a:outerShdw>
              <a:softEdge rad="774700"/>
            </a:effectLst>
            <a:scene3d>
              <a:camera prst="orthographicFront">
                <a:rot lat="0" lon="0" rev="0"/>
              </a:camera>
              <a:lightRig rig="contrasting" dir="t">
                <a:rot lat="0" lon="0" rev="5400000"/>
              </a:lightRig>
            </a:scene3d>
            <a:sp3d contourW="12700" prstMaterial="metal">
              <a:bevelT w="2413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bg1"/>
                  </a:solidFill>
                  <a:cs typeface="B Elham" panose="00000400000000000000" pitchFamily="2" charset="-78"/>
                </a:rPr>
                <a:t>پاسخ</a:t>
              </a:r>
            </a:p>
            <a:p>
              <a:pPr algn="ctr" rtl="1"/>
              <a:r>
                <a:rPr lang="fa-IR" dirty="0" smtClean="0">
                  <a:solidFill>
                    <a:schemeClr val="bg1"/>
                  </a:solidFill>
                  <a:cs typeface="B Elham" panose="00000400000000000000" pitchFamily="2" charset="-78"/>
                </a:rPr>
                <a:t>شناختی</a:t>
              </a:r>
              <a:endParaRPr lang="en-US" dirty="0">
                <a:solidFill>
                  <a:schemeClr val="bg1"/>
                </a:solidFill>
                <a:cs typeface="B Elham" panose="00000400000000000000" pitchFamily="2" charset="-78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228896" y="1551855"/>
              <a:ext cx="925497" cy="680042"/>
            </a:xfrm>
            <a:prstGeom prst="rect">
              <a:avLst/>
            </a:prstGeom>
            <a:solidFill>
              <a:srgbClr val="0F6FC6"/>
            </a:solidFill>
            <a:ln>
              <a:noFill/>
            </a:ln>
            <a:effectLst>
              <a:outerShdw blurRad="177800" dist="355600" dir="8400000" algn="ctr">
                <a:srgbClr val="000000">
                  <a:alpha val="50000"/>
                </a:srgbClr>
              </a:outerShdw>
              <a:softEdge rad="774700"/>
            </a:effectLst>
            <a:scene3d>
              <a:camera prst="orthographicFront">
                <a:rot lat="0" lon="0" rev="0"/>
              </a:camera>
              <a:lightRig rig="contrasting" dir="t">
                <a:rot lat="0" lon="0" rev="5400000"/>
              </a:lightRig>
            </a:scene3d>
            <a:sp3d contourW="12700" prstMaterial="metal">
              <a:bevelT w="2413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bg1"/>
                  </a:solidFill>
                  <a:cs typeface="B Elham" panose="00000400000000000000" pitchFamily="2" charset="-78"/>
                </a:rPr>
                <a:t>تغییر باور</a:t>
              </a:r>
            </a:p>
            <a:p>
              <a:pPr algn="ctr" rtl="1"/>
              <a:r>
                <a:rPr lang="fa-IR" dirty="0" smtClean="0">
                  <a:solidFill>
                    <a:schemeClr val="bg1"/>
                  </a:solidFill>
                  <a:cs typeface="B Elham" panose="00000400000000000000" pitchFamily="2" charset="-78"/>
                </a:rPr>
                <a:t>و نگرش</a:t>
              </a:r>
              <a:endParaRPr lang="en-US" dirty="0">
                <a:solidFill>
                  <a:schemeClr val="bg1"/>
                </a:solidFill>
                <a:cs typeface="B Elham" panose="00000400000000000000" pitchFamily="2" charset="-78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501100" y="1550400"/>
              <a:ext cx="925497" cy="680042"/>
            </a:xfrm>
            <a:prstGeom prst="rect">
              <a:avLst/>
            </a:prstGeom>
            <a:solidFill>
              <a:srgbClr val="0F6FC6"/>
            </a:solidFill>
            <a:ln>
              <a:noFill/>
            </a:ln>
            <a:effectLst>
              <a:outerShdw blurRad="177800" dist="355600" dir="8400000" algn="ctr">
                <a:srgbClr val="000000">
                  <a:alpha val="50000"/>
                </a:srgbClr>
              </a:outerShdw>
              <a:softEdge rad="774700"/>
            </a:effectLst>
            <a:scene3d>
              <a:camera prst="orthographicFront">
                <a:rot lat="0" lon="0" rev="0"/>
              </a:camera>
              <a:lightRig rig="contrasting" dir="t">
                <a:rot lat="0" lon="0" rev="5400000"/>
              </a:lightRig>
            </a:scene3d>
            <a:sp3d contourW="12700" prstMaterial="metal">
              <a:bevelT w="2413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bg1"/>
                  </a:solidFill>
                  <a:cs typeface="B Elham" panose="00000400000000000000" pitchFamily="2" charset="-78"/>
                </a:rPr>
                <a:t>تغییر</a:t>
              </a:r>
            </a:p>
            <a:p>
              <a:pPr algn="ctr" rtl="1"/>
              <a:r>
                <a:rPr lang="fa-IR" dirty="0" smtClean="0">
                  <a:solidFill>
                    <a:schemeClr val="bg1"/>
                  </a:solidFill>
                  <a:cs typeface="B Elham" panose="00000400000000000000" pitchFamily="2" charset="-78"/>
                </a:rPr>
                <a:t>رفتار</a:t>
              </a:r>
              <a:endParaRPr lang="en-US" dirty="0">
                <a:solidFill>
                  <a:schemeClr val="bg1"/>
                </a:solidFill>
                <a:cs typeface="B Elham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9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43687" y="185742"/>
            <a:ext cx="39244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مدل احتمال تشریح</a:t>
            </a:r>
            <a:r>
              <a:rPr lang="en-US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 </a:t>
            </a:r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(</a:t>
            </a:r>
            <a:r>
              <a:rPr lang="en-US" sz="2800" b="1" dirty="0" smtClean="0">
                <a:ln/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ELM</a:t>
            </a:r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)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" name="Group 2"/>
            <p:cNvGrpSpPr/>
            <p:nvPr/>
          </p:nvGrpSpPr>
          <p:grpSpPr>
            <a:xfrm>
              <a:off x="-18940" y="4979047"/>
              <a:ext cx="5031388" cy="1727731"/>
              <a:chOff x="-18940" y="4979047"/>
              <a:chExt cx="5031388" cy="172773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-18940" y="5493858"/>
                <a:ext cx="5031388" cy="1212920"/>
                <a:chOff x="-18940" y="5493858"/>
                <a:chExt cx="5031388" cy="1212920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88850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-9830" y="5493858"/>
                  <a:ext cx="3190355" cy="513048"/>
                  <a:chOff x="4238" y="5479790"/>
                  <a:chExt cx="3190355" cy="513048"/>
                </a:xfrm>
              </p:grpSpPr>
              <p:sp>
                <p:nvSpPr>
                  <p:cNvPr id="27" name="Flowchart: Off-page Connector 25"/>
                  <p:cNvSpPr/>
                  <p:nvPr/>
                </p:nvSpPr>
                <p:spPr>
                  <a:xfrm rot="16200000">
                    <a:off x="1342892" y="4141136"/>
                    <a:ext cx="513048" cy="319035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8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8000 h 10000"/>
                      <a:gd name="connsiteX5" fmla="*/ 0 w 10000"/>
                      <a:gd name="connsiteY5" fmla="*/ 0 h 10000"/>
                      <a:gd name="connsiteX0" fmla="*/ 0 w 10000"/>
                      <a:gd name="connsiteY0" fmla="*/ 0 h 8888"/>
                      <a:gd name="connsiteX1" fmla="*/ 10000 w 10000"/>
                      <a:gd name="connsiteY1" fmla="*/ 0 h 8888"/>
                      <a:gd name="connsiteX2" fmla="*/ 10000 w 10000"/>
                      <a:gd name="connsiteY2" fmla="*/ 8000 h 8888"/>
                      <a:gd name="connsiteX3" fmla="*/ 5000 w 10000"/>
                      <a:gd name="connsiteY3" fmla="*/ 8888 h 8888"/>
                      <a:gd name="connsiteX4" fmla="*/ 0 w 10000"/>
                      <a:gd name="connsiteY4" fmla="*/ 8000 h 8888"/>
                      <a:gd name="connsiteX5" fmla="*/ 0 w 10000"/>
                      <a:gd name="connsiteY5" fmla="*/ 0 h 8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00" h="8888">
                        <a:moveTo>
                          <a:pt x="0" y="0"/>
                        </a:moveTo>
                        <a:lnTo>
                          <a:pt x="10000" y="0"/>
                        </a:lnTo>
                        <a:lnTo>
                          <a:pt x="10000" y="8000"/>
                        </a:lnTo>
                        <a:lnTo>
                          <a:pt x="5000" y="8888"/>
                        </a:lnTo>
                        <a:lnTo>
                          <a:pt x="0" y="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08622" y="5549194"/>
                    <a:ext cx="27281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chemeClr val="bg1"/>
                        </a:solidFill>
                        <a:latin typeface="Bell MT" panose="02020503060305020303" pitchFamily="18" charset="0"/>
                      </a:rPr>
                      <a:t>nafisifatemeh99@gmail.com</a:t>
                    </a:r>
                  </a:p>
                </p:txBody>
              </p:sp>
            </p:grpSp>
          </p:grpSp>
          <p:sp>
            <p:nvSpPr>
              <p:cNvPr id="31" name="TextBox 30"/>
              <p:cNvSpPr txBox="1"/>
              <p:nvPr/>
            </p:nvSpPr>
            <p:spPr>
              <a:xfrm>
                <a:off x="713721" y="4979047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5</a:t>
                </a:r>
                <a:r>
                  <a:rPr lang="en-US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/</a:t>
                </a:r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17</a:t>
                </a:r>
                <a:endParaRPr lang="en-US" dirty="0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-183292" y="6216724"/>
              <a:ext cx="5118464" cy="338554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txBody>
            <a:bodyPr wrap="square">
              <a:spAutoFit/>
            </a:bodyPr>
            <a:lstStyle/>
            <a:p>
              <a:pPr algn="r" rtl="1"/>
              <a:r>
                <a:rPr lang="ar-SA" sz="1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cs typeface="B Davat" panose="00000400000000000000" pitchFamily="2" charset="-78"/>
                </a:rPr>
                <a:t>تجزیه و تحلیل رفتار انتخاب متقاضیان پارکینگ </a:t>
              </a:r>
              <a:r>
                <a:rPr lang="ar-SA" sz="16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cs typeface="B Davat" panose="00000400000000000000" pitchFamily="2" charset="-78"/>
                </a:rPr>
                <a:t>مشترک</a:t>
              </a:r>
              <a:r>
                <a:rPr lang="fa-IR" sz="16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cs typeface="B Davat" panose="00000400000000000000" pitchFamily="2" charset="-78"/>
                </a:rPr>
                <a:t> </a:t>
              </a:r>
              <a:r>
                <a:rPr lang="ar-SA" sz="16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cs typeface="B Davat" panose="00000400000000000000" pitchFamily="2" charset="-78"/>
                </a:rPr>
                <a:t>بر‌اساس‌ </a:t>
              </a:r>
              <a:r>
                <a:rPr lang="ar-SA" sz="1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cs typeface="B Davat" panose="00000400000000000000" pitchFamily="2" charset="-78"/>
                </a:rPr>
                <a:t>مدل احتمال تشریح</a:t>
              </a:r>
              <a:endPara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4840033" y="5925465"/>
            <a:ext cx="7154743" cy="1"/>
          </a:xfrm>
          <a:prstGeom prst="line">
            <a:avLst/>
          </a:prstGeom>
          <a:ln w="190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421977" y="885314"/>
            <a:ext cx="7408926" cy="5811858"/>
            <a:chOff x="3311616" y="743419"/>
            <a:chExt cx="7785826" cy="6309366"/>
          </a:xfrm>
        </p:grpSpPr>
        <p:sp>
          <p:nvSpPr>
            <p:cNvPr id="16" name="Rounded Rectangle 15"/>
            <p:cNvSpPr/>
            <p:nvPr/>
          </p:nvSpPr>
          <p:spPr>
            <a:xfrm>
              <a:off x="3359603" y="1432672"/>
              <a:ext cx="2894886" cy="1187078"/>
            </a:xfrm>
            <a:prstGeom prst="roundRect">
              <a:avLst/>
            </a:prstGeom>
            <a:solidFill>
              <a:srgbClr val="0F6FC6">
                <a:alpha val="55000"/>
              </a:srgb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501226" y="1007561"/>
              <a:ext cx="0" cy="4390307"/>
            </a:xfrm>
            <a:prstGeom prst="line">
              <a:avLst/>
            </a:prstGeom>
            <a:ln w="38100">
              <a:noFill/>
              <a:prstDash val="dash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471912" y="3165630"/>
              <a:ext cx="310" cy="405935"/>
            </a:xfrm>
            <a:prstGeom prst="line">
              <a:avLst/>
            </a:prstGeom>
            <a:ln w="22225"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499316" y="743419"/>
              <a:ext cx="0" cy="630936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5237670" y="6308903"/>
              <a:ext cx="1038019" cy="501185"/>
            </a:xfrm>
            <a:prstGeom prst="rect">
              <a:avLst/>
            </a:prstGeom>
            <a:noFill/>
            <a:ln w="76200">
              <a:solidFill>
                <a:srgbClr val="0F6FC6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 rtl="1"/>
              <a:r>
                <a:rPr lang="ar-SA" sz="1200" b="1" dirty="0">
                  <a:cs typeface="B Titr" panose="00000700000000000000" pitchFamily="2" charset="-78"/>
                </a:rPr>
                <a:t>مسیر </a:t>
              </a:r>
              <a:endParaRPr lang="fa-IR" sz="1200" b="1" dirty="0" smtClean="0">
                <a:cs typeface="B Titr" panose="00000700000000000000" pitchFamily="2" charset="-78"/>
              </a:endParaRPr>
            </a:p>
            <a:p>
              <a:pPr algn="ctr" rtl="1"/>
              <a:r>
                <a:rPr lang="ar-SA" sz="1200" b="1" dirty="0" smtClean="0">
                  <a:cs typeface="B Titr" panose="00000700000000000000" pitchFamily="2" charset="-78"/>
                </a:rPr>
                <a:t>مرکزی</a:t>
              </a:r>
              <a:r>
                <a:rPr lang="fa-IR" sz="1200" b="1" dirty="0" smtClean="0">
                  <a:cs typeface="B Titr" panose="00000700000000000000" pitchFamily="2" charset="-78"/>
                </a:rPr>
                <a:t>(اصلی)</a:t>
              </a:r>
              <a:endParaRPr lang="en-US" sz="1200" dirty="0">
                <a:cs typeface="B Titr" panose="00000700000000000000" pitchFamily="2" charset="-78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937995" y="6307685"/>
              <a:ext cx="1002643" cy="501185"/>
            </a:xfrm>
            <a:prstGeom prst="rect">
              <a:avLst/>
            </a:prstGeom>
            <a:noFill/>
            <a:ln w="76200">
              <a:solidFill>
                <a:srgbClr val="FF0000">
                  <a:alpha val="70000"/>
                </a:srgb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 rtl="1"/>
              <a:r>
                <a:rPr lang="ar-SA" sz="1200" b="1" dirty="0">
                  <a:cs typeface="B Titr" panose="00000700000000000000" pitchFamily="2" charset="-78"/>
                </a:rPr>
                <a:t>مسیر </a:t>
              </a:r>
              <a:endParaRPr lang="fa-IR" sz="1200" b="1" dirty="0" smtClean="0">
                <a:cs typeface="B Titr" panose="00000700000000000000" pitchFamily="2" charset="-78"/>
              </a:endParaRPr>
            </a:p>
            <a:p>
              <a:pPr algn="ctr" rtl="1"/>
              <a:r>
                <a:rPr lang="fa-IR" sz="1200" b="1" dirty="0" smtClean="0">
                  <a:cs typeface="B Titr" panose="00000700000000000000" pitchFamily="2" charset="-78"/>
                </a:rPr>
                <a:t>جانبی(فرعی)</a:t>
              </a:r>
              <a:endParaRPr lang="en-US" sz="1200" dirty="0">
                <a:cs typeface="B Titr" panose="00000700000000000000" pitchFamily="2" charset="-78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311616" y="1830803"/>
              <a:ext cx="1130670" cy="334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1400" b="1" dirty="0" smtClean="0">
                  <a:cs typeface="B Titr" panose="00000700000000000000" pitchFamily="2" charset="-78"/>
                </a:rPr>
                <a:t>درجه درگیری</a:t>
              </a:r>
              <a:endParaRPr lang="en-US" sz="1400" b="1" dirty="0">
                <a:cs typeface="B Titr" panose="00000700000000000000" pitchFamily="2" charset="-78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93283" y="1855523"/>
              <a:ext cx="377677" cy="334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1400" b="1" dirty="0" smtClean="0">
                  <a:cs typeface="B Titr" panose="00000700000000000000" pitchFamily="2" charset="-78"/>
                </a:rPr>
                <a:t>بله</a:t>
              </a:r>
              <a:endParaRPr lang="en-US" sz="1400" b="1" dirty="0">
                <a:cs typeface="B Titr" panose="00000700000000000000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906655" y="2567007"/>
              <a:ext cx="377677" cy="334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1400" b="1" dirty="0" smtClean="0">
                  <a:cs typeface="B Titr" panose="00000700000000000000" pitchFamily="2" charset="-78"/>
                </a:rPr>
                <a:t>بله</a:t>
              </a:r>
              <a:endParaRPr lang="en-US" sz="1400" b="1" dirty="0">
                <a:cs typeface="B Titr" panose="00000700000000000000" pitchFamily="2" charset="-78"/>
              </a:endParaRPr>
            </a:p>
          </p:txBody>
        </p:sp>
        <p:sp>
          <p:nvSpPr>
            <p:cNvPr id="93" name="Down Arrow 92"/>
            <p:cNvSpPr/>
            <p:nvPr/>
          </p:nvSpPr>
          <p:spPr>
            <a:xfrm>
              <a:off x="4687226" y="1771462"/>
              <a:ext cx="137160" cy="365760"/>
            </a:xfrm>
            <a:prstGeom prst="downArrow">
              <a:avLst>
                <a:gd name="adj1" fmla="val 50000"/>
                <a:gd name="adj2" fmla="val 91530"/>
              </a:avLst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Down Arrow 93"/>
            <p:cNvSpPr/>
            <p:nvPr/>
          </p:nvSpPr>
          <p:spPr>
            <a:xfrm>
              <a:off x="4686179" y="2468746"/>
              <a:ext cx="137160" cy="365760"/>
            </a:xfrm>
            <a:prstGeom prst="downArrow">
              <a:avLst>
                <a:gd name="adj1" fmla="val 50000"/>
                <a:gd name="adj2" fmla="val 91530"/>
              </a:avLst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Down Arrow 96"/>
            <p:cNvSpPr/>
            <p:nvPr/>
          </p:nvSpPr>
          <p:spPr>
            <a:xfrm>
              <a:off x="4688263" y="3187954"/>
              <a:ext cx="137160" cy="365760"/>
            </a:xfrm>
            <a:prstGeom prst="downArrow">
              <a:avLst>
                <a:gd name="adj1" fmla="val 50000"/>
                <a:gd name="adj2" fmla="val 91530"/>
              </a:avLst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914034" y="3241681"/>
              <a:ext cx="377677" cy="334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1400" b="1" dirty="0" smtClean="0">
                  <a:cs typeface="B Titr" panose="00000700000000000000" pitchFamily="2" charset="-78"/>
                </a:rPr>
                <a:t>بله</a:t>
              </a:r>
              <a:endParaRPr lang="en-US" sz="1400" b="1" dirty="0">
                <a:cs typeface="B Titr" panose="00000700000000000000" pitchFamily="2" charset="-78"/>
              </a:endParaRPr>
            </a:p>
          </p:txBody>
        </p:sp>
        <p:sp>
          <p:nvSpPr>
            <p:cNvPr id="100" name="Down Arrow 99"/>
            <p:cNvSpPr/>
            <p:nvPr/>
          </p:nvSpPr>
          <p:spPr>
            <a:xfrm>
              <a:off x="4686180" y="1131578"/>
              <a:ext cx="137160" cy="365760"/>
            </a:xfrm>
            <a:prstGeom prst="downArrow">
              <a:avLst>
                <a:gd name="adj1" fmla="val 50000"/>
                <a:gd name="adj2" fmla="val 91530"/>
              </a:avLst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868732" y="799282"/>
              <a:ext cx="1770620" cy="34599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050" b="1" dirty="0" smtClean="0">
                  <a:solidFill>
                    <a:schemeClr val="bg1"/>
                  </a:solidFill>
                  <a:cs typeface="B Nazanin" panose="00000400000000000000" pitchFamily="2" charset="-78"/>
                </a:rPr>
                <a:t>اطلاعات مربوط به تبلیغ و ترویج</a:t>
              </a:r>
            </a:p>
            <a:p>
              <a:pPr algn="ctr" rtl="1"/>
              <a:r>
                <a:rPr lang="fa-IR" sz="1050" b="1" dirty="0" smtClean="0">
                  <a:solidFill>
                    <a:schemeClr val="bg1"/>
                  </a:solidFill>
                  <a:cs typeface="B Nazanin" panose="00000400000000000000" pitchFamily="2" charset="-78"/>
                </a:rPr>
                <a:t>پارکینگ مشترک</a:t>
              </a:r>
              <a:endParaRPr lang="en-US" sz="1050" b="1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" name="Down Arrow 101"/>
            <p:cNvSpPr/>
            <p:nvPr/>
          </p:nvSpPr>
          <p:spPr>
            <a:xfrm>
              <a:off x="4746717" y="4267360"/>
              <a:ext cx="137160" cy="365760"/>
            </a:xfrm>
            <a:prstGeom prst="downArrow">
              <a:avLst>
                <a:gd name="adj1" fmla="val 50000"/>
                <a:gd name="adj2" fmla="val 91530"/>
              </a:avLst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Down Arrow 102"/>
            <p:cNvSpPr/>
            <p:nvPr/>
          </p:nvSpPr>
          <p:spPr>
            <a:xfrm>
              <a:off x="3973220" y="4267287"/>
              <a:ext cx="137160" cy="365760"/>
            </a:xfrm>
            <a:prstGeom prst="downArrow">
              <a:avLst>
                <a:gd name="adj1" fmla="val 50000"/>
                <a:gd name="adj2" fmla="val 91530"/>
              </a:avLst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Down Arrow 107"/>
            <p:cNvSpPr/>
            <p:nvPr/>
          </p:nvSpPr>
          <p:spPr>
            <a:xfrm>
              <a:off x="4751120" y="4979259"/>
              <a:ext cx="137160" cy="365760"/>
            </a:xfrm>
            <a:prstGeom prst="downArrow">
              <a:avLst>
                <a:gd name="adj1" fmla="val 50000"/>
                <a:gd name="adj2" fmla="val 91530"/>
              </a:avLst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Down Arrow 108"/>
            <p:cNvSpPr/>
            <p:nvPr/>
          </p:nvSpPr>
          <p:spPr>
            <a:xfrm>
              <a:off x="3972338" y="4979186"/>
              <a:ext cx="137160" cy="365760"/>
            </a:xfrm>
            <a:prstGeom prst="downArrow">
              <a:avLst>
                <a:gd name="adj1" fmla="val 50000"/>
                <a:gd name="adj2" fmla="val 91530"/>
              </a:avLst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4506424" y="5338578"/>
              <a:ext cx="627341" cy="869772"/>
              <a:chOff x="4506423" y="5336525"/>
              <a:chExt cx="627341" cy="102545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506811" y="5350017"/>
                <a:ext cx="626953" cy="1011958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506423" y="5336525"/>
                <a:ext cx="614917" cy="769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1"/>
                <a:r>
                  <a:rPr lang="en-US" sz="1100" b="1" dirty="0" err="1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تغییر</a:t>
                </a:r>
                <a:r>
                  <a:rPr lang="fa-IR" sz="11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ِ</a:t>
                </a:r>
                <a:r>
                  <a:rPr lang="en-US" sz="11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sz="1100" b="1" dirty="0" err="1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نگرش</a:t>
                </a:r>
                <a:r>
                  <a:rPr lang="fa-IR" sz="11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ِ</a:t>
                </a:r>
                <a:r>
                  <a:rPr lang="en-US" sz="11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sz="1100" b="1" dirty="0" err="1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منفی</a:t>
                </a:r>
                <a:r>
                  <a:rPr lang="fa-IR" sz="11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ِ</a:t>
                </a:r>
                <a:r>
                  <a:rPr lang="en-US" sz="11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sz="1100" b="1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پایدار</a:t>
                </a:r>
                <a:endParaRPr lang="en-US" sz="1100" b="1" dirty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3717871" y="5348016"/>
              <a:ext cx="637562" cy="858254"/>
              <a:chOff x="4496202" y="5348939"/>
              <a:chExt cx="637562" cy="1013036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4506811" y="5350017"/>
                <a:ext cx="626953" cy="1011958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4496202" y="5348939"/>
                <a:ext cx="61491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1"/>
                <a:r>
                  <a:rPr lang="en-US" sz="1100" b="1" dirty="0" err="1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تغییر</a:t>
                </a:r>
                <a:r>
                  <a:rPr lang="fa-IR" sz="11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ِ</a:t>
                </a:r>
                <a:r>
                  <a:rPr lang="en-US" sz="11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sz="1100" b="1" dirty="0" err="1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نگرش</a:t>
                </a:r>
                <a:r>
                  <a:rPr lang="fa-IR" sz="11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ِ</a:t>
                </a:r>
                <a:r>
                  <a:rPr lang="en-US" sz="11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م</a:t>
                </a:r>
                <a:r>
                  <a:rPr lang="fa-IR" sz="11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ثبتِ</a:t>
                </a:r>
                <a:r>
                  <a:rPr lang="en-US" sz="11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sz="1100" b="1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پایدار</a:t>
                </a:r>
                <a:endParaRPr lang="en-US" sz="1100" b="1" dirty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66" name="Up Arrow 65"/>
            <p:cNvSpPr/>
            <p:nvPr/>
          </p:nvSpPr>
          <p:spPr>
            <a:xfrm rot="5400000">
              <a:off x="7075616" y="1208127"/>
              <a:ext cx="110889" cy="2286000"/>
            </a:xfrm>
            <a:prstGeom prst="upArrow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outerShdw blurRad="177800" dist="250190" dir="6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3578375" y="2118954"/>
              <a:ext cx="2472578" cy="430887"/>
              <a:chOff x="3578373" y="2118954"/>
              <a:chExt cx="2472577" cy="43088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3598941" y="2146950"/>
                <a:ext cx="2452009" cy="394017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578373" y="2118954"/>
                <a:ext cx="245059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1"/>
                <a:r>
                  <a:rPr lang="fa-IR" sz="1100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آیا </a:t>
                </a:r>
                <a:r>
                  <a:rPr lang="fa-IR" sz="11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متقاضی توانایی </a:t>
                </a:r>
                <a:r>
                  <a:rPr lang="fa-IR" sz="1100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تحلیل </a:t>
                </a:r>
                <a:r>
                  <a:rPr lang="fa-IR" sz="11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و بررسی جزئیات </a:t>
                </a:r>
                <a:r>
                  <a:rPr lang="fa-IR" sz="1100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اطلاعات </a:t>
                </a:r>
                <a:r>
                  <a:rPr lang="fa-IR" sz="11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را </a:t>
                </a:r>
                <a:r>
                  <a:rPr lang="fa-IR" sz="1100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دارد؟ </a:t>
                </a:r>
                <a:endParaRPr lang="en-US" sz="1100" b="1" dirty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68" name="Up Arrow 67"/>
            <p:cNvSpPr/>
            <p:nvPr/>
          </p:nvSpPr>
          <p:spPr>
            <a:xfrm rot="5400000">
              <a:off x="6355987" y="2545889"/>
              <a:ext cx="110889" cy="1024128"/>
            </a:xfrm>
            <a:prstGeom prst="upArrow">
              <a:avLst>
                <a:gd name="adj1" fmla="val 50000"/>
                <a:gd name="adj2" fmla="val 155413"/>
              </a:avLst>
            </a:prstGeom>
            <a:solidFill>
              <a:schemeClr val="tx1"/>
            </a:solidFill>
            <a:ln>
              <a:noFill/>
            </a:ln>
            <a:effectLst>
              <a:outerShdw blurRad="177800" dist="250190" dir="6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3738007" y="2825322"/>
              <a:ext cx="2159639" cy="434368"/>
              <a:chOff x="3738006" y="2825321"/>
              <a:chExt cx="2159639" cy="434368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738006" y="2843334"/>
                <a:ext cx="2159639" cy="416355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759778" y="2825321"/>
                <a:ext cx="209709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1"/>
                <a:r>
                  <a:rPr lang="fa-IR" sz="1100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آیا </a:t>
                </a:r>
                <a:r>
                  <a:rPr lang="fa-IR" sz="11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فرصت کافی </a:t>
                </a:r>
                <a:r>
                  <a:rPr lang="fa-IR" sz="1100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برای تحلیل و بررسی جزئیات اطلاعات وجود دارد؟ </a:t>
                </a:r>
                <a:endParaRPr lang="en-US" sz="1100" b="1" dirty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67" name="Up Arrow 66"/>
            <p:cNvSpPr/>
            <p:nvPr/>
          </p:nvSpPr>
          <p:spPr>
            <a:xfrm rot="5400000">
              <a:off x="6937450" y="438363"/>
              <a:ext cx="110889" cy="2560320"/>
            </a:xfrm>
            <a:prstGeom prst="upArrow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outerShdw blurRad="177800" dist="250190" dir="6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7869" y="1506271"/>
              <a:ext cx="1868373" cy="40114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050" b="1" dirty="0">
                  <a:cs typeface="B Nazanin" panose="00000400000000000000" pitchFamily="2" charset="-78"/>
                </a:rPr>
                <a:t>آیا </a:t>
              </a:r>
              <a:r>
                <a:rPr lang="fa-IR" sz="1050" b="1" dirty="0" smtClean="0">
                  <a:cs typeface="B Nazanin" panose="00000400000000000000" pitchFamily="2" charset="-78"/>
                </a:rPr>
                <a:t>انگیزه‌ای </a:t>
              </a:r>
              <a:r>
                <a:rPr lang="fa-IR" sz="1050" b="1" dirty="0">
                  <a:cs typeface="B Nazanin" panose="00000400000000000000" pitchFamily="2" charset="-78"/>
                </a:rPr>
                <a:t>برای تحلیل و بررسی جزئیات اطلاعات وجود دارد؟ </a:t>
              </a:r>
              <a:endParaRPr lang="en-US" sz="1050" b="1" dirty="0">
                <a:cs typeface="B Nazanin" panose="00000400000000000000" pitchFamily="2" charset="-78"/>
              </a:endParaRPr>
            </a:p>
          </p:txBody>
        </p:sp>
        <p:sp>
          <p:nvSpPr>
            <p:cNvPr id="51" name="Up Arrow 50"/>
            <p:cNvSpPr/>
            <p:nvPr/>
          </p:nvSpPr>
          <p:spPr>
            <a:xfrm rot="10800000">
              <a:off x="8227462" y="1692008"/>
              <a:ext cx="151442" cy="1124713"/>
            </a:xfrm>
            <a:prstGeom prst="upArrow">
              <a:avLst>
                <a:gd name="adj1" fmla="val 50000"/>
                <a:gd name="adj2" fmla="val 155413"/>
              </a:avLst>
            </a:prstGeom>
            <a:solidFill>
              <a:schemeClr val="tx1"/>
            </a:solidFill>
            <a:ln>
              <a:noFill/>
            </a:ln>
            <a:effectLst>
              <a:outerShdw blurRad="177800" dist="250190" dir="6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Up Arrow 64"/>
            <p:cNvSpPr/>
            <p:nvPr/>
          </p:nvSpPr>
          <p:spPr>
            <a:xfrm rot="5400000">
              <a:off x="7079657" y="2768579"/>
              <a:ext cx="110889" cy="2286000"/>
            </a:xfrm>
            <a:prstGeom prst="upArrow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outerShdw blurRad="177800" dist="250190" dir="6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3607473" y="3521834"/>
              <a:ext cx="2465397" cy="748574"/>
              <a:chOff x="3610604" y="3521832"/>
              <a:chExt cx="2465397" cy="748573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3610604" y="3521832"/>
                <a:ext cx="2465397" cy="748573"/>
                <a:chOff x="3613736" y="3725389"/>
                <a:chExt cx="2465397" cy="748573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3613736" y="3725389"/>
                  <a:ext cx="2465397" cy="748573"/>
                  <a:chOff x="3569892" y="3340197"/>
                  <a:chExt cx="2465397" cy="748573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569892" y="3340197"/>
                    <a:ext cx="2465397" cy="748573"/>
                    <a:chOff x="2556672" y="4265729"/>
                    <a:chExt cx="1746914" cy="1006804"/>
                  </a:xfrm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500000"/>
                    </a:lightRig>
                  </a:scene3d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>
                      <a:off x="2556672" y="4265729"/>
                      <a:ext cx="1746914" cy="0"/>
                    </a:xfrm>
                    <a:prstGeom prst="line">
                      <a:avLst/>
                    </a:prstGeom>
                    <a:ln w="22225">
                      <a:noFill/>
                    </a:ln>
                    <a:effectLst>
                      <a:outerShdw blurRad="149987" dist="250190" dir="8460000" algn="ctr">
                        <a:srgbClr val="000000">
                          <a:alpha val="28000"/>
                        </a:srgbClr>
                      </a:outerShdw>
                    </a:effectLst>
                    <a:sp3d prstMaterial="metal">
                      <a:bevelT w="88900" h="88900" prst="slope"/>
                    </a:sp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 flipH="1">
                      <a:off x="3674628" y="4271809"/>
                      <a:ext cx="220" cy="545969"/>
                    </a:xfrm>
                    <a:prstGeom prst="line">
                      <a:avLst/>
                    </a:prstGeom>
                    <a:ln w="22225">
                      <a:noFill/>
                    </a:ln>
                    <a:effectLst>
                      <a:outerShdw blurRad="149987" dist="250190" dir="8460000" algn="ctr">
                        <a:srgbClr val="000000">
                          <a:alpha val="28000"/>
                        </a:srgbClr>
                      </a:outerShdw>
                    </a:effectLst>
                    <a:sp3d prstMaterial="metal">
                      <a:bevelT w="88900" h="88900" prst="slope"/>
                    </a:sp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Rounded Rectangle 60"/>
                    <p:cNvSpPr/>
                    <p:nvPr/>
                  </p:nvSpPr>
                  <p:spPr>
                    <a:xfrm>
                      <a:off x="2556672" y="4320109"/>
                      <a:ext cx="1746914" cy="952424"/>
                    </a:xfrm>
                    <a:prstGeom prst="round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tx1"/>
                      </a:solidFill>
                    </a:ln>
                    <a:effectLst>
                      <a:outerShdw blurRad="149987" dist="250190" dir="8460000" algn="ctr">
                        <a:srgbClr val="000000">
                          <a:alpha val="28000"/>
                        </a:srgbClr>
                      </a:outerShdw>
                    </a:effectLst>
                    <a:sp3d prstMaterial="metal">
                      <a:bevelT w="88900" h="889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5158332" y="3636128"/>
                    <a:ext cx="0" cy="4492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4393234" y="3633588"/>
                    <a:ext cx="0" cy="4492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rot="5400000">
                    <a:off x="4803671" y="2411327"/>
                    <a:ext cx="0" cy="245059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9" name="TextBox 98"/>
                <p:cNvSpPr txBox="1"/>
                <p:nvPr/>
              </p:nvSpPr>
              <p:spPr>
                <a:xfrm>
                  <a:off x="4109167" y="3751556"/>
                  <a:ext cx="145745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 rtl="1"/>
                  <a:r>
                    <a:rPr lang="fa-IR" sz="1100" b="1" dirty="0">
                      <a:solidFill>
                        <a:schemeClr val="bg1"/>
                      </a:solidFill>
                      <a:cs typeface="B Nazanin" panose="00000400000000000000" pitchFamily="2" charset="-78"/>
                    </a:rPr>
                    <a:t>درجه تناسب با </a:t>
                  </a:r>
                  <a:r>
                    <a:rPr lang="fa-IR" sz="1100" b="1" dirty="0" smtClean="0">
                      <a:solidFill>
                        <a:schemeClr val="bg1"/>
                      </a:solidFill>
                      <a:cs typeface="B Nazanin" panose="00000400000000000000" pitchFamily="2" charset="-78"/>
                    </a:rPr>
                    <a:t>پیش‌آگاهی</a:t>
                  </a:r>
                  <a:endParaRPr lang="en-US" sz="1100" b="1" dirty="0">
                    <a:solidFill>
                      <a:schemeClr val="bg1"/>
                    </a:solidFill>
                    <a:cs typeface="B Nazanin" panose="00000400000000000000" pitchFamily="2" charset="-78"/>
                  </a:endParaRPr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3704670" y="3879932"/>
                <a:ext cx="6158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sz="14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مطلوب</a:t>
                </a:r>
                <a:endParaRPr lang="en-US" sz="1400" b="1" dirty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437342" y="3882009"/>
                <a:ext cx="734034" cy="334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a-IR" sz="14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نامطلوب</a:t>
                </a:r>
                <a:endParaRPr lang="en-US" sz="1400" b="1" dirty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332095" y="3880959"/>
                <a:ext cx="5325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sz="14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خنثی</a:t>
                </a:r>
                <a:endParaRPr lang="en-US" sz="1400" b="1" dirty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64" name="Up Arrow 63"/>
            <p:cNvSpPr/>
            <p:nvPr/>
          </p:nvSpPr>
          <p:spPr>
            <a:xfrm rot="5400000">
              <a:off x="7262224" y="3866388"/>
              <a:ext cx="110889" cy="1920240"/>
            </a:xfrm>
            <a:prstGeom prst="upArrow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outerShdw blurRad="177800" dist="250190" dir="6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315367" y="4638312"/>
              <a:ext cx="3042181" cy="34599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000" b="1" dirty="0" smtClean="0">
                  <a:cs typeface="B Nazanin" panose="00000400000000000000" pitchFamily="2" charset="-78"/>
                </a:rPr>
                <a:t>آیا شناخت و آگاهی جدید، جایگزین نگرش اولیه شده است؟</a:t>
              </a:r>
              <a:endParaRPr lang="en-US" sz="1000" b="1" dirty="0">
                <a:cs typeface="B Nazanin" panose="00000400000000000000" pitchFamily="2" charset="-78"/>
              </a:endParaRPr>
            </a:p>
          </p:txBody>
        </p:sp>
        <p:sp>
          <p:nvSpPr>
            <p:cNvPr id="48" name="Up Arrow 47"/>
            <p:cNvSpPr/>
            <p:nvPr/>
          </p:nvSpPr>
          <p:spPr>
            <a:xfrm>
              <a:off x="8230972" y="3294408"/>
              <a:ext cx="151442" cy="1554481"/>
            </a:xfrm>
            <a:prstGeom prst="upArrow">
              <a:avLst>
                <a:gd name="adj1" fmla="val 50000"/>
                <a:gd name="adj2" fmla="val 149715"/>
              </a:avLst>
            </a:prstGeom>
            <a:solidFill>
              <a:schemeClr val="tx1"/>
            </a:solidFill>
            <a:ln>
              <a:noFill/>
            </a:ln>
            <a:effectLst>
              <a:outerShdw blurRad="177800" dist="250190" dir="846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9584444" y="1666707"/>
              <a:ext cx="1512998" cy="439326"/>
              <a:chOff x="9584442" y="1663440"/>
              <a:chExt cx="1512998" cy="43932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9584442" y="1691575"/>
                <a:ext cx="1512998" cy="411190"/>
              </a:xfrm>
              <a:prstGeom prst="roundRect">
                <a:avLst/>
              </a:prstGeom>
              <a:solidFill>
                <a:srgbClr val="FF0000">
                  <a:alpha val="70000"/>
                </a:srgbClr>
              </a:solidFill>
              <a:ln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9796250" y="1663440"/>
                <a:ext cx="111120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rtl="1"/>
                <a:r>
                  <a:rPr lang="en-US" sz="1100" b="1" dirty="0" err="1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تغییر</a:t>
                </a:r>
                <a:r>
                  <a:rPr lang="en-US" sz="11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sz="1100" b="1" dirty="0" err="1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نگرش</a:t>
                </a:r>
                <a:r>
                  <a:rPr lang="en-US" sz="11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sz="1100" b="1" dirty="0" err="1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موقت</a:t>
                </a:r>
                <a:endParaRPr lang="fa-IR" sz="1100" b="1" dirty="0" smtClean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  <a:p>
                <a:pPr algn="ctr" rtl="1"/>
                <a:r>
                  <a:rPr lang="en-US" sz="11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sz="11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(</a:t>
                </a:r>
                <a:r>
                  <a:rPr lang="en-US" sz="1100" b="1" dirty="0" err="1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متقاعدسازی</a:t>
                </a:r>
                <a:r>
                  <a:rPr lang="fa-IR" sz="1100" b="1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)</a:t>
                </a:r>
                <a:endParaRPr lang="en-US" sz="1100" b="1" dirty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69" name="Up Arrow 68"/>
            <p:cNvSpPr/>
            <p:nvPr/>
          </p:nvSpPr>
          <p:spPr>
            <a:xfrm rot="5400000">
              <a:off x="9941748" y="2747125"/>
              <a:ext cx="110889" cy="621791"/>
            </a:xfrm>
            <a:prstGeom prst="upArrow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outerShdw blurRad="177800" dist="250190" dir="6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9580085" y="4111147"/>
              <a:ext cx="1512998" cy="411189"/>
              <a:chOff x="9583350" y="4395775"/>
              <a:chExt cx="1512998" cy="411189"/>
            </a:xfrm>
          </p:grpSpPr>
          <p:sp>
            <p:nvSpPr>
              <p:cNvPr id="122" name="Rounded Rectangle 121"/>
              <p:cNvSpPr/>
              <p:nvPr/>
            </p:nvSpPr>
            <p:spPr>
              <a:xfrm>
                <a:off x="9583350" y="4395775"/>
                <a:ext cx="1512998" cy="411189"/>
              </a:xfrm>
              <a:prstGeom prst="roundRect">
                <a:avLst/>
              </a:prstGeom>
              <a:solidFill>
                <a:srgbClr val="FF0000">
                  <a:alpha val="70000"/>
                </a:srgbClr>
              </a:solidFill>
              <a:ln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9860610" y="4460873"/>
                <a:ext cx="102143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rtl="1"/>
                <a:r>
                  <a:rPr lang="en-US" sz="1100" b="1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حفظ</a:t>
                </a:r>
                <a:r>
                  <a:rPr lang="en-US" sz="1100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sz="1100" b="1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نگرش</a:t>
                </a:r>
                <a:r>
                  <a:rPr lang="en-US" sz="1100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sz="1100" b="1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قبلی</a:t>
                </a:r>
                <a:endParaRPr lang="en-US" sz="1100" b="1" dirty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119" name="Up-Down Arrow 118"/>
            <p:cNvSpPr/>
            <p:nvPr/>
          </p:nvSpPr>
          <p:spPr>
            <a:xfrm>
              <a:off x="10244684" y="2103952"/>
              <a:ext cx="182880" cy="2005203"/>
            </a:xfrm>
            <a:prstGeom prst="upDownArrow">
              <a:avLst>
                <a:gd name="adj1" fmla="val 41054"/>
                <a:gd name="adj2" fmla="val 142515"/>
              </a:avLst>
            </a:prstGeom>
            <a:solidFill>
              <a:schemeClr val="tx1"/>
            </a:solidFill>
            <a:ln>
              <a:noFill/>
            </a:ln>
            <a:effectLst>
              <a:outerShdw blurRad="177800" dist="241300" dir="10200000" algn="tr" rotWithShape="0">
                <a:prstClr val="black">
                  <a:alpha val="50000"/>
                </a:prstClr>
              </a:outerShdw>
              <a:reflection endPos="0" dir="5400000" sy="-100000" algn="bl" rotWithShape="0"/>
              <a:softEdge rad="0"/>
            </a:effectLst>
            <a:scene3d>
              <a:camera prst="orthographicFront"/>
              <a:lightRig rig="contrasting" dir="t">
                <a:rot lat="0" lon="0" rev="1500000"/>
              </a:lightRig>
            </a:scene3d>
            <a:sp3d prstMaterial="metal">
              <a:bevelT w="88900" h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932092" y="2816616"/>
              <a:ext cx="2754902" cy="475488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  <a:ln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100" b="1" dirty="0" smtClean="0">
                  <a:cs typeface="B Nazanin" panose="00000400000000000000" pitchFamily="2" charset="-78"/>
                </a:rPr>
                <a:t>آیا اطلاعات جانبیِ تبلیغ شده در مسیر فرعی، جذاب و قابل توجه است؟</a:t>
              </a:r>
              <a:endParaRPr lang="en-US" sz="1100" b="1" dirty="0">
                <a:cs typeface="B Nazanin" panose="00000400000000000000" pitchFamily="2" charset="-78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4852084" y="4809437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b="1" dirty="0" smtClean="0">
                <a:cs typeface="B Titr" panose="00000700000000000000" pitchFamily="2" charset="-78"/>
              </a:rPr>
              <a:t>بله</a:t>
            </a:r>
            <a:endParaRPr lang="en-US" sz="1400" b="1" dirty="0">
              <a:cs typeface="B Titr" panose="00000700000000000000" pitchFamily="2" charset="-78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114794" y="4801199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b="1" dirty="0" smtClean="0">
                <a:cs typeface="B Titr" panose="00000700000000000000" pitchFamily="2" charset="-78"/>
              </a:rPr>
              <a:t>بله</a:t>
            </a:r>
            <a:endParaRPr lang="en-US" sz="1400" b="1" dirty="0">
              <a:cs typeface="B Titr" panose="00000700000000000000" pitchFamily="2" charset="-78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621003" y="2275365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b="1" dirty="0" smtClean="0">
                <a:cs typeface="B Titr" panose="00000700000000000000" pitchFamily="2" charset="-78"/>
              </a:rPr>
              <a:t>بله</a:t>
            </a:r>
            <a:endParaRPr lang="en-US" sz="1400" b="1" dirty="0">
              <a:cs typeface="B Titr" panose="00000700000000000000" pitchFamily="2" charset="-78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588344" y="3581654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b="1" dirty="0" smtClean="0">
                <a:cs typeface="B Titr" panose="00000700000000000000" pitchFamily="2" charset="-78"/>
              </a:rPr>
              <a:t>خیر</a:t>
            </a:r>
            <a:endParaRPr lang="en-US" sz="1400" b="1" dirty="0">
              <a:cs typeface="B Titr" panose="00000700000000000000" pitchFamily="2" charset="-78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932228" y="1448055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b="1" dirty="0" smtClean="0">
                <a:cs typeface="B Titr" panose="00000700000000000000" pitchFamily="2" charset="-78"/>
              </a:rPr>
              <a:t>خیر</a:t>
            </a:r>
            <a:endParaRPr lang="en-US" sz="1400" b="1" dirty="0">
              <a:cs typeface="B Titr" panose="00000700000000000000" pitchFamily="2" charset="-78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932229" y="2035883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b="1" dirty="0" smtClean="0">
                <a:cs typeface="B Titr" panose="00000700000000000000" pitchFamily="2" charset="-78"/>
              </a:rPr>
              <a:t>خیر</a:t>
            </a:r>
            <a:endParaRPr lang="en-US" sz="1400" b="1" dirty="0">
              <a:cs typeface="B Titr" panose="00000700000000000000" pitchFamily="2" charset="-78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932228" y="4321882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b="1" dirty="0" smtClean="0">
                <a:cs typeface="B Titr" panose="00000700000000000000" pitchFamily="2" charset="-78"/>
              </a:rPr>
              <a:t>خیر</a:t>
            </a:r>
            <a:endParaRPr lang="en-US" sz="1400" b="1" dirty="0">
              <a:cs typeface="B Titr" panose="00000700000000000000" pitchFamily="2" charset="-78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431484" y="2678142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b="1" dirty="0" smtClean="0">
                <a:cs typeface="B Titr" panose="00000700000000000000" pitchFamily="2" charset="-78"/>
              </a:rPr>
              <a:t>خیر</a:t>
            </a:r>
            <a:endParaRPr lang="en-US" sz="1400" b="1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465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940" y="4979047"/>
            <a:ext cx="5031388" cy="1727731"/>
            <a:chOff x="-18940" y="4979047"/>
            <a:chExt cx="5031388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940" y="5493858"/>
              <a:ext cx="5031388" cy="1212920"/>
              <a:chOff x="-18940" y="5493858"/>
              <a:chExt cx="5031388" cy="1212920"/>
            </a:xfrm>
          </p:grpSpPr>
          <p:sp>
            <p:nvSpPr>
              <p:cNvPr id="26" name="Flowchart: Off-page Connector 25"/>
              <p:cNvSpPr/>
              <p:nvPr/>
            </p:nvSpPr>
            <p:spPr>
              <a:xfrm rot="16200000">
                <a:off x="2194519" y="3888850"/>
                <a:ext cx="604469" cy="503138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6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17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150115" y="6421764"/>
            <a:ext cx="4946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1-Shared Parking Choice Intention Model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47904" y="185742"/>
            <a:ext cx="71160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مدل قصد انتخاب پارکینگ مشترک</a:t>
            </a:r>
            <a:r>
              <a:rPr lang="fa-IR" sz="2800" b="1" baseline="30000" dirty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 براساس مدل </a:t>
            </a:r>
            <a:r>
              <a:rPr lang="en-US" sz="2800" b="1" dirty="0" smtClean="0">
                <a:ln/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ELM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745341" y="1906078"/>
            <a:ext cx="6458968" cy="4795223"/>
            <a:chOff x="4745341" y="1275008"/>
            <a:chExt cx="6458968" cy="4795223"/>
          </a:xfrm>
        </p:grpSpPr>
        <p:sp>
          <p:nvSpPr>
            <p:cNvPr id="4" name="TextBox 3"/>
            <p:cNvSpPr txBox="1"/>
            <p:nvPr/>
          </p:nvSpPr>
          <p:spPr>
            <a:xfrm>
              <a:off x="6357257" y="1275008"/>
              <a:ext cx="4847052" cy="479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r" rtl="1">
                <a:buFont typeface="Wingdings" panose="05000000000000000000" pitchFamily="2" charset="2"/>
                <a:buChar char="v"/>
              </a:pPr>
              <a:r>
                <a:rPr lang="fa-IR" sz="2000" b="1" dirty="0" smtClean="0">
                  <a:cs typeface="B Nazanin" panose="00000400000000000000" pitchFamily="2" charset="-78"/>
                </a:rPr>
                <a:t>متغیرهای مستقل : عوامل </a:t>
              </a:r>
              <a:r>
                <a:rPr lang="ar-SA" sz="2000" b="1" dirty="0">
                  <a:cs typeface="B Nazanin" panose="00000400000000000000" pitchFamily="2" charset="-78"/>
                </a:rPr>
                <a:t>تأثیرگذار </a:t>
              </a:r>
              <a:r>
                <a:rPr lang="ar-SA" sz="2000" b="1" dirty="0" smtClean="0">
                  <a:cs typeface="B Nazanin" panose="00000400000000000000" pitchFamily="2" charset="-78"/>
                </a:rPr>
                <a:t>خارجی</a:t>
              </a:r>
              <a:endParaRPr lang="fa-IR" sz="2000" b="1" dirty="0" smtClean="0">
                <a:cs typeface="B Nazanin" panose="00000400000000000000" pitchFamily="2" charset="-78"/>
              </a:endParaRPr>
            </a:p>
            <a:p>
              <a:pPr algn="r" rtl="1"/>
              <a:endParaRPr lang="fa-IR" sz="2000" b="1" dirty="0" smtClean="0">
                <a:cs typeface="B Nazanin" panose="00000400000000000000" pitchFamily="2" charset="-78"/>
              </a:endParaRPr>
            </a:p>
            <a:p>
              <a:pPr marL="2114550" lvl="4" indent="-285750" algn="r" rtl="1">
                <a:lnSpc>
                  <a:spcPct val="107000"/>
                </a:lnSpc>
                <a:buFont typeface="Wingdings" panose="05000000000000000000" pitchFamily="2" charset="2"/>
                <a:buChar char="ü"/>
              </a:pPr>
              <a:r>
                <a:rPr lang="ar-SA" sz="1600" b="1" dirty="0">
                  <a:cs typeface="B Nazanin" panose="00000400000000000000" pitchFamily="2" charset="-78"/>
                </a:rPr>
                <a:t>مسافت </a:t>
              </a:r>
              <a:r>
                <a:rPr lang="ar-SA" sz="1600" b="1" dirty="0" smtClean="0">
                  <a:cs typeface="B Nazanin" panose="00000400000000000000" pitchFamily="2" charset="-78"/>
                </a:rPr>
                <a:t>پیاده</a:t>
              </a:r>
              <a:r>
                <a:rPr lang="fa-IR" sz="1600" b="1" dirty="0" smtClean="0">
                  <a:cs typeface="B Nazanin" panose="00000400000000000000" pitchFamily="2" charset="-78"/>
                </a:rPr>
                <a:t>‌</a:t>
              </a:r>
              <a:r>
                <a:rPr lang="ar-SA" sz="1600" b="1" dirty="0" smtClean="0">
                  <a:cs typeface="B Nazanin" panose="00000400000000000000" pitchFamily="2" charset="-78"/>
                </a:rPr>
                <a:t>روی</a:t>
              </a:r>
              <a:endPara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endParaRPr>
            </a:p>
            <a:p>
              <a:pPr marL="2114550" lvl="4" indent="-285750" algn="r" rtl="1">
                <a:lnSpc>
                  <a:spcPct val="107000"/>
                </a:lnSpc>
                <a:buFont typeface="Wingdings" panose="05000000000000000000" pitchFamily="2" charset="2"/>
                <a:buChar char="ü"/>
              </a:pPr>
              <a:r>
                <a:rPr lang="ar-SA" sz="1600" b="1" dirty="0" smtClean="0">
                  <a:cs typeface="B Nazanin" panose="00000400000000000000" pitchFamily="2" charset="-78"/>
                </a:rPr>
                <a:t>زمان پارکینگ</a:t>
              </a:r>
              <a:r>
                <a:rPr lang="fa-IR" sz="1600" b="1" dirty="0" smtClean="0">
                  <a:cs typeface="B Nazanin" panose="00000400000000000000" pitchFamily="2" charset="-78"/>
                </a:rPr>
                <a:t>		</a:t>
              </a:r>
              <a:endParaRPr lang="en-US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endParaRPr>
            </a:p>
            <a:p>
              <a:pPr marL="2114550" lvl="4" indent="-285750" algn="r" rtl="1">
                <a:lnSpc>
                  <a:spcPct val="107000"/>
                </a:lnSpc>
                <a:buFont typeface="Wingdings" panose="05000000000000000000" pitchFamily="2" charset="2"/>
                <a:buChar char="ü"/>
              </a:pPr>
              <a:r>
                <a:rPr lang="ar-SA" sz="1600" b="1" dirty="0" smtClean="0">
                  <a:cs typeface="B Nazanin" panose="00000400000000000000" pitchFamily="2" charset="-78"/>
                </a:rPr>
                <a:t>هزینه </a:t>
              </a:r>
              <a:r>
                <a:rPr lang="ar-SA" sz="1600" b="1" dirty="0">
                  <a:cs typeface="B Nazanin" panose="00000400000000000000" pitchFamily="2" charset="-78"/>
                </a:rPr>
                <a:t>پارکینگ</a:t>
              </a:r>
              <a:endPara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endParaRPr>
            </a:p>
            <a:p>
              <a:pPr marL="2114550" lvl="4" indent="-285750" algn="r" rtl="1">
                <a:lnSpc>
                  <a:spcPct val="107000"/>
                </a:lnSpc>
                <a:buFont typeface="Wingdings" panose="05000000000000000000" pitchFamily="2" charset="2"/>
                <a:buChar char="ü"/>
              </a:pPr>
              <a:r>
                <a:rPr lang="ar-SA" sz="1600" b="1" dirty="0">
                  <a:cs typeface="B Nazanin" panose="00000400000000000000" pitchFamily="2" charset="-78"/>
                </a:rPr>
                <a:t>سطح </a:t>
              </a:r>
              <a:r>
                <a:rPr lang="ar-SA" sz="1600" b="1" dirty="0" smtClean="0">
                  <a:cs typeface="B Nazanin" panose="00000400000000000000" pitchFamily="2" charset="-78"/>
                </a:rPr>
                <a:t>خدمات</a:t>
              </a:r>
              <a:endPara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endParaRPr>
            </a:p>
            <a:p>
              <a:pPr marL="2114550" lvl="4" indent="-285750" algn="r" rtl="1">
                <a:lnSpc>
                  <a:spcPct val="107000"/>
                </a:lnSpc>
                <a:buFont typeface="Wingdings" panose="05000000000000000000" pitchFamily="2" charset="2"/>
                <a:buChar char="ü"/>
              </a:pPr>
              <a:r>
                <a:rPr lang="ar-SA" sz="1600" b="1" dirty="0">
                  <a:cs typeface="B Nazanin" panose="00000400000000000000" pitchFamily="2" charset="-78"/>
                </a:rPr>
                <a:t>عامل خطر امنیتی</a:t>
              </a:r>
              <a:endPara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endParaRPr>
            </a:p>
            <a:p>
              <a:pPr lvl="5" algn="r" rtl="1"/>
              <a:endParaRPr lang="fa-IR" sz="2000" b="1" dirty="0">
                <a:cs typeface="B Nazanin" panose="00000400000000000000" pitchFamily="2" charset="-78"/>
              </a:endParaRPr>
            </a:p>
            <a:p>
              <a:pPr algn="r" rtl="1"/>
              <a:endParaRPr lang="fa-IR" sz="2000" b="1" dirty="0" smtClean="0">
                <a:cs typeface="B Nazanin" panose="00000400000000000000" pitchFamily="2" charset="-78"/>
              </a:endParaRPr>
            </a:p>
            <a:p>
              <a:pPr marL="342900" indent="-342900" algn="r" rtl="1">
                <a:buFont typeface="Wingdings" panose="05000000000000000000" pitchFamily="2" charset="2"/>
                <a:buChar char="v"/>
              </a:pPr>
              <a:r>
                <a:rPr lang="fa-IR" sz="2000" b="1" dirty="0" smtClean="0">
                  <a:cs typeface="B Nazanin" panose="00000400000000000000" pitchFamily="2" charset="-78"/>
                </a:rPr>
                <a:t>متغیرهای وابسته : </a:t>
              </a:r>
              <a:r>
                <a:rPr lang="ar-SA" sz="2000" b="1" dirty="0" smtClean="0">
                  <a:cs typeface="B Nazanin" panose="00000400000000000000" pitchFamily="2" charset="-78"/>
                </a:rPr>
                <a:t>ویژگی</a:t>
              </a:r>
              <a:r>
                <a:rPr lang="fa-IR" sz="2000" b="1" dirty="0" smtClean="0">
                  <a:cs typeface="B Nazanin" panose="00000400000000000000" pitchFamily="2" charset="-78"/>
                </a:rPr>
                <a:t>‌های</a:t>
              </a:r>
              <a:r>
                <a:rPr lang="ar-SA" sz="2000" b="1" dirty="0" smtClean="0">
                  <a:cs typeface="B Nazanin" panose="00000400000000000000" pitchFamily="2" charset="-78"/>
                </a:rPr>
                <a:t> متقاضی</a:t>
              </a:r>
              <a:endParaRPr lang="fa-IR" sz="2000" b="1" dirty="0">
                <a:cs typeface="B Nazanin" panose="00000400000000000000" pitchFamily="2" charset="-78"/>
              </a:endParaRPr>
            </a:p>
            <a:p>
              <a:pPr marL="2171700" lvl="4" indent="-342900" algn="r" rtl="1">
                <a:buFont typeface="Wingdings" panose="05000000000000000000" pitchFamily="2" charset="2"/>
                <a:buChar char="ü"/>
              </a:pPr>
              <a:endParaRPr lang="fa-IR" sz="1600" b="1" dirty="0" smtClean="0">
                <a:cs typeface="B Nazanin" panose="00000400000000000000" pitchFamily="2" charset="-78"/>
              </a:endParaRPr>
            </a:p>
            <a:p>
              <a:pPr marL="2171700" lvl="4" indent="-342900" algn="r" rtl="1">
                <a:buFont typeface="Wingdings" panose="05000000000000000000" pitchFamily="2" charset="2"/>
                <a:buChar char="ü"/>
              </a:pPr>
              <a:r>
                <a:rPr lang="ar-SA" sz="1600" b="1" dirty="0" smtClean="0">
                  <a:cs typeface="B Nazanin" panose="00000400000000000000" pitchFamily="2" charset="-78"/>
                </a:rPr>
                <a:t>سن</a:t>
              </a:r>
              <a:endParaRPr lang="fa-IR" sz="1600" b="1" dirty="0">
                <a:cs typeface="B Nazanin" panose="00000400000000000000" pitchFamily="2" charset="-78"/>
              </a:endParaRPr>
            </a:p>
            <a:p>
              <a:pPr marL="2171700" lvl="4" indent="-342900" algn="r" rtl="1">
                <a:buFont typeface="Wingdings" panose="05000000000000000000" pitchFamily="2" charset="2"/>
                <a:buChar char="ü"/>
              </a:pPr>
              <a:r>
                <a:rPr lang="ar-SA" sz="1600" b="1" dirty="0" smtClean="0">
                  <a:cs typeface="B Nazanin" panose="00000400000000000000" pitchFamily="2" charset="-78"/>
                </a:rPr>
                <a:t>جنسیت</a:t>
              </a:r>
              <a:endParaRPr lang="fa-IR" sz="1600" b="1" dirty="0">
                <a:cs typeface="B Nazanin" panose="00000400000000000000" pitchFamily="2" charset="-78"/>
              </a:endParaRPr>
            </a:p>
            <a:p>
              <a:pPr marL="2171700" lvl="4" indent="-342900" algn="r" rtl="1">
                <a:buFont typeface="Wingdings" panose="05000000000000000000" pitchFamily="2" charset="2"/>
                <a:buChar char="ü"/>
              </a:pPr>
              <a:r>
                <a:rPr lang="fa-IR" sz="1600" b="1" dirty="0" smtClean="0">
                  <a:cs typeface="B Nazanin" panose="00000400000000000000" pitchFamily="2" charset="-78"/>
                </a:rPr>
                <a:t>سطح </a:t>
              </a:r>
              <a:r>
                <a:rPr lang="ar-SA" sz="1600" b="1" dirty="0" smtClean="0">
                  <a:cs typeface="B Nazanin" panose="00000400000000000000" pitchFamily="2" charset="-78"/>
                </a:rPr>
                <a:t>درآمد</a:t>
              </a:r>
              <a:endParaRPr lang="fa-IR" sz="1600" b="1" dirty="0">
                <a:cs typeface="B Nazanin" panose="00000400000000000000" pitchFamily="2" charset="-78"/>
              </a:endParaRPr>
            </a:p>
            <a:p>
              <a:pPr marL="2171700" lvl="4" indent="-342900" algn="r" rtl="1">
                <a:buFont typeface="Wingdings" panose="05000000000000000000" pitchFamily="2" charset="2"/>
                <a:buChar char="ü"/>
              </a:pPr>
              <a:r>
                <a:rPr lang="ar-SA" sz="1600" b="1" dirty="0" smtClean="0">
                  <a:cs typeface="B Nazanin" panose="00000400000000000000" pitchFamily="2" charset="-78"/>
                </a:rPr>
                <a:t>هدف </a:t>
              </a:r>
              <a:r>
                <a:rPr lang="ar-SA" sz="1600" b="1" dirty="0">
                  <a:cs typeface="B Nazanin" panose="00000400000000000000" pitchFamily="2" charset="-78"/>
                </a:rPr>
                <a:t>سفر</a:t>
              </a:r>
              <a:endParaRPr lang="fa-IR" sz="1600" b="1" dirty="0" smtClean="0">
                <a:cs typeface="B Nazanin" panose="00000400000000000000" pitchFamily="2" charset="-78"/>
              </a:endParaRPr>
            </a:p>
            <a:p>
              <a:pPr algn="r" rtl="1"/>
              <a:endParaRPr lang="fa-IR" sz="2000" b="1" dirty="0">
                <a:cs typeface="B Nazanin" panose="00000400000000000000" pitchFamily="2" charset="-78"/>
              </a:endParaRPr>
            </a:p>
            <a:p>
              <a:pPr algn="r" rtl="1"/>
              <a:endParaRPr lang="en-US" sz="2000" b="1" dirty="0">
                <a:cs typeface="B Nazanin" panose="00000400000000000000" pitchFamily="2" charset="-78"/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>
              <a:off x="7184574" y="1970468"/>
              <a:ext cx="386366" cy="695459"/>
            </a:xfrm>
            <a:prstGeom prst="leftBrace">
              <a:avLst/>
            </a:prstGeom>
            <a:ln w="31750" cmpd="dbl">
              <a:solidFill>
                <a:srgbClr val="0F6F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>
              <a:off x="7170372" y="2738907"/>
              <a:ext cx="412127" cy="526807"/>
            </a:xfrm>
            <a:prstGeom prst="leftBrace">
              <a:avLst/>
            </a:prstGeom>
            <a:ln w="31750" cap="flat" cmpd="dbl">
              <a:solidFill>
                <a:srgbClr val="FF0000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45341" y="2114796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b="1" dirty="0" smtClean="0">
                  <a:solidFill>
                    <a:srgbClr val="0F6FC6"/>
                  </a:solidFill>
                  <a:cs typeface="B Nazanin" panose="00000400000000000000" pitchFamily="2" charset="-78"/>
                </a:rPr>
                <a:t>عوامل مسیر مرکزی (اصلی)</a:t>
              </a:r>
              <a:endParaRPr lang="en-US" b="1" dirty="0">
                <a:solidFill>
                  <a:srgbClr val="0F6FC6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0642" y="2801256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b="1" dirty="0" smtClean="0">
                  <a:solidFill>
                    <a:srgbClr val="FF0000"/>
                  </a:solidFill>
                  <a:cs typeface="B Nazanin" panose="00000400000000000000" pitchFamily="2" charset="-78"/>
                </a:rPr>
                <a:t>عوامل مسیر جانبی (فرعی)</a:t>
              </a:r>
              <a:endParaRPr lang="en-US" b="1" dirty="0">
                <a:solidFill>
                  <a:srgbClr val="FF0000"/>
                </a:solidFill>
                <a:cs typeface="B Nazanin" panose="00000400000000000000" pitchFamily="2" charset="-78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7233971" y="1190053"/>
            <a:ext cx="44983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000" b="1" cap="none" spc="0" dirty="0" smtClean="0">
                <a:ln/>
                <a:effectLst/>
                <a:cs typeface="B Titr" panose="00000700000000000000" pitchFamily="2" charset="-78"/>
              </a:rPr>
              <a:t>عوامل</a:t>
            </a:r>
            <a:r>
              <a:rPr lang="ar-SA" sz="2000" b="1" cap="none" spc="0" dirty="0" smtClean="0">
                <a:ln/>
                <a:effectLst/>
                <a:cs typeface="B Titr" panose="00000700000000000000" pitchFamily="2" charset="-78"/>
              </a:rPr>
              <a:t> </a:t>
            </a:r>
            <a:r>
              <a:rPr lang="ar-SA" sz="2000" b="1" cap="none" spc="0" dirty="0">
                <a:ln/>
                <a:effectLst/>
                <a:cs typeface="B Titr" panose="00000700000000000000" pitchFamily="2" charset="-78"/>
              </a:rPr>
              <a:t>مؤثر بر انتخاب متقاضی پارکینگ </a:t>
            </a:r>
            <a:r>
              <a:rPr lang="fa-IR" sz="2000" b="1" cap="none" spc="0" dirty="0" smtClean="0">
                <a:ln/>
                <a:effectLst/>
                <a:cs typeface="B Titr" panose="00000700000000000000" pitchFamily="2" charset="-78"/>
              </a:rPr>
              <a:t>م</a:t>
            </a:r>
            <a:r>
              <a:rPr lang="ar-SA" sz="2000" b="1" cap="none" spc="0" dirty="0" smtClean="0">
                <a:ln/>
                <a:effectLst/>
                <a:cs typeface="B Titr" panose="00000700000000000000" pitchFamily="2" charset="-78"/>
              </a:rPr>
              <a:t>شترک</a:t>
            </a:r>
            <a:endParaRPr lang="en-US" sz="2000" b="1" cap="none" spc="0" dirty="0">
              <a:ln/>
              <a:effectLst/>
              <a:cs typeface="B Titr" panose="00000700000000000000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183292" y="6216724"/>
            <a:ext cx="5118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تجزیه و تحلیل رفتار انتخاب متقاضیان پارکینگ </a:t>
            </a:r>
            <a:r>
              <a:rPr lang="ar-SA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مشترک</a:t>
            </a:r>
            <a:r>
              <a:rPr lang="fa-IR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 </a:t>
            </a:r>
            <a:r>
              <a:rPr lang="ar-SA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بر‌اساس‌ </a:t>
            </a:r>
            <a:r>
              <a:rPr lang="ar-SA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مدل احتمال تشریح</a:t>
            </a:r>
            <a:endParaRPr 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B Dava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4416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940" y="4979047"/>
            <a:ext cx="5031388" cy="1727731"/>
            <a:chOff x="-18940" y="4979047"/>
            <a:chExt cx="5031388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940" y="5493858"/>
              <a:ext cx="5031388" cy="1212920"/>
              <a:chOff x="-18940" y="5493858"/>
              <a:chExt cx="5031388" cy="1212920"/>
            </a:xfrm>
          </p:grpSpPr>
          <p:sp>
            <p:nvSpPr>
              <p:cNvPr id="26" name="Flowchart: Off-page Connector 25"/>
              <p:cNvSpPr/>
              <p:nvPr/>
            </p:nvSpPr>
            <p:spPr>
              <a:xfrm rot="16200000">
                <a:off x="2194519" y="3888850"/>
                <a:ext cx="604469" cy="503138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7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17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082863" y="5758884"/>
            <a:ext cx="6872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b="1" dirty="0">
                <a:cs typeface="B Nazanin" panose="00000400000000000000" pitchFamily="2" charset="-78"/>
              </a:rPr>
              <a:t>فرضیه اصلی </a:t>
            </a:r>
            <a:r>
              <a:rPr lang="fa-IR" b="1" dirty="0" smtClean="0">
                <a:cs typeface="B Nazanin" panose="00000400000000000000" pitchFamily="2" charset="-78"/>
              </a:rPr>
              <a:t>:</a:t>
            </a:r>
            <a:r>
              <a:rPr lang="ar-SA" b="1" dirty="0" smtClean="0">
                <a:cs typeface="B Nazanin" panose="00000400000000000000" pitchFamily="2" charset="-78"/>
              </a:rPr>
              <a:t> </a:t>
            </a:r>
            <a:r>
              <a:rPr lang="fa-IR" b="1" dirty="0" smtClean="0">
                <a:cs typeface="B Nazanin" panose="00000400000000000000" pitchFamily="2" charset="-78"/>
              </a:rPr>
              <a:t>وجود همبستگی</a:t>
            </a:r>
            <a:r>
              <a:rPr lang="fa-IR" b="1" baseline="30000" dirty="0">
                <a:ln/>
                <a:cs typeface="B Titr" panose="00000700000000000000" pitchFamily="2" charset="-78"/>
              </a:rPr>
              <a:t>1</a:t>
            </a:r>
            <a:r>
              <a:rPr lang="fa-IR" b="1" dirty="0" smtClean="0">
                <a:cs typeface="B Nazanin" panose="00000400000000000000" pitchFamily="2" charset="-78"/>
              </a:rPr>
              <a:t> بین عوامل</a:t>
            </a:r>
            <a:r>
              <a:rPr lang="ar-SA" b="1" dirty="0" smtClean="0">
                <a:cs typeface="B Nazanin" panose="00000400000000000000" pitchFamily="2" charset="-78"/>
              </a:rPr>
              <a:t> </a:t>
            </a:r>
            <a:r>
              <a:rPr lang="ar-SA" b="1" dirty="0">
                <a:cs typeface="B Nazanin" panose="00000400000000000000" pitchFamily="2" charset="-78"/>
              </a:rPr>
              <a:t>تأثیرگذار خارجی </a:t>
            </a:r>
            <a:r>
              <a:rPr lang="ar-SA" b="1" dirty="0" smtClean="0">
                <a:cs typeface="B Nazanin" panose="00000400000000000000" pitchFamily="2" charset="-78"/>
              </a:rPr>
              <a:t>و ویژگی</a:t>
            </a:r>
            <a:r>
              <a:rPr lang="fa-IR" b="1" dirty="0" smtClean="0">
                <a:cs typeface="B Nazanin" panose="00000400000000000000" pitchFamily="2" charset="-78"/>
              </a:rPr>
              <a:t>‌های متقاضی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50115" y="6421764"/>
            <a:ext cx="4946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1-Correlation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97597" y="185742"/>
            <a:ext cx="70166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مدل قصد انتخاب پارکینگ مشترک براساس مدل </a:t>
            </a:r>
            <a:r>
              <a:rPr lang="en-US" sz="2800" b="1" dirty="0" smtClean="0">
                <a:ln/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ELM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183292" y="6216724"/>
            <a:ext cx="5118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تجزیه و تحلیل رفتار انتخاب متقاضیان پارکینگ </a:t>
            </a:r>
            <a:r>
              <a:rPr lang="ar-SA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مشترک</a:t>
            </a:r>
            <a:r>
              <a:rPr lang="fa-IR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 </a:t>
            </a:r>
            <a:r>
              <a:rPr lang="ar-SA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بر‌اساس‌ </a:t>
            </a:r>
            <a:r>
              <a:rPr lang="ar-SA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مدل احتمال تشریح</a:t>
            </a:r>
            <a:endParaRPr 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B Davat" panose="00000400000000000000" pitchFamily="2" charset="-78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915410" y="1080590"/>
            <a:ext cx="9272258" cy="5323954"/>
            <a:chOff x="2915410" y="1080590"/>
            <a:chExt cx="9272258" cy="532395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012448" y="6404543"/>
              <a:ext cx="7175220" cy="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2915410" y="1080590"/>
              <a:ext cx="8084285" cy="4119031"/>
              <a:chOff x="3036433" y="1098499"/>
              <a:chExt cx="8702463" cy="4665901"/>
            </a:xfrm>
            <a:effectLst>
              <a:outerShdw blurRad="177800" dist="368300" dir="9600000" algn="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6" name="Group 15"/>
              <p:cNvGrpSpPr/>
              <p:nvPr/>
            </p:nvGrpSpPr>
            <p:grpSpPr>
              <a:xfrm>
                <a:off x="3038576" y="1098499"/>
                <a:ext cx="4162096" cy="2651760"/>
                <a:chOff x="3584490" y="1098499"/>
                <a:chExt cx="4162096" cy="265176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3584490" y="1098499"/>
                  <a:ext cx="4162096" cy="2651760"/>
                </a:xfrm>
                <a:prstGeom prst="rect">
                  <a:avLst/>
                </a:prstGeom>
                <a:solidFill>
                  <a:srgbClr val="0F6FC6">
                    <a:alpha val="50000"/>
                  </a:srgb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5253610" y="1292772"/>
                  <a:ext cx="2301765" cy="662152"/>
                </a:xfrm>
                <a:prstGeom prst="roundRect">
                  <a:avLst/>
                </a:prstGeom>
                <a:solidFill>
                  <a:srgbClr val="0F6FC6">
                    <a:alpha val="50000"/>
                  </a:srgbClr>
                </a:solidFill>
                <a:ln>
                  <a:solidFill>
                    <a:schemeClr val="tx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  <a:outerShdw blurRad="635000" dist="431800" dir="21540000" algn="ctr">
                    <a:schemeClr val="tx1">
                      <a:alpha val="30000"/>
                    </a:scheme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5249254" y="2096139"/>
                  <a:ext cx="2301765" cy="662152"/>
                </a:xfrm>
                <a:prstGeom prst="roundRect">
                  <a:avLst/>
                </a:prstGeom>
                <a:solidFill>
                  <a:srgbClr val="0F6FC6">
                    <a:alpha val="50000"/>
                  </a:srgbClr>
                </a:solidFill>
                <a:ln>
                  <a:solidFill>
                    <a:schemeClr val="tx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  <a:outerShdw blurRad="635000" dist="431800" dir="21540000" algn="ctr">
                    <a:schemeClr val="tx1">
                      <a:alpha val="30000"/>
                    </a:scheme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252872" y="2909647"/>
                  <a:ext cx="2301765" cy="662152"/>
                </a:xfrm>
                <a:prstGeom prst="roundRect">
                  <a:avLst/>
                </a:prstGeom>
                <a:solidFill>
                  <a:srgbClr val="0F6FC6">
                    <a:alpha val="50000"/>
                  </a:srgbClr>
                </a:solidFill>
                <a:ln>
                  <a:solidFill>
                    <a:schemeClr val="tx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  <a:outerShdw blurRad="635000" dist="431800" dir="21540000" algn="ctr">
                    <a:schemeClr val="tx1">
                      <a:alpha val="30000"/>
                    </a:scheme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036433" y="3898819"/>
                <a:ext cx="4162096" cy="1865581"/>
                <a:chOff x="3031839" y="3790238"/>
                <a:chExt cx="4162096" cy="186558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031839" y="3790238"/>
                  <a:ext cx="4162096" cy="1865581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4684446" y="3993620"/>
                  <a:ext cx="2301765" cy="662152"/>
                </a:xfrm>
                <a:prstGeom prst="round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  <a:outerShdw blurRad="635000" dist="431800" dir="21540000" algn="ctr">
                    <a:schemeClr val="tx1">
                      <a:alpha val="30000"/>
                    </a:scheme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4686018" y="4801184"/>
                  <a:ext cx="2301765" cy="662152"/>
                </a:xfrm>
                <a:prstGeom prst="round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  <a:outerShdw blurRad="635000" dist="431800" dir="21540000" algn="ctr">
                    <a:schemeClr val="tx1">
                      <a:alpha val="30000"/>
                    </a:scheme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9104878" y="1346352"/>
                <a:ext cx="2634018" cy="4166800"/>
                <a:chOff x="9104878" y="1346352"/>
                <a:chExt cx="2634018" cy="416680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9104878" y="1346352"/>
                  <a:ext cx="2634018" cy="41668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49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9275362" y="2317827"/>
                  <a:ext cx="2301765" cy="662152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  <a:outerShdw blurRad="635000" dist="431800" dir="21540000" algn="ctr">
                    <a:schemeClr val="tx1">
                      <a:alpha val="30000"/>
                    </a:scheme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9274787" y="3121865"/>
                  <a:ext cx="2301765" cy="662152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  <a:outerShdw blurRad="635000" dist="431800" dir="21540000" algn="ctr">
                    <a:schemeClr val="tx1">
                      <a:alpha val="30000"/>
                    </a:scheme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9274781" y="3914038"/>
                  <a:ext cx="2301765" cy="662152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  <a:outerShdw blurRad="635000" dist="431800" dir="21540000" algn="ctr">
                    <a:schemeClr val="tx1">
                      <a:alpha val="30000"/>
                    </a:scheme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9278790" y="4702371"/>
                  <a:ext cx="2301765" cy="662152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  <a:outerShdw blurRad="635000" dist="431800" dir="21540000" algn="ctr">
                    <a:schemeClr val="tx1">
                      <a:alpha val="30000"/>
                    </a:scheme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" name="Straight Arrow Connector 21"/>
              <p:cNvCxnSpPr>
                <a:stCxn id="43" idx="3"/>
              </p:cNvCxnSpPr>
              <p:nvPr/>
            </p:nvCxnSpPr>
            <p:spPr>
              <a:xfrm>
                <a:off x="7009461" y="1623848"/>
                <a:ext cx="2080327" cy="121894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05105" y="2438400"/>
                <a:ext cx="2084683" cy="683465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005105" y="3242733"/>
                <a:ext cx="2084683" cy="73853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40" idx="3"/>
              </p:cNvCxnSpPr>
              <p:nvPr/>
            </p:nvCxnSpPr>
            <p:spPr>
              <a:xfrm flipV="1">
                <a:off x="6990805" y="3571799"/>
                <a:ext cx="2098983" cy="861478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1" idx="3"/>
              </p:cNvCxnSpPr>
              <p:nvPr/>
            </p:nvCxnSpPr>
            <p:spPr>
              <a:xfrm flipV="1">
                <a:off x="6992377" y="3784017"/>
                <a:ext cx="2097411" cy="1456824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/>
            <p:cNvSpPr/>
            <p:nvPr/>
          </p:nvSpPr>
          <p:spPr>
            <a:xfrm>
              <a:off x="2915410" y="1904828"/>
              <a:ext cx="13836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ar-SA" b="1" dirty="0">
                  <a:cs typeface="B Titr" panose="00000700000000000000" pitchFamily="2" charset="-78"/>
                </a:rPr>
                <a:t>مسیر </a:t>
              </a:r>
              <a:endParaRPr lang="fa-IR" b="1" dirty="0">
                <a:cs typeface="B Titr" panose="00000700000000000000" pitchFamily="2" charset="-78"/>
              </a:endParaRPr>
            </a:p>
            <a:p>
              <a:pPr algn="ctr"/>
              <a:r>
                <a:rPr lang="ar-SA" b="1" dirty="0">
                  <a:cs typeface="B Titr" panose="00000700000000000000" pitchFamily="2" charset="-78"/>
                </a:rPr>
                <a:t>مرکزی</a:t>
              </a:r>
              <a:r>
                <a:rPr lang="fa-IR" b="1" dirty="0">
                  <a:cs typeface="B Titr" panose="00000700000000000000" pitchFamily="2" charset="-78"/>
                </a:rPr>
                <a:t>(اصلی)</a:t>
              </a:r>
              <a:endParaRPr lang="en-US" dirty="0">
                <a:cs typeface="B Titr" panose="00000700000000000000" pitchFamily="2" charset="-78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38816" y="3992944"/>
              <a:ext cx="13886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ar-SA" b="1" dirty="0">
                  <a:cs typeface="B Titr" panose="00000700000000000000" pitchFamily="2" charset="-78"/>
                </a:rPr>
                <a:t>مسیر </a:t>
              </a:r>
              <a:endParaRPr lang="fa-IR" b="1" dirty="0">
                <a:cs typeface="B Titr" panose="00000700000000000000" pitchFamily="2" charset="-78"/>
              </a:endParaRPr>
            </a:p>
            <a:p>
              <a:pPr algn="ctr"/>
              <a:r>
                <a:rPr lang="fa-IR" b="1" dirty="0">
                  <a:cs typeface="B Titr" panose="00000700000000000000" pitchFamily="2" charset="-78"/>
                </a:rPr>
                <a:t>جانبی(فرعی)</a:t>
              </a:r>
              <a:endParaRPr lang="en-US" dirty="0">
                <a:cs typeface="B Titr" panose="00000700000000000000" pitchFamily="2" charset="-7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927927" y="1579300"/>
              <a:ext cx="17411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ar-SA" b="1" dirty="0">
                  <a:cs typeface="B Titr" panose="00000700000000000000" pitchFamily="2" charset="-78"/>
                </a:rPr>
                <a:t>ویژگی</a:t>
              </a:r>
              <a:r>
                <a:rPr lang="fa-IR" b="1" dirty="0">
                  <a:cs typeface="B Titr" panose="00000700000000000000" pitchFamily="2" charset="-78"/>
                </a:rPr>
                <a:t>‌های</a:t>
              </a:r>
              <a:r>
                <a:rPr lang="ar-SA" b="1" dirty="0">
                  <a:cs typeface="B Titr" panose="00000700000000000000" pitchFamily="2" charset="-78"/>
                </a:rPr>
                <a:t> متقاضی</a:t>
              </a:r>
              <a:endParaRPr lang="en-US" dirty="0">
                <a:cs typeface="B Titr" panose="00000700000000000000" pitchFamily="2" charset="-78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45199" y="1340809"/>
              <a:ext cx="1582484" cy="388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1">
                <a:lnSpc>
                  <a:spcPct val="107000"/>
                </a:lnSpc>
              </a:pPr>
              <a:r>
                <a:rPr lang="ar-SA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rPr>
                <a:t>مسافت </a:t>
              </a:r>
              <a:r>
                <a:rPr lang="ar-SA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rPr>
                <a:t>پیاده</a:t>
              </a:r>
              <a:r>
                <a:rPr lang="fa-IR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rPr>
                <a:t>‌</a:t>
              </a:r>
              <a:r>
                <a:rPr lang="ar-SA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rPr>
                <a:t>روی</a:t>
              </a:r>
              <a:endPara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47929" y="2050473"/>
              <a:ext cx="1297150" cy="388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1">
                <a:lnSpc>
                  <a:spcPct val="107000"/>
                </a:lnSpc>
              </a:pPr>
              <a:r>
                <a:rPr lang="ar-SA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rPr>
                <a:t>زمان پارکینگ</a:t>
              </a:r>
              <a:endPara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20367" y="2774167"/>
              <a:ext cx="1382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ar-SA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rPr>
                <a:t>هزینه پارکینگ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6875" y="3834658"/>
              <a:ext cx="12298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ar-SA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rPr>
                <a:t>سطح خدمات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8422" y="4547539"/>
              <a:ext cx="15680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ar-SA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rPr>
                <a:t>عامل خطر امنیتی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474004" y="2165872"/>
              <a:ext cx="511680" cy="421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7000"/>
                </a:lnSpc>
              </a:pPr>
              <a:r>
                <a:rPr lang="ar-SA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rPr>
                <a:t>سن</a:t>
              </a:r>
              <a:endPara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289338" y="2939044"/>
              <a:ext cx="899605" cy="421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7000"/>
                </a:lnSpc>
              </a:pPr>
              <a:r>
                <a:rPr lang="ar-SA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rPr>
                <a:t>جنسیت</a:t>
              </a:r>
              <a:endPara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158942" y="3653475"/>
              <a:ext cx="12298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a-IR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rPr>
                <a:t>سطح </a:t>
              </a:r>
              <a:r>
                <a:rPr lang="ar-SA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rPr>
                <a:t>درآمد</a:t>
              </a:r>
              <a:endParaRPr lang="en-US" sz="2000" dirty="0">
                <a:cs typeface="B Nazanin" panose="00000400000000000000" pitchFamily="2" charset="-78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199433" y="4327925"/>
              <a:ext cx="1053495" cy="421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7000"/>
                </a:lnSpc>
              </a:pPr>
              <a:r>
                <a:rPr lang="ar-SA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rPr>
                <a:t>هدف سفر</a:t>
              </a:r>
              <a:endPara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940" y="4979047"/>
            <a:ext cx="5031388" cy="1727731"/>
            <a:chOff x="-18940" y="4979047"/>
            <a:chExt cx="5031388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940" y="5493858"/>
              <a:ext cx="5031388" cy="1212920"/>
              <a:chOff x="-18940" y="5493858"/>
              <a:chExt cx="5031388" cy="1212920"/>
            </a:xfrm>
          </p:grpSpPr>
          <p:sp>
            <p:nvSpPr>
              <p:cNvPr id="26" name="Flowchart: Off-page Connector 25"/>
              <p:cNvSpPr/>
              <p:nvPr/>
            </p:nvSpPr>
            <p:spPr>
              <a:xfrm rot="16200000">
                <a:off x="2194519" y="3888850"/>
                <a:ext cx="604469" cy="503138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8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17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-183292" y="6216724"/>
            <a:ext cx="5118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تجزیه و تحلیل رفتار انتخاب متقاضیان پارکینگ </a:t>
            </a:r>
            <a:r>
              <a:rPr lang="ar-SA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مشترک</a:t>
            </a:r>
            <a:r>
              <a:rPr lang="fa-IR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 </a:t>
            </a:r>
            <a:r>
              <a:rPr lang="ar-SA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بر‌اساس‌ </a:t>
            </a:r>
            <a:r>
              <a:rPr lang="ar-SA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مدل احتمال تشریح</a:t>
            </a:r>
            <a:endParaRPr 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B Davat" panose="00000400000000000000" pitchFamily="2" charset="-7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10239" y="1306205"/>
          <a:ext cx="4281793" cy="3622146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241300" dir="13200000" sx="103000" sy="103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81793"/>
              </a:tblGrid>
              <a:tr h="359928">
                <a:tc>
                  <a:txBody>
                    <a:bodyPr/>
                    <a:lstStyle/>
                    <a:p>
                      <a:pPr algn="ctr" rtl="1"/>
                      <a:endParaRPr lang="fa-IR" sz="1600" b="1" u="none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  <a:p>
                      <a:pPr algn="ctr" rtl="1"/>
                      <a:endParaRPr lang="fa-IR" sz="1600" b="1" u="none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1014342">
                <a:tc>
                  <a:txBody>
                    <a:bodyPr/>
                    <a:lstStyle/>
                    <a:p>
                      <a:pPr algn="just" rtl="1"/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مسافت پیاده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‌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روی با سن متقاضی همبستگی 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اندک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ی دارد.</a:t>
                      </a:r>
                      <a:endParaRPr lang="fa-IR" sz="1400" b="1" u="none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  <a:p>
                      <a:pPr algn="just" rtl="1"/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مسافت پیاده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‌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روی با جنسیت متقاضی همبستگی 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اندکی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 دارد.</a:t>
                      </a:r>
                      <a:endParaRPr lang="fa-IR" sz="1400" b="1" u="none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  <a:p>
                      <a:pPr algn="just" rtl="1"/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مسافت پیاده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‌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روی با درآمد متقاضی همبستگی 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اندکی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 دارد.</a:t>
                      </a:r>
                      <a:endParaRPr lang="en-US" sz="1400" b="1" u="none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  <a:p>
                      <a:pPr algn="just" rtl="1"/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مسافت پیاده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‌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روی با هدف سفر متقاضی همبستگی معناداری دارد.</a:t>
                      </a:r>
                      <a:endParaRPr lang="en-US" sz="1400" b="1" u="none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1014342">
                <a:tc>
                  <a:txBody>
                    <a:bodyPr/>
                    <a:lstStyle/>
                    <a:p>
                      <a:pPr algn="just" rtl="1"/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زمان پارکینگ با سن متقاضی همبستگی معن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ا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داری ندارد.</a:t>
                      </a:r>
                      <a:endParaRPr lang="en-US" sz="1400" b="1" u="none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  <a:p>
                      <a:pPr algn="just" rtl="1"/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زمان پارکینگ با جنسیت متقاضی همبستگی معن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ا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داری ندارد.</a:t>
                      </a:r>
                      <a:endParaRPr lang="en-US" sz="1400" b="1" u="none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  <a:p>
                      <a:pPr algn="just" rtl="1"/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زمان پارکینگ با درآمد متقاضی همبستگی 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اندک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ی دارد.</a:t>
                      </a:r>
                      <a:endParaRPr lang="fa-IR" sz="1400" b="1" u="none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  <a:p>
                      <a:pPr algn="just" rtl="1"/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زمان پارکینگ با هدف سفر متقاضی همبستگی معناداری دارد.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1014342">
                <a:tc>
                  <a:txBody>
                    <a:bodyPr/>
                    <a:lstStyle/>
                    <a:p>
                      <a:pPr algn="just" rtl="1"/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هزینه پارکینگ با سن متقاضی همبستگی معن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ا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داری ندارد.</a:t>
                      </a:r>
                      <a:endParaRPr lang="fa-IR" sz="1400" b="1" u="none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  <a:p>
                      <a:pPr algn="just" rtl="1"/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هزینه پارکینگ با جنسیت متقاضی همبستگی معن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ا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داری ندارد.</a:t>
                      </a:r>
                      <a:endParaRPr lang="fa-IR" sz="1400" b="1" u="none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  <a:p>
                      <a:pPr algn="just" rtl="1"/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هزینه پارکینگ با درآمد متقاضی همبستگی معناداری دارد.</a:t>
                      </a:r>
                      <a:endParaRPr lang="fa-IR" sz="1400" b="1" u="none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  <a:p>
                      <a:pPr algn="just" rtl="1"/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هزینه پارکینگ با هدف سفر متقاضی همبستگی 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اندکی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 دارد.</a:t>
                      </a:r>
                      <a:endParaRPr lang="en-US" sz="1400" b="1" u="none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556853" y="2011681"/>
          <a:ext cx="4186916" cy="3284886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241300" dir="13200000" sx="103000" sy="103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186916"/>
              </a:tblGrid>
              <a:tr h="480056">
                <a:tc>
                  <a:txBody>
                    <a:bodyPr/>
                    <a:lstStyle/>
                    <a:p>
                      <a:pPr algn="ctr" rtl="1"/>
                      <a:endParaRPr lang="fa-IR" sz="1600" b="1" u="none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  <a:p>
                      <a:pPr algn="ctr" rtl="1"/>
                      <a:endParaRPr lang="en-US" sz="1600" b="1" u="none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FF0000">
                        <a:alpha val="70000"/>
                      </a:srgbClr>
                    </a:solidFill>
                  </a:tcPr>
                </a:tc>
              </a:tr>
              <a:tr h="1352883">
                <a:tc>
                  <a:txBody>
                    <a:bodyPr/>
                    <a:lstStyle/>
                    <a:p>
                      <a:pPr algn="just" rtl="1"/>
                      <a:endParaRPr lang="fa-IR" sz="1400" b="1" u="none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  <a:p>
                      <a:pPr algn="just" rtl="1"/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سطح خدمات پلت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‌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فرم با سن متقاضی همبستگی معن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ا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داری دارد.</a:t>
                      </a:r>
                      <a:endParaRPr lang="en-US" sz="1400" b="1" u="none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  <a:p>
                      <a:pPr algn="just" rtl="1"/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سطح خدمات پلت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‌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فرم با جنسیت متقاضی همبستگی 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اندکی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 دارد.</a:t>
                      </a:r>
                      <a:endParaRPr lang="en-US" sz="1400" b="1" u="none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  <a:p>
                      <a:pPr algn="just" rtl="1"/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سطح خدمات پلت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‌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فرم با درآمد متقاضی همبستگی 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اندکی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 دارد.</a:t>
                      </a:r>
                      <a:endParaRPr lang="en-US" sz="1400" b="1" u="none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  <a:p>
                      <a:pPr algn="just" rtl="1"/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سطح خدمات پلت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‌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فرم با هدف سفر متقاضی همبستگی 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اندکی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 دارد.</a:t>
                      </a:r>
                      <a:endParaRPr lang="en-US" sz="1400" b="1" u="none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1352883">
                <a:tc>
                  <a:txBody>
                    <a:bodyPr/>
                    <a:lstStyle/>
                    <a:p>
                      <a:pPr algn="just" rtl="1"/>
                      <a:endParaRPr lang="fa-IR" sz="1400" b="1" u="none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  <a:p>
                      <a:pPr algn="just" rtl="1"/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عامل خطر امنیتی با سن متقاضی همبستگی معناداری دارد.</a:t>
                      </a:r>
                      <a:endParaRPr lang="en-US" sz="1400" b="1" u="none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  <a:p>
                      <a:pPr algn="just" rtl="1"/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عامل خطر امنیتی با جنسیت متقاضی همبستگی معناداری دارد.</a:t>
                      </a:r>
                      <a:endParaRPr lang="en-US" sz="1400" b="1" u="none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  <a:p>
                      <a:pPr algn="just" rtl="1"/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عامل خطر امنیتی با درآمد متقاضی همبستگی 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اندک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ی دارد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.</a:t>
                      </a:r>
                    </a:p>
                    <a:p>
                      <a:pPr algn="just" rtl="1"/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عامل خطر امنیتی با هدف سفر متقاضی همبستگی </a:t>
                      </a:r>
                      <a:r>
                        <a:rPr lang="fa-IR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اندکی</a:t>
                      </a:r>
                      <a:r>
                        <a:rPr lang="ar-SA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 دارد.</a:t>
                      </a:r>
                      <a:endParaRPr lang="en-US" sz="1400" b="1" u="none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049678" y="2131814"/>
            <a:ext cx="3264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b="1" dirty="0">
                <a:solidFill>
                  <a:schemeClr val="lt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تجزیه و تحلیل اثر مسیر </a:t>
            </a:r>
            <a:r>
              <a:rPr lang="ar-SA" b="1" dirty="0" smtClean="0">
                <a:solidFill>
                  <a:schemeClr val="lt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جانبی</a:t>
            </a:r>
            <a:r>
              <a:rPr lang="fa-IR" b="1" dirty="0" smtClean="0">
                <a:solidFill>
                  <a:schemeClr val="lt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 (فرعی)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36105" y="1400294"/>
            <a:ext cx="3315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ar-SA" b="1" dirty="0">
                <a:solidFill>
                  <a:schemeClr val="lt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تجزیه و تحلیل اثر مسیر </a:t>
            </a:r>
            <a:r>
              <a:rPr lang="ar-SA" b="1" dirty="0" smtClean="0">
                <a:solidFill>
                  <a:schemeClr val="lt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مرکزی</a:t>
            </a:r>
            <a:r>
              <a:rPr lang="fa-IR" b="1" dirty="0" smtClean="0">
                <a:solidFill>
                  <a:schemeClr val="lt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 (اصلی)</a:t>
            </a:r>
            <a:endParaRPr lang="en-US" b="1" dirty="0"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7597" y="185742"/>
            <a:ext cx="70166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مدل قصد انتخاب پارکینگ مشترک براساس مدل </a:t>
            </a:r>
            <a:r>
              <a:rPr lang="en-US" sz="2800" b="1" dirty="0" smtClean="0">
                <a:ln/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ELM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59524" y="5633465"/>
            <a:ext cx="1726755" cy="400110"/>
          </a:xfrm>
          <a:prstGeom prst="rect">
            <a:avLst/>
          </a:prstGeom>
          <a:pattFill prst="pct50">
            <a:fgClr>
              <a:schemeClr val="tx2">
                <a:lumMod val="60000"/>
                <a:lumOff val="40000"/>
              </a:schemeClr>
            </a:fgClr>
            <a:bgClr>
              <a:schemeClr val="bg2">
                <a:lumMod val="90000"/>
              </a:schemeClr>
            </a:bgClr>
          </a:pattFill>
          <a:effectLst>
            <a:outerShdw blurRad="228600" dist="152400" dir="13500000" sx="103000" sy="103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 rtl="1"/>
            <a:r>
              <a:rPr lang="fa-IR" sz="2000" b="1" dirty="0" smtClean="0">
                <a:cs typeface="B Nazanin" panose="00000400000000000000" pitchFamily="2" charset="-78"/>
              </a:rPr>
              <a:t>فرضیه‌های مسئله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83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735712" y="185742"/>
            <a:ext cx="13404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پرسشنامه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183292" y="4979047"/>
            <a:ext cx="12370960" cy="1727731"/>
            <a:chOff x="-183292" y="4979047"/>
            <a:chExt cx="12370960" cy="1727731"/>
          </a:xfrm>
        </p:grpSpPr>
        <p:grpSp>
          <p:nvGrpSpPr>
            <p:cNvPr id="3" name="Group 2"/>
            <p:cNvGrpSpPr/>
            <p:nvPr/>
          </p:nvGrpSpPr>
          <p:grpSpPr>
            <a:xfrm>
              <a:off x="-18940" y="4979047"/>
              <a:ext cx="12206608" cy="1727731"/>
              <a:chOff x="-18940" y="4979047"/>
              <a:chExt cx="12206608" cy="172773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-18940" y="5493858"/>
                <a:ext cx="12206608" cy="1212920"/>
                <a:chOff x="-18940" y="5493858"/>
                <a:chExt cx="12206608" cy="1212920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-18940" y="5493858"/>
                  <a:ext cx="5031388" cy="1212920"/>
                  <a:chOff x="-18940" y="5493858"/>
                  <a:chExt cx="5031388" cy="1212920"/>
                </a:xfrm>
              </p:grpSpPr>
              <p:sp>
                <p:nvSpPr>
                  <p:cNvPr id="26" name="Flowchart: Off-page Connector 25"/>
                  <p:cNvSpPr/>
                  <p:nvPr/>
                </p:nvSpPr>
                <p:spPr>
                  <a:xfrm rot="16200000">
                    <a:off x="2194519" y="3888850"/>
                    <a:ext cx="604469" cy="5031388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8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8000 h 10000"/>
                      <a:gd name="connsiteX5" fmla="*/ 0 w 10000"/>
                      <a:gd name="connsiteY5" fmla="*/ 0 h 10000"/>
                      <a:gd name="connsiteX0" fmla="*/ 0 w 10000"/>
                      <a:gd name="connsiteY0" fmla="*/ 0 h 8888"/>
                      <a:gd name="connsiteX1" fmla="*/ 10000 w 10000"/>
                      <a:gd name="connsiteY1" fmla="*/ 0 h 8888"/>
                      <a:gd name="connsiteX2" fmla="*/ 10000 w 10000"/>
                      <a:gd name="connsiteY2" fmla="*/ 8000 h 8888"/>
                      <a:gd name="connsiteX3" fmla="*/ 5000 w 10000"/>
                      <a:gd name="connsiteY3" fmla="*/ 8888 h 8888"/>
                      <a:gd name="connsiteX4" fmla="*/ 0 w 10000"/>
                      <a:gd name="connsiteY4" fmla="*/ 8000 h 8888"/>
                      <a:gd name="connsiteX5" fmla="*/ 0 w 10000"/>
                      <a:gd name="connsiteY5" fmla="*/ 0 h 8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00" h="8888">
                        <a:moveTo>
                          <a:pt x="0" y="0"/>
                        </a:moveTo>
                        <a:lnTo>
                          <a:pt x="10000" y="0"/>
                        </a:lnTo>
                        <a:lnTo>
                          <a:pt x="10000" y="8000"/>
                        </a:lnTo>
                        <a:lnTo>
                          <a:pt x="5000" y="8888"/>
                        </a:lnTo>
                        <a:lnTo>
                          <a:pt x="0" y="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-9830" y="5493858"/>
                    <a:ext cx="3190355" cy="513048"/>
                    <a:chOff x="4238" y="5479790"/>
                    <a:chExt cx="3190355" cy="513048"/>
                  </a:xfrm>
                </p:grpSpPr>
                <p:sp>
                  <p:nvSpPr>
                    <p:cNvPr id="27" name="Flowchart: Off-page Connector 25"/>
                    <p:cNvSpPr/>
                    <p:nvPr/>
                  </p:nvSpPr>
                  <p:spPr>
                    <a:xfrm rot="16200000">
                      <a:off x="1342892" y="4141136"/>
                      <a:ext cx="513048" cy="3190355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10000 w 10000"/>
                        <a:gd name="connsiteY2" fmla="*/ 8000 h 10000"/>
                        <a:gd name="connsiteX3" fmla="*/ 5000 w 10000"/>
                        <a:gd name="connsiteY3" fmla="*/ 10000 h 10000"/>
                        <a:gd name="connsiteX4" fmla="*/ 0 w 10000"/>
                        <a:gd name="connsiteY4" fmla="*/ 8000 h 10000"/>
                        <a:gd name="connsiteX5" fmla="*/ 0 w 10000"/>
                        <a:gd name="connsiteY5" fmla="*/ 0 h 10000"/>
                        <a:gd name="connsiteX0" fmla="*/ 0 w 10000"/>
                        <a:gd name="connsiteY0" fmla="*/ 0 h 8888"/>
                        <a:gd name="connsiteX1" fmla="*/ 10000 w 10000"/>
                        <a:gd name="connsiteY1" fmla="*/ 0 h 8888"/>
                        <a:gd name="connsiteX2" fmla="*/ 10000 w 10000"/>
                        <a:gd name="connsiteY2" fmla="*/ 8000 h 8888"/>
                        <a:gd name="connsiteX3" fmla="*/ 5000 w 10000"/>
                        <a:gd name="connsiteY3" fmla="*/ 8888 h 8888"/>
                        <a:gd name="connsiteX4" fmla="*/ 0 w 10000"/>
                        <a:gd name="connsiteY4" fmla="*/ 8000 h 8888"/>
                        <a:gd name="connsiteX5" fmla="*/ 0 w 10000"/>
                        <a:gd name="connsiteY5" fmla="*/ 0 h 8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0000" h="8888">
                          <a:moveTo>
                            <a:pt x="0" y="0"/>
                          </a:moveTo>
                          <a:lnTo>
                            <a:pt x="10000" y="0"/>
                          </a:lnTo>
                          <a:lnTo>
                            <a:pt x="10000" y="8000"/>
                          </a:lnTo>
                          <a:lnTo>
                            <a:pt x="5000" y="8888"/>
                          </a:lnTo>
                          <a:lnTo>
                            <a:pt x="0" y="8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108622" y="5549194"/>
                      <a:ext cx="27281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nafisifatemeh99@gmail.com</a:t>
                      </a:r>
                    </a:p>
                  </p:txBody>
                </p:sp>
              </p:grpSp>
            </p:grpSp>
            <p:cxnSp>
              <p:nvCxnSpPr>
                <p:cNvPr id="36" name="Straight Connector 35"/>
                <p:cNvCxnSpPr>
                  <a:stCxn id="26" idx="3"/>
                </p:cNvCxnSpPr>
                <p:nvPr/>
              </p:nvCxnSpPr>
              <p:spPr>
                <a:xfrm>
                  <a:off x="5012448" y="6404543"/>
                  <a:ext cx="7175220" cy="1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713721" y="4979047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9</a:t>
                </a:r>
                <a:r>
                  <a:rPr lang="en-US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/</a:t>
                </a:r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17</a:t>
                </a:r>
                <a:endParaRPr lang="en-US" dirty="0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-183292" y="6216724"/>
              <a:ext cx="511846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1"/>
              <a:r>
                <a:rPr lang="ar-SA" sz="1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cs typeface="B Davat" panose="00000400000000000000" pitchFamily="2" charset="-78"/>
                </a:rPr>
                <a:t>تجزیه و تحلیل رفتار انتخاب متقاضیان پارکینگ </a:t>
              </a:r>
              <a:r>
                <a:rPr lang="ar-SA" sz="16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cs typeface="B Davat" panose="00000400000000000000" pitchFamily="2" charset="-78"/>
                </a:rPr>
                <a:t>مشترک</a:t>
              </a:r>
              <a:r>
                <a:rPr lang="fa-IR" sz="16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cs typeface="B Davat" panose="00000400000000000000" pitchFamily="2" charset="-78"/>
                </a:rPr>
                <a:t> </a:t>
              </a:r>
              <a:r>
                <a:rPr lang="ar-SA" sz="16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cs typeface="B Davat" panose="00000400000000000000" pitchFamily="2" charset="-78"/>
                </a:rPr>
                <a:t>بر‌اساس‌ </a:t>
              </a:r>
              <a:r>
                <a:rPr lang="ar-SA" sz="1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cs typeface="B Davat" panose="00000400000000000000" pitchFamily="2" charset="-78"/>
                </a:rPr>
                <a:t>مدل احتمال تشریح</a:t>
              </a:r>
              <a:endPara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811434" y="881741"/>
            <a:ext cx="890803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طراحی 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پرسشنامه بر اساس مدل قصد انتخاب پارکینگ </a:t>
            </a: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در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دو بخش</a:t>
            </a: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:</a:t>
            </a:r>
          </a:p>
          <a:p>
            <a:pPr lvl="1" algn="just" rtl="1">
              <a:lnSpc>
                <a:spcPct val="200000"/>
              </a:lnSpc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         1.   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بررسی 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اطلاعات 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ویژگی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‌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های 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متقاضی شامل سن، جنسیت، درآمد و هدف 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سفر</a:t>
            </a:r>
            <a:endParaRPr lang="fa-IR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just" rtl="1">
              <a:lnSpc>
                <a:spcPct val="200000"/>
              </a:lnSpc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	2.   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بررسی میزان تأثیر فاکتورهای تأثیرگذار خارجی از جمله مسافت 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پیاده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‌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روی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، زمان پارکینگ، </a:t>
            </a: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	        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	      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هزینه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پارکینگ، سطح خدمات فنی 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پلت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‌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فرم 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و عامل خطر امنیتی</a:t>
            </a:r>
            <a:endParaRPr lang="fa-IR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342900" indent="-342900" algn="just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طراحی 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پرسشنامه در قالب</a:t>
            </a: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ِ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مقیاسِ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لیک</a:t>
            </a: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ِ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رت</a:t>
            </a: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ِ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5 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درجه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‌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ای</a:t>
            </a:r>
            <a:r>
              <a:rPr lang="fa-IR" b="1" baseline="30000" dirty="0" smtClean="0">
                <a:ln/>
                <a:cs typeface="B Titr" panose="00000700000000000000" pitchFamily="2" charset="-78"/>
              </a:rPr>
              <a:t>1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جهت سنجشِ کیفی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با توجه به احساس و شناخت 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افراد</a:t>
            </a:r>
            <a:endParaRPr lang="fa-IR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342900" indent="-342900" algn="just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توزیع 40 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پرسشنامه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در 10 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پارکینگ مشترک در 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شهر 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هاربین 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در کشور چین</a:t>
            </a:r>
          </a:p>
          <a:p>
            <a:pPr marL="342900" indent="-342900" algn="just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بدست آوردن 290 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پرسشنامه معتبر پس از حذف 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پرسشنامه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‌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های ناقص</a:t>
            </a:r>
            <a:endParaRPr lang="fa-IR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342900" indent="-342900" algn="just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پردازش 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آماری 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و بررسی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پایایی و اعتبار نتایج 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نظرسنجی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با استفاده از 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آزمون ضریب</a:t>
            </a:r>
            <a:r>
              <a:rPr lang="en-US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α 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کرونبا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خ</a:t>
            </a:r>
            <a:r>
              <a:rPr lang="fa-IR" b="1" baseline="30000" dirty="0" smtClean="0">
                <a:ln/>
                <a:cs typeface="B Titr" panose="00000700000000000000" pitchFamily="2" charset="-78"/>
              </a:rPr>
              <a:t>2</a:t>
            </a:r>
            <a:endParaRPr lang="fa-IR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342900" indent="-342900" algn="just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استفاده 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از 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آزمون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KMO</a:t>
            </a:r>
            <a:r>
              <a:rPr lang="fa-IR" b="1" baseline="30000" dirty="0" smtClean="0">
                <a:ln/>
                <a:cs typeface="B Titr" panose="00000700000000000000" pitchFamily="2" charset="-78"/>
              </a:rPr>
              <a:t>3</a:t>
            </a:r>
            <a:r>
              <a:rPr lang="en-US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برای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تحلیل 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روایی 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و تست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اثربخشی 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نظرسنجی</a:t>
            </a:r>
            <a:endParaRPr lang="fa-IR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342900" indent="-342900" algn="just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تایید 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فرضیه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‌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ها با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استفاده از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آزمون مقدار</a:t>
            </a: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t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تک 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نمونه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‌</a:t>
            </a:r>
            <a:r>
              <a:rPr lang="ar-SA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ای</a:t>
            </a:r>
            <a:endParaRPr lang="fa-IR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48820" y="6408117"/>
            <a:ext cx="7252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1- 5‐Point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Likert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	    2-Cronbach’s </a:t>
            </a:r>
            <a:r>
              <a:rPr lang="el-G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	3- Kaiser‐Meyer‐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Olkin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(KMO) Test</a:t>
            </a:r>
          </a:p>
        </p:txBody>
      </p:sp>
    </p:spTree>
    <p:extLst>
      <p:ext uri="{BB962C8B-B14F-4D97-AF65-F5344CB8AC3E}">
        <p14:creationId xmlns:p14="http://schemas.microsoft.com/office/powerpoint/2010/main" val="16685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10029</TotalTime>
  <Words>1390</Words>
  <Application>Microsoft Office PowerPoint</Application>
  <PresentationFormat>Widescreen</PresentationFormat>
  <Paragraphs>374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B Arabic Style</vt:lpstr>
      <vt:lpstr>B Davat</vt:lpstr>
      <vt:lpstr>B Elham</vt:lpstr>
      <vt:lpstr>B Nazanin</vt:lpstr>
      <vt:lpstr>B Titr</vt:lpstr>
      <vt:lpstr>Bell MT</vt:lpstr>
      <vt:lpstr>Calibri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899</cp:revision>
  <dcterms:created xsi:type="dcterms:W3CDTF">2022-12-21T07:46:34Z</dcterms:created>
  <dcterms:modified xsi:type="dcterms:W3CDTF">2023-01-23T14:21:34Z</dcterms:modified>
</cp:coreProperties>
</file>