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7" r:id="rId2"/>
    <p:sldId id="258" r:id="rId3"/>
    <p:sldId id="273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73335ffa0c238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89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66E5-82A2-4C1F-B8AA-8D5A78B1F0D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8" y="-1"/>
            <a:ext cx="12172653" cy="6868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136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43" y="348866"/>
            <a:ext cx="4734998" cy="1543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3385986" y="4867420"/>
            <a:ext cx="6109706" cy="970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a-I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استاد راهنما: دکتر محامد خسروشاهی</a:t>
            </a:r>
          </a:p>
          <a:p>
            <a:pPr marL="0" indent="0" algn="ctr" rtl="1">
              <a:buNone/>
            </a:pPr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ارائه دهنده: فاطمه نفیسی</a:t>
            </a:r>
          </a:p>
          <a:p>
            <a:pPr marL="0" indent="0" algn="ctr" rtl="1">
              <a:buNone/>
            </a:pP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دیماه 1</a:t>
            </a:r>
            <a:r>
              <a:rPr lang="fa-I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401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8390" y="2714115"/>
            <a:ext cx="8839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نقش بازاریابی در </a:t>
            </a:r>
            <a:r>
              <a:rPr lang="fa-I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پلتفرم‌</a:t>
            </a:r>
            <a:r>
              <a:rPr lang="ar-SA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های </a:t>
            </a:r>
            <a:r>
              <a:rPr lang="ar-SA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rPr>
              <a:t>تجارت دیجیتال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72415" y="563163"/>
            <a:ext cx="72987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پیشنهادهایی برای بهبود کیفیت تعاملات در‌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4383" y="1977293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استفاده از مکانیسم‌های مبتنی بر </a:t>
            </a:r>
            <a:r>
              <a:rPr lang="ar-SA" sz="2400" dirty="0" smtClean="0">
                <a:cs typeface="B Nazanin" panose="00000400000000000000" pitchFamily="2" charset="-78"/>
              </a:rPr>
              <a:t>خوشنامی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استفاده از داده های بزرگ، الگوریتم ها و محاسبات </a:t>
            </a:r>
            <a:r>
              <a:rPr lang="ar-SA" sz="2400" dirty="0" smtClean="0">
                <a:cs typeface="B Nazanin" panose="00000400000000000000" pitchFamily="2" charset="-78"/>
              </a:rPr>
              <a:t>پیچیده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ایجاد اعتماد کاربر و کاهش خطرات </a:t>
            </a:r>
            <a:r>
              <a:rPr lang="fa-IR" sz="2400" dirty="0" smtClean="0">
                <a:cs typeface="B Nazanin" panose="00000400000000000000" pitchFamily="2" charset="-78"/>
              </a:rPr>
              <a:t>تعاملات</a:t>
            </a: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مدیریت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نوسانات </a:t>
            </a:r>
            <a:r>
              <a:rPr lang="ar-SA" sz="2400" dirty="0">
                <a:cs typeface="B Nazanin" panose="00000400000000000000" pitchFamily="2" charset="-78"/>
              </a:rPr>
              <a:t>عرضه و </a:t>
            </a:r>
            <a:r>
              <a:rPr lang="ar-SA" sz="2400" dirty="0" smtClean="0">
                <a:cs typeface="B Nazanin" panose="00000400000000000000" pitchFamily="2" charset="-78"/>
              </a:rPr>
              <a:t>تقاضا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4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10794" y="153726"/>
            <a:ext cx="7531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 نقش بازاریابی در خلق و تخصیص ارزش در‌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25393" y="1322198"/>
            <a:ext cx="9288354" cy="4356345"/>
            <a:chOff x="1725393" y="1322198"/>
            <a:chExt cx="9288354" cy="4356345"/>
          </a:xfrm>
        </p:grpSpPr>
        <p:sp>
          <p:nvSpPr>
            <p:cNvPr id="21" name="TextBox 20"/>
            <p:cNvSpPr txBox="1"/>
            <p:nvPr/>
          </p:nvSpPr>
          <p:spPr>
            <a:xfrm>
              <a:off x="1725393" y="1322198"/>
              <a:ext cx="92883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/>
              <a:r>
                <a:rPr lang="ar-SA" sz="2800" b="1" dirty="0">
                  <a:cs typeface="B Nazanin" panose="00000400000000000000" pitchFamily="2" charset="-78"/>
                </a:rPr>
                <a:t>مهمترین معیار موفقیت </a:t>
              </a:r>
              <a:r>
                <a:rPr lang="ar-SA" sz="2800" b="1" dirty="0" smtClean="0">
                  <a:cs typeface="B Nazanin" panose="00000400000000000000" pitchFamily="2" charset="-78"/>
                </a:rPr>
                <a:t>یک </a:t>
              </a: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DBP</a:t>
              </a:r>
              <a:r>
                <a:rPr lang="fa-IR" sz="2800" b="1" dirty="0">
                  <a:cs typeface="B Nazanin" panose="00000400000000000000" pitchFamily="2" charset="-78"/>
                </a:rPr>
                <a:t> </a:t>
              </a:r>
              <a:r>
                <a:rPr lang="fa-IR" sz="2800" b="1" dirty="0" smtClean="0">
                  <a:cs typeface="B Nazanin" panose="00000400000000000000" pitchFamily="2" charset="-78"/>
                </a:rPr>
                <a:t>:</a:t>
              </a:r>
            </a:p>
            <a:p>
              <a:pPr lvl="0" algn="ctr" rtl="1"/>
              <a:r>
                <a:rPr lang="fa-IR" sz="2800" b="1" dirty="0" smtClean="0">
                  <a:cs typeface="B Nazanin" panose="00000400000000000000" pitchFamily="2" charset="-78"/>
                </a:rPr>
                <a:t> </a:t>
              </a:r>
              <a:r>
                <a:rPr lang="ar-SA" sz="2800" b="1" dirty="0">
                  <a:cs typeface="B Nazanin" panose="00000400000000000000" pitchFamily="2" charset="-78"/>
                </a:rPr>
                <a:t>توانایی </a:t>
              </a:r>
              <a:r>
                <a:rPr lang="ar-SA" sz="2800" b="1" dirty="0" smtClean="0">
                  <a:cs typeface="B Nazanin" panose="00000400000000000000" pitchFamily="2" charset="-78"/>
                </a:rPr>
                <a:t>تولید </a:t>
              </a:r>
              <a:r>
                <a:rPr lang="ar-SA" sz="2800" b="1" dirty="0">
                  <a:cs typeface="B Nazanin" panose="00000400000000000000" pitchFamily="2" charset="-78"/>
                </a:rPr>
                <a:t>ارزش </a:t>
              </a:r>
              <a:r>
                <a:rPr lang="ar-SA" sz="2800" b="1" dirty="0" smtClean="0">
                  <a:cs typeface="B Nazanin" panose="00000400000000000000" pitchFamily="2" charset="-78"/>
                </a:rPr>
                <a:t>و</a:t>
              </a:r>
              <a:r>
                <a:rPr lang="fa-IR" sz="2800" b="1" dirty="0" smtClean="0">
                  <a:cs typeface="B Nazanin" panose="00000400000000000000" pitchFamily="2" charset="-78"/>
                </a:rPr>
                <a:t> به</a:t>
              </a:r>
              <a:r>
                <a:rPr lang="ar-SA" sz="2800" b="1" dirty="0" smtClean="0">
                  <a:cs typeface="B Nazanin" panose="00000400000000000000" pitchFamily="2" charset="-78"/>
                </a:rPr>
                <a:t> اشتراک </a:t>
              </a:r>
              <a:r>
                <a:rPr lang="ar-SA" sz="2800" b="1" dirty="0">
                  <a:cs typeface="B Nazanin" panose="00000400000000000000" pitchFamily="2" charset="-78"/>
                </a:rPr>
                <a:t>گذاری آن </a:t>
              </a:r>
              <a:r>
                <a:rPr lang="ar-SA" sz="2800" b="1" dirty="0" smtClean="0">
                  <a:cs typeface="B Nazanin" panose="00000400000000000000" pitchFamily="2" charset="-78"/>
                </a:rPr>
                <a:t>با کاربران</a:t>
              </a:r>
              <a:endParaRPr lang="fa-I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63378" y="3000887"/>
              <a:ext cx="78275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کاهش </a:t>
              </a:r>
              <a:r>
                <a:rPr lang="ar-SA" sz="2400" b="1" dirty="0" smtClean="0">
                  <a:cs typeface="B Nazanin" panose="00000400000000000000" pitchFamily="2" charset="-78"/>
                </a:rPr>
                <a:t>هزینه </a:t>
              </a:r>
              <a:r>
                <a:rPr lang="ar-SA" sz="2400" b="1" dirty="0">
                  <a:cs typeface="B Nazanin" panose="00000400000000000000" pitchFamily="2" charset="-78"/>
                </a:rPr>
                <a:t>های مبادله و تولید </a:t>
              </a:r>
              <a:r>
                <a:rPr lang="fa-IR" sz="2400" b="1" dirty="0" smtClean="0">
                  <a:cs typeface="B Nazanin" panose="00000400000000000000" pitchFamily="2" charset="-78"/>
                </a:rPr>
                <a:t>به سبب </a:t>
              </a:r>
              <a:r>
                <a:rPr lang="ar-SA" sz="2400" b="1" dirty="0">
                  <a:cs typeface="B Nazanin" panose="00000400000000000000" pitchFamily="2" charset="-78"/>
                </a:rPr>
                <a:t>دیجیتالی </a:t>
              </a:r>
              <a:r>
                <a:rPr lang="fa-IR" sz="2400" b="1" dirty="0" smtClean="0">
                  <a:cs typeface="B Nazanin" panose="00000400000000000000" pitchFamily="2" charset="-78"/>
                </a:rPr>
                <a:t>بودن </a:t>
              </a:r>
              <a:r>
                <a:rPr lang="en-US" sz="2400" b="1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DBP</a:t>
              </a:r>
              <a:r>
                <a:rPr lang="fa-IR" sz="2400" b="1" dirty="0" smtClean="0">
                  <a:cs typeface="B Nazanin" panose="00000400000000000000" pitchFamily="2" charset="-78"/>
                </a:rPr>
                <a:t>ها</a:t>
              </a:r>
            </a:p>
            <a:p>
              <a:pPr lvl="0" algn="r" rtl="1"/>
              <a:endParaRPr lang="en-US" sz="2400" b="1" dirty="0">
                <a:cs typeface="B Nazanin" panose="00000400000000000000" pitchFamily="2" charset="-78"/>
              </a:endParaRP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افزایش کمی و کیفی</a:t>
              </a:r>
              <a:r>
                <a:rPr lang="ar-SA" sz="2400" b="1" dirty="0" smtClean="0">
                  <a:cs typeface="B Nazanin" panose="00000400000000000000" pitchFamily="2" charset="-78"/>
                </a:rPr>
                <a:t> تعاملات</a:t>
              </a:r>
              <a:r>
                <a:rPr lang="fa-IR" sz="2400" b="1" dirty="0" smtClean="0">
                  <a:cs typeface="B Nazanin" panose="00000400000000000000" pitchFamily="2" charset="-78"/>
                </a:rPr>
                <a:t> با جذب حداکثری کاربران</a:t>
              </a: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endParaRPr lang="en-US" sz="2400" b="1" dirty="0">
                <a:cs typeface="B Nazanin" panose="00000400000000000000" pitchFamily="2" charset="-78"/>
              </a:endParaRP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خلق ارزش برای همه کاربران </a:t>
              </a:r>
              <a:r>
                <a:rPr lang="ar-SA" sz="2400" b="1" dirty="0" smtClean="0">
                  <a:cs typeface="B Nazanin" panose="00000400000000000000" pitchFamily="2" charset="-78"/>
                </a:rPr>
                <a:t>با </a:t>
              </a:r>
              <a:r>
                <a:rPr lang="ar-SA" sz="2400" b="1" dirty="0">
                  <a:cs typeface="B Nazanin" panose="00000400000000000000" pitchFamily="2" charset="-78"/>
                </a:rPr>
                <a:t>مدیریت </a:t>
              </a:r>
              <a:r>
                <a:rPr lang="ar-SA" sz="2400" b="1" dirty="0" smtClean="0">
                  <a:cs typeface="B Nazanin" panose="00000400000000000000" pitchFamily="2" charset="-78"/>
                </a:rPr>
                <a:t>استراتژی</a:t>
              </a:r>
              <a:r>
                <a:rPr lang="fa-IR" sz="2400" b="1" dirty="0" smtClean="0">
                  <a:cs typeface="B Nazanin" panose="00000400000000000000" pitchFamily="2" charset="-78"/>
                </a:rPr>
                <a:t>ک</a:t>
              </a:r>
              <a:r>
                <a:rPr lang="ar-SA" sz="2400" b="1" dirty="0" smtClean="0">
                  <a:cs typeface="B Nazanin" panose="00000400000000000000" pitchFamily="2" charset="-78"/>
                </a:rPr>
                <a:t> </a:t>
              </a:r>
              <a:r>
                <a:rPr lang="ar-SA" sz="2400" b="1" dirty="0">
                  <a:cs typeface="B Nazanin" panose="00000400000000000000" pitchFamily="2" charset="-78"/>
                </a:rPr>
                <a:t>قیمت گذاری</a:t>
              </a:r>
              <a:endParaRPr lang="en-US" sz="2400" b="1" dirty="0"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Wingdings" panose="05000000000000000000" pitchFamily="2" charset="2"/>
                <a:buChar char="v"/>
              </a:pPr>
              <a:endParaRPr lang="fa-IR" sz="2400" b="1" dirty="0" smtClean="0"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ایجاد ارتباط دوطرفه بین کاربران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16853" y="235614"/>
            <a:ext cx="1919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6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نتیجه‌گیری</a:t>
            </a:r>
            <a:endParaRPr lang="en-US" sz="36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9695" y="2073584"/>
            <a:ext cx="9526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400" b="1" dirty="0">
                <a:cs typeface="B Nazanin" panose="00000400000000000000" pitchFamily="2" charset="-78"/>
              </a:rPr>
              <a:t>بازاریابی با استفاده از یک چارچوب جدید مبتنی </a:t>
            </a:r>
            <a:r>
              <a:rPr lang="ar-SA" sz="2400" b="1" dirty="0" smtClean="0">
                <a:cs typeface="B Nazanin" panose="00000400000000000000" pitchFamily="2" charset="-78"/>
              </a:rPr>
              <a:t>بر</a:t>
            </a:r>
            <a:r>
              <a:rPr lang="fa-IR" sz="2400" b="1" dirty="0" smtClean="0">
                <a:cs typeface="B Nazanin" panose="00000400000000000000" pitchFamily="2" charset="-78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TCA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با </a:t>
            </a:r>
            <a:r>
              <a:rPr lang="ar-SA" sz="2400" b="1" dirty="0">
                <a:cs typeface="B Nazanin" panose="00000400000000000000" pitchFamily="2" charset="-78"/>
              </a:rPr>
              <a:t>کاهش هزینه‌های تراکنش و تا حدودی هزینه‌های تولید برای همه </a:t>
            </a:r>
            <a:r>
              <a:rPr lang="ar-SA" sz="2400" b="1" dirty="0" smtClean="0">
                <a:cs typeface="B Nazanin" panose="00000400000000000000" pitchFamily="2" charset="-78"/>
              </a:rPr>
              <a:t>طرف‌ها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به </a:t>
            </a:r>
            <a:r>
              <a:rPr lang="ar-SA" sz="2400" b="1" dirty="0">
                <a:cs typeface="B Nazanin" panose="00000400000000000000" pitchFamily="2" charset="-78"/>
              </a:rPr>
              <a:t>موفقیت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en-US" sz="2400" b="1" dirty="0">
                <a:cs typeface="B Nazanin" panose="00000400000000000000" pitchFamily="2" charset="-78"/>
              </a:rPr>
              <a:t>‌</a:t>
            </a:r>
            <a:r>
              <a:rPr lang="ar-SA" sz="2400" b="1" dirty="0">
                <a:cs typeface="B Nazanin" panose="00000400000000000000" pitchFamily="2" charset="-78"/>
              </a:rPr>
              <a:t>ها کمک می‌کند و همچنین با افزایش کمی </a:t>
            </a:r>
            <a:r>
              <a:rPr lang="ar-SA" sz="2400" b="1" dirty="0" smtClean="0">
                <a:cs typeface="B Nazanin" panose="00000400000000000000" pitchFamily="2" charset="-78"/>
              </a:rPr>
              <a:t>و کیفی تعاملات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خلق </a:t>
            </a:r>
            <a:r>
              <a:rPr lang="ar-SA" sz="2400" b="1" dirty="0">
                <a:cs typeface="B Nazanin" panose="00000400000000000000" pitchFamily="2" charset="-78"/>
              </a:rPr>
              <a:t>ارزش را برای پلتفرم افزایش داده و تخصیص ارزش را بهینه می کند</a:t>
            </a:r>
            <a:r>
              <a:rPr lang="ar-SA" sz="2400" b="1" dirty="0" smtClean="0">
                <a:cs typeface="B Nazanin" panose="00000400000000000000" pitchFamily="2" charset="-78"/>
              </a:rPr>
              <a:t>.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3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72715" y="372091"/>
            <a:ext cx="12073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منابع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72" y="3998794"/>
            <a:ext cx="868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Rangaswamy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G.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Bruggen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J.E.Wieringa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J.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Wirtz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.(2020)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Marketing in Digital Business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  <a:r>
              <a:rPr lang="en-US" i="1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Interactive Marketing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 (2020)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72–90.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2163" y="23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7589" y="4027819"/>
            <a:ext cx="4855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تجارت غیرخطی </a:t>
            </a:r>
            <a:r>
              <a:rPr lang="fa-IR" sz="2800" b="1" dirty="0">
                <a:cs typeface="B Nazanin" panose="00000400000000000000" pitchFamily="2" charset="-78"/>
              </a:rPr>
              <a:t>: </a:t>
            </a:r>
            <a:endParaRPr lang="fa-IR" sz="28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	</a:t>
            </a:r>
            <a:r>
              <a:rPr lang="fa-IR" sz="2800" b="1" dirty="0" smtClean="0">
                <a:cs typeface="B Nazanin" panose="00000400000000000000" pitchFamily="2" charset="-78"/>
              </a:rPr>
              <a:t>مدل مدرن </a:t>
            </a:r>
            <a:r>
              <a:rPr lang="fa-IR" sz="2800" b="1" dirty="0">
                <a:cs typeface="B Nazanin" panose="00000400000000000000" pitchFamily="2" charset="-78"/>
              </a:rPr>
              <a:t>تجارت و </a:t>
            </a:r>
            <a:r>
              <a:rPr lang="fa-IR" sz="2800" b="1" dirty="0" smtClean="0">
                <a:cs typeface="B Nazanin" panose="00000400000000000000" pitchFamily="2" charset="-78"/>
              </a:rPr>
              <a:t>چندوجهی</a:t>
            </a:r>
            <a:endParaRPr lang="fa-IR" sz="2800" b="1" dirty="0" smtClean="0"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7619" y="287340"/>
            <a:ext cx="5304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54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تجارت‌ (کسب </a:t>
            </a:r>
            <a:r>
              <a:rPr lang="fa-IR" sz="5400" b="1" cap="none" spc="0" dirty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و </a:t>
            </a:r>
            <a:r>
              <a:rPr lang="fa-IR" sz="5400" b="1" cap="none" spc="0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کار)</a:t>
            </a:r>
            <a:endParaRPr lang="en-US" sz="5400" b="1" cap="none" spc="0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7429" y="642125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1-Business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37" name="Group 36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713721" y="4979047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264402" y="2247714"/>
            <a:ext cx="4697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تجارت</a:t>
            </a:r>
            <a:r>
              <a:rPr lang="fa-IR" sz="28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800" b="1" dirty="0" smtClean="0">
                <a:cs typeface="B Nazanin" panose="00000400000000000000" pitchFamily="2" charset="-78"/>
              </a:rPr>
              <a:t> خطی : </a:t>
            </a:r>
          </a:p>
          <a:p>
            <a:pPr algn="r" rtl="1"/>
            <a:r>
              <a:rPr lang="fa-IR" sz="2800" b="1" dirty="0" smtClean="0">
                <a:cs typeface="B Nazanin" panose="00000400000000000000" pitchFamily="2" charset="-78"/>
              </a:rPr>
              <a:t>	مدل سنتی تجارت و یک‌طرفه</a:t>
            </a:r>
            <a:endParaRPr lang="fa-IR" sz="2800" b="1" dirty="0" smtClean="0">
              <a:cs typeface="B Nazanin" panose="00000400000000000000" pitchFamily="2" charset="-78"/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5820152" y="2407238"/>
            <a:ext cx="996738" cy="277929"/>
          </a:xfrm>
          <a:prstGeom prst="leftArrow">
            <a:avLst/>
          </a:prstGeom>
          <a:solidFill>
            <a:srgbClr val="0F6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284580" y="1878348"/>
            <a:ext cx="2867737" cy="1319202"/>
            <a:chOff x="2725343" y="2286000"/>
            <a:chExt cx="2867737" cy="1319199"/>
          </a:xfrm>
        </p:grpSpPr>
        <p:sp>
          <p:nvSpPr>
            <p:cNvPr id="41" name="TextBox 40"/>
            <p:cNvSpPr txBox="1"/>
            <p:nvPr/>
          </p:nvSpPr>
          <p:spPr>
            <a:xfrm>
              <a:off x="2725343" y="2404872"/>
              <a:ext cx="2578013" cy="120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</a:t>
              </a:r>
              <a:endParaRPr lang="fa-I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 rtl="1"/>
              <a:endParaRPr lang="fa-IR" sz="2400" b="1" dirty="0">
                <a:cs typeface="B Nazanin" panose="00000400000000000000" pitchFamily="2" charset="-78"/>
              </a:endParaRPr>
            </a:p>
            <a:p>
              <a:pPr algn="r" rtl="1"/>
              <a:r>
                <a:rPr lang="ar-SA" sz="2400" b="1" dirty="0" smtClean="0">
                  <a:cs typeface="B Nazanin" panose="00000400000000000000" pitchFamily="2" charset="-78"/>
                </a:rPr>
                <a:t>شرکت </a:t>
              </a:r>
              <a:r>
                <a:rPr lang="ar-SA" sz="2400" b="1" dirty="0">
                  <a:cs typeface="B Nazanin" panose="00000400000000000000" pitchFamily="2" charset="-78"/>
                </a:rPr>
                <a:t>جنرال الکتریک</a:t>
              </a:r>
              <a:endParaRPr lang="en-US" sz="2400" b="1" dirty="0">
                <a:cs typeface="B Nazanin" panose="00000400000000000000" pitchFamily="2" charset="-78"/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5227320" y="2286000"/>
              <a:ext cx="365760" cy="1319198"/>
            </a:xfrm>
            <a:prstGeom prst="rightBrace">
              <a:avLst/>
            </a:prstGeom>
            <a:noFill/>
            <a:ln cmpd="sng"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  <p:sp>
        <p:nvSpPr>
          <p:cNvPr id="46" name="Left Arrow 45"/>
          <p:cNvSpPr/>
          <p:nvPr/>
        </p:nvSpPr>
        <p:spPr>
          <a:xfrm>
            <a:off x="5895283" y="4411409"/>
            <a:ext cx="996738" cy="277929"/>
          </a:xfrm>
          <a:prstGeom prst="leftArrow">
            <a:avLst/>
          </a:prstGeom>
          <a:solidFill>
            <a:srgbClr val="0F6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797505" y="3903372"/>
            <a:ext cx="3363066" cy="1319201"/>
            <a:chOff x="2230014" y="2286000"/>
            <a:chExt cx="3363066" cy="1319198"/>
          </a:xfrm>
        </p:grpSpPr>
        <p:sp>
          <p:nvSpPr>
            <p:cNvPr id="33" name="TextBox 32"/>
            <p:cNvSpPr txBox="1"/>
            <p:nvPr/>
          </p:nvSpPr>
          <p:spPr>
            <a:xfrm>
              <a:off x="2230014" y="2404872"/>
              <a:ext cx="3073342" cy="120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400" b="1" dirty="0" smtClean="0">
                  <a:cs typeface="B Nazanin" panose="00000400000000000000" pitchFamily="2" charset="-78"/>
                </a:rPr>
                <a:t>آمازون، اینستاگرام، یوتیوب</a:t>
              </a:r>
            </a:p>
            <a:p>
              <a:pPr algn="r" rtl="1"/>
              <a:endParaRPr lang="fa-IR" sz="2400" b="1" dirty="0" smtClean="0">
                <a:cs typeface="B Nazanin" panose="00000400000000000000" pitchFamily="2" charset="-78"/>
              </a:endParaRPr>
            </a:p>
            <a:p>
              <a:pPr algn="r" rtl="1"/>
              <a:r>
                <a:rPr lang="fa-IR" sz="2400" b="1" dirty="0" smtClean="0">
                  <a:cs typeface="B Nazanin" panose="00000400000000000000" pitchFamily="2" charset="-78"/>
                </a:rPr>
                <a:t>اسنپ، دیوار، شیپور</a:t>
              </a:r>
              <a:endParaRPr lang="en-US" sz="2400" b="1" dirty="0">
                <a:cs typeface="B Nazanin" panose="00000400000000000000" pitchFamily="2" charset="-78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5227320" y="2286000"/>
              <a:ext cx="365760" cy="1319198"/>
            </a:xfrm>
            <a:prstGeom prst="rightBrace">
              <a:avLst/>
            </a:prstGeom>
            <a:noFill/>
            <a:ln cmpd="sng"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5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>
                  <a:solidFill>
                    <a:schemeClr val="bg1"/>
                  </a:solidFill>
                  <a:cs typeface="B Titr" panose="00000700000000000000" pitchFamily="2" charset="-78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00890" y="301905"/>
            <a:ext cx="1641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5400" b="1" cap="none" spc="0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پلتفرم</a:t>
            </a:r>
            <a:endParaRPr lang="en-US" sz="5400" b="1" cap="none" spc="0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1781" y="642125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1-Platform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4383" y="1949997"/>
            <a:ext cx="8975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مدل</a:t>
            </a:r>
            <a:r>
              <a:rPr lang="fa-IR" sz="2400" dirty="0" smtClean="0">
                <a:cs typeface="B Nazanin" panose="00000400000000000000" pitchFamily="2" charset="-78"/>
              </a:rPr>
              <a:t>ی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از </a:t>
            </a:r>
            <a:r>
              <a:rPr lang="ar-SA" sz="2400" dirty="0" smtClean="0">
                <a:cs typeface="B Nazanin" panose="00000400000000000000" pitchFamily="2" charset="-78"/>
              </a:rPr>
              <a:t>کسب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ar-SA" sz="2400" dirty="0" smtClean="0">
                <a:cs typeface="B Nazanin" panose="00000400000000000000" pitchFamily="2" charset="-78"/>
              </a:rPr>
              <a:t>کار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غیرخطی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تسهیل</a:t>
            </a:r>
            <a:r>
              <a:rPr lang="fa-IR" sz="2400" dirty="0" smtClean="0">
                <a:cs typeface="B Nazanin" panose="00000400000000000000" pitchFamily="2" charset="-78"/>
              </a:rPr>
              <a:t> کننده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ارتباط بین دو یا چند گروه وابسته به </a:t>
            </a:r>
            <a:r>
              <a:rPr lang="ar-SA" sz="2400" dirty="0" smtClean="0">
                <a:cs typeface="B Nazanin" panose="00000400000000000000" pitchFamily="2" charset="-78"/>
              </a:rPr>
              <a:t>هم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بستری </a:t>
            </a:r>
            <a:r>
              <a:rPr lang="ar-SA" sz="2400" dirty="0" smtClean="0">
                <a:cs typeface="B Nazanin" panose="00000400000000000000" pitchFamily="2" charset="-78"/>
              </a:rPr>
              <a:t>ارزش </a:t>
            </a:r>
            <a:r>
              <a:rPr lang="ar-SA" sz="2400" dirty="0" smtClean="0">
                <a:cs typeface="B Nazanin" panose="00000400000000000000" pitchFamily="2" charset="-78"/>
              </a:rPr>
              <a:t>آفرین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طرفین </a:t>
            </a:r>
            <a:r>
              <a:rPr lang="fa-IR" sz="2400" dirty="0" smtClean="0">
                <a:cs typeface="B Nazanin" panose="00000400000000000000" pitchFamily="2" charset="-78"/>
              </a:rPr>
              <a:t>پلتفرم</a:t>
            </a:r>
            <a:r>
              <a:rPr lang="fa-IR" sz="24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مالکان پلتفرم، </a:t>
            </a:r>
            <a:r>
              <a:rPr lang="ar-SA" sz="2400" dirty="0" smtClean="0">
                <a:cs typeface="B Nazanin" panose="00000400000000000000" pitchFamily="2" charset="-78"/>
              </a:rPr>
              <a:t>تولیدکنندگان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ar-SA" sz="2400" dirty="0" smtClean="0">
                <a:cs typeface="B Nazanin" panose="00000400000000000000" pitchFamily="2" charset="-78"/>
              </a:rPr>
              <a:t>مصرف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کنندگان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چهار </a:t>
            </a:r>
            <a:r>
              <a:rPr lang="ar-SA" sz="2400" dirty="0">
                <a:cs typeface="B Nazanin" panose="00000400000000000000" pitchFamily="2" charset="-78"/>
              </a:rPr>
              <a:t>مورد از </a:t>
            </a:r>
            <a:r>
              <a:rPr lang="ar-SA" sz="2400" dirty="0" smtClean="0">
                <a:cs typeface="B Nazanin" panose="00000400000000000000" pitchFamily="2" charset="-78"/>
              </a:rPr>
              <a:t>موفق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ترین </a:t>
            </a:r>
            <a:r>
              <a:rPr lang="ar-SA" sz="2400" dirty="0">
                <a:cs typeface="B Nazanin" panose="00000400000000000000" pitchFamily="2" charset="-78"/>
              </a:rPr>
              <a:t>کسب و </a:t>
            </a:r>
            <a:r>
              <a:rPr lang="ar-SA" sz="2400" dirty="0" smtClean="0">
                <a:cs typeface="B Nazanin" panose="00000400000000000000" pitchFamily="2" charset="-78"/>
              </a:rPr>
              <a:t>کارها</a:t>
            </a:r>
            <a:r>
              <a:rPr lang="fa-IR" sz="2400" dirty="0">
                <a:cs typeface="B Nazanin" panose="00000400000000000000" pitchFamily="2" charset="-78"/>
              </a:rPr>
              <a:t>ی مبتنی بر</a:t>
            </a:r>
            <a:r>
              <a:rPr lang="ar-SA" sz="2400" dirty="0">
                <a:cs typeface="B Nazanin" panose="00000400000000000000" pitchFamily="2" charset="-78"/>
              </a:rPr>
              <a:t> پلتفرم</a:t>
            </a:r>
            <a:r>
              <a:rPr lang="fa-IR" sz="2400" dirty="0">
                <a:cs typeface="B Nazanin" panose="00000400000000000000" pitchFamily="2" charset="-78"/>
              </a:rPr>
              <a:t> : </a:t>
            </a:r>
            <a:r>
              <a:rPr lang="ar-SA" sz="2400" dirty="0">
                <a:cs typeface="B Nazanin" panose="00000400000000000000" pitchFamily="2" charset="-78"/>
              </a:rPr>
              <a:t>فیسبوک، اپل</a:t>
            </a:r>
            <a:r>
              <a:rPr lang="fa-IR" sz="2400" dirty="0">
                <a:cs typeface="B Nazanin" panose="00000400000000000000" pitchFamily="2" charset="-78"/>
              </a:rPr>
              <a:t>،</a:t>
            </a:r>
            <a:r>
              <a:rPr lang="ar-SA" sz="2400" dirty="0">
                <a:cs typeface="B Nazanin" panose="00000400000000000000" pitchFamily="2" charset="-78"/>
              </a:rPr>
              <a:t> گوگل و </a:t>
            </a:r>
            <a:r>
              <a:rPr lang="ar-SA" sz="2400" dirty="0" smtClean="0">
                <a:cs typeface="B Nazanin" panose="00000400000000000000" pitchFamily="2" charset="-78"/>
              </a:rPr>
              <a:t>یوتیوب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52229" y="4876799"/>
            <a:ext cx="638628" cy="47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4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61792" y="563163"/>
            <a:ext cx="75200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پلتفرم‌های تجارت دیجیتال(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DBPs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)</a:t>
            </a:r>
            <a:r>
              <a:rPr lang="fa-IR" sz="44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</a:t>
            </a:r>
            <a:r>
              <a:rPr lang="fa-IR" sz="4400" b="1" baseline="30000" dirty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  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745" y="6421254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Business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(DBPs)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4383" y="1949997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مبتنی بر بستر </a:t>
            </a:r>
            <a:r>
              <a:rPr lang="ar-SA" sz="2400" dirty="0" smtClean="0">
                <a:cs typeface="B Nazanin" panose="00000400000000000000" pitchFamily="2" charset="-78"/>
              </a:rPr>
              <a:t>فناوری‌های دیجیتال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ایجاد تعاملات </a:t>
            </a:r>
            <a:r>
              <a:rPr lang="ar-SA" sz="2400" dirty="0" smtClean="0">
                <a:cs typeface="B Nazanin" panose="00000400000000000000" pitchFamily="2" charset="-78"/>
              </a:rPr>
              <a:t>تجاری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یک بازار مجازی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7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0" y="697557"/>
            <a:ext cx="8040726" cy="5816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5274" y="112782"/>
            <a:ext cx="3347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نمونه‌هایی از 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08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16624" y="563163"/>
            <a:ext cx="6210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معیارهای تعیین‌کننده در 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endParaRPr lang="en-US" sz="4400" b="1" cap="none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4383" y="1949997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فرایند تطبیق : اتصال </a:t>
            </a:r>
            <a:r>
              <a:rPr lang="ar-SA" sz="2400" dirty="0">
                <a:cs typeface="B Nazanin" panose="00000400000000000000" pitchFamily="2" charset="-78"/>
              </a:rPr>
              <a:t>ارتباط بین </a:t>
            </a:r>
            <a:r>
              <a:rPr lang="ar-SA" sz="2400" dirty="0" smtClean="0">
                <a:cs typeface="B Nazanin" panose="00000400000000000000" pitchFamily="2" charset="-78"/>
              </a:rPr>
              <a:t>کاربران</a:t>
            </a:r>
            <a:r>
              <a:rPr lang="fa-IR" sz="2400" dirty="0" smtClean="0">
                <a:cs typeface="B Nazanin" panose="00000400000000000000" pitchFamily="2" charset="-78"/>
              </a:rPr>
              <a:t> مطابق هم به صورت دیجیتال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برقراری </a:t>
            </a:r>
            <a:r>
              <a:rPr lang="ar-SA" sz="2400" dirty="0">
                <a:cs typeface="B Nazanin" panose="00000400000000000000" pitchFamily="2" charset="-78"/>
              </a:rPr>
              <a:t>تراکنش‌های تجاری </a:t>
            </a:r>
            <a:r>
              <a:rPr lang="ar-SA" sz="2400" dirty="0" smtClean="0">
                <a:cs typeface="B Nazanin" panose="00000400000000000000" pitchFamily="2" charset="-78"/>
              </a:rPr>
              <a:t>بین کاربران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 حق </a:t>
            </a:r>
            <a:r>
              <a:rPr lang="ar-SA" sz="2400" dirty="0" smtClean="0">
                <a:cs typeface="B Nazanin" panose="00000400000000000000" pitchFamily="2" charset="-78"/>
              </a:rPr>
              <a:t>مالکیت</a:t>
            </a:r>
            <a:r>
              <a:rPr lang="fa-IR" sz="2400" dirty="0" smtClean="0">
                <a:cs typeface="B Nazanin" panose="00000400000000000000" pitchFamily="2" charset="-78"/>
              </a:rPr>
              <a:t> کاربران </a:t>
            </a:r>
            <a:r>
              <a:rPr lang="ar-SA" sz="2400" dirty="0" smtClean="0">
                <a:cs typeface="B Nazanin" panose="00000400000000000000" pitchFamily="2" charset="-78"/>
              </a:rPr>
              <a:t>مستقل </a:t>
            </a:r>
            <a:r>
              <a:rPr lang="ar-SA" sz="2400" dirty="0">
                <a:cs typeface="B Nazanin" panose="00000400000000000000" pitchFamily="2" charset="-78"/>
              </a:rPr>
              <a:t>از </a:t>
            </a:r>
            <a:r>
              <a:rPr lang="ar-SA" sz="2400" dirty="0" smtClean="0">
                <a:cs typeface="B Nazanin" panose="00000400000000000000" pitchFamily="2" charset="-78"/>
              </a:rPr>
              <a:t>یکدیگر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89903" y="563163"/>
            <a:ext cx="41456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ویژگی‌های 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ها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4383" y="1827165"/>
            <a:ext cx="8975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زیرساخت بنیادین </a:t>
            </a:r>
            <a:r>
              <a:rPr lang="ar-SA" sz="2400" dirty="0" smtClean="0">
                <a:cs typeface="B Nazanin" panose="00000400000000000000" pitchFamily="2" charset="-78"/>
              </a:rPr>
              <a:t>دیجیتال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ایجاد ارزش برای همه </a:t>
            </a:r>
            <a:r>
              <a:rPr lang="fa-IR" sz="2400" dirty="0">
                <a:cs typeface="B Nazanin" panose="00000400000000000000" pitchFamily="2" charset="-78"/>
              </a:rPr>
              <a:t>طرف های </a:t>
            </a:r>
            <a:r>
              <a:rPr lang="fa-IR" sz="2400" dirty="0" smtClean="0">
                <a:cs typeface="B Nazanin" panose="00000400000000000000" pitchFamily="2" charset="-78"/>
              </a:rPr>
              <a:t>پلتفرم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استفاده </a:t>
            </a:r>
            <a:r>
              <a:rPr lang="ar-SA" sz="2400" dirty="0">
                <a:cs typeface="B Nazanin" panose="00000400000000000000" pitchFamily="2" charset="-78"/>
              </a:rPr>
              <a:t>از اثرات </a:t>
            </a:r>
            <a:r>
              <a:rPr lang="ar-SA" sz="2400" dirty="0" smtClean="0">
                <a:cs typeface="B Nazanin" panose="00000400000000000000" pitchFamily="2" charset="-78"/>
              </a:rPr>
              <a:t>شبکه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ایجاد </a:t>
            </a:r>
            <a:r>
              <a:rPr lang="ar-SA" sz="2400" dirty="0">
                <a:cs typeface="B Nazanin" panose="00000400000000000000" pitchFamily="2" charset="-78"/>
              </a:rPr>
              <a:t>بازارهای انبوه برای بهبود کیفیت </a:t>
            </a:r>
            <a:r>
              <a:rPr lang="ar-SA" sz="2400" dirty="0" smtClean="0">
                <a:cs typeface="B Nazanin" panose="00000400000000000000" pitchFamily="2" charset="-78"/>
              </a:rPr>
              <a:t>تطبیق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سطوح </a:t>
            </a:r>
            <a:r>
              <a:rPr lang="ar-SA" sz="2400" dirty="0">
                <a:cs typeface="B Nazanin" panose="00000400000000000000" pitchFamily="2" charset="-78"/>
              </a:rPr>
              <a:t>بالای شفافیت </a:t>
            </a:r>
            <a:r>
              <a:rPr lang="ar-SA" sz="2400" dirty="0" smtClean="0">
                <a:cs typeface="B Nazanin" panose="00000400000000000000" pitchFamily="2" charset="-78"/>
              </a:rPr>
              <a:t>عملیاتی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08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5277" y="167371"/>
            <a:ext cx="5674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انواع بازاریابی و تفاوت آنها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94383" y="1267606"/>
            <a:ext cx="8975103" cy="4632204"/>
            <a:chOff x="2694383" y="1267606"/>
            <a:chExt cx="8975103" cy="4632204"/>
          </a:xfrm>
        </p:grpSpPr>
        <p:grpSp>
          <p:nvGrpSpPr>
            <p:cNvPr id="10" name="Group 9"/>
            <p:cNvGrpSpPr/>
            <p:nvPr/>
          </p:nvGrpSpPr>
          <p:grpSpPr>
            <a:xfrm>
              <a:off x="2694383" y="1267606"/>
              <a:ext cx="8975103" cy="2862311"/>
              <a:chOff x="2694383" y="1267606"/>
              <a:chExt cx="8975103" cy="286231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94383" y="1267606"/>
                <a:ext cx="8975103" cy="1569660"/>
                <a:chOff x="2694383" y="1267606"/>
                <a:chExt cx="8975103" cy="1569660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4383" y="1267606"/>
                  <a:ext cx="897510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r" rtl="1">
                    <a:buFont typeface="Wingdings" panose="05000000000000000000" pitchFamily="2" charset="2"/>
                    <a:buChar char="v"/>
                  </a:pPr>
                  <a:r>
                    <a:rPr lang="ar-SA" sz="2400" b="1" dirty="0" smtClean="0">
                      <a:cs typeface="B Nazanin" panose="00000400000000000000" pitchFamily="2" charset="-78"/>
                    </a:rPr>
                    <a:t>بازاریابی سنتی:</a:t>
                  </a:r>
                  <a:endParaRPr lang="fa-IR" sz="2400" b="1" dirty="0">
                    <a:cs typeface="B Nazanin" panose="00000400000000000000" pitchFamily="2" charset="-78"/>
                  </a:endParaRPr>
                </a:p>
                <a:p>
                  <a:pPr marL="1714500" lvl="3" indent="-342900" algn="r" rtl="1">
                    <a:buFont typeface="Wingdings" panose="05000000000000000000" pitchFamily="2" charset="2"/>
                    <a:buChar char="ü"/>
                  </a:pPr>
                  <a:r>
                    <a:rPr lang="fa-IR" sz="2400" dirty="0" smtClean="0">
                      <a:cs typeface="B Nazanin" panose="00000400000000000000" pitchFamily="2" charset="-78"/>
                    </a:rPr>
                    <a:t>بازاریابی مستقیم یا آفلاین                رادیو، تلویزیون، روزنامه و...</a:t>
                  </a:r>
                  <a:r>
                    <a:rPr lang="fa-IR" sz="2400" b="1" dirty="0" smtClean="0">
                      <a:cs typeface="B Nazanin" panose="00000400000000000000" pitchFamily="2" charset="-78"/>
                    </a:rPr>
                    <a:t> </a:t>
                  </a:r>
                  <a:r>
                    <a:rPr lang="en-US" sz="2400" dirty="0" smtClean="0">
                      <a:cs typeface="B Nazanin" panose="00000400000000000000" pitchFamily="2" charset="-78"/>
                    </a:rPr>
                    <a:t/>
                  </a:r>
                  <a:br>
                    <a:rPr lang="en-US" sz="2400" dirty="0" smtClean="0">
                      <a:cs typeface="B Nazanin" panose="00000400000000000000" pitchFamily="2" charset="-78"/>
                    </a:rPr>
                  </a:br>
                  <a:r>
                    <a:rPr lang="ar-SA" sz="2400" b="1" dirty="0" smtClean="0">
                      <a:cs typeface="B Nazanin" panose="00000400000000000000" pitchFamily="2" charset="-78"/>
                    </a:rPr>
                    <a:t> </a:t>
                  </a:r>
                  <a:endParaRPr lang="en-US" sz="2400" dirty="0" smtClean="0">
                    <a:cs typeface="B Nazanin" panose="00000400000000000000" pitchFamily="2" charset="-78"/>
                  </a:endParaRPr>
                </a:p>
                <a:p>
                  <a:pPr marL="342900" indent="-342900" algn="r" rtl="1">
                    <a:buFont typeface="Wingdings" panose="05000000000000000000" pitchFamily="2" charset="2"/>
                    <a:buChar char="v"/>
                  </a:pPr>
                  <a:r>
                    <a:rPr lang="ar-SA" sz="2400" b="1" dirty="0" smtClean="0">
                      <a:cs typeface="B Nazanin" panose="00000400000000000000" pitchFamily="2" charset="-78"/>
                    </a:rPr>
                    <a:t>بازاریابی </a:t>
                  </a:r>
                  <a:r>
                    <a:rPr lang="ar-SA" sz="2400" b="1" dirty="0">
                      <a:cs typeface="B Nazanin" panose="00000400000000000000" pitchFamily="2" charset="-78"/>
                    </a:rPr>
                    <a:t>دیجیتال </a:t>
                  </a:r>
                  <a:r>
                    <a:rPr lang="ar-SA" sz="2400" b="1" dirty="0" smtClean="0">
                      <a:cs typeface="B Nazanin" panose="00000400000000000000" pitchFamily="2" charset="-78"/>
                    </a:rPr>
                    <a:t>:</a:t>
                  </a:r>
                  <a:endParaRPr lang="en-US" sz="2400" dirty="0"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3" name="Left Arrow 22"/>
                <p:cNvSpPr/>
                <p:nvPr/>
              </p:nvSpPr>
              <p:spPr>
                <a:xfrm>
                  <a:off x="6529842" y="1834032"/>
                  <a:ext cx="662530" cy="144893"/>
                </a:xfrm>
                <a:prstGeom prst="leftArrow">
                  <a:avLst/>
                </a:prstGeom>
                <a:solidFill>
                  <a:srgbClr val="0F6FC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520108" y="2929588"/>
                <a:ext cx="37561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ar-SA" sz="2400" dirty="0" smtClean="0">
                    <a:cs typeface="B Nazanin" panose="00000400000000000000" pitchFamily="2" charset="-78"/>
                  </a:rPr>
                  <a:t>فرآیندی </a:t>
                </a:r>
                <a:r>
                  <a:rPr lang="ar-SA" sz="2400" dirty="0">
                    <a:cs typeface="B Nazanin" panose="00000400000000000000" pitchFamily="2" charset="-78"/>
                  </a:rPr>
                  <a:t>تطبیقی مبتنی بر </a:t>
                </a:r>
                <a:r>
                  <a:rPr lang="ar-SA" sz="2400" dirty="0" smtClean="0">
                    <a:cs typeface="B Nazanin" panose="00000400000000000000" pitchFamily="2" charset="-78"/>
                  </a:rPr>
                  <a:t>فناوری</a:t>
                </a: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همکاری سازمانها با جامعه هدف</a:t>
                </a:r>
              </a:p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خلق ارزش مشترک برای ذینفعان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82751" y="4699481"/>
              <a:ext cx="3164980" cy="1200329"/>
              <a:chOff x="8633380" y="4699481"/>
              <a:chExt cx="3164980" cy="120032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0191830" y="4911643"/>
                <a:ext cx="16065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SA" sz="2200" b="1" dirty="0">
                    <a:cs typeface="B Nazanin" panose="00000400000000000000" pitchFamily="2" charset="-78"/>
                  </a:rPr>
                  <a:t>بازاریابی </a:t>
                </a:r>
                <a:r>
                  <a:rPr lang="ar-SA" sz="2200" b="1" dirty="0" smtClean="0">
                    <a:cs typeface="B Nazanin" panose="00000400000000000000" pitchFamily="2" charset="-78"/>
                  </a:rPr>
                  <a:t>سنتی</a:t>
                </a:r>
                <a:endParaRPr lang="fa-IR" sz="2200" b="1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8633380" y="4699481"/>
                <a:ext cx="1500376" cy="1200329"/>
                <a:chOff x="4092704" y="2404872"/>
                <a:chExt cx="1500376" cy="1200326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4092704" y="2404872"/>
                  <a:ext cx="1210652" cy="1200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یک‌طرفه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شرکت‌محور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محصول‌محور</a:t>
                  </a:r>
                </a:p>
                <a:p>
                  <a:pPr algn="r" rtl="1"/>
                  <a:endPara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6" name="Right Brace 25"/>
                <p:cNvSpPr/>
                <p:nvPr/>
              </p:nvSpPr>
              <p:spPr>
                <a:xfrm>
                  <a:off x="5227320" y="2408833"/>
                  <a:ext cx="365760" cy="913246"/>
                </a:xfrm>
                <a:prstGeom prst="rightBrace">
                  <a:avLst/>
                </a:prstGeom>
                <a:noFill/>
                <a:ln cmpd="sng">
                  <a:solidFill>
                    <a:schemeClr val="tx1"/>
                  </a:solidFill>
                  <a:head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4115648" y="4810934"/>
              <a:ext cx="3238609" cy="646331"/>
              <a:chOff x="8808216" y="4808662"/>
              <a:chExt cx="3238609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0191830" y="4911643"/>
                <a:ext cx="18549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SA" sz="2200" b="1" dirty="0">
                    <a:cs typeface="B Nazanin" panose="00000400000000000000" pitchFamily="2" charset="-78"/>
                  </a:rPr>
                  <a:t>بازاریابی </a:t>
                </a:r>
                <a:r>
                  <a:rPr lang="fa-IR" sz="2200" b="1" dirty="0" smtClean="0">
                    <a:cs typeface="B Nazanin" panose="00000400000000000000" pitchFamily="2" charset="-78"/>
                  </a:rPr>
                  <a:t>دیجیتال</a:t>
                </a:r>
                <a:endParaRPr lang="fa-IR" sz="2200" b="1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8808216" y="4808662"/>
                <a:ext cx="1325540" cy="646331"/>
                <a:chOff x="4267540" y="2514056"/>
                <a:chExt cx="1325540" cy="64633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267540" y="2514056"/>
                  <a:ext cx="1063112" cy="646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چندوجهی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ذینفع‌محور</a:t>
                  </a:r>
                </a:p>
              </p:txBody>
            </p:sp>
            <p:sp>
              <p:nvSpPr>
                <p:cNvPr id="31" name="Right Brace 30"/>
                <p:cNvSpPr/>
                <p:nvPr/>
              </p:nvSpPr>
              <p:spPr>
                <a:xfrm>
                  <a:off x="5227320" y="2518017"/>
                  <a:ext cx="365760" cy="636816"/>
                </a:xfrm>
                <a:prstGeom prst="rightBrace">
                  <a:avLst/>
                </a:prstGeom>
                <a:noFill/>
                <a:ln cmpd="sng">
                  <a:solidFill>
                    <a:schemeClr val="tx1"/>
                  </a:solidFill>
                  <a:head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94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14299" y="172798"/>
            <a:ext cx="9315610" cy="5780679"/>
            <a:chOff x="2614299" y="172798"/>
            <a:chExt cx="9315610" cy="57806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299" y="723314"/>
              <a:ext cx="9315610" cy="5230163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8595086" y="172798"/>
              <a:ext cx="333296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2800" b="1" cap="none" dirty="0" smtClean="0">
                  <a:ln/>
                  <a:solidFill>
                    <a:srgbClr val="0F6FC6"/>
                  </a:solidFill>
                  <a:effectLst/>
                  <a:cs typeface="B Titr" panose="00000700000000000000" pitchFamily="2" charset="-78"/>
                </a:rPr>
                <a:t>چارچوب مفهومی </a:t>
              </a:r>
              <a:r>
                <a:rPr lang="en-US" sz="2800" b="1" cap="none" dirty="0" smtClean="0">
                  <a:ln/>
                  <a:solidFill>
                    <a:srgbClr val="0F6FC6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TCA</a:t>
              </a:r>
              <a:r>
                <a:rPr lang="fa-IR" sz="2800" b="1" baseline="30000" dirty="0">
                  <a:ln/>
                  <a:cs typeface="B Titr" panose="00000700000000000000" pitchFamily="2" charset="-78"/>
                </a:rPr>
                <a:t> </a:t>
              </a:r>
              <a:r>
                <a:rPr lang="fa-IR" sz="2800" b="1" baseline="30000" dirty="0">
                  <a:ln/>
                  <a:solidFill>
                    <a:srgbClr val="0F6FC6"/>
                  </a:solidFill>
                  <a:cs typeface="B Titr" panose="00000700000000000000" pitchFamily="2" charset="-78"/>
                </a:rPr>
                <a:t>1</a:t>
              </a:r>
              <a:endParaRPr lang="en-US" sz="2800" b="1" cap="none" dirty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206974" y="4979047"/>
            <a:ext cx="4052609" cy="1727732"/>
            <a:chOff x="-206974" y="4979047"/>
            <a:chExt cx="4052609" cy="17277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06974" y="6102310"/>
              <a:ext cx="4052609" cy="604469"/>
              <a:chOff x="-206974" y="6060107"/>
              <a:chExt cx="4052609" cy="604469"/>
            </a:xfrm>
          </p:grpSpPr>
          <p:sp>
            <p:nvSpPr>
              <p:cNvPr id="17" name="Flowchart: Off-page Connector 25"/>
              <p:cNvSpPr/>
              <p:nvPr/>
            </p:nvSpPr>
            <p:spPr>
              <a:xfrm rot="16200000">
                <a:off x="1611113" y="4430054"/>
                <a:ext cx="604469" cy="386457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06974" y="6146898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37967" y="5493858"/>
              <a:ext cx="2732351" cy="513048"/>
              <a:chOff x="-23899" y="5479790"/>
              <a:chExt cx="2732351" cy="513048"/>
            </a:xfrm>
          </p:grpSpPr>
          <p:sp>
            <p:nvSpPr>
              <p:cNvPr id="15" name="Flowchart: Off-page Connector 25"/>
              <p:cNvSpPr/>
              <p:nvPr/>
            </p:nvSpPr>
            <p:spPr>
              <a:xfrm rot="16200000">
                <a:off x="1074992" y="4409035"/>
                <a:ext cx="513048" cy="265455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888"/>
                  <a:gd name="connsiteX1" fmla="*/ 10000 w 10000"/>
                  <a:gd name="connsiteY1" fmla="*/ 0 h 8888"/>
                  <a:gd name="connsiteX2" fmla="*/ 10000 w 10000"/>
                  <a:gd name="connsiteY2" fmla="*/ 8000 h 8888"/>
                  <a:gd name="connsiteX3" fmla="*/ 5000 w 10000"/>
                  <a:gd name="connsiteY3" fmla="*/ 8888 h 8888"/>
                  <a:gd name="connsiteX4" fmla="*/ 0 w 10000"/>
                  <a:gd name="connsiteY4" fmla="*/ 8000 h 8888"/>
                  <a:gd name="connsiteX5" fmla="*/ 0 w 10000"/>
                  <a:gd name="connsiteY5" fmla="*/ 0 h 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888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5000" y="888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3899" y="5549194"/>
                <a:ext cx="2732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nafisifatemeh99@gmail.com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13721" y="49790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9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41303" y="6404544"/>
            <a:ext cx="834636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7060" y="6421254"/>
            <a:ext cx="287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Cost Analysis (TCA)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848</TotalTime>
  <Words>591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 Davat</vt:lpstr>
      <vt:lpstr>B Nazanin</vt:lpstr>
      <vt:lpstr>B Titr</vt:lpstr>
      <vt:lpstr>Bell MT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158</cp:revision>
  <dcterms:created xsi:type="dcterms:W3CDTF">2022-12-21T07:46:34Z</dcterms:created>
  <dcterms:modified xsi:type="dcterms:W3CDTF">2022-12-22T08:15:20Z</dcterms:modified>
</cp:coreProperties>
</file>