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7" r:id="rId29"/>
    <p:sldId id="283" r:id="rId30"/>
    <p:sldId id="284" r:id="rId31"/>
    <p:sldId id="285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10" r:id="rId55"/>
    <p:sldId id="309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689100"/>
            <a:ext cx="8915399" cy="2262781"/>
          </a:xfrm>
        </p:spPr>
        <p:txBody>
          <a:bodyPr>
            <a:normAutofit/>
          </a:bodyPr>
          <a:lstStyle/>
          <a:p>
            <a:r>
              <a:rPr lang="en-US" b="1" dirty="0"/>
              <a:t>BAHASA DAN ALGORITMA </a:t>
            </a:r>
            <a:r>
              <a:rPr lang="en-US" b="1" dirty="0" smtClean="0"/>
              <a:t>PEMROGRAMAN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3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Dalam</a:t>
            </a:r>
            <a:r>
              <a:rPr lang="en-US" dirty="0"/>
              <a:t> Bahasa </a:t>
            </a:r>
            <a:r>
              <a:rPr lang="en-US" dirty="0" err="1" smtClean="0"/>
              <a:t>pemrograman</a:t>
            </a:r>
            <a:r>
              <a:rPr lang="en-US" dirty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 smtClean="0"/>
              <a:t>tipe</a:t>
            </a:r>
            <a:r>
              <a:rPr lang="en-US" dirty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:</a:t>
            </a:r>
            <a:endParaRPr lang="en-US" dirty="0"/>
          </a:p>
          <a:p>
            <a:pPr algn="just"/>
            <a:endParaRPr lang="en-US" dirty="0" smtClean="0"/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/>
              <a:t> </a:t>
            </a:r>
            <a:r>
              <a:rPr lang="en-US" dirty="0" err="1" smtClean="0"/>
              <a:t>terstruktur</a:t>
            </a:r>
            <a:endParaRPr lang="en-US" dirty="0" smtClean="0"/>
          </a:p>
          <a:p>
            <a:pPr lvl="1" algn="just"/>
            <a:endParaRPr lang="en-US" dirty="0"/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 smtClean="0"/>
              <a:t>prosedural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0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Terstruktur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</a:t>
            </a:r>
            <a:r>
              <a:rPr lang="en-US" dirty="0" smtClean="0"/>
              <a:t>ara </a:t>
            </a:r>
            <a:r>
              <a:rPr lang="en-US" dirty="0" err="1"/>
              <a:t>pemrosesan</a:t>
            </a:r>
            <a:r>
              <a:rPr lang="en-US" dirty="0"/>
              <a:t> data </a:t>
            </a:r>
            <a:r>
              <a:rPr lang="en-US" dirty="0" smtClean="0"/>
              <a:t>yang </a:t>
            </a:r>
            <a:r>
              <a:rPr lang="en-US" dirty="0" err="1" smtClean="0"/>
              <a:t>terstuktur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sv-SE" dirty="0"/>
              <a:t>Terstruktur </a:t>
            </a:r>
            <a:r>
              <a:rPr lang="sv-SE" dirty="0" smtClean="0"/>
              <a:t>dalam </a:t>
            </a:r>
            <a:r>
              <a:rPr lang="sv-SE" b="1" dirty="0" smtClean="0"/>
              <a:t>analisa</a:t>
            </a:r>
            <a:r>
              <a:rPr lang="sv-SE" dirty="0" smtClean="0"/>
              <a:t>, </a:t>
            </a:r>
            <a:r>
              <a:rPr lang="sv-SE" b="1" dirty="0" smtClean="0"/>
              <a:t>cara</a:t>
            </a:r>
            <a:r>
              <a:rPr lang="sv-SE" dirty="0" smtClean="0"/>
              <a:t> </a:t>
            </a:r>
            <a:r>
              <a:rPr lang="sv-SE" dirty="0"/>
              <a:t>dan </a:t>
            </a:r>
            <a:r>
              <a:rPr lang="sv-SE" b="1" dirty="0" smtClean="0"/>
              <a:t>penulisan</a:t>
            </a:r>
            <a:r>
              <a:rPr lang="sv-SE" dirty="0" smtClean="0"/>
              <a:t> program</a:t>
            </a:r>
          </a:p>
          <a:p>
            <a:pPr algn="just"/>
            <a:endParaRPr lang="sv-SE" dirty="0" smtClean="0"/>
          </a:p>
          <a:p>
            <a:pPr algn="just"/>
            <a:r>
              <a:rPr lang="en-US" dirty="0" err="1" smtClean="0"/>
              <a:t>Prinsip</a:t>
            </a:r>
            <a:r>
              <a:rPr lang="en-US" dirty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terstruktur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r>
              <a:rPr lang="en-US" dirty="0" smtClean="0"/>
              <a:t> </a:t>
            </a:r>
            <a:r>
              <a:rPr lang="en-US" dirty="0" err="1" smtClean="0"/>
              <a:t>khasnya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87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Ciri</a:t>
            </a:r>
            <a:r>
              <a:rPr lang="en-US" dirty="0" smtClean="0"/>
              <a:t> </a:t>
            </a:r>
            <a:r>
              <a:rPr lang="en-US" dirty="0" err="1" smtClean="0"/>
              <a:t>Khas</a:t>
            </a:r>
            <a:r>
              <a:rPr lang="en-US" dirty="0" smtClean="0"/>
              <a:t> </a:t>
            </a:r>
            <a:r>
              <a:rPr lang="en-US" dirty="0" err="1" smtClean="0"/>
              <a:t>Terstruktur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 smtClean="0"/>
              <a:t>rancangan</a:t>
            </a:r>
            <a:r>
              <a:rPr lang="en-US" dirty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 smtClean="0"/>
              <a:t>bawah</a:t>
            </a:r>
            <a:r>
              <a:rPr lang="en-US" dirty="0"/>
              <a:t> </a:t>
            </a:r>
            <a:r>
              <a:rPr lang="en-US" dirty="0" smtClean="0"/>
              <a:t>(top </a:t>
            </a:r>
            <a:r>
              <a:rPr lang="en-US" dirty="0"/>
              <a:t>down design</a:t>
            </a:r>
            <a:r>
              <a:rPr lang="en-US" dirty="0" smtClean="0"/>
              <a:t>)</a:t>
            </a:r>
          </a:p>
          <a:p>
            <a:pPr algn="just"/>
            <a:r>
              <a:rPr lang="en-US" dirty="0" err="1"/>
              <a:t>Membagi</a:t>
            </a:r>
            <a:r>
              <a:rPr lang="en-US" dirty="0"/>
              <a:t> program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 smtClean="0"/>
              <a:t>dalam</a:t>
            </a:r>
            <a:r>
              <a:rPr lang="en-US" dirty="0"/>
              <a:t> </a:t>
            </a:r>
            <a:r>
              <a:rPr lang="en-US" dirty="0" err="1" smtClean="0"/>
              <a:t>modul-modul</a:t>
            </a:r>
            <a:r>
              <a:rPr lang="en-US" dirty="0" smtClean="0"/>
              <a:t> </a:t>
            </a:r>
            <a:r>
              <a:rPr lang="en-US" dirty="0" err="1"/>
              <a:t>logika</a:t>
            </a:r>
            <a:r>
              <a:rPr lang="en-US" dirty="0"/>
              <a:t> yang </a:t>
            </a:r>
            <a:r>
              <a:rPr lang="en-US" dirty="0" err="1" smtClean="0"/>
              <a:t>sejenis</a:t>
            </a:r>
            <a:endParaRPr lang="en-US" dirty="0" smtClean="0"/>
          </a:p>
          <a:p>
            <a:pPr algn="just"/>
            <a:r>
              <a:rPr lang="en-US" dirty="0" err="1"/>
              <a:t>Menggunakan</a:t>
            </a:r>
            <a:r>
              <a:rPr lang="en-US" dirty="0"/>
              <a:t> sub-program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smtClean="0"/>
              <a:t>proses-proses </a:t>
            </a:r>
            <a:r>
              <a:rPr lang="en-US" dirty="0" err="1"/>
              <a:t>sejenis</a:t>
            </a:r>
            <a:r>
              <a:rPr lang="en-US" dirty="0"/>
              <a:t> yang </a:t>
            </a:r>
            <a:r>
              <a:rPr lang="en-US" dirty="0" err="1" smtClean="0"/>
              <a:t>sering</a:t>
            </a:r>
            <a:r>
              <a:rPr lang="en-US" dirty="0"/>
              <a:t> </a:t>
            </a:r>
            <a:r>
              <a:rPr lang="en-US" dirty="0" err="1" smtClean="0"/>
              <a:t>digunakan</a:t>
            </a:r>
            <a:endParaRPr lang="en-US" dirty="0" smtClean="0"/>
          </a:p>
          <a:p>
            <a:pPr algn="just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 smtClean="0"/>
              <a:t>pengkodean</a:t>
            </a:r>
            <a:r>
              <a:rPr lang="en-US" dirty="0"/>
              <a:t> </a:t>
            </a:r>
            <a:r>
              <a:rPr lang="en-US" dirty="0" err="1" smtClean="0"/>
              <a:t>terstruktur</a:t>
            </a:r>
            <a:r>
              <a:rPr lang="en-US" dirty="0"/>
              <a:t>: IF ........... </a:t>
            </a:r>
            <a:r>
              <a:rPr lang="en-US" dirty="0" smtClean="0"/>
              <a:t>THEN, DO </a:t>
            </a:r>
            <a:r>
              <a:rPr lang="en-US" dirty="0"/>
              <a:t>........ WHILE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lain-</a:t>
            </a:r>
            <a:r>
              <a:rPr lang="en-US" dirty="0" err="1" smtClean="0"/>
              <a:t>lainnya</a:t>
            </a:r>
            <a:endParaRPr lang="en-US" dirty="0" smtClean="0"/>
          </a:p>
          <a:p>
            <a:pPr algn="just"/>
            <a:r>
              <a:rPr lang="pl-PL" dirty="0"/>
              <a:t>Gunakan nama-nama </a:t>
            </a:r>
            <a:r>
              <a:rPr lang="pl-PL" dirty="0" smtClean="0"/>
              <a:t>bermakna</a:t>
            </a:r>
            <a:r>
              <a:rPr lang="en-US" dirty="0" smtClean="0"/>
              <a:t> </a:t>
            </a:r>
            <a:r>
              <a:rPr lang="pl-PL" dirty="0" smtClean="0"/>
              <a:t>(mnemonic </a:t>
            </a:r>
            <a:r>
              <a:rPr lang="pl-PL" dirty="0"/>
              <a:t>names</a:t>
            </a:r>
            <a:r>
              <a:rPr lang="pl-PL" dirty="0" smtClean="0"/>
              <a:t>)</a:t>
            </a:r>
            <a:endParaRPr lang="en-US" dirty="0" smtClean="0"/>
          </a:p>
          <a:p>
            <a:pPr algn="just"/>
            <a:r>
              <a:rPr lang="nn-NO" dirty="0"/>
              <a:t>Membuat dokumentasi </a:t>
            </a:r>
            <a:r>
              <a:rPr lang="nn-NO" dirty="0" smtClean="0"/>
              <a:t>yang akurat </a:t>
            </a:r>
            <a:r>
              <a:rPr lang="nn-NO" dirty="0"/>
              <a:t>dan </a:t>
            </a:r>
            <a:r>
              <a:rPr lang="nn-NO" dirty="0" smtClean="0"/>
              <a:t>berarti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 smtClean="0"/>
              <a:t>bawah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(output) </a:t>
            </a:r>
            <a:r>
              <a:rPr lang="en-US" dirty="0" smtClean="0"/>
              <a:t>yang </a:t>
            </a:r>
            <a:r>
              <a:rPr lang="en-US" dirty="0" err="1" smtClean="0"/>
              <a:t>diminta</a:t>
            </a:r>
            <a:r>
              <a:rPr lang="en-US" dirty="0"/>
              <a:t>, </a:t>
            </a:r>
            <a:r>
              <a:rPr lang="en-US" dirty="0" err="1"/>
              <a:t>masukan</a:t>
            </a:r>
            <a:r>
              <a:rPr lang="en-US" dirty="0"/>
              <a:t> (input) yang</a:t>
            </a:r>
            <a:br>
              <a:rPr lang="en-US" dirty="0"/>
            </a:b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proses-proses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err="1" smtClean="0"/>
              <a:t>transformasi</a:t>
            </a:r>
            <a:r>
              <a:rPr lang="en-US" dirty="0" smtClean="0"/>
              <a:t> data</a:t>
            </a:r>
          </a:p>
          <a:p>
            <a:pPr>
              <a:buFont typeface="+mj-lt"/>
              <a:buAutoNum type="arabicPeriod"/>
            </a:pPr>
            <a:r>
              <a:rPr lang="pt-BR" dirty="0"/>
              <a:t>Membagi proses utama ke </a:t>
            </a:r>
            <a:r>
              <a:rPr lang="pt-BR" dirty="0" smtClean="0"/>
              <a:t>dalam modul-modul fungsional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 smtClean="0"/>
              <a:t>msing-masing</a:t>
            </a:r>
            <a:r>
              <a:rPr lang="en-US" dirty="0"/>
              <a:t> </a:t>
            </a:r>
            <a:r>
              <a:rPr lang="en-US" dirty="0" err="1" smtClean="0"/>
              <a:t>modul</a:t>
            </a:r>
            <a:r>
              <a:rPr lang="en-US" dirty="0"/>
              <a:t>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smtClean="0"/>
              <a:t>sub-sub </a:t>
            </a:r>
            <a:r>
              <a:rPr lang="en-US" dirty="0" err="1" smtClean="0"/>
              <a:t>modul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3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Pemrograman</a:t>
            </a:r>
            <a:r>
              <a:rPr lang="en-US" dirty="0"/>
              <a:t> procedural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Bahasa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 smtClean="0"/>
              <a:t>mendukung</a:t>
            </a:r>
            <a:r>
              <a:rPr lang="en-US" dirty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/>
              <a:t>program </a:t>
            </a:r>
            <a:r>
              <a:rPr lang="en-US" dirty="0" err="1"/>
              <a:t>sebagai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 smtClean="0"/>
              <a:t>prosedur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err="1"/>
              <a:t>B</a:t>
            </a:r>
            <a:r>
              <a:rPr lang="en-US" dirty="0" err="1" smtClean="0"/>
              <a:t>agian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program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/>
              <a:t>operasi-operasi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/>
              <a:t>parameter </a:t>
            </a:r>
            <a:r>
              <a:rPr lang="en-US" dirty="0" err="1" smtClean="0"/>
              <a:t>tertentu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3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pemikiran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 smtClean="0"/>
              <a:t>inilah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 smtClean="0"/>
              <a:t>landasan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pedoman</a:t>
            </a:r>
            <a:r>
              <a:rPr lang="en-US" dirty="0"/>
              <a:t>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smtClean="0"/>
              <a:t>program computer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/>
              <a:t>D</a:t>
            </a:r>
            <a:r>
              <a:rPr lang="en-US" dirty="0" err="1" smtClean="0"/>
              <a:t>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memecahkan</a:t>
            </a:r>
            <a:r>
              <a:rPr lang="en-US" dirty="0"/>
              <a:t> </a:t>
            </a:r>
            <a:r>
              <a:rPr lang="en-US" dirty="0" err="1" smtClean="0"/>
              <a:t>suatu</a:t>
            </a:r>
            <a:r>
              <a:rPr lang="en-US" dirty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 smtClean="0"/>
              <a:t>permasalahan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0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Algoritma</a:t>
            </a:r>
            <a:r>
              <a:rPr lang="en-US" dirty="0"/>
              <a:t> &amp;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program</a:t>
            </a:r>
            <a:br>
              <a:rPr lang="en-US" dirty="0"/>
            </a:b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 smtClean="0"/>
              <a:t>tertentu</a:t>
            </a:r>
            <a:endParaRPr lang="en-US" dirty="0" smtClean="0"/>
          </a:p>
          <a:p>
            <a:r>
              <a:rPr lang="en-US" dirty="0" err="1"/>
              <a:t>Disain</a:t>
            </a:r>
            <a:r>
              <a:rPr lang="en-US" dirty="0"/>
              <a:t>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 smtClean="0"/>
              <a:t>penting</a:t>
            </a:r>
            <a:endParaRPr lang="en-US" dirty="0" smtClean="0"/>
          </a:p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merancang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langkahlangkah</a:t>
            </a:r>
            <a:r>
              <a:rPr lang="en-US" dirty="0"/>
              <a:t> </a:t>
            </a:r>
            <a:r>
              <a:rPr lang="en-US" dirty="0" err="1"/>
              <a:t>logis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 smtClean="0"/>
              <a:t>sistematis</a:t>
            </a:r>
            <a:endParaRPr lang="en-US" dirty="0" smtClean="0"/>
          </a:p>
          <a:p>
            <a:r>
              <a:rPr lang="en-US" dirty="0" err="1"/>
              <a:t>Variasi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penanganan</a:t>
            </a:r>
            <a:r>
              <a:rPr lang="en-US" dirty="0"/>
              <a:t> data: </a:t>
            </a:r>
            <a:endParaRPr lang="en-US" dirty="0" smtClean="0"/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 smtClean="0"/>
              <a:t>disusun</a:t>
            </a:r>
            <a:endParaRPr lang="en-US" dirty="0"/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dirty="0" smtClean="0"/>
              <a:t>Data </a:t>
            </a:r>
            <a:r>
              <a:rPr lang="en-US" dirty="0"/>
              <a:t>mana yang </a:t>
            </a:r>
            <a:r>
              <a:rPr lang="en-US" dirty="0" err="1"/>
              <a:t>disimpan</a:t>
            </a:r>
            <a:r>
              <a:rPr lang="en-US" dirty="0"/>
              <a:t> di </a:t>
            </a:r>
            <a:r>
              <a:rPr lang="en-US" dirty="0" err="1" smtClean="0"/>
              <a:t>memori</a:t>
            </a:r>
            <a:endParaRPr lang="en-US" dirty="0"/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dirty="0" smtClean="0"/>
              <a:t>Data </a:t>
            </a:r>
            <a:r>
              <a:rPr lang="en-US" dirty="0"/>
              <a:t>mana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 smtClean="0"/>
              <a:t>dll</a:t>
            </a:r>
            <a:endParaRPr lang="en-US" dirty="0"/>
          </a:p>
          <a:p>
            <a:pPr marL="285750" lvl="1">
              <a:buFont typeface="Wingdings" panose="05000000000000000000" pitchFamily="2" charset="2"/>
              <a:buChar char="q"/>
            </a:pPr>
            <a:r>
              <a:rPr lang="nn-NO" dirty="0"/>
              <a:t>Perlu strategi penanganan data : struktur </a:t>
            </a:r>
            <a:r>
              <a:rPr lang="nn-NO" dirty="0" smtClean="0"/>
              <a:t>data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85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Ciri-ciri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34925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1.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endParaRPr lang="en-US" dirty="0" smtClean="0"/>
          </a:p>
          <a:p>
            <a:pPr marL="34925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/step </a:t>
            </a:r>
            <a:r>
              <a:rPr lang="en-US" dirty="0" err="1" smtClean="0"/>
              <a:t>berhingga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endParaRPr lang="en-US" dirty="0" smtClean="0"/>
          </a:p>
          <a:p>
            <a:pPr marL="34925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3. </a:t>
            </a:r>
            <a:r>
              <a:rPr lang="en-US" dirty="0" err="1" smtClean="0"/>
              <a:t>Efektif</a:t>
            </a:r>
            <a:endParaRPr lang="en-US" dirty="0" smtClean="0"/>
          </a:p>
          <a:p>
            <a:pPr marL="34925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4. </a:t>
            </a:r>
            <a:r>
              <a:rPr lang="en-US" dirty="0" err="1" smtClean="0"/>
              <a:t>Harus</a:t>
            </a:r>
            <a:r>
              <a:rPr lang="en-US" dirty="0" smtClean="0"/>
              <a:t> terminate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endParaRPr lang="en-US" dirty="0" smtClean="0"/>
          </a:p>
          <a:p>
            <a:pPr marL="34925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5. Output yang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7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dirty="0" err="1" smtClean="0"/>
              <a:t>Inisiasi</a:t>
            </a:r>
            <a:r>
              <a:rPr lang="en-US" dirty="0" smtClean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 smtClean="0"/>
              <a:t>:</a:t>
            </a:r>
          </a:p>
          <a:p>
            <a:pPr marL="635000" indent="-285750">
              <a:buFont typeface="Wingdings" panose="05000000000000000000" pitchFamily="2" charset="2"/>
              <a:buChar char="q"/>
            </a:pPr>
            <a:r>
              <a:rPr lang="en-US" dirty="0" err="1"/>
              <a:t>D</a:t>
            </a:r>
            <a:r>
              <a:rPr lang="en-US" dirty="0" err="1" smtClean="0"/>
              <a:t>eskripsi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 smtClean="0"/>
          </a:p>
          <a:p>
            <a:pPr marL="63500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635000" indent="-285750">
              <a:buFont typeface="Wingdings" panose="05000000000000000000" pitchFamily="2" charset="2"/>
              <a:buChar char="q"/>
            </a:pPr>
            <a:r>
              <a:rPr lang="en-US" dirty="0" err="1"/>
              <a:t>M</a:t>
            </a:r>
            <a:r>
              <a:rPr lang="en-US" dirty="0" err="1" smtClean="0"/>
              <a:t>erancang</a:t>
            </a:r>
            <a:r>
              <a:rPr lang="en-US" dirty="0" smtClean="0"/>
              <a:t> </a:t>
            </a:r>
            <a:r>
              <a:rPr lang="en-US" dirty="0" err="1"/>
              <a:t>algoritma-algoritma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endParaRPr lang="en-US" dirty="0" smtClean="0"/>
          </a:p>
          <a:p>
            <a:pPr marL="63500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635000" indent="-285750">
              <a:buFont typeface="Wingdings" panose="05000000000000000000" pitchFamily="2" charset="2"/>
              <a:buChar char="q"/>
            </a:pPr>
            <a:r>
              <a:rPr lang="en-US" dirty="0" err="1"/>
              <a:t>M</a:t>
            </a:r>
            <a:r>
              <a:rPr lang="en-US" dirty="0" err="1" smtClean="0"/>
              <a:t>emecahkan</a:t>
            </a:r>
            <a:r>
              <a:rPr lang="en-US" dirty="0" smtClean="0"/>
              <a:t> </a:t>
            </a:r>
            <a:r>
              <a:rPr lang="en-US" dirty="0" err="1"/>
              <a:t>masalah</a:t>
            </a:r>
            <a:r>
              <a:rPr lang="en-US" dirty="0"/>
              <a:t> (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endParaRPr lang="en-US" dirty="0" smtClean="0"/>
          </a:p>
          <a:p>
            <a:pPr marL="63500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635000" indent="-285750">
              <a:buFont typeface="Wingdings" panose="05000000000000000000" pitchFamily="2" charset="2"/>
              <a:buChar char="q"/>
            </a:pPr>
            <a:r>
              <a:rPr lang="en-US" dirty="0" err="1"/>
              <a:t>S</a:t>
            </a:r>
            <a:r>
              <a:rPr lang="en-US" dirty="0" err="1" smtClean="0"/>
              <a:t>atu</a:t>
            </a:r>
            <a:r>
              <a:rPr lang="en-US" dirty="0" smtClean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)</a:t>
            </a:r>
          </a:p>
          <a:p>
            <a:pPr marL="63500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635000" indent="-285750">
              <a:buFont typeface="Wingdings" panose="05000000000000000000" pitchFamily="2" charset="2"/>
              <a:buChar char="q"/>
            </a:pPr>
            <a:r>
              <a:rPr lang="en-US" dirty="0" err="1"/>
              <a:t>M</a:t>
            </a:r>
            <a:r>
              <a:rPr lang="en-US" dirty="0" err="1" smtClean="0"/>
              <a:t>enekankan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ketepatan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8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 startAt="2"/>
            </a:pP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/>
              <a:t>algoritma</a:t>
            </a:r>
            <a:r>
              <a:rPr lang="en-US" dirty="0"/>
              <a:t> :</a:t>
            </a:r>
            <a:br>
              <a:rPr lang="en-US" dirty="0"/>
            </a:br>
            <a:endParaRPr lang="en-US" dirty="0" smtClean="0"/>
          </a:p>
          <a:p>
            <a:pPr marL="63500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Menekankan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efisiensi</a:t>
            </a:r>
            <a:endParaRPr lang="en-US" dirty="0"/>
          </a:p>
          <a:p>
            <a:pPr marL="63500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Efisiensi</a:t>
            </a:r>
            <a:r>
              <a:rPr lang="en-US" dirty="0" smtClean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 smtClean="0"/>
              <a:t>ruang</a:t>
            </a:r>
            <a:endParaRPr lang="en-US" dirty="0"/>
          </a:p>
          <a:p>
            <a:pPr marL="63500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/>
              <a:t>analisa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solusi-solusi</a:t>
            </a:r>
            <a:r>
              <a:rPr lang="en-US" dirty="0"/>
              <a:t> yang</a:t>
            </a:r>
            <a:br>
              <a:rPr lang="en-US" dirty="0"/>
            </a:br>
            <a:r>
              <a:rPr lang="en-US" dirty="0" err="1" smtClean="0"/>
              <a:t>dirancang</a:t>
            </a:r>
            <a:endParaRPr lang="en-US" dirty="0"/>
          </a:p>
          <a:p>
            <a:pPr marL="63500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 smtClean="0"/>
              <a:t>tepat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77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Bahasa </a:t>
            </a:r>
            <a:r>
              <a:rPr lang="en-US" dirty="0" err="1" smtClean="0"/>
              <a:t>Pemrograman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Bahasa atau dalam </a:t>
            </a:r>
            <a:r>
              <a:rPr lang="pt-BR" dirty="0" smtClean="0"/>
              <a:t>bahasa inggris </a:t>
            </a:r>
            <a:r>
              <a:rPr lang="pt-BR" i="1" dirty="0"/>
              <a:t>language </a:t>
            </a:r>
            <a:r>
              <a:rPr lang="pt-BR" dirty="0"/>
              <a:t>adalah suatu </a:t>
            </a:r>
            <a:r>
              <a:rPr lang="pt-BR" b="1" dirty="0" smtClean="0"/>
              <a:t>sistim untuk berkomunikasi</a:t>
            </a:r>
          </a:p>
          <a:p>
            <a:r>
              <a:rPr lang="en-US" dirty="0"/>
              <a:t>B</a:t>
            </a:r>
            <a:r>
              <a:rPr lang="en-US" dirty="0" smtClean="0"/>
              <a:t>ahasa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 smtClean="0"/>
              <a:t>disebut</a:t>
            </a:r>
            <a:r>
              <a:rPr lang="en-US" dirty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/>
              <a:t>alamiah</a:t>
            </a:r>
            <a:r>
              <a:rPr lang="en-US" dirty="0"/>
              <a:t> (</a:t>
            </a:r>
            <a:r>
              <a:rPr lang="en-US" b="1" dirty="0"/>
              <a:t>natural languages</a:t>
            </a:r>
            <a:r>
              <a:rPr lang="en-US" dirty="0" smtClean="0"/>
              <a:t>),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memahaminya</a:t>
            </a:r>
            <a:endParaRPr lang="en-US" dirty="0" smtClean="0"/>
          </a:p>
          <a:p>
            <a:r>
              <a:rPr lang="en-US" dirty="0" err="1" smtClean="0"/>
              <a:t>Komputer</a:t>
            </a:r>
            <a:r>
              <a:rPr lang="en-US" dirty="0"/>
              <a:t> </a:t>
            </a:r>
            <a:r>
              <a:rPr lang="en-US" dirty="0" err="1" smtClean="0"/>
              <a:t>mengerjakan</a:t>
            </a:r>
            <a:r>
              <a:rPr lang="en-US" dirty="0" smtClean="0"/>
              <a:t> </a:t>
            </a:r>
            <a:r>
              <a:rPr lang="en-US" dirty="0" err="1"/>
              <a:t>transformasi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b="1" dirty="0" err="1"/>
              <a:t>kumpulan</a:t>
            </a:r>
            <a:r>
              <a:rPr lang="en-US" b="1" dirty="0"/>
              <a:t> </a:t>
            </a:r>
            <a:r>
              <a:rPr lang="en-US" b="1" dirty="0" err="1"/>
              <a:t>perintah</a:t>
            </a:r>
            <a:r>
              <a:rPr lang="en-US" b="1" dirty="0"/>
              <a:t> </a:t>
            </a:r>
            <a:r>
              <a:rPr lang="en-US" b="1" dirty="0" smtClean="0"/>
              <a:t> program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 smtClean="0"/>
              <a:t>oleh</a:t>
            </a:r>
            <a:r>
              <a:rPr lang="en-US" dirty="0"/>
              <a:t> </a:t>
            </a:r>
            <a:r>
              <a:rPr lang="en-US" dirty="0" err="1" smtClean="0"/>
              <a:t>pemrogram</a:t>
            </a:r>
            <a:endParaRPr lang="en-US" dirty="0" smtClean="0"/>
          </a:p>
          <a:p>
            <a:r>
              <a:rPr lang="en-US" dirty="0"/>
              <a:t>Kumpulan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 smtClean="0"/>
              <a:t>ini</a:t>
            </a:r>
            <a:r>
              <a:rPr lang="en-US" dirty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/>
              <a:t>dimengerti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, </a:t>
            </a:r>
            <a:r>
              <a:rPr lang="en-US" dirty="0" err="1" smtClean="0"/>
              <a:t>berstruktur</a:t>
            </a:r>
            <a:r>
              <a:rPr lang="en-US" dirty="0" smtClean="0"/>
              <a:t> </a:t>
            </a:r>
            <a:r>
              <a:rPr lang="en-US" dirty="0" err="1"/>
              <a:t>tertentu</a:t>
            </a:r>
            <a:r>
              <a:rPr lang="en-US" dirty="0"/>
              <a:t> (</a:t>
            </a:r>
            <a:r>
              <a:rPr lang="en-US" b="1" dirty="0"/>
              <a:t>syntax</a:t>
            </a:r>
            <a:r>
              <a:rPr lang="en-US" dirty="0"/>
              <a:t>)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err="1" smtClean="0"/>
              <a:t>bermakna</a:t>
            </a:r>
            <a:endParaRPr lang="en-US" dirty="0" smtClean="0"/>
          </a:p>
          <a:p>
            <a:r>
              <a:rPr lang="en-US" dirty="0" err="1"/>
              <a:t>P</a:t>
            </a:r>
            <a:r>
              <a:rPr lang="en-US" dirty="0" err="1" smtClean="0"/>
              <a:t>emrograman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/>
              <a:t> </a:t>
            </a:r>
            <a:r>
              <a:rPr lang="en-US" b="1" dirty="0" err="1" smtClean="0"/>
              <a:t>pengkodean</a:t>
            </a:r>
            <a:r>
              <a:rPr lang="en-US" dirty="0" smtClean="0"/>
              <a:t> </a:t>
            </a:r>
            <a:r>
              <a:rPr lang="en-US" dirty="0"/>
              <a:t>(coding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smtClean="0"/>
              <a:t>program writing </a:t>
            </a:r>
            <a:r>
              <a:rPr lang="en-US" dirty="0"/>
              <a:t>= </a:t>
            </a:r>
            <a:r>
              <a:rPr lang="en-US" dirty="0" err="1"/>
              <a:t>penulisan</a:t>
            </a:r>
            <a:r>
              <a:rPr lang="en-US" dirty="0"/>
              <a:t> program)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b="1" dirty="0" err="1" smtClean="0"/>
              <a:t>pengujiannya</a:t>
            </a:r>
            <a:r>
              <a:rPr lang="en-US" dirty="0" smtClean="0"/>
              <a:t> </a:t>
            </a:r>
            <a:r>
              <a:rPr lang="en-US" dirty="0"/>
              <a:t>(testing) </a:t>
            </a:r>
            <a:r>
              <a:rPr lang="en-US" dirty="0" err="1" smtClean="0"/>
              <a:t>berdasarkan</a:t>
            </a:r>
            <a:r>
              <a:rPr lang="en-US" dirty="0"/>
              <a:t> </a:t>
            </a:r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342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 startAt="3"/>
            </a:pP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/>
              <a:t>solusi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63500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Menggambar</a:t>
            </a:r>
            <a:r>
              <a:rPr lang="en-US" dirty="0" smtClean="0"/>
              <a:t> </a:t>
            </a:r>
            <a:r>
              <a:rPr lang="en-US" dirty="0"/>
              <a:t>flowchart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pseudocode</a:t>
            </a:r>
          </a:p>
          <a:p>
            <a:pPr marL="63500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Menerjemahkan</a:t>
            </a:r>
            <a:r>
              <a:rPr lang="en-US" dirty="0" smtClean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 smtClean="0"/>
              <a:t>tertentu</a:t>
            </a:r>
            <a:endParaRPr lang="en-US" dirty="0"/>
          </a:p>
          <a:p>
            <a:pPr marL="63500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/>
              <a:t>pengujian</a:t>
            </a:r>
            <a:r>
              <a:rPr lang="en-US" dirty="0"/>
              <a:t> (debugging) </a:t>
            </a:r>
            <a:r>
              <a:rPr lang="en-US" dirty="0" err="1"/>
              <a:t>dan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perbaikan</a:t>
            </a:r>
            <a:r>
              <a:rPr lang="en-US" dirty="0"/>
              <a:t> program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8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Standar</a:t>
            </a:r>
            <a:r>
              <a:rPr lang="en-US" dirty="0"/>
              <a:t> Program yang </a:t>
            </a:r>
            <a:r>
              <a:rPr lang="en-US" dirty="0" err="1"/>
              <a:t>Baik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066364"/>
            <a:ext cx="8915400" cy="3777622"/>
          </a:xfrm>
        </p:spPr>
        <p:txBody>
          <a:bodyPr>
            <a:normAutofit lnSpcReduction="10000"/>
          </a:bodyPr>
          <a:lstStyle/>
          <a:p>
            <a:pPr>
              <a:buAutoNum type="arabicPeriod"/>
            </a:pP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/>
              <a:t>Penyusunan</a:t>
            </a:r>
            <a:r>
              <a:rPr lang="en-US" dirty="0"/>
              <a:t> Program</a:t>
            </a:r>
            <a:br>
              <a:rPr lang="en-US" dirty="0"/>
            </a:b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smtClean="0"/>
              <a:t>program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smtClean="0"/>
              <a:t>program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/>
              <a:t>Ekspresi</a:t>
            </a:r>
            <a:r>
              <a:rPr lang="en-US" dirty="0" smtClean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 smtClean="0"/>
              <a:t>memori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User </a:t>
            </a:r>
            <a:r>
              <a:rPr lang="en-US" dirty="0"/>
              <a:t>friendly (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programmer</a:t>
            </a:r>
            <a:br>
              <a:rPr lang="en-US" dirty="0"/>
            </a:br>
            <a:r>
              <a:rPr lang="en-US" dirty="0"/>
              <a:t>developer </a:t>
            </a:r>
            <a:r>
              <a:rPr lang="en-US" dirty="0" smtClean="0"/>
              <a:t>lain)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Portability </a:t>
            </a:r>
            <a:r>
              <a:rPr lang="en-US" dirty="0"/>
              <a:t>(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inisiasi</a:t>
            </a:r>
            <a:r>
              <a:rPr lang="en-US" dirty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)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/>
              <a:t>Modular (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perawatan</a:t>
            </a:r>
            <a:r>
              <a:rPr lang="en-US" dirty="0"/>
              <a:t>)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4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Standar</a:t>
            </a:r>
            <a:r>
              <a:rPr lang="en-US" dirty="0"/>
              <a:t> Program yang </a:t>
            </a:r>
            <a:r>
              <a:rPr lang="en-US" dirty="0" err="1"/>
              <a:t>Baik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 startAt="2"/>
            </a:pP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/>
              <a:t>Perawatan</a:t>
            </a:r>
            <a:r>
              <a:rPr lang="en-US" dirty="0"/>
              <a:t> Program</a:t>
            </a:r>
            <a:br>
              <a:rPr lang="en-US" dirty="0"/>
            </a:b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/>
              <a:t>Dokumentasi</a:t>
            </a:r>
            <a:r>
              <a:rPr lang="en-US" dirty="0" smtClean="0"/>
              <a:t> </a:t>
            </a:r>
            <a:r>
              <a:rPr lang="en-US" dirty="0" err="1"/>
              <a:t>pemakaian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pengguna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/>
              <a:t>Dokumentasi</a:t>
            </a:r>
            <a:r>
              <a:rPr lang="en-US" dirty="0" smtClean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programmer (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komentarkomentar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source code </a:t>
            </a:r>
            <a:r>
              <a:rPr lang="en-US" dirty="0" smtClean="0"/>
              <a:t>program)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/>
              <a:t>Konvensi</a:t>
            </a:r>
            <a:r>
              <a:rPr lang="en-US" dirty="0" smtClean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(</a:t>
            </a:r>
            <a:r>
              <a:rPr lang="en-US" dirty="0" err="1"/>
              <a:t>memudahkan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pengerjaan</a:t>
            </a:r>
            <a:r>
              <a:rPr lang="en-US" dirty="0"/>
              <a:t> program </a:t>
            </a:r>
            <a:r>
              <a:rPr lang="en-US" dirty="0" err="1"/>
              <a:t>oleh</a:t>
            </a:r>
            <a:r>
              <a:rPr lang="en-US" dirty="0"/>
              <a:t> programmer lain)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0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Penyajian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gambar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</a:t>
            </a:r>
            <a:r>
              <a:rPr lang="en-US" dirty="0" err="1" smtClean="0"/>
              <a:t>berupa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pseudocode </a:t>
            </a:r>
          </a:p>
          <a:p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edangkan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flowchart (</a:t>
            </a:r>
            <a:r>
              <a:rPr lang="en-US" dirty="0" err="1"/>
              <a:t>bagan</a:t>
            </a:r>
            <a:r>
              <a:rPr lang="en-US" dirty="0"/>
              <a:t> </a:t>
            </a:r>
            <a:r>
              <a:rPr lang="en-US" dirty="0" err="1"/>
              <a:t>alir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6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Penyajian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59" y="1452281"/>
            <a:ext cx="9487553" cy="5311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Algoritma untuk mencari rata-rata dari 3 bilangan bulat yang diinputkan</a:t>
            </a:r>
            <a:r>
              <a:rPr lang="sv-SE" dirty="0" smtClean="0"/>
              <a:t>:</a:t>
            </a:r>
          </a:p>
          <a:p>
            <a:pPr>
              <a:buAutoNum type="alphaLcPeriod"/>
            </a:pP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smtClean="0"/>
              <a:t>Indonesia</a:t>
            </a:r>
          </a:p>
          <a:p>
            <a:pPr marL="685800">
              <a:buFont typeface="+mj-lt"/>
              <a:buAutoNum type="arabicPeriod"/>
            </a:pPr>
            <a:r>
              <a:rPr lang="en-US" dirty="0" smtClean="0"/>
              <a:t>Baca </a:t>
            </a:r>
            <a:r>
              <a:rPr lang="en-US" dirty="0" err="1"/>
              <a:t>bilangan</a:t>
            </a:r>
            <a:r>
              <a:rPr lang="en-US" dirty="0"/>
              <a:t> a, b,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c</a:t>
            </a:r>
            <a:endParaRPr lang="en-US" dirty="0"/>
          </a:p>
          <a:p>
            <a:pPr marL="685800">
              <a:buFont typeface="+mj-lt"/>
              <a:buAutoNum type="arabicPeriod"/>
            </a:pPr>
            <a:r>
              <a:rPr lang="en-US" dirty="0" err="1" smtClean="0"/>
              <a:t>Jumlahkan</a:t>
            </a:r>
            <a:r>
              <a:rPr lang="en-US" dirty="0" smtClean="0"/>
              <a:t>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 smtClean="0"/>
              <a:t>tersebut</a:t>
            </a:r>
            <a:endParaRPr lang="en-US" dirty="0"/>
          </a:p>
          <a:p>
            <a:pPr marL="685800">
              <a:buFont typeface="+mj-lt"/>
              <a:buAutoNum type="arabicPeriod"/>
            </a:pP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/>
              <a:t>jumlahnya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smtClean="0"/>
              <a:t>3</a:t>
            </a:r>
            <a:endParaRPr lang="en-US" dirty="0"/>
          </a:p>
          <a:p>
            <a:pPr marL="685800">
              <a:buFont typeface="+mj-lt"/>
              <a:buAutoNum type="arabicPeriod"/>
            </a:pPr>
            <a:r>
              <a:rPr lang="en-US" dirty="0" err="1" smtClean="0"/>
              <a:t>Tulis</a:t>
            </a:r>
            <a:r>
              <a:rPr lang="en-US" dirty="0" smtClean="0"/>
              <a:t> </a:t>
            </a:r>
            <a:r>
              <a:rPr lang="en-US" dirty="0" err="1" smtClean="0"/>
              <a:t>hasilnya</a:t>
            </a:r>
            <a:endParaRPr lang="en-US" dirty="0" smtClean="0"/>
          </a:p>
          <a:p>
            <a:pPr>
              <a:buFont typeface="+mj-lt"/>
              <a:buAutoNum type="alphaLcPeriod" startAt="2"/>
            </a:pP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smtClean="0"/>
              <a:t>pseudocode</a:t>
            </a:r>
            <a:endParaRPr lang="en-US" dirty="0"/>
          </a:p>
          <a:p>
            <a:pPr marL="34925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sv-SE" dirty="0"/>
              <a:t/>
            </a:r>
            <a:br>
              <a:rPr lang="sv-SE" dirty="0"/>
            </a:br>
            <a:endParaRPr lang="sv-SE" dirty="0" smtClean="0"/>
          </a:p>
          <a:p>
            <a:pPr marL="349250" indent="0">
              <a:buNone/>
            </a:pPr>
            <a:endParaRPr lang="sv-SE" dirty="0"/>
          </a:p>
          <a:p>
            <a:pPr marL="349250" indent="0">
              <a:buNone/>
            </a:pPr>
            <a:endParaRPr lang="sv-SE" dirty="0" smtClean="0"/>
          </a:p>
          <a:p>
            <a:pPr>
              <a:buFont typeface="+mj-lt"/>
              <a:buAutoNum type="alphaLcPeriod" startAt="3"/>
            </a:pP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smtClean="0"/>
              <a:t>flowchart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10" y="4323509"/>
            <a:ext cx="2678766" cy="20024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9677" y="2568388"/>
            <a:ext cx="1789300" cy="408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1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Flowchart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Flowchart (</a:t>
            </a:r>
            <a:r>
              <a:rPr lang="en-US" dirty="0" err="1"/>
              <a:t>bagan</a:t>
            </a:r>
            <a:r>
              <a:rPr lang="en-US" dirty="0"/>
              <a:t> </a:t>
            </a:r>
            <a:r>
              <a:rPr lang="en-US" dirty="0" err="1"/>
              <a:t>alir</a:t>
            </a:r>
            <a:r>
              <a:rPr lang="en-US" dirty="0"/>
              <a:t>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bagan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menggambarkan</a:t>
            </a:r>
            <a:r>
              <a:rPr lang="en-US" dirty="0" smtClean="0"/>
              <a:t> /</a:t>
            </a:r>
            <a:r>
              <a:rPr lang="en-US" dirty="0" err="1" smtClean="0"/>
              <a:t>mempresentasikan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/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 smtClean="0"/>
              <a:t>masalah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Flowchart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685800">
              <a:buFont typeface="+mj-lt"/>
              <a:buAutoNum type="arabicPeriod"/>
            </a:pPr>
            <a:r>
              <a:rPr lang="en-US" dirty="0" smtClean="0"/>
              <a:t>Flowchart System</a:t>
            </a:r>
          </a:p>
          <a:p>
            <a:pPr marL="685800">
              <a:buFont typeface="+mj-lt"/>
              <a:buAutoNum type="arabicPeriod"/>
            </a:pPr>
            <a:r>
              <a:rPr lang="en-US" dirty="0" smtClean="0"/>
              <a:t>Flowchart </a:t>
            </a:r>
            <a:r>
              <a:rPr lang="en-US" dirty="0"/>
              <a:t>Program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Flowchart system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bagan</a:t>
            </a:r>
            <a:r>
              <a:rPr lang="en-US" dirty="0"/>
              <a:t> yang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proses </a:t>
            </a:r>
            <a:r>
              <a:rPr lang="en-US" dirty="0" err="1"/>
              <a:t>suatu</a:t>
            </a:r>
            <a:r>
              <a:rPr lang="en-US" dirty="0"/>
              <a:t> file</a:t>
            </a:r>
            <a:br>
              <a:rPr lang="en-US" dirty="0"/>
            </a:b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media </a:t>
            </a:r>
            <a:r>
              <a:rPr lang="en-US" dirty="0" err="1"/>
              <a:t>menjadi</a:t>
            </a:r>
            <a:r>
              <a:rPr lang="en-US" dirty="0"/>
              <a:t> file </a:t>
            </a:r>
            <a:r>
              <a:rPr lang="en-US" dirty="0" err="1"/>
              <a:t>dalam</a:t>
            </a:r>
            <a:r>
              <a:rPr lang="en-US" dirty="0"/>
              <a:t> media yang lain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sistem</a:t>
            </a:r>
            <a:r>
              <a:rPr lang="en-US" dirty="0"/>
              <a:t> data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Simbol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166" y="3830509"/>
            <a:ext cx="2792122" cy="24734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658" y="2971358"/>
            <a:ext cx="1408860" cy="372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4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Flowchart program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79176"/>
            <a:ext cx="8915400" cy="44320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bagan</a:t>
            </a:r>
            <a:r>
              <a:rPr lang="en-US" dirty="0"/>
              <a:t> yang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 smtClean="0"/>
              <a:t>masalah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Simbol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682" y="2570908"/>
            <a:ext cx="1740741" cy="41953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64423" y="2655010"/>
            <a:ext cx="5149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program 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72328" y="3237525"/>
            <a:ext cx="675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: memberikan niai awal pada suatu variabel atau counter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64422" y="3728185"/>
            <a:ext cx="7199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: menunjukkan pengolahan aritmatika dan pemindahan data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72328" y="4216501"/>
            <a:ext cx="469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</a:t>
            </a:r>
            <a:r>
              <a:rPr lang="en-US" dirty="0" err="1"/>
              <a:t>menunjukkan</a:t>
            </a:r>
            <a:r>
              <a:rPr lang="en-US" dirty="0"/>
              <a:t> proses input </a:t>
            </a:r>
            <a:r>
              <a:rPr lang="en-US" dirty="0" err="1"/>
              <a:t>atau</a:t>
            </a:r>
            <a:r>
              <a:rPr lang="en-US" dirty="0"/>
              <a:t> output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64422" y="475519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64420" y="5312154"/>
            <a:ext cx="740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proses yang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sub program,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/ </a:t>
            </a:r>
            <a:r>
              <a:rPr lang="en-US" dirty="0" err="1"/>
              <a:t>fungsi</a:t>
            </a:r>
            <a:r>
              <a:rPr lang="en-US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64420" y="5784756"/>
            <a:ext cx="495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</a:t>
            </a:r>
            <a:r>
              <a:rPr lang="en-US" dirty="0" err="1"/>
              <a:t>penghubung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60552" y="6230515"/>
            <a:ext cx="533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</a:t>
            </a:r>
            <a:r>
              <a:rPr lang="en-US" dirty="0" err="1"/>
              <a:t>penghubung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611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Contoh</a:t>
            </a:r>
            <a:r>
              <a:rPr lang="en-US" dirty="0" smtClean="0"/>
              <a:t> Flowchart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3416" y="1501587"/>
            <a:ext cx="5905325" cy="521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5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Pseudocode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smtClean="0"/>
              <a:t>program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err="1" smtClean="0"/>
              <a:t>Independen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 smtClean="0"/>
              <a:t>bahasa</a:t>
            </a:r>
            <a:r>
              <a:rPr lang="en-US" dirty="0"/>
              <a:t> </a:t>
            </a:r>
            <a:r>
              <a:rPr lang="en-US" dirty="0" err="1" smtClean="0"/>
              <a:t>pemrograman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en-US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err="1" smtClean="0"/>
              <a:t>Notasi-notasinya</a:t>
            </a:r>
            <a:r>
              <a:rPr lang="en-US" dirty="0" smtClean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diterjemahkan</a:t>
            </a:r>
            <a:r>
              <a:rPr lang="en-US" dirty="0"/>
              <a:t> </a:t>
            </a:r>
            <a:r>
              <a:rPr lang="en-US" dirty="0" err="1" smtClean="0"/>
              <a:t>ke</a:t>
            </a:r>
            <a:r>
              <a:rPr lang="en-US" dirty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 smtClean="0"/>
              <a:t>pemrograman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49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Bahasa Tingkat </a:t>
            </a:r>
            <a:r>
              <a:rPr lang="en-US" dirty="0" err="1"/>
              <a:t>Rendah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661278"/>
            <a:ext cx="8915400" cy="3777622"/>
          </a:xfrm>
        </p:spPr>
        <p:txBody>
          <a:bodyPr/>
          <a:lstStyle/>
          <a:p>
            <a:pPr algn="just"/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smtClean="0"/>
              <a:t>assembly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 smtClean="0"/>
              <a:t>mesin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Bahasa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 smtClean="0"/>
              <a:t>lebih</a:t>
            </a:r>
            <a:r>
              <a:rPr lang="en-US" dirty="0"/>
              <a:t> </a:t>
            </a:r>
            <a:r>
              <a:rPr lang="en-US" dirty="0" err="1" smtClean="0"/>
              <a:t>dekat</a:t>
            </a:r>
            <a:r>
              <a:rPr lang="en-US" dirty="0" smtClean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(</a:t>
            </a:r>
            <a:r>
              <a:rPr lang="en-US" i="1" dirty="0"/>
              <a:t>hardware</a:t>
            </a:r>
            <a:r>
              <a:rPr lang="en-US" dirty="0"/>
              <a:t>) 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5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Struktur</a:t>
            </a:r>
            <a:r>
              <a:rPr lang="en-US" dirty="0"/>
              <a:t> Pseudocode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632" y="1638589"/>
            <a:ext cx="7051864" cy="486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7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Struktur</a:t>
            </a:r>
            <a:r>
              <a:rPr lang="en-US" dirty="0"/>
              <a:t> Pseudocode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 smtClean="0"/>
              <a:t>algoritma</a:t>
            </a:r>
            <a:endParaRPr lang="en-US" dirty="0" smtClean="0"/>
          </a:p>
          <a:p>
            <a:pPr marL="349250" indent="0">
              <a:buNone/>
            </a:pPr>
            <a:r>
              <a:rPr lang="en-US" dirty="0" err="1"/>
              <a:t>Bagian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 smtClean="0"/>
              <a:t>nama</a:t>
            </a:r>
            <a:r>
              <a:rPr lang="en-US" dirty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 (</a:t>
            </a:r>
            <a:r>
              <a:rPr lang="en-US" dirty="0" err="1"/>
              <a:t>spesifikasi</a:t>
            </a:r>
            <a:r>
              <a:rPr lang="en-US" dirty="0"/>
              <a:t>) </a:t>
            </a:r>
            <a:r>
              <a:rPr lang="en-US" dirty="0" err="1" smtClean="0"/>
              <a:t>dari</a:t>
            </a:r>
            <a:r>
              <a:rPr lang="en-US" dirty="0"/>
              <a:t> </a:t>
            </a:r>
            <a:r>
              <a:rPr lang="en-US" dirty="0" err="1" smtClean="0"/>
              <a:t>algoritma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Deklarasi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mendefinisikan</a:t>
            </a:r>
            <a:r>
              <a:rPr lang="en-US" dirty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smtClean="0"/>
              <a:t>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/>
              <a:t>program. Nama </a:t>
            </a:r>
            <a:r>
              <a:rPr lang="en-US" dirty="0" err="1" smtClean="0"/>
              <a:t>tersebut</a:t>
            </a:r>
            <a:r>
              <a:rPr lang="en-US" dirty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 smtClean="0"/>
              <a:t>tetapan</a:t>
            </a:r>
            <a:r>
              <a:rPr lang="en-US" dirty="0" smtClean="0"/>
              <a:t>, </a:t>
            </a:r>
            <a:r>
              <a:rPr lang="en-US" dirty="0" err="1" smtClean="0"/>
              <a:t>peubah</a:t>
            </a:r>
            <a:r>
              <a:rPr lang="en-US" dirty="0" smtClean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, </a:t>
            </a:r>
            <a:r>
              <a:rPr lang="en-US" dirty="0" err="1" smtClean="0"/>
              <a:t>tipe</a:t>
            </a:r>
            <a:r>
              <a:rPr lang="en-US" dirty="0" smtClean="0"/>
              <a:t>, </a:t>
            </a:r>
            <a:r>
              <a:rPr lang="en-US" dirty="0" err="1" smtClean="0"/>
              <a:t>prosedur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fungsi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349250" indent="-349250">
              <a:buFont typeface="Wingdings" panose="05000000000000000000" pitchFamily="2" charset="2"/>
              <a:buChar char="v"/>
            </a:pPr>
            <a:r>
              <a:rPr lang="en-US" dirty="0" err="1" smtClean="0"/>
              <a:t>Deskripsi</a:t>
            </a:r>
            <a:endParaRPr lang="en-US" dirty="0" smtClean="0"/>
          </a:p>
          <a:p>
            <a:pPr marL="349250" indent="0">
              <a:buNone/>
            </a:pP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uraian</a:t>
            </a:r>
            <a:r>
              <a:rPr lang="en-US" dirty="0"/>
              <a:t> </a:t>
            </a:r>
            <a:r>
              <a:rPr lang="en-US" dirty="0" err="1"/>
              <a:t>langkahlangkah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 smtClean="0"/>
              <a:t>masalah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/>
              <a:t>aturan-aturan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561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A</a:t>
            </a:r>
            <a:r>
              <a:rPr lang="pt-BR" dirty="0" smtClean="0"/>
              <a:t>lgoritma ada</a:t>
            </a:r>
            <a:r>
              <a:rPr lang="pt-BR" dirty="0"/>
              <a:t> </a:t>
            </a:r>
            <a:r>
              <a:rPr lang="pt-BR" dirty="0" smtClean="0"/>
              <a:t>Empat Proses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99129"/>
            <a:ext cx="8915400" cy="4267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Sequence </a:t>
            </a:r>
            <a:r>
              <a:rPr lang="en-US" b="1" dirty="0" smtClean="0"/>
              <a:t>Process</a:t>
            </a:r>
          </a:p>
          <a:p>
            <a:pPr marL="349250" indent="0">
              <a:buNone/>
            </a:pPr>
            <a:r>
              <a:rPr lang="en-US" dirty="0" err="1"/>
              <a:t>M</a:t>
            </a:r>
            <a:r>
              <a:rPr lang="en-US" dirty="0" err="1" smtClean="0"/>
              <a:t>erupakan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 smtClean="0"/>
              <a:t>secara</a:t>
            </a:r>
            <a:r>
              <a:rPr lang="en-US" dirty="0"/>
              <a:t> </a:t>
            </a:r>
            <a:r>
              <a:rPr lang="en-US" dirty="0" err="1" smtClean="0"/>
              <a:t>sekuensial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berurutan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Selection </a:t>
            </a:r>
            <a:r>
              <a:rPr lang="en-US" b="1" dirty="0" smtClean="0"/>
              <a:t>Process</a:t>
            </a:r>
          </a:p>
          <a:p>
            <a:pPr marL="349250" indent="0">
              <a:buNone/>
            </a:pP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 smtClean="0"/>
              <a:t>jika</a:t>
            </a:r>
            <a:r>
              <a:rPr lang="en-US" dirty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keadaan</a:t>
            </a:r>
            <a:r>
              <a:rPr lang="en-US" dirty="0"/>
              <a:t>) </a:t>
            </a:r>
            <a:r>
              <a:rPr lang="en-US" dirty="0" err="1" smtClean="0"/>
              <a:t>tertentu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Iteration </a:t>
            </a:r>
            <a:r>
              <a:rPr lang="en-US" b="1" dirty="0" smtClean="0"/>
              <a:t>Process </a:t>
            </a:r>
          </a:p>
          <a:p>
            <a:pPr marL="349250" indent="0">
              <a:buNone/>
            </a:pPr>
            <a:r>
              <a:rPr lang="en-US" dirty="0" err="1" smtClean="0"/>
              <a:t>Instruksi</a:t>
            </a:r>
            <a:r>
              <a:rPr lang="en-US" dirty="0" smtClean="0"/>
              <a:t> yang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 smtClean="0"/>
              <a:t>selama</a:t>
            </a:r>
            <a:r>
              <a:rPr lang="en-US" dirty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keadaan</a:t>
            </a:r>
            <a:r>
              <a:rPr lang="en-US" dirty="0"/>
              <a:t>) </a:t>
            </a:r>
            <a:r>
              <a:rPr lang="en-US" dirty="0" err="1" smtClean="0"/>
              <a:t>tertentu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Concurrent </a:t>
            </a:r>
            <a:r>
              <a:rPr lang="en-US" b="1" dirty="0" smtClean="0"/>
              <a:t>Process</a:t>
            </a:r>
          </a:p>
          <a:p>
            <a:pPr marL="349250" indent="0">
              <a:buNone/>
            </a:pPr>
            <a:r>
              <a:rPr lang="en-US" dirty="0" err="1"/>
              <a:t>B</a:t>
            </a:r>
            <a:r>
              <a:rPr lang="en-US" dirty="0" err="1" smtClean="0"/>
              <a:t>eberapa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 smtClean="0"/>
              <a:t>secara</a:t>
            </a:r>
            <a:r>
              <a:rPr lang="en-US" dirty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Process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/>
              <a:t>sequence </a:t>
            </a:r>
            <a:r>
              <a:rPr lang="en-US" dirty="0" smtClean="0"/>
              <a:t>process: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/>
              <a:t>penukaran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smtClean="0"/>
              <a:t>ember.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/>
              <a:t>penukaran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smtClean="0"/>
              <a:t>ember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aplikasikan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:</a:t>
            </a:r>
          </a:p>
          <a:p>
            <a:pPr marL="349250" indent="0">
              <a:buNone/>
            </a:pPr>
            <a:r>
              <a:rPr lang="en-US" dirty="0" err="1" smtClean="0"/>
              <a:t>Mula-mula</a:t>
            </a:r>
            <a:r>
              <a:rPr lang="en-US" dirty="0" smtClean="0"/>
              <a:t> A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/>
              <a:t>19 </a:t>
            </a:r>
            <a:r>
              <a:rPr lang="en-US" dirty="0" err="1"/>
              <a:t>dan</a:t>
            </a:r>
            <a:r>
              <a:rPr lang="en-US" dirty="0"/>
              <a:t> B </a:t>
            </a:r>
            <a:r>
              <a:rPr lang="en-US" dirty="0" err="1"/>
              <a:t>bernilai</a:t>
            </a:r>
            <a:r>
              <a:rPr lang="en-US" dirty="0"/>
              <a:t> 33. </a:t>
            </a:r>
            <a:r>
              <a:rPr lang="en-US" dirty="0" err="1" smtClean="0"/>
              <a:t>Jika</a:t>
            </a:r>
            <a:r>
              <a:rPr lang="en-US" dirty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B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/>
              <a:t>ditukar</a:t>
            </a:r>
            <a:r>
              <a:rPr lang="en-US" dirty="0"/>
              <a:t>, A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smtClean="0"/>
              <a:t>33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 err="1"/>
              <a:t>menjadi</a:t>
            </a:r>
            <a:r>
              <a:rPr lang="en-US" dirty="0"/>
              <a:t> 19 </a:t>
            </a:r>
          </a:p>
        </p:txBody>
      </p:sp>
    </p:spTree>
    <p:extLst>
      <p:ext uri="{BB962C8B-B14F-4D97-AF65-F5344CB8AC3E}">
        <p14:creationId xmlns:p14="http://schemas.microsoft.com/office/powerpoint/2010/main" val="55478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Process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761565"/>
            <a:ext cx="6967934" cy="20502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3987052"/>
            <a:ext cx="6967934" cy="11945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5" y="5181555"/>
            <a:ext cx="6967934" cy="59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0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Process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20906"/>
            <a:ext cx="8915400" cy="43747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/>
              <a:t>digambar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flow </a:t>
            </a:r>
            <a:r>
              <a:rPr lang="en-US" dirty="0" smtClean="0"/>
              <a:t>chart: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947" y="1891960"/>
            <a:ext cx="2274277" cy="487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9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Process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657" y="2294965"/>
            <a:ext cx="7952509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Process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8578" y="2231184"/>
            <a:ext cx="7800380" cy="31610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48578" y="172033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Konversi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Java: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8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Selection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ontoh</a:t>
            </a:r>
            <a:r>
              <a:rPr lang="en-US" dirty="0" smtClean="0"/>
              <a:t> selection</a:t>
            </a:r>
            <a:r>
              <a:rPr lang="en-US" dirty="0"/>
              <a:t> </a:t>
            </a:r>
            <a:r>
              <a:rPr lang="en-US" dirty="0" smtClean="0"/>
              <a:t>process:</a:t>
            </a:r>
            <a:endParaRPr lang="en-US" dirty="0"/>
          </a:p>
          <a:p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 smtClean="0"/>
              <a:t>bilangan</a:t>
            </a:r>
            <a:r>
              <a:rPr lang="en-US" dirty="0"/>
              <a:t> </a:t>
            </a:r>
            <a:r>
              <a:rPr lang="en-US" dirty="0" err="1" smtClean="0"/>
              <a:t>terbesar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dimasukkan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3249145"/>
            <a:ext cx="8518059" cy="269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6483" y="1264555"/>
            <a:ext cx="8915400" cy="46203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Flowchart: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165" y="1371600"/>
            <a:ext cx="5630731" cy="538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9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Bahasa </a:t>
            </a:r>
            <a:r>
              <a:rPr lang="en-US" dirty="0" err="1"/>
              <a:t>Mesin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Bahasa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 smtClean="0"/>
              <a:t>merupakan</a:t>
            </a:r>
            <a:r>
              <a:rPr lang="en-US" dirty="0"/>
              <a:t> </a:t>
            </a:r>
            <a:r>
              <a:rPr lang="en-US" dirty="0" err="1" smtClean="0"/>
              <a:t>representasi</a:t>
            </a:r>
            <a:r>
              <a:rPr lang="en-US" dirty="0" smtClean="0"/>
              <a:t> </a:t>
            </a:r>
            <a:r>
              <a:rPr lang="en-US" dirty="0" err="1"/>
              <a:t>tertulis</a:t>
            </a:r>
            <a:r>
              <a:rPr lang="en-US" dirty="0"/>
              <a:t> machine </a:t>
            </a:r>
            <a:r>
              <a:rPr lang="en-US" dirty="0" smtClean="0"/>
              <a:t>code (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de-DE" dirty="0"/>
              <a:t>B</a:t>
            </a:r>
            <a:r>
              <a:rPr lang="de-DE" dirty="0" smtClean="0"/>
              <a:t>ersifat khusus dan </a:t>
            </a:r>
            <a:r>
              <a:rPr lang="de-DE" b="1" dirty="0" smtClean="0"/>
              <a:t>dimengerti</a:t>
            </a:r>
            <a:r>
              <a:rPr lang="de-DE" dirty="0" smtClean="0"/>
              <a:t> </a:t>
            </a:r>
            <a:r>
              <a:rPr lang="de-DE" dirty="0"/>
              <a:t>langsung </a:t>
            </a:r>
            <a:r>
              <a:rPr lang="de-DE" dirty="0" smtClean="0"/>
              <a:t>oleh mesin</a:t>
            </a:r>
          </a:p>
          <a:p>
            <a:endParaRPr lang="de-DE" dirty="0" smtClean="0"/>
          </a:p>
          <a:p>
            <a:r>
              <a:rPr lang="en-US" dirty="0" err="1"/>
              <a:t>Abstraksi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 smtClean="0"/>
              <a:t>adalah</a:t>
            </a:r>
            <a:r>
              <a:rPr lang="en-US" dirty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b="1" dirty="0" err="1"/>
              <a:t>biner</a:t>
            </a:r>
            <a:r>
              <a:rPr lang="en-US" dirty="0"/>
              <a:t> </a:t>
            </a:r>
            <a:r>
              <a:rPr lang="en-US" b="1" dirty="0" smtClean="0"/>
              <a:t>0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smtClean="0"/>
              <a:t>1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5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Selection process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2817" y="2074190"/>
            <a:ext cx="6311899" cy="7602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818" y="2834446"/>
            <a:ext cx="6311899" cy="38617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3620" y="1704858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Pseudo code: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2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606" y="1943964"/>
            <a:ext cx="5188319" cy="3204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Selection process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606" y="5148821"/>
            <a:ext cx="5188319" cy="15357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7029" y="1535668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Konversi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Java: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5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/>
              <a:t>program </a:t>
            </a:r>
            <a:r>
              <a:rPr lang="en-US" dirty="0" err="1" smtClean="0"/>
              <a:t>dimana</a:t>
            </a:r>
            <a:r>
              <a:rPr lang="en-US" dirty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(</a:t>
            </a:r>
            <a:r>
              <a:rPr lang="en-US" dirty="0" smtClean="0"/>
              <a:t>1</a:t>
            </a:r>
            <a:br>
              <a:rPr lang="en-US" dirty="0" smtClean="0"/>
            </a:b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7)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 smtClean="0"/>
              <a:t>akan</a:t>
            </a:r>
            <a:r>
              <a:rPr lang="en-US" dirty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.</a:t>
            </a:r>
          </a:p>
          <a:p>
            <a:pPr marL="685800" algn="just">
              <a:buFont typeface="Wingdings" panose="05000000000000000000" pitchFamily="2" charset="2"/>
              <a:buChar char="§"/>
            </a:pPr>
            <a:r>
              <a:rPr lang="en-US" dirty="0" err="1"/>
              <a:t>Bilangan</a:t>
            </a:r>
            <a:r>
              <a:rPr lang="en-US" dirty="0"/>
              <a:t> 1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 smtClean="0"/>
              <a:t>Minggu</a:t>
            </a:r>
            <a:endParaRPr lang="en-US" dirty="0"/>
          </a:p>
          <a:p>
            <a:pPr marL="685800" algn="just">
              <a:buFont typeface="Wingdings" panose="05000000000000000000" pitchFamily="2" charset="2"/>
              <a:buChar char="§"/>
            </a:pP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/>
              <a:t>2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 smtClean="0"/>
              <a:t>Senin</a:t>
            </a:r>
            <a:endParaRPr lang="en-US" dirty="0"/>
          </a:p>
          <a:p>
            <a:pPr marL="685800" algn="just">
              <a:buFont typeface="Wingdings" panose="05000000000000000000" pitchFamily="2" charset="2"/>
              <a:buChar char="§"/>
            </a:pP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/>
              <a:t>3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 smtClean="0"/>
              <a:t>Selasa</a:t>
            </a:r>
            <a:endParaRPr lang="en-US" dirty="0"/>
          </a:p>
          <a:p>
            <a:pPr marL="685800" algn="just">
              <a:buFont typeface="Wingdings" panose="05000000000000000000" pitchFamily="2" charset="2"/>
              <a:buChar char="§"/>
            </a:pP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smtClean="0"/>
              <a:t>4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 smtClean="0"/>
              <a:t>Rabu</a:t>
            </a:r>
            <a:endParaRPr lang="en-US" dirty="0"/>
          </a:p>
          <a:p>
            <a:pPr marL="685800" algn="just">
              <a:buFont typeface="Wingdings" panose="05000000000000000000" pitchFamily="2" charset="2"/>
              <a:buChar char="§"/>
            </a:pP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smtClean="0"/>
              <a:t>5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 smtClean="0"/>
              <a:t>Kamis</a:t>
            </a:r>
            <a:endParaRPr lang="en-US" dirty="0"/>
          </a:p>
          <a:p>
            <a:pPr marL="685800" algn="just">
              <a:buFont typeface="Wingdings" panose="05000000000000000000" pitchFamily="2" charset="2"/>
              <a:buChar char="§"/>
            </a:pP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smtClean="0"/>
              <a:t>6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 smtClean="0"/>
              <a:t>Jumat</a:t>
            </a:r>
            <a:endParaRPr lang="en-US" dirty="0"/>
          </a:p>
          <a:p>
            <a:pPr marL="685800" algn="just">
              <a:buFont typeface="Wingdings" panose="05000000000000000000" pitchFamily="2" charset="2"/>
              <a:buChar char="§"/>
            </a:pP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smtClean="0"/>
              <a:t>7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 smtClean="0"/>
              <a:t>Sabtu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62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Selection process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7686" y="1905000"/>
            <a:ext cx="6642163" cy="413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1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886" y="191340"/>
            <a:ext cx="5081854" cy="657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4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411" y="228600"/>
            <a:ext cx="6598024" cy="646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8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528" y="930382"/>
            <a:ext cx="6131859" cy="22719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528" y="3188045"/>
            <a:ext cx="6131859" cy="225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7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Selection process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8327" y="1681253"/>
            <a:ext cx="5850343" cy="24335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327" y="4114799"/>
            <a:ext cx="5850343" cy="176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0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08" y="674033"/>
            <a:ext cx="5509092" cy="578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Iteration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C</a:t>
            </a:r>
            <a:r>
              <a:rPr lang="sv-SE" dirty="0" smtClean="0"/>
              <a:t>ontoh iteration process: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v-SE" dirty="0" smtClean="0"/>
              <a:t>Masalah </a:t>
            </a:r>
            <a:r>
              <a:rPr lang="sv-SE" dirty="0"/>
              <a:t>menghitung </a:t>
            </a:r>
            <a:r>
              <a:rPr lang="sv-SE" dirty="0" smtClean="0"/>
              <a:t>rata-rata dari </a:t>
            </a:r>
            <a:r>
              <a:rPr lang="sv-SE" dirty="0"/>
              <a:t>sejumlah data </a:t>
            </a:r>
            <a:r>
              <a:rPr lang="sv-SE" dirty="0" smtClean="0"/>
              <a:t>yang dimasukkan </a:t>
            </a:r>
            <a:r>
              <a:rPr lang="sv-SE" dirty="0"/>
              <a:t>secara </a:t>
            </a:r>
            <a:r>
              <a:rPr lang="sv-SE" dirty="0" smtClean="0"/>
              <a:t>manual melalui keyboard</a:t>
            </a:r>
            <a:r>
              <a:rPr lang="sv-SE" dirty="0"/>
              <a:t/>
            </a:r>
            <a:br>
              <a:rPr lang="sv-SE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29166"/>
            <a:ext cx="8330986" cy="281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Bahasa Assembly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Bahasa </a:t>
            </a:r>
            <a:r>
              <a:rPr lang="en-US" dirty="0" err="1"/>
              <a:t>rakitan</a:t>
            </a:r>
            <a:r>
              <a:rPr lang="en-US" dirty="0"/>
              <a:t> (</a:t>
            </a:r>
            <a:r>
              <a:rPr lang="en-US" dirty="0" smtClean="0"/>
              <a:t>assembly language</a:t>
            </a:r>
            <a:r>
              <a:rPr lang="en-US" dirty="0"/>
              <a:t>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err="1" smtClean="0"/>
              <a:t>menyajikan</a:t>
            </a:r>
            <a:r>
              <a:rPr lang="en-US" dirty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/>
              <a:t>mesin</a:t>
            </a:r>
            <a:r>
              <a:rPr lang="en-US" dirty="0"/>
              <a:t> yang </a:t>
            </a:r>
            <a:r>
              <a:rPr lang="en-US" dirty="0" err="1" smtClean="0"/>
              <a:t>lebih</a:t>
            </a:r>
            <a:r>
              <a:rPr lang="en-US" dirty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/>
              <a:t> </a:t>
            </a:r>
            <a:r>
              <a:rPr lang="en-US" dirty="0" err="1" smtClean="0"/>
              <a:t>manusia</a:t>
            </a:r>
            <a:endParaRPr lang="en-US" dirty="0" smtClean="0"/>
          </a:p>
          <a:p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alpabet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bermakna</a:t>
            </a:r>
            <a:endParaRPr lang="en-US" dirty="0"/>
          </a:p>
          <a:p>
            <a:r>
              <a:rPr lang="en-US" dirty="0" err="1" smtClean="0"/>
              <a:t>Contoh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 AX 1111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Artinya</a:t>
            </a:r>
            <a:r>
              <a:rPr lang="en-US" dirty="0" smtClean="0"/>
              <a:t> : </a:t>
            </a:r>
            <a:r>
              <a:rPr lang="en-US" dirty="0" err="1" smtClean="0"/>
              <a:t>Pindahkan</a:t>
            </a:r>
            <a:r>
              <a:rPr lang="en-US" dirty="0" smtClean="0"/>
              <a:t> </a:t>
            </a:r>
            <a:r>
              <a:rPr lang="en-US" dirty="0" err="1"/>
              <a:t>ke</a:t>
            </a:r>
            <a:r>
              <a:rPr lang="en-US" dirty="0"/>
              <a:t> register </a:t>
            </a:r>
            <a:r>
              <a:rPr lang="en-US" dirty="0" smtClean="0"/>
              <a:t>AX </a:t>
            </a:r>
            <a:r>
              <a:rPr lang="en-US" dirty="0" err="1" smtClean="0"/>
              <a:t>nilai</a:t>
            </a:r>
            <a:r>
              <a:rPr lang="en-US" dirty="0" smtClean="0"/>
              <a:t> 1111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58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Iteration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230" y="2291883"/>
            <a:ext cx="7931363" cy="283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5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311" y="105895"/>
            <a:ext cx="4242547" cy="658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4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Iteration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9656" y="1905000"/>
            <a:ext cx="6461705" cy="418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180" y="968188"/>
            <a:ext cx="6947926" cy="2013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180" y="2981269"/>
            <a:ext cx="6947926" cy="327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4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err="1" smtClean="0"/>
              <a:t>Algoritma</a:t>
            </a:r>
            <a:r>
              <a:rPr lang="en-US" dirty="0" smtClean="0"/>
              <a:t> Luas </a:t>
            </a:r>
            <a:r>
              <a:rPr lang="en-US" dirty="0" err="1" smtClean="0"/>
              <a:t>Persegi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err="1" smtClean="0"/>
              <a:t>Algoritma</a:t>
            </a:r>
            <a:r>
              <a:rPr lang="en-US" dirty="0" smtClean="0"/>
              <a:t> Luas </a:t>
            </a:r>
            <a:r>
              <a:rPr lang="en-US" dirty="0" err="1" smtClean="0"/>
              <a:t>Segi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ganjil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/>
              <a:t> </a:t>
            </a:r>
            <a:r>
              <a:rPr lang="en-US" dirty="0" err="1" smtClean="0"/>
              <a:t>inputan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Konversi</a:t>
            </a:r>
            <a:r>
              <a:rPr lang="en-US" dirty="0" smtClean="0"/>
              <a:t> </a:t>
            </a:r>
            <a:r>
              <a:rPr lang="en-US" dirty="0" err="1" smtClean="0"/>
              <a:t>Suhu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807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6066" y="2977345"/>
            <a:ext cx="8911687" cy="1280890"/>
          </a:xfrm>
        </p:spPr>
        <p:txBody>
          <a:bodyPr/>
          <a:lstStyle/>
          <a:p>
            <a:pPr algn="ctr"/>
            <a:r>
              <a:rPr lang="en-US" b="1" dirty="0" err="1" smtClean="0"/>
              <a:t>Selesai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792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Bahasa Tingkat Tinggi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B</a:t>
            </a:r>
            <a:r>
              <a:rPr lang="en-US" dirty="0" smtClean="0"/>
              <a:t>ahasa </a:t>
            </a:r>
            <a:r>
              <a:rPr lang="en-US" dirty="0" err="1" smtClean="0"/>
              <a:t>pemrograman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/>
              <a:t>dekat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 smtClean="0"/>
              <a:t>manusia</a:t>
            </a:r>
            <a:endParaRPr lang="en-US" dirty="0" smtClean="0"/>
          </a:p>
          <a:p>
            <a:pPr algn="just"/>
            <a:r>
              <a:rPr lang="en-US" dirty="0" err="1"/>
              <a:t>K</a:t>
            </a:r>
            <a:r>
              <a:rPr lang="en-US" dirty="0" err="1" smtClean="0"/>
              <a:t>elebihan</a:t>
            </a:r>
            <a:r>
              <a:rPr lang="en-US" dirty="0" smtClean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 smtClean="0"/>
              <a:t>ini</a:t>
            </a:r>
            <a:r>
              <a:rPr lang="en-US" dirty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di </a:t>
            </a:r>
            <a:r>
              <a:rPr lang="en-US" dirty="0" err="1"/>
              <a:t>baca</a:t>
            </a:r>
            <a:r>
              <a:rPr lang="en-US" dirty="0"/>
              <a:t>, </a:t>
            </a:r>
            <a:r>
              <a:rPr lang="en-US" dirty="0" err="1" smtClean="0"/>
              <a:t>tulis</a:t>
            </a:r>
            <a:r>
              <a:rPr lang="en-US" dirty="0" smtClean="0"/>
              <a:t>,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diperbaharui</a:t>
            </a:r>
            <a:endParaRPr lang="en-US" dirty="0"/>
          </a:p>
          <a:p>
            <a:pPr algn="just"/>
            <a:r>
              <a:rPr lang="sv-SE" dirty="0" smtClean="0"/>
              <a:t>Sebelum dijalankan </a:t>
            </a:r>
            <a:r>
              <a:rPr lang="sv-SE" dirty="0"/>
              <a:t>program harus </a:t>
            </a:r>
            <a:r>
              <a:rPr lang="sv-SE" dirty="0" smtClean="0"/>
              <a:t>terlebih dahulu di-compile</a:t>
            </a:r>
          </a:p>
          <a:p>
            <a:pPr algn="just"/>
            <a:r>
              <a:rPr lang="sv-SE" dirty="0" smtClean="0"/>
              <a:t>Contoh: Java, Pascal, C#, dll</a:t>
            </a:r>
          </a:p>
          <a:p>
            <a:pPr algn="just"/>
            <a:r>
              <a:rPr lang="en-US" dirty="0" err="1" smtClean="0"/>
              <a:t>Pada</a:t>
            </a:r>
            <a:r>
              <a:rPr lang="en-US" dirty="0"/>
              <a:t> </a:t>
            </a:r>
            <a:r>
              <a:rPr lang="en-US" dirty="0" err="1" smtClean="0"/>
              <a:t>generasi</a:t>
            </a:r>
            <a:r>
              <a:rPr lang="en-US" dirty="0" smtClean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,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 smtClean="0"/>
              <a:t>cara</a:t>
            </a:r>
            <a:r>
              <a:rPr lang="en-US" dirty="0"/>
              <a:t> </a:t>
            </a:r>
            <a:r>
              <a:rPr lang="en-US" dirty="0" err="1" smtClean="0"/>
              <a:t>interpretasi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kompilasi</a:t>
            </a:r>
            <a:r>
              <a:rPr lang="en-US" dirty="0"/>
              <a:t> </a:t>
            </a:r>
            <a:r>
              <a:rPr lang="en-US" dirty="0" err="1" smtClean="0"/>
              <a:t>digabungkan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 smtClean="0"/>
              <a:t>lingkungan</a:t>
            </a:r>
            <a:r>
              <a:rPr lang="en-US" dirty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terpadu</a:t>
            </a:r>
            <a:r>
              <a:rPr lang="en-US" dirty="0"/>
              <a:t> </a:t>
            </a:r>
            <a:r>
              <a:rPr lang="en-US" dirty="0" smtClean="0"/>
              <a:t>(IDE = integrated development environ-</a:t>
            </a:r>
            <a:r>
              <a:rPr lang="en-US" dirty="0" err="1" smtClean="0"/>
              <a:t>ment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608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Compiler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Intepreter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Compiler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program yang </a:t>
            </a:r>
            <a:r>
              <a:rPr lang="en-US" dirty="0" err="1"/>
              <a:t>menterjemahkan</a:t>
            </a:r>
            <a:r>
              <a:rPr lang="en-US" dirty="0"/>
              <a:t> </a:t>
            </a:r>
            <a:r>
              <a:rPr lang="en-US" dirty="0" err="1" smtClean="0"/>
              <a:t>bahasa</a:t>
            </a:r>
            <a:r>
              <a:rPr lang="en-US" dirty="0"/>
              <a:t> </a:t>
            </a:r>
            <a:r>
              <a:rPr lang="en-US" dirty="0" smtClean="0"/>
              <a:t>program </a:t>
            </a:r>
            <a:r>
              <a:rPr lang="en-US" dirty="0"/>
              <a:t>(source code)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 smtClean="0"/>
              <a:t>dalam</a:t>
            </a:r>
            <a:r>
              <a:rPr lang="en-US" dirty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/>
              <a:t>objek</a:t>
            </a:r>
            <a:r>
              <a:rPr lang="en-US" dirty="0"/>
              <a:t> (object code</a:t>
            </a:r>
            <a:r>
              <a:rPr lang="en-US" dirty="0" smtClean="0"/>
              <a:t>)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Compiler </a:t>
            </a:r>
            <a:r>
              <a:rPr lang="en-US" dirty="0" err="1" smtClean="0"/>
              <a:t>menggabungkan</a:t>
            </a:r>
            <a:r>
              <a:rPr lang="en-US" dirty="0" smtClean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 smtClean="0"/>
              <a:t>bahasa</a:t>
            </a:r>
            <a:r>
              <a:rPr lang="en-US" dirty="0"/>
              <a:t> </a:t>
            </a:r>
            <a:r>
              <a:rPr lang="en-US" dirty="0" smtClean="0"/>
              <a:t>program </a:t>
            </a:r>
            <a:r>
              <a:rPr lang="en-US" dirty="0" err="1" smtClean="0"/>
              <a:t>dikumpulkan</a:t>
            </a:r>
            <a:r>
              <a:rPr lang="en-US" dirty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7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Kompilasi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Pertama</a:t>
            </a:r>
            <a:r>
              <a:rPr lang="en-US" dirty="0"/>
              <a:t> source code ( program </a:t>
            </a:r>
            <a:r>
              <a:rPr lang="en-US" dirty="0" smtClean="0"/>
              <a:t>yang </a:t>
            </a:r>
            <a:r>
              <a:rPr lang="en-US" dirty="0" err="1" smtClean="0"/>
              <a:t>ditulis</a:t>
            </a:r>
            <a:r>
              <a:rPr lang="en-US" dirty="0"/>
              <a:t>) </a:t>
            </a:r>
            <a:r>
              <a:rPr lang="en-US" dirty="0" err="1"/>
              <a:t>dibaca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memory </a:t>
            </a:r>
            <a:r>
              <a:rPr lang="en-US" dirty="0" smtClean="0"/>
              <a:t>computer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	Source </a:t>
            </a:r>
            <a:r>
              <a:rPr lang="en-US" dirty="0"/>
              <a:t>code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 smtClean="0"/>
              <a:t>diubah</a:t>
            </a:r>
            <a:r>
              <a:rPr lang="en-US" dirty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/>
              <a:t>object code (</a:t>
            </a:r>
            <a:r>
              <a:rPr lang="en-US" dirty="0" err="1" smtClean="0"/>
              <a:t>bahasa</a:t>
            </a:r>
            <a:r>
              <a:rPr lang="en-US" dirty="0"/>
              <a:t> </a:t>
            </a:r>
            <a:r>
              <a:rPr lang="en-US" dirty="0" smtClean="0"/>
              <a:t>assembly)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Object code </a:t>
            </a:r>
            <a:r>
              <a:rPr lang="en-US" dirty="0" err="1" smtClean="0"/>
              <a:t>dihubungkan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/>
              <a:t>library yang </a:t>
            </a:r>
            <a:r>
              <a:rPr lang="en-US" dirty="0" err="1" smtClean="0"/>
              <a:t>dibutuhkan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/>
              <a:t>file yang </a:t>
            </a:r>
            <a:r>
              <a:rPr lang="en-US" dirty="0" smtClean="0"/>
              <a:t>bias di </a:t>
            </a:r>
            <a:r>
              <a:rPr lang="en-US" dirty="0" err="1" smtClean="0"/>
              <a:t>eksekusi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Compiler </a:t>
            </a:r>
            <a:r>
              <a:rPr lang="en-US" b="1" dirty="0" err="1"/>
              <a:t>memerlukan</a:t>
            </a:r>
            <a:r>
              <a:rPr lang="en-US" b="1" dirty="0"/>
              <a:t> </a:t>
            </a:r>
            <a:r>
              <a:rPr lang="en-US" b="1" dirty="0" err="1"/>
              <a:t>waktu</a:t>
            </a:r>
            <a:r>
              <a:rPr lang="en-US" b="1" dirty="0"/>
              <a:t>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/>
              <a:t>suatu</a:t>
            </a:r>
            <a:r>
              <a:rPr lang="en-US" dirty="0"/>
              <a:t> program yang </a:t>
            </a:r>
            <a:r>
              <a:rPr lang="en-US" dirty="0" err="1"/>
              <a:t>dapat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dieksekusi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7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Interpreter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Interpreter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err="1" smtClean="0"/>
              <a:t>mengeksekusi</a:t>
            </a:r>
            <a:r>
              <a:rPr lang="en-US" dirty="0" smtClean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/>
              <a:t> </a:t>
            </a:r>
            <a:r>
              <a:rPr lang="en-US" dirty="0" smtClean="0"/>
              <a:t>program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smtClean="0"/>
              <a:t>program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Eksekusi</a:t>
            </a:r>
            <a:r>
              <a:rPr lang="en-US" dirty="0" smtClean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segera</a:t>
            </a:r>
            <a:r>
              <a:rPr lang="en-US" dirty="0" smtClean="0"/>
              <a:t>, </a:t>
            </a:r>
            <a:r>
              <a:rPr lang="en-US" dirty="0" err="1"/>
              <a:t>t</a:t>
            </a:r>
            <a:r>
              <a:rPr lang="en-US" dirty="0" err="1" smtClean="0"/>
              <a:t>anpa</a:t>
            </a:r>
            <a:r>
              <a:rPr lang="en-US" dirty="0" smtClean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 smtClean="0"/>
              <a:t>tahap</a:t>
            </a:r>
            <a:r>
              <a:rPr lang="en-US" dirty="0"/>
              <a:t> </a:t>
            </a:r>
            <a:r>
              <a:rPr lang="en-US" dirty="0" err="1" smtClean="0"/>
              <a:t>kompilasi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6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454</TotalTime>
  <Words>933</Words>
  <Application>Microsoft Office PowerPoint</Application>
  <PresentationFormat>Widescreen</PresentationFormat>
  <Paragraphs>235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Century Gothic</vt:lpstr>
      <vt:lpstr>Wingdings</vt:lpstr>
      <vt:lpstr>Wingdings 3</vt:lpstr>
      <vt:lpstr>Wisp</vt:lpstr>
      <vt:lpstr>BAHASA DAN ALGORITMA PEMROGRAMAN</vt:lpstr>
      <vt:lpstr>Bahasa Pemrograman</vt:lpstr>
      <vt:lpstr>Bahasa Tingkat Rendah  </vt:lpstr>
      <vt:lpstr>Bahasa Mesin  </vt:lpstr>
      <vt:lpstr>Bahasa Assembly  </vt:lpstr>
      <vt:lpstr>Bahasa Tingkat Tinggi  </vt:lpstr>
      <vt:lpstr>Compiler dan Intepreter  </vt:lpstr>
      <vt:lpstr>Tahapan Kompilasi  </vt:lpstr>
      <vt:lpstr>Interpreter  </vt:lpstr>
      <vt:lpstr>Tipe Pemrograman  </vt:lpstr>
      <vt:lpstr>Pemrograman Terstruktur  </vt:lpstr>
      <vt:lpstr>Ciri Khas Terstruktur</vt:lpstr>
      <vt:lpstr>Tahapan rancangan atas ke bawah </vt:lpstr>
      <vt:lpstr>Pemrograman procedural  </vt:lpstr>
      <vt:lpstr>Algoritma</vt:lpstr>
      <vt:lpstr>Algoritma &amp; Struktur Data  </vt:lpstr>
      <vt:lpstr>Algoritma</vt:lpstr>
      <vt:lpstr>Langkah Pemecahan Masalah  </vt:lpstr>
      <vt:lpstr>Langkah Pemecahan Masalah  </vt:lpstr>
      <vt:lpstr>Langkah Pemecahan Masalah  </vt:lpstr>
      <vt:lpstr>Standar Program yang Baik  </vt:lpstr>
      <vt:lpstr>Standar Program yang Baik</vt:lpstr>
      <vt:lpstr>Penyajian Algoritma  </vt:lpstr>
      <vt:lpstr>Contoh Penyajian Algoritma  </vt:lpstr>
      <vt:lpstr>Flowchart  </vt:lpstr>
      <vt:lpstr>Flowchart system  </vt:lpstr>
      <vt:lpstr>Flowchart program  </vt:lpstr>
      <vt:lpstr>Contoh Flowchart</vt:lpstr>
      <vt:lpstr>Pseudocode  </vt:lpstr>
      <vt:lpstr>Struktur Pseudocode  </vt:lpstr>
      <vt:lpstr>Struktur Pseudocode  </vt:lpstr>
      <vt:lpstr>Algoritma ada Empat Proses</vt:lpstr>
      <vt:lpstr>Sequence Process </vt:lpstr>
      <vt:lpstr>Sequence Process </vt:lpstr>
      <vt:lpstr>Sequence Process </vt:lpstr>
      <vt:lpstr>Sequence Process </vt:lpstr>
      <vt:lpstr>Sequence Process </vt:lpstr>
      <vt:lpstr>Selection process</vt:lpstr>
      <vt:lpstr>Selection process</vt:lpstr>
      <vt:lpstr>Selection process</vt:lpstr>
      <vt:lpstr>Selection process</vt:lpstr>
      <vt:lpstr>Selection process</vt:lpstr>
      <vt:lpstr>Selection process</vt:lpstr>
      <vt:lpstr>PowerPoint Presentation</vt:lpstr>
      <vt:lpstr>PowerPoint Presentation</vt:lpstr>
      <vt:lpstr>PowerPoint Presentation</vt:lpstr>
      <vt:lpstr>Selection process</vt:lpstr>
      <vt:lpstr>PowerPoint Presentation</vt:lpstr>
      <vt:lpstr>Iteration process</vt:lpstr>
      <vt:lpstr>Iteration process</vt:lpstr>
      <vt:lpstr>PowerPoint Presentation</vt:lpstr>
      <vt:lpstr>Iteration process</vt:lpstr>
      <vt:lpstr>PowerPoint Presentation</vt:lpstr>
      <vt:lpstr>Tugas</vt:lpstr>
      <vt:lpstr>Selesai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BAHASA DAN ALGORITMA PEMROGRAMAN</dc:title>
  <dc:creator>Geeksfarm</dc:creator>
  <cp:lastModifiedBy>Geeksfarm</cp:lastModifiedBy>
  <cp:revision>61</cp:revision>
  <dcterms:created xsi:type="dcterms:W3CDTF">2017-06-08T00:01:12Z</dcterms:created>
  <dcterms:modified xsi:type="dcterms:W3CDTF">2017-06-09T00:17:10Z</dcterms:modified>
</cp:coreProperties>
</file>