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11" name="Rectangle 10"/>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Subtitle 2"/>
          <p:cNvSpPr>
            <a:spLocks noGrp="1"/>
          </p:cNvSpPr>
          <p:nvPr>
            <p:ph type="subTitle" idx="1"/>
          </p:nvPr>
        </p:nvSpPr>
        <p:spPr>
          <a:xfrm>
            <a:off x="3743323" y="3721473"/>
            <a:ext cx="5120640" cy="1581150"/>
          </a:xfrm>
        </p:spPr>
        <p:txBody>
          <a:bodyPr>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fld id="{6D7B3CB8-6B04-4978-9160-F2A30060880D}" type="datetimeFigureOut">
              <a:rPr lang="sv-SE" smtClean="0"/>
              <a:t>2016-01-25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a:xfrm>
            <a:off x="7991475" y="6429375"/>
            <a:ext cx="876300" cy="292100"/>
          </a:xfrm>
        </p:spPr>
        <p:txBody>
          <a:bodyPr/>
          <a:lstStyle/>
          <a:p>
            <a:fld id="{6412D2F2-E6BA-48EF-884F-34C2CB72FCC9}" type="slidenum">
              <a:rPr lang="sv-SE" smtClean="0"/>
              <a:t>‹#›</a:t>
            </a:fld>
            <a:endParaRPr lang="sv-SE"/>
          </a:p>
        </p:txBody>
      </p:sp>
      <p:sp>
        <p:nvSpPr>
          <p:cNvPr id="9"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Title 9"/>
          <p:cNvSpPr>
            <a:spLocks noGrp="1"/>
          </p:cNvSpPr>
          <p:nvPr>
            <p:ph type="title"/>
          </p:nvPr>
        </p:nvSpPr>
        <p:spPr>
          <a:xfrm>
            <a:off x="3739896" y="1417320"/>
            <a:ext cx="5120640" cy="2304288"/>
          </a:xfrm>
        </p:spPr>
        <p:txBody>
          <a:bodyPr>
            <a:normAutofit/>
          </a:bodyPr>
          <a:lstStyle>
            <a:lvl1pPr>
              <a:defRPr sz="4000" cap="all" baseline="0"/>
            </a:lvl1pPr>
          </a:lstStyle>
          <a:p>
            <a:r>
              <a:rPr lang="sv-SE" smtClean="0"/>
              <a:t>Klicka här för att ändra format</a:t>
            </a:r>
            <a:endParaRPr lang="en-US" dirty="0"/>
          </a:p>
        </p:txBody>
      </p:sp>
      <p:sp>
        <p:nvSpPr>
          <p:cNvPr id="13"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Klicka här för att ändra format</a:t>
            </a:r>
            <a:endParaRPr lang="en-US"/>
          </a:p>
        </p:txBody>
      </p:sp>
      <p:sp>
        <p:nvSpPr>
          <p:cNvPr id="3" name="Vertical Text Placeholder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4" name="Date Placeholder 3"/>
          <p:cNvSpPr>
            <a:spLocks noGrp="1"/>
          </p:cNvSpPr>
          <p:nvPr>
            <p:ph type="dt" sz="half" idx="10"/>
          </p:nvPr>
        </p:nvSpPr>
        <p:spPr/>
        <p:txBody>
          <a:bodyPr/>
          <a:lstStyle/>
          <a:p>
            <a:fld id="{6D7B3CB8-6B04-4978-9160-F2A30060880D}" type="datetimeFigureOut">
              <a:rPr lang="sv-SE" smtClean="0"/>
              <a:t>2016-01-25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6412D2F2-E6BA-48EF-884F-34C2CB72FCC9}" type="slidenum">
              <a:rPr lang="sv-SE" smtClean="0"/>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sv-SE" smtClean="0"/>
              <a:t>Klicka här för att ändra format</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4" name="Date Placeholder 3"/>
          <p:cNvSpPr>
            <a:spLocks noGrp="1"/>
          </p:cNvSpPr>
          <p:nvPr>
            <p:ph type="dt" sz="half" idx="10"/>
          </p:nvPr>
        </p:nvSpPr>
        <p:spPr/>
        <p:txBody>
          <a:bodyPr/>
          <a:lstStyle/>
          <a:p>
            <a:fld id="{6D7B3CB8-6B04-4978-9160-F2A30060880D}" type="datetimeFigureOut">
              <a:rPr lang="sv-SE" smtClean="0"/>
              <a:t>2016-01-25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6412D2F2-E6BA-48EF-884F-34C2CB72FCC9}" type="slidenum">
              <a:rPr lang="sv-SE" smtClean="0"/>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9" name="Freeform 8"/>
          <p:cNvSpPr>
            <a:spLocks noChangeAspect="1" noEditPoints="1"/>
          </p:cNvSpPr>
          <p:nvPr/>
        </p:nvSpPr>
        <p:spPr bwMode="auto">
          <a:xfrm>
            <a:off x="5489634" y="0"/>
            <a:ext cx="3393768" cy="6858000"/>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p:txBody>
          <a:bodyPr/>
          <a:lstStyle/>
          <a:p>
            <a:fld id="{6D7B3CB8-6B04-4978-9160-F2A30060880D}" type="datetimeFigureOut">
              <a:rPr lang="sv-SE" smtClean="0"/>
              <a:t>2016-01-25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6412D2F2-E6BA-48EF-884F-34C2CB72FCC9}" type="slidenum">
              <a:rPr lang="sv-SE" smtClean="0"/>
              <a:t>‹#›</a:t>
            </a:fld>
            <a:endParaRPr lang="sv-SE"/>
          </a:p>
        </p:txBody>
      </p:sp>
      <p:sp>
        <p:nvSpPr>
          <p:cNvPr id="25" name="Title Placeholder 1"/>
          <p:cNvSpPr>
            <a:spLocks noGrp="1"/>
          </p:cNvSpPr>
          <p:nvPr>
            <p:ph type="title"/>
          </p:nvPr>
        </p:nvSpPr>
        <p:spPr>
          <a:xfrm>
            <a:off x="276225" y="228600"/>
            <a:ext cx="8591550" cy="1066801"/>
          </a:xfrm>
          <a:prstGeom prst="rect">
            <a:avLst/>
          </a:prstGeom>
        </p:spPr>
        <p:txBody>
          <a:bodyPr vert="horz" lIns="91440" tIns="45720" rIns="91440" bIns="45720" rtlCol="0" anchor="b" anchorCtr="0">
            <a:normAutofit/>
          </a:bodyPr>
          <a:lstStyle/>
          <a:p>
            <a:r>
              <a:rPr lang="sv-SE" smtClean="0"/>
              <a:t>Klicka här för att ändra format</a:t>
            </a:r>
            <a:endParaRPr lang="en-US" dirty="0"/>
          </a:p>
        </p:txBody>
      </p:sp>
      <p:sp>
        <p:nvSpPr>
          <p:cNvPr id="31" name="Content Placeholder 30"/>
          <p:cNvSpPr>
            <a:spLocks noGrp="1"/>
          </p:cNvSpPr>
          <p:nvPr>
            <p:ph sz="quarter" idx="13"/>
          </p:nvPr>
        </p:nvSpPr>
        <p:spPr>
          <a:xfrm>
            <a:off x="274320" y="1298448"/>
            <a:ext cx="8595360" cy="4937760"/>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9" name="Rectangle 8"/>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defRPr>
                <a:solidFill>
                  <a:schemeClr val="bg2"/>
                </a:solidFill>
              </a:defRPr>
            </a:lvl1pPr>
          </a:lstStyle>
          <a:p>
            <a:fld id="{6D7B3CB8-6B04-4978-9160-F2A30060880D}" type="datetimeFigureOut">
              <a:rPr lang="sv-SE" smtClean="0"/>
              <a:t>2016-01-25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6412D2F2-E6BA-48EF-884F-34C2CB72FCC9}" type="slidenum">
              <a:rPr lang="sv-SE" smtClean="0"/>
              <a:t>‹#›</a:t>
            </a:fld>
            <a:endParaRPr lang="sv-SE"/>
          </a:p>
        </p:txBody>
      </p:sp>
      <p:sp>
        <p:nvSpPr>
          <p:cNvPr id="15" name="Subtitle 2"/>
          <p:cNvSpPr>
            <a:spLocks noGrp="1"/>
          </p:cNvSpPr>
          <p:nvPr>
            <p:ph type="subTitle" idx="1"/>
          </p:nvPr>
        </p:nvSpPr>
        <p:spPr>
          <a:xfrm>
            <a:off x="3743324" y="1400174"/>
            <a:ext cx="5120640" cy="1476375"/>
          </a:xfrm>
        </p:spPr>
        <p:txBody>
          <a:bodyPr anchor="b" anchorCtr="0">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en-US" dirty="0"/>
          </a:p>
        </p:txBody>
      </p:sp>
      <p:sp>
        <p:nvSpPr>
          <p:cNvPr id="10" name="Freeform 7"/>
          <p:cNvSpPr>
            <a:spLocks noChangeAspect="1" noEditPoints="1"/>
          </p:cNvSpPr>
          <p:nvPr/>
        </p:nvSpPr>
        <p:spPr bwMode="auto">
          <a:xfrm>
            <a:off x="34289" y="136641"/>
            <a:ext cx="3326149" cy="6721359"/>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Title 11"/>
          <p:cNvSpPr>
            <a:spLocks noGrp="1"/>
          </p:cNvSpPr>
          <p:nvPr>
            <p:ph type="title"/>
          </p:nvPr>
        </p:nvSpPr>
        <p:spPr>
          <a:xfrm>
            <a:off x="3733800" y="2895599"/>
            <a:ext cx="5129543" cy="2667001"/>
          </a:xfrm>
        </p:spPr>
        <p:txBody>
          <a:bodyPr anchor="t">
            <a:normAutofit/>
          </a:bodyPr>
          <a:lstStyle>
            <a:lvl1pPr>
              <a:defRPr kumimoji="0" lang="en-US" sz="4000" b="0" i="0" u="none" strike="noStrike" kern="1200" cap="all" spc="0" normalizeH="0" baseline="0" noProof="0" dirty="0" smtClean="0">
                <a:ln>
                  <a:noFill/>
                </a:ln>
                <a:solidFill>
                  <a:schemeClr val="tx2"/>
                </a:solidFill>
                <a:effectLst/>
                <a:uLnTx/>
                <a:uFillTx/>
                <a:latin typeface="+mj-lt"/>
                <a:ea typeface="+mj-ea"/>
                <a:cs typeface="Tunga" pitchFamily="2"/>
              </a:defRPr>
            </a:lvl1pPr>
          </a:lstStyle>
          <a:p>
            <a:r>
              <a:rPr lang="sv-SE" smtClean="0"/>
              <a:t>Klicka här för att ändra format</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D7B3CB8-6B04-4978-9160-F2A30060880D}" type="datetimeFigureOut">
              <a:rPr lang="sv-SE" smtClean="0"/>
              <a:t>2016-01-25</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6412D2F2-E6BA-48EF-884F-34C2CB72FCC9}" type="slidenum">
              <a:rPr lang="sv-SE" smtClean="0"/>
              <a:t>‹#›</a:t>
            </a:fld>
            <a:endParaRPr lang="sv-SE"/>
          </a:p>
        </p:txBody>
      </p:sp>
      <p:sp>
        <p:nvSpPr>
          <p:cNvPr id="9"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sv-SE" smtClean="0"/>
              <a:t>Klicka här för att ändra format</a:t>
            </a:r>
            <a:endParaRPr lang="en-US" dirty="0"/>
          </a:p>
        </p:txBody>
      </p:sp>
      <p:sp>
        <p:nvSpPr>
          <p:cNvPr id="12" name="Content Placeholder 11"/>
          <p:cNvSpPr>
            <a:spLocks noGrp="1"/>
          </p:cNvSpPr>
          <p:nvPr>
            <p:ph sz="quarter" idx="13"/>
          </p:nvPr>
        </p:nvSpPr>
        <p:spPr>
          <a:xfrm>
            <a:off x="27622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13" name="Content Placeholder 11"/>
          <p:cNvSpPr>
            <a:spLocks noGrp="1"/>
          </p:cNvSpPr>
          <p:nvPr>
            <p:ph sz="quarter" idx="14"/>
          </p:nvPr>
        </p:nvSpPr>
        <p:spPr>
          <a:xfrm>
            <a:off x="461581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6D7B3CB8-6B04-4978-9160-F2A30060880D}" type="datetimeFigureOut">
              <a:rPr lang="sv-SE" smtClean="0"/>
              <a:t>2016-01-25</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6412D2F2-E6BA-48EF-884F-34C2CB72FCC9}" type="slidenum">
              <a:rPr lang="sv-SE" smtClean="0"/>
              <a:t>‹#›</a:t>
            </a:fld>
            <a:endParaRPr lang="sv-SE"/>
          </a:p>
        </p:txBody>
      </p:sp>
      <p:sp>
        <p:nvSpPr>
          <p:cNvPr id="1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sv-SE" smtClean="0"/>
              <a:t>Klicka här för att ändra format</a:t>
            </a:r>
            <a:endParaRPr lang="en-US" dirty="0"/>
          </a:p>
        </p:txBody>
      </p:sp>
      <p:sp>
        <p:nvSpPr>
          <p:cNvPr id="14" name="Content Placeholder 11"/>
          <p:cNvSpPr>
            <a:spLocks noGrp="1"/>
          </p:cNvSpPr>
          <p:nvPr>
            <p:ph sz="quarter" idx="13"/>
          </p:nvPr>
        </p:nvSpPr>
        <p:spPr>
          <a:xfrm>
            <a:off x="27622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dirty="0"/>
          </a:p>
        </p:txBody>
      </p:sp>
      <p:sp>
        <p:nvSpPr>
          <p:cNvPr id="15" name="Content Placeholder 11"/>
          <p:cNvSpPr>
            <a:spLocks noGrp="1"/>
          </p:cNvSpPr>
          <p:nvPr>
            <p:ph sz="quarter" idx="14"/>
          </p:nvPr>
        </p:nvSpPr>
        <p:spPr>
          <a:xfrm>
            <a:off x="461581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20" name="Text Placeholder 3"/>
          <p:cNvSpPr>
            <a:spLocks noGrp="1"/>
          </p:cNvSpPr>
          <p:nvPr>
            <p:ph type="body" sz="half" idx="2"/>
          </p:nvPr>
        </p:nvSpPr>
        <p:spPr>
          <a:xfrm>
            <a:off x="276225" y="1298448"/>
            <a:ext cx="4248150" cy="509587"/>
          </a:xfrm>
        </p:spPr>
        <p:txBody>
          <a:bodyPr anchor="ctr">
            <a:normAutofit/>
          </a:bodyPr>
          <a:lstStyle>
            <a:lvl1pPr marL="0" indent="0" algn="l">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21" name="Text Placeholder 3"/>
          <p:cNvSpPr>
            <a:spLocks noGrp="1"/>
          </p:cNvSpPr>
          <p:nvPr>
            <p:ph type="body" sz="half" idx="15"/>
          </p:nvPr>
        </p:nvSpPr>
        <p:spPr>
          <a:xfrm>
            <a:off x="4615815" y="1298448"/>
            <a:ext cx="4248150" cy="509587"/>
          </a:xfrm>
        </p:spPr>
        <p:txBody>
          <a:bodyPr anchor="ctr">
            <a:normAutofit/>
          </a:bodyPr>
          <a:lstStyle>
            <a:lvl1pPr marL="0" indent="0">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2"/>
                </a:solidFill>
              </a:defRPr>
            </a:lvl1pPr>
          </a:lstStyle>
          <a:p>
            <a:fld id="{6D7B3CB8-6B04-4978-9160-F2A30060880D}" type="datetimeFigureOut">
              <a:rPr lang="sv-SE" smtClean="0"/>
              <a:t>2016-01-25</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6412D2F2-E6BA-48EF-884F-34C2CB72FCC9}" type="slidenum">
              <a:rPr lang="sv-SE" smtClean="0"/>
              <a:t>‹#›</a:t>
            </a:fld>
            <a:endParaRPr lang="sv-SE"/>
          </a:p>
        </p:txBody>
      </p:sp>
      <p:sp>
        <p:nvSpPr>
          <p:cNvPr id="17"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sv-SE" smtClean="0"/>
              <a:t>Klicka här för att ändra format</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7B3CB8-6B04-4978-9160-F2A30060880D}" type="datetimeFigureOut">
              <a:rPr lang="sv-SE" smtClean="0"/>
              <a:t>2016-01-25</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6412D2F2-E6BA-48EF-884F-34C2CB72FCC9}" type="slidenum">
              <a:rPr lang="sv-SE" smtClean="0"/>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8" name="Rectangle 7"/>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lvl1pPr>
              <a:defRPr>
                <a:solidFill>
                  <a:schemeClr val="bg2"/>
                </a:solidFill>
              </a:defRPr>
            </a:lvl1pPr>
          </a:lstStyle>
          <a:p>
            <a:fld id="{6D7B3CB8-6B04-4978-9160-F2A30060880D}" type="datetimeFigureOut">
              <a:rPr lang="sv-SE" smtClean="0"/>
              <a:t>2016-01-25</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6412D2F2-E6BA-48EF-884F-34C2CB72FCC9}" type="slidenum">
              <a:rPr lang="sv-SE" smtClean="0"/>
              <a:t>‹#›</a:t>
            </a:fld>
            <a:endParaRPr lang="sv-SE"/>
          </a:p>
        </p:txBody>
      </p:sp>
      <p:sp>
        <p:nvSpPr>
          <p:cNvPr id="9" name="Title Placeholder 1"/>
          <p:cNvSpPr>
            <a:spLocks noGrp="1"/>
          </p:cNvSpPr>
          <p:nvPr>
            <p:ph type="title"/>
          </p:nvPr>
        </p:nvSpPr>
        <p:spPr>
          <a:xfrm>
            <a:off x="276225" y="228601"/>
            <a:ext cx="2834640" cy="1298448"/>
          </a:xfrm>
          <a:prstGeom prst="rect">
            <a:avLst/>
          </a:prstGeom>
        </p:spPr>
        <p:txBody>
          <a:bodyPr vert="horz" lIns="91440" tIns="45720" rIns="91440" bIns="45720" rtlCol="0" anchor="b" anchorCtr="0">
            <a:normAutofit/>
          </a:bodyPr>
          <a:lstStyle>
            <a:lvl1pPr>
              <a:defRPr sz="2400">
                <a:solidFill>
                  <a:schemeClr val="bg2"/>
                </a:solidFill>
              </a:defRPr>
            </a:lvl1pPr>
          </a:lstStyle>
          <a:p>
            <a:r>
              <a:rPr lang="sv-SE" smtClean="0"/>
              <a:t>Klicka här för att ändra format</a:t>
            </a:r>
            <a:endParaRPr lang="en-US" dirty="0"/>
          </a:p>
        </p:txBody>
      </p:sp>
      <p:sp>
        <p:nvSpPr>
          <p:cNvPr id="10" name="Content Placeholder 11"/>
          <p:cNvSpPr>
            <a:spLocks noGrp="1"/>
          </p:cNvSpPr>
          <p:nvPr>
            <p:ph sz="quarter" idx="14"/>
          </p:nvPr>
        </p:nvSpPr>
        <p:spPr>
          <a:xfrm>
            <a:off x="3775935" y="533400"/>
            <a:ext cx="5063266" cy="5702808"/>
          </a:xfrm>
        </p:spPr>
        <p:txBody>
          <a:bodyPr>
            <a:normAutofit/>
          </a:bodyPr>
          <a:lstStyle>
            <a:lvl1pPr>
              <a:defRPr sz="2000"/>
            </a:lvl1pPr>
            <a:lvl2pPr>
              <a:defRPr sz="1800"/>
            </a:lvl2pPr>
            <a:lvl3pPr>
              <a:defRPr sz="1600"/>
            </a:lvl3pPr>
            <a:lvl4pPr>
              <a:defRPr sz="1600"/>
            </a:lvl4pPr>
            <a:lvl5pPr>
              <a:defRPr sz="1600"/>
            </a:lvl5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dirty="0"/>
          </a:p>
        </p:txBody>
      </p:sp>
      <p:sp>
        <p:nvSpPr>
          <p:cNvPr id="11" name="Text Placeholder 3"/>
          <p:cNvSpPr>
            <a:spLocks noGrp="1"/>
          </p:cNvSpPr>
          <p:nvPr>
            <p:ph type="body" sz="half" idx="2"/>
          </p:nvPr>
        </p:nvSpPr>
        <p:spPr>
          <a:xfrm>
            <a:off x="276224" y="1539240"/>
            <a:ext cx="2834640" cy="4709160"/>
          </a:xfrm>
        </p:spPr>
        <p:txBody>
          <a:bodyPr>
            <a:normAutofit/>
          </a:bodyPr>
          <a:lstStyle>
            <a:lvl1pPr marL="0" indent="0">
              <a:buNone/>
              <a:defRPr lang="en-US" sz="1600" b="0" i="0" kern="1200" cap="none" spc="30" baseline="0" dirty="0" smtClean="0">
                <a:solidFill>
                  <a:schemeClr val="bg2"/>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600"/>
              </a:spcBef>
              <a:spcAft>
                <a:spcPts val="0"/>
              </a:spcAft>
              <a:buClr>
                <a:schemeClr val="accent1"/>
              </a:buClr>
              <a:buFont typeface="Arial" pitchFamily="34" charset="0"/>
              <a:buNone/>
            </a:pPr>
            <a:r>
              <a:rPr lang="sv-SE" smtClean="0"/>
              <a:t>Klicka här för att ändra format på bakgrundstexten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13" name="Rectangle 12"/>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3409950" y="0"/>
            <a:ext cx="5734050" cy="685800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smtClean="0"/>
              <a:t>Klicka på ikonen för att lägga till en bild</a:t>
            </a:r>
            <a:endParaRPr lang="en-US" dirty="0"/>
          </a:p>
        </p:txBody>
      </p:sp>
      <p:sp>
        <p:nvSpPr>
          <p:cNvPr id="5" name="Date Placeholder 4"/>
          <p:cNvSpPr>
            <a:spLocks noGrp="1"/>
          </p:cNvSpPr>
          <p:nvPr>
            <p:ph type="dt" sz="half" idx="10"/>
          </p:nvPr>
        </p:nvSpPr>
        <p:spPr/>
        <p:txBody>
          <a:bodyPr/>
          <a:lstStyle>
            <a:lvl1pPr>
              <a:defRPr>
                <a:solidFill>
                  <a:schemeClr val="bg2"/>
                </a:solidFill>
              </a:defRPr>
            </a:lvl1pPr>
          </a:lstStyle>
          <a:p>
            <a:fld id="{6D7B3CB8-6B04-4978-9160-F2A30060880D}" type="datetimeFigureOut">
              <a:rPr lang="sv-SE" smtClean="0"/>
              <a:t>2016-01-25</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6412D2F2-E6BA-48EF-884F-34C2CB72FCC9}" type="slidenum">
              <a:rPr lang="sv-SE" smtClean="0"/>
              <a:t>‹#›</a:t>
            </a:fld>
            <a:endParaRPr lang="sv-SE"/>
          </a:p>
        </p:txBody>
      </p:sp>
      <p:sp>
        <p:nvSpPr>
          <p:cNvPr id="21" name="Title Placeholder 1"/>
          <p:cNvSpPr>
            <a:spLocks noGrp="1"/>
          </p:cNvSpPr>
          <p:nvPr>
            <p:ph type="title"/>
          </p:nvPr>
        </p:nvSpPr>
        <p:spPr>
          <a:xfrm>
            <a:off x="276224" y="228600"/>
            <a:ext cx="2834640" cy="1295399"/>
          </a:xfrm>
          <a:prstGeom prst="rect">
            <a:avLst/>
          </a:prstGeom>
        </p:spPr>
        <p:txBody>
          <a:bodyPr vert="horz" lIns="91440" tIns="45720" rIns="91440" bIns="45720" rtlCol="0" anchor="b" anchorCtr="0">
            <a:normAutofit/>
          </a:bodyPr>
          <a:lstStyle>
            <a:lvl1pPr>
              <a:defRPr sz="2400">
                <a:solidFill>
                  <a:schemeClr val="bg2"/>
                </a:solidFill>
              </a:defRPr>
            </a:lvl1pPr>
          </a:lstStyle>
          <a:p>
            <a:r>
              <a:rPr lang="sv-SE" smtClean="0"/>
              <a:t>Klicka här för att ändra format</a:t>
            </a:r>
            <a:endParaRPr lang="en-US" dirty="0"/>
          </a:p>
        </p:txBody>
      </p:sp>
      <p:sp>
        <p:nvSpPr>
          <p:cNvPr id="25" name="Text Placeholder 24"/>
          <p:cNvSpPr>
            <a:spLocks noGrp="1"/>
          </p:cNvSpPr>
          <p:nvPr>
            <p:ph type="body" sz="quarter" idx="13"/>
          </p:nvPr>
        </p:nvSpPr>
        <p:spPr>
          <a:xfrm>
            <a:off x="274320" y="1536192"/>
            <a:ext cx="2834640" cy="4712208"/>
          </a:xfrm>
        </p:spPr>
        <p:txBody>
          <a:bodyPr>
            <a:normAutofit/>
          </a:bodyPr>
          <a:lstStyle>
            <a:lvl1pPr marL="0" indent="0">
              <a:buNone/>
              <a:defRPr sz="1600">
                <a:solidFill>
                  <a:schemeClr val="bg2"/>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sv-SE" smtClean="0"/>
              <a:t>Klicka här för att ändra format på bakgrundstexten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sv-SE" smtClean="0"/>
              <a:t>Klicka här för att ändra format</a:t>
            </a:r>
            <a:endParaRPr lang="en-US" dirty="0"/>
          </a:p>
        </p:txBody>
      </p:sp>
      <p:sp>
        <p:nvSpPr>
          <p:cNvPr id="3" name="Text Placeholder 2"/>
          <p:cNvSpPr>
            <a:spLocks noGrp="1"/>
          </p:cNvSpPr>
          <p:nvPr>
            <p:ph type="body" idx="1"/>
          </p:nvPr>
        </p:nvSpPr>
        <p:spPr>
          <a:xfrm>
            <a:off x="276225" y="1295400"/>
            <a:ext cx="8591550" cy="4933949"/>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dirty="0"/>
          </a:p>
        </p:txBody>
      </p:sp>
      <p:sp>
        <p:nvSpPr>
          <p:cNvPr id="4" name="Date Placeholder 3"/>
          <p:cNvSpPr>
            <a:spLocks noGrp="1"/>
          </p:cNvSpPr>
          <p:nvPr>
            <p:ph type="dt" sz="half" idx="2"/>
          </p:nvPr>
        </p:nvSpPr>
        <p:spPr>
          <a:xfrm>
            <a:off x="276225" y="6429375"/>
            <a:ext cx="2133600" cy="292100"/>
          </a:xfrm>
          <a:prstGeom prst="rect">
            <a:avLst/>
          </a:prstGeom>
        </p:spPr>
        <p:txBody>
          <a:bodyPr vert="horz" lIns="91440" tIns="45720" rIns="91440" bIns="45720" rtlCol="0" anchor="ctr">
            <a:normAutofit/>
          </a:bodyPr>
          <a:lstStyle>
            <a:lvl1pPr algn="l">
              <a:defRPr sz="1050" b="1">
                <a:solidFill>
                  <a:schemeClr val="tx2"/>
                </a:solidFill>
              </a:defRPr>
            </a:lvl1pPr>
          </a:lstStyle>
          <a:p>
            <a:fld id="{6D7B3CB8-6B04-4978-9160-F2A30060880D}" type="datetimeFigureOut">
              <a:rPr lang="sv-SE" smtClean="0"/>
              <a:t>2016-01-25</a:t>
            </a:fld>
            <a:endParaRPr lang="sv-SE"/>
          </a:p>
        </p:txBody>
      </p:sp>
      <p:sp>
        <p:nvSpPr>
          <p:cNvPr id="5" name="Footer Placeholder 4"/>
          <p:cNvSpPr>
            <a:spLocks noGrp="1"/>
          </p:cNvSpPr>
          <p:nvPr>
            <p:ph type="ftr" sz="quarter" idx="3"/>
          </p:nvPr>
        </p:nvSpPr>
        <p:spPr>
          <a:xfrm>
            <a:off x="3743324" y="6429375"/>
            <a:ext cx="4086225" cy="292100"/>
          </a:xfrm>
          <a:prstGeom prst="rect">
            <a:avLst/>
          </a:prstGeom>
        </p:spPr>
        <p:txBody>
          <a:bodyPr vert="horz" lIns="91440" tIns="45720" rIns="91440" bIns="45720" rtlCol="0" anchor="ctr">
            <a:normAutofit/>
          </a:bodyPr>
          <a:lstStyle>
            <a:lvl1pPr algn="l">
              <a:defRPr sz="1050" b="1">
                <a:solidFill>
                  <a:schemeClr val="tx2"/>
                </a:solidFill>
              </a:defRPr>
            </a:lvl1pPr>
          </a:lstStyle>
          <a:p>
            <a:endParaRPr lang="sv-SE"/>
          </a:p>
        </p:txBody>
      </p:sp>
      <p:sp>
        <p:nvSpPr>
          <p:cNvPr id="6" name="Slide Number Placeholder 5"/>
          <p:cNvSpPr>
            <a:spLocks noGrp="1"/>
          </p:cNvSpPr>
          <p:nvPr>
            <p:ph type="sldNum" sz="quarter" idx="4"/>
          </p:nvPr>
        </p:nvSpPr>
        <p:spPr>
          <a:xfrm>
            <a:off x="7991475" y="6429375"/>
            <a:ext cx="876300" cy="292100"/>
          </a:xfrm>
          <a:prstGeom prst="rect">
            <a:avLst/>
          </a:prstGeom>
        </p:spPr>
        <p:txBody>
          <a:bodyPr vert="horz" lIns="91440" tIns="45720" rIns="91440" bIns="45720" rtlCol="0" anchor="ctr">
            <a:normAutofit/>
          </a:bodyPr>
          <a:lstStyle>
            <a:lvl1pPr algn="r">
              <a:defRPr sz="1600" b="1">
                <a:solidFill>
                  <a:schemeClr val="tx2"/>
                </a:solidFill>
              </a:defRPr>
            </a:lvl1pPr>
          </a:lstStyle>
          <a:p>
            <a:fld id="{6412D2F2-E6BA-48EF-884F-34C2CB72FCC9}" type="slidenum">
              <a:rPr lang="sv-SE" smtClean="0"/>
              <a:t>‹#›</a:t>
            </a:fld>
            <a:endParaRPr lang="sv-SE"/>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p:titleStyle>
    <p:bodyStyle>
      <a:lvl1pPr marL="171450" indent="-173736" algn="l" defTabSz="914400" rtl="0" eaLnBrk="1" latinLnBrk="0" hangingPunct="1">
        <a:spcBef>
          <a:spcPts val="600"/>
        </a:spcBef>
        <a:spcAft>
          <a:spcPts val="0"/>
        </a:spcAft>
        <a:buClr>
          <a:schemeClr val="accent1"/>
        </a:buClr>
        <a:buFont typeface="Arial" pitchFamily="34" charset="0"/>
        <a:buChar char="•"/>
        <a:defRPr sz="2200" b="0" i="0" kern="1200" cap="none" spc="30" baseline="0">
          <a:solidFill>
            <a:schemeClr val="tx2"/>
          </a:solidFill>
          <a:latin typeface="+mn-lt"/>
          <a:ea typeface="+mn-ea"/>
          <a:cs typeface="Tahoma" pitchFamily="34" charset="0"/>
        </a:defRPr>
      </a:lvl1pPr>
      <a:lvl2pPr marL="344488" indent="-173736" algn="l" defTabSz="914400" rtl="0" eaLnBrk="1" latinLnBrk="0" hangingPunct="1">
        <a:spcBef>
          <a:spcPts val="600"/>
        </a:spcBef>
        <a:buClr>
          <a:schemeClr val="accent1"/>
        </a:buClr>
        <a:buFont typeface="Arial" pitchFamily="34" charset="0"/>
        <a:buChar char="•"/>
        <a:defRPr sz="2000" kern="1200">
          <a:solidFill>
            <a:schemeClr val="tx2"/>
          </a:solidFill>
          <a:latin typeface="+mn-lt"/>
          <a:ea typeface="+mn-ea"/>
          <a:cs typeface="Tahoma" pitchFamily="34" charset="0"/>
        </a:defRPr>
      </a:lvl2pPr>
      <a:lvl3pPr marL="515938" indent="-173736" algn="l" defTabSz="914400" rtl="0" eaLnBrk="1" latinLnBrk="0" hangingPunct="1">
        <a:spcBef>
          <a:spcPts val="600"/>
        </a:spcBef>
        <a:buClr>
          <a:schemeClr val="accent1"/>
        </a:buClr>
        <a:buFont typeface="Arial" pitchFamily="34" charset="0"/>
        <a:buChar char="•"/>
        <a:defRPr sz="1800" kern="1200">
          <a:solidFill>
            <a:schemeClr val="tx2"/>
          </a:solidFill>
          <a:latin typeface="+mn-lt"/>
          <a:ea typeface="+mn-ea"/>
          <a:cs typeface="Tahoma" pitchFamily="34" charset="0"/>
        </a:defRPr>
      </a:lvl3pPr>
      <a:lvl4pPr marL="688975" indent="-173736" algn="l" defTabSz="914400" rtl="0" eaLnBrk="1" latinLnBrk="0" hangingPunct="1">
        <a:spcBef>
          <a:spcPts val="600"/>
        </a:spcBef>
        <a:buClr>
          <a:schemeClr val="accent1"/>
        </a:buClr>
        <a:buFont typeface="Arial" pitchFamily="34" charset="0"/>
        <a:buChar char="•"/>
        <a:defRPr sz="1600" kern="1200">
          <a:solidFill>
            <a:schemeClr val="tx2"/>
          </a:solidFill>
          <a:latin typeface="+mn-lt"/>
          <a:ea typeface="+mn-ea"/>
          <a:cs typeface="Tahoma" pitchFamily="34" charset="0"/>
        </a:defRPr>
      </a:lvl4pPr>
      <a:lvl5pPr marL="860425" indent="-173736" algn="l" defTabSz="914400" rtl="0" eaLnBrk="1" latinLnBrk="0" hangingPunct="1">
        <a:spcBef>
          <a:spcPts val="600"/>
        </a:spcBef>
        <a:buClr>
          <a:schemeClr val="accent1"/>
        </a:buClr>
        <a:buFont typeface="Arial" pitchFamily="34" charset="0"/>
        <a:buChar char="•"/>
        <a:defRPr sz="1600" kern="1200" baseline="0">
          <a:solidFill>
            <a:schemeClr val="tx2"/>
          </a:solidFill>
          <a:latin typeface="+mn-lt"/>
          <a:ea typeface="+mn-ea"/>
          <a:cs typeface="Tahoma" pitchFamily="34" charset="0"/>
        </a:defRPr>
      </a:lvl5pPr>
      <a:lvl6pPr marL="105156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p:cNvSpPr>
            <a:spLocks noGrp="1"/>
          </p:cNvSpPr>
          <p:nvPr>
            <p:ph type="subTitle" idx="1"/>
          </p:nvPr>
        </p:nvSpPr>
        <p:spPr/>
        <p:txBody>
          <a:bodyPr/>
          <a:lstStyle/>
          <a:p>
            <a:r>
              <a:rPr lang="sv-SE" dirty="0" smtClean="0"/>
              <a:t>Loppmarknaden på webben</a:t>
            </a:r>
            <a:endParaRPr lang="sv-SE" dirty="0"/>
          </a:p>
        </p:txBody>
      </p:sp>
      <p:sp>
        <p:nvSpPr>
          <p:cNvPr id="2" name="Rubrik 1"/>
          <p:cNvSpPr>
            <a:spLocks noGrp="1"/>
          </p:cNvSpPr>
          <p:nvPr>
            <p:ph type="title"/>
          </p:nvPr>
        </p:nvSpPr>
        <p:spPr/>
        <p:txBody>
          <a:bodyPr/>
          <a:lstStyle/>
          <a:p>
            <a:r>
              <a:rPr lang="sv-SE" dirty="0" smtClean="0"/>
              <a:t>Webbloppis.com</a:t>
            </a:r>
            <a:endParaRPr lang="sv-SE" dirty="0"/>
          </a:p>
        </p:txBody>
      </p:sp>
    </p:spTree>
    <p:extLst>
      <p:ext uri="{BB962C8B-B14F-4D97-AF65-F5344CB8AC3E}">
        <p14:creationId xmlns:p14="http://schemas.microsoft.com/office/powerpoint/2010/main" val="211609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Koncept</a:t>
            </a:r>
            <a:endParaRPr lang="sv-SE" dirty="0"/>
          </a:p>
        </p:txBody>
      </p:sp>
      <p:sp>
        <p:nvSpPr>
          <p:cNvPr id="3" name="Platshållare för innehåll 2"/>
          <p:cNvSpPr>
            <a:spLocks noGrp="1"/>
          </p:cNvSpPr>
          <p:nvPr>
            <p:ph sz="quarter" idx="13"/>
          </p:nvPr>
        </p:nvSpPr>
        <p:spPr/>
        <p:txBody>
          <a:bodyPr/>
          <a:lstStyle/>
          <a:p>
            <a:pPr marL="0" indent="0">
              <a:buNone/>
            </a:pPr>
            <a:r>
              <a:rPr lang="sv-SE" dirty="0" smtClean="0"/>
              <a:t>Konceptet är enkelt. Istället för att stå ute i regn och blåst för att sälja dina saker kan du sköta din försäljning från din bekväma soffa.</a:t>
            </a:r>
          </a:p>
          <a:p>
            <a:pPr marL="0" indent="0">
              <a:buNone/>
            </a:pPr>
            <a:r>
              <a:rPr lang="sv-SE" dirty="0" smtClean="0"/>
              <a:t>Som prenumerant på Webbloppis.com har du tillgång till ett visst antal annonsplatser beroende på vilken prenumeration du har. När du har sålt en vara kan du lägga upp en ny på den annonsplatsen.</a:t>
            </a:r>
            <a:endParaRPr lang="sv-SE" dirty="0"/>
          </a:p>
        </p:txBody>
      </p:sp>
    </p:spTree>
    <p:extLst>
      <p:ext uri="{BB962C8B-B14F-4D97-AF65-F5344CB8AC3E}">
        <p14:creationId xmlns:p14="http://schemas.microsoft.com/office/powerpoint/2010/main" val="411327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Ekonomi</a:t>
            </a:r>
            <a:endParaRPr lang="sv-SE" dirty="0"/>
          </a:p>
        </p:txBody>
      </p:sp>
      <p:sp>
        <p:nvSpPr>
          <p:cNvPr id="3" name="Platshållare för innehåll 2"/>
          <p:cNvSpPr>
            <a:spLocks noGrp="1"/>
          </p:cNvSpPr>
          <p:nvPr>
            <p:ph sz="quarter" idx="13"/>
          </p:nvPr>
        </p:nvSpPr>
        <p:spPr/>
        <p:txBody>
          <a:bodyPr/>
          <a:lstStyle/>
          <a:p>
            <a:pPr marL="0" indent="0">
              <a:buNone/>
            </a:pPr>
            <a:r>
              <a:rPr lang="sv-SE" dirty="0" smtClean="0"/>
              <a:t>Det Webbloppis.com tjänar sina pengar ifrån är användarnas prenumerationer på annonspaket. Det finns tre olika nivåer:</a:t>
            </a:r>
          </a:p>
          <a:p>
            <a:pPr marL="342900" indent="-342900"/>
            <a:r>
              <a:rPr lang="sv-SE" dirty="0" smtClean="0"/>
              <a:t>Guld – 150 annonser, 499 kr</a:t>
            </a:r>
          </a:p>
          <a:p>
            <a:pPr marL="342900" indent="-342900"/>
            <a:r>
              <a:rPr lang="sv-SE" dirty="0" smtClean="0"/>
              <a:t>Silver – 50 annonser, 299 kr</a:t>
            </a:r>
          </a:p>
          <a:p>
            <a:pPr marL="342900" indent="-342900"/>
            <a:r>
              <a:rPr lang="sv-SE" dirty="0" smtClean="0"/>
              <a:t>Brons – 10 annonser, 99 kr</a:t>
            </a:r>
          </a:p>
          <a:p>
            <a:pPr marL="0" indent="0">
              <a:buNone/>
            </a:pPr>
            <a:r>
              <a:rPr lang="sv-SE" dirty="0" smtClean="0"/>
              <a:t>Kostnaden </a:t>
            </a:r>
            <a:r>
              <a:rPr lang="sv-SE" dirty="0"/>
              <a:t>för </a:t>
            </a:r>
            <a:r>
              <a:rPr lang="sv-SE" dirty="0" err="1"/>
              <a:t>PayPal</a:t>
            </a:r>
            <a:r>
              <a:rPr lang="sv-SE" dirty="0"/>
              <a:t> </a:t>
            </a:r>
            <a:r>
              <a:rPr lang="sv-SE" dirty="0" smtClean="0"/>
              <a:t>lösningen som används på siten </a:t>
            </a:r>
            <a:r>
              <a:rPr lang="sv-SE" dirty="0"/>
              <a:t>dras direkt vid betalning varje månad vilket innebär att intäkterna blir:</a:t>
            </a:r>
          </a:p>
          <a:p>
            <a:pPr marL="342900" indent="-342900"/>
            <a:r>
              <a:rPr lang="sv-SE" dirty="0" smtClean="0"/>
              <a:t>Guld – 478,5 kr/mån</a:t>
            </a:r>
          </a:p>
          <a:p>
            <a:pPr marL="342900" indent="-342900"/>
            <a:r>
              <a:rPr lang="sv-SE" dirty="0" smtClean="0"/>
              <a:t>Silver – 285,5 kr/mån</a:t>
            </a:r>
          </a:p>
          <a:p>
            <a:pPr marL="342900" indent="-342900"/>
            <a:r>
              <a:rPr lang="sv-SE" dirty="0" smtClean="0"/>
              <a:t>Brons – 92 kr/mån</a:t>
            </a:r>
          </a:p>
          <a:p>
            <a:pPr marL="0" indent="0">
              <a:buNone/>
            </a:pPr>
            <a:endParaRPr lang="sv-SE" dirty="0"/>
          </a:p>
        </p:txBody>
      </p:sp>
    </p:spTree>
    <p:extLst>
      <p:ext uri="{BB962C8B-B14F-4D97-AF65-F5344CB8AC3E}">
        <p14:creationId xmlns:p14="http://schemas.microsoft.com/office/powerpoint/2010/main" val="3141787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Ekonomi</a:t>
            </a:r>
            <a:endParaRPr lang="sv-SE" dirty="0"/>
          </a:p>
        </p:txBody>
      </p:sp>
      <p:sp>
        <p:nvSpPr>
          <p:cNvPr id="3" name="Platshållare för innehåll 2"/>
          <p:cNvSpPr>
            <a:spLocks noGrp="1"/>
          </p:cNvSpPr>
          <p:nvPr>
            <p:ph sz="quarter" idx="13"/>
          </p:nvPr>
        </p:nvSpPr>
        <p:spPr/>
        <p:txBody>
          <a:bodyPr/>
          <a:lstStyle/>
          <a:p>
            <a:pPr marL="0" indent="0">
              <a:buNone/>
            </a:pPr>
            <a:r>
              <a:rPr lang="sv-SE" dirty="0" smtClean="0"/>
              <a:t>Årskostnaderna för siten är beräknade till 882 400kr. I denna siffra ingår:</a:t>
            </a:r>
          </a:p>
          <a:p>
            <a:pPr marL="342900" indent="-342900"/>
            <a:r>
              <a:rPr lang="sv-SE" dirty="0" smtClean="0"/>
              <a:t>1 heltidsanställd programmerare med 48 000 kr/mån brutto</a:t>
            </a:r>
          </a:p>
          <a:p>
            <a:pPr marL="342900" indent="-342900"/>
            <a:r>
              <a:rPr lang="sv-SE" dirty="0" smtClean="0"/>
              <a:t>1 heltidanställd kundsupport med 40 000 kr/mån i brutto</a:t>
            </a:r>
          </a:p>
          <a:p>
            <a:pPr marL="342900" indent="-342900"/>
            <a:r>
              <a:rPr lang="sv-SE" dirty="0" smtClean="0"/>
              <a:t>Hostingavgifter på 24 000 kr/år</a:t>
            </a:r>
          </a:p>
          <a:p>
            <a:pPr marL="342900" indent="-342900"/>
            <a:r>
              <a:rPr lang="sv-SE" dirty="0" smtClean="0"/>
              <a:t>Marknadsföringsbudget på 50 000 kr/år</a:t>
            </a:r>
          </a:p>
          <a:p>
            <a:pPr marL="342900" indent="-342900"/>
            <a:r>
              <a:rPr lang="sv-SE" dirty="0" smtClean="0"/>
              <a:t>Marginal på 9%</a:t>
            </a:r>
          </a:p>
          <a:p>
            <a:pPr marL="0" indent="0">
              <a:buNone/>
            </a:pPr>
            <a:endParaRPr lang="sv-SE" dirty="0" smtClean="0"/>
          </a:p>
          <a:p>
            <a:pPr marL="0" indent="0">
              <a:buNone/>
            </a:pPr>
            <a:r>
              <a:rPr lang="sv-SE" dirty="0"/>
              <a:t>För att gå runt behöver vi 800 bronsprenumeranter, alternativt 258 silverprenumeranter eller 154 guldprenumeranter</a:t>
            </a:r>
            <a:r>
              <a:rPr lang="sv-SE" dirty="0" smtClean="0"/>
              <a:t>.</a:t>
            </a:r>
            <a:endParaRPr lang="sv-SE" dirty="0"/>
          </a:p>
        </p:txBody>
      </p:sp>
    </p:spTree>
    <p:extLst>
      <p:ext uri="{BB962C8B-B14F-4D97-AF65-F5344CB8AC3E}">
        <p14:creationId xmlns:p14="http://schemas.microsoft.com/office/powerpoint/2010/main" val="2504343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ubrik 2"/>
          <p:cNvSpPr>
            <a:spLocks noGrp="1"/>
          </p:cNvSpPr>
          <p:nvPr>
            <p:ph type="title"/>
          </p:nvPr>
        </p:nvSpPr>
        <p:spPr/>
        <p:txBody>
          <a:bodyPr/>
          <a:lstStyle/>
          <a:p>
            <a:r>
              <a:rPr lang="sv-SE" dirty="0" smtClean="0"/>
              <a:t>Och nu till siten!</a:t>
            </a:r>
            <a:endParaRPr lang="sv-SE" dirty="0"/>
          </a:p>
        </p:txBody>
      </p:sp>
    </p:spTree>
    <p:extLst>
      <p:ext uri="{BB962C8B-B14F-4D97-AF65-F5344CB8AC3E}">
        <p14:creationId xmlns:p14="http://schemas.microsoft.com/office/powerpoint/2010/main" val="4737666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ho">
  <a:themeElements>
    <a:clrScheme name="Anpassat 1">
      <a:dk1>
        <a:srgbClr val="993366"/>
      </a:dk1>
      <a:lt1>
        <a:sysClr val="window" lastClr="FFFFFF"/>
      </a:lt1>
      <a:dk2>
        <a:srgbClr val="993366"/>
      </a:dk2>
      <a:lt2>
        <a:srgbClr val="E1D2DD"/>
      </a:lt2>
      <a:accent1>
        <a:srgbClr val="61625E"/>
      </a:accent1>
      <a:accent2>
        <a:srgbClr val="964D2C"/>
      </a:accent2>
      <a:accent3>
        <a:srgbClr val="66553E"/>
      </a:accent3>
      <a:accent4>
        <a:srgbClr val="848058"/>
      </a:accent4>
      <a:accent5>
        <a:srgbClr val="AFA14B"/>
      </a:accent5>
      <a:accent6>
        <a:srgbClr val="AD7D4D"/>
      </a:accent6>
      <a:hlink>
        <a:srgbClr val="0070C0"/>
      </a:hlink>
      <a:folHlink>
        <a:srgbClr val="FFC000"/>
      </a:folHlink>
    </a:clrScheme>
    <a:fontScheme name="SOHO">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HO">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7000"/>
                <a:satMod val="150000"/>
              </a:schemeClr>
            </a:gs>
            <a:gs pos="30000">
              <a:schemeClr val="phClr">
                <a:shade val="94000"/>
                <a:satMod val="130000"/>
              </a:schemeClr>
            </a:gs>
            <a:gs pos="45000">
              <a:schemeClr val="phClr">
                <a:shade val="100000"/>
                <a:satMod val="120000"/>
              </a:schemeClr>
            </a:gs>
            <a:gs pos="55000">
              <a:schemeClr val="phClr">
                <a:shade val="100000"/>
                <a:satMod val="118000"/>
              </a:schemeClr>
            </a:gs>
            <a:gs pos="73000">
              <a:schemeClr val="phClr">
                <a:shade val="94000"/>
                <a:satMod val="130000"/>
              </a:schemeClr>
            </a:gs>
            <a:gs pos="100000">
              <a:schemeClr val="phClr">
                <a:shade val="67000"/>
                <a:satMod val="15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2700000" algn="br" rotWithShape="0">
              <a:srgbClr val="000000">
                <a:alpha val="40000"/>
              </a:srgbClr>
            </a:outerShdw>
          </a:effectLst>
        </a:effectStyle>
        <a:effectStyle>
          <a:effectLst>
            <a:outerShdw blurRad="50800" dist="38100" dir="2700000" algn="br" rotWithShape="0">
              <a:srgbClr val="000000">
                <a:alpha val="40000"/>
              </a:srgbClr>
            </a:outerShdw>
          </a:effectLst>
        </a:effectStyle>
        <a:effectStyle>
          <a:effectLst>
            <a:outerShdw blurRad="50800" dist="38100" dir="2700000" algn="br" rotWithShape="0">
              <a:srgbClr val="000000">
                <a:alpha val="40000"/>
              </a:srgbClr>
            </a:outerShdw>
          </a:effectLst>
          <a:scene3d>
            <a:camera prst="orthographicFront">
              <a:rot lat="0" lon="0" rev="0"/>
            </a:camera>
            <a:lightRig rig="threePt" dir="t">
              <a:rot lat="0" lon="0" rev="2700000"/>
            </a:lightRig>
          </a:scene3d>
          <a:sp3d contourW="19050">
            <a:bevelT w="31750" h="38100"/>
            <a:contourClr>
              <a:schemeClr val="phClr">
                <a:shade val="15000"/>
                <a:satMod val="110000"/>
              </a:schemeClr>
            </a:contourClr>
          </a:sp3d>
        </a:effectStyle>
      </a:effectStyleLst>
      <a:bgFillStyleLst>
        <a:solidFill>
          <a:schemeClr val="phClr"/>
        </a:solidFill>
        <a:gradFill rotWithShape="1">
          <a:gsLst>
            <a:gs pos="0">
              <a:schemeClr val="phClr">
                <a:tint val="64000"/>
                <a:satMod val="210000"/>
              </a:schemeClr>
            </a:gs>
            <a:gs pos="40000">
              <a:schemeClr val="phClr">
                <a:tint val="72000"/>
                <a:shade val="99000"/>
                <a:satMod val="200000"/>
              </a:schemeClr>
            </a:gs>
            <a:gs pos="100000">
              <a:schemeClr val="phClr">
                <a:tint val="100000"/>
                <a:shade val="30000"/>
                <a:alpha val="100000"/>
                <a:satMod val="175000"/>
                <a:lumMod val="100000"/>
              </a:schemeClr>
            </a:gs>
          </a:gsLst>
          <a:path path="circle">
            <a:fillToRect l="50000" t="-80000" r="50000" b="180000"/>
          </a:path>
        </a:gradFill>
        <a:blipFill rotWithShape="1">
          <a:blip xmlns:r="http://schemas.openxmlformats.org/officeDocument/2006/relationships" r:embed="rId1">
            <a:duotone>
              <a:schemeClr val="phClr">
                <a:tint val="86000"/>
                <a:alpha val="90000"/>
              </a:schemeClr>
              <a:schemeClr val="phClr">
                <a:shade val="49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TM01790493[[fn=SOHO]]</Template>
  <TotalTime>26</TotalTime>
  <Words>207</Words>
  <Application>Microsoft Office PowerPoint</Application>
  <PresentationFormat>Bildspel på skärmen (4:3)</PresentationFormat>
  <Paragraphs>24</Paragraphs>
  <Slides>5</Slides>
  <Notes>0</Notes>
  <HiddenSlides>0</HiddenSlides>
  <MMClips>0</MMClips>
  <ScaleCrop>false</ScaleCrop>
  <HeadingPairs>
    <vt:vector size="4" baseType="variant">
      <vt:variant>
        <vt:lpstr>Tema</vt:lpstr>
      </vt:variant>
      <vt:variant>
        <vt:i4>1</vt:i4>
      </vt:variant>
      <vt:variant>
        <vt:lpstr>Bildrubriker</vt:lpstr>
      </vt:variant>
      <vt:variant>
        <vt:i4>5</vt:i4>
      </vt:variant>
    </vt:vector>
  </HeadingPairs>
  <TitlesOfParts>
    <vt:vector size="6" baseType="lpstr">
      <vt:lpstr>Soho</vt:lpstr>
      <vt:lpstr>Webbloppis.com</vt:lpstr>
      <vt:lpstr>Koncept</vt:lpstr>
      <vt:lpstr>Ekonomi</vt:lpstr>
      <vt:lpstr>Ekonomi</vt:lpstr>
      <vt:lpstr>Och nu till siten!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Webbloppis.com</dc:title>
  <dc:creator>Hélène Francke</dc:creator>
  <cp:lastModifiedBy>Hélène Francke</cp:lastModifiedBy>
  <cp:revision>11</cp:revision>
  <dcterms:created xsi:type="dcterms:W3CDTF">2016-01-24T13:55:12Z</dcterms:created>
  <dcterms:modified xsi:type="dcterms:W3CDTF">2016-01-25T10:25:16Z</dcterms:modified>
</cp:coreProperties>
</file>