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Montserrat"/>
      <p:regular r:id="rId47"/>
      <p:bold r:id="rId48"/>
      <p:italic r:id="rId49"/>
      <p:boldItalic r:id="rId50"/>
    </p:embeddedFont>
    <p:embeddedFont>
      <p:font typeface="Overpas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pass-regular.fntdata"/><Relationship Id="rId50" Type="http://schemas.openxmlformats.org/officeDocument/2006/relationships/font" Target="fonts/Montserrat-boldItalic.fntdata"/><Relationship Id="rId53" Type="http://schemas.openxmlformats.org/officeDocument/2006/relationships/font" Target="fonts/Overpass-italic.fntdata"/><Relationship Id="rId52" Type="http://schemas.openxmlformats.org/officeDocument/2006/relationships/font" Target="fonts/Overpas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verpas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ab1a595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b1a595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ab1a595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b1a595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ab1a595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b1a5958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ab1a5958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b1a5958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ab1a5958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b1a5958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ab1a5958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b1a5958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ab1a5958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ab1a5958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ab1a5958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ab1a5958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ab1a5958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ab1a5958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ab1a5958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ab1a5958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ab1a5958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ab1a5958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7ab1a5958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b1a5958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ab1a59582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ab1a59582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ab1a5958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ab1a5958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ab1a5958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ab1a5958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7ab1a5958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ab1a5958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ab1a5958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ab1a5958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7ab1a5958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ab1a5958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7ab1a5958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ab1a5958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ab1a5958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ab1a5958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ab1a5958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b1a5958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7ab1a59582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ab1a59582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7ab1a5958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7ab1a5958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7ab1a59582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7ab1a59582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7ab1a5958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7ab1a5958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ab1a59582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ab1a59582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ab1a59582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ab1a59582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7ab1a59582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7ab1a59582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ab1a59582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ab1a59582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7ab1a59582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7ab1a59582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7ab1a5958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7ab1a5958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b1a5958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b1a5958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ab1a59582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ab1a59582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7ab1a59582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7ab1a59582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7ab1a5958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7ab1a5958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ab1a59582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b1a59582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ab1a59582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b1a59582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b1a595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b1a595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b1a595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b1a595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ab1a595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b1a595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 name="Google Shape;128;p22"/>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22"/>
          <p:cNvCxnSpPr>
            <a:stCxn id="128" idx="6"/>
            <a:endCxn id="133"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22"/>
          <p:cNvCxnSpPr>
            <a:stCxn id="129" idx="6"/>
            <a:endCxn id="133"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22"/>
          <p:cNvCxnSpPr>
            <a:endCxn id="134"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22"/>
          <p:cNvCxnSpPr>
            <a:stCxn id="131" idx="6"/>
            <a:endCxn id="135"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142" name="Google Shape;142;p22"/>
          <p:cNvCxnSpPr>
            <a:stCxn id="132" idx="6"/>
            <a:endCxn id="133"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143" name="Google Shape;143;p22"/>
          <p:cNvCxnSpPr>
            <a:stCxn id="132" idx="6"/>
            <a:endCxn id="134"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144" name="Google Shape;144;p22"/>
          <p:cNvCxnSpPr>
            <a:stCxn id="132" idx="6"/>
            <a:endCxn id="135"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145" name="Google Shape;145;p22"/>
          <p:cNvCxnSpPr>
            <a:stCxn id="131" idx="6"/>
            <a:endCxn id="133"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146" name="Google Shape;146;p22"/>
          <p:cNvCxnSpPr>
            <a:stCxn id="131" idx="6"/>
            <a:endCxn id="134"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147" name="Google Shape;147;p22"/>
          <p:cNvCxnSpPr>
            <a:stCxn id="130" idx="6"/>
            <a:endCxn id="135"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22"/>
          <p:cNvCxnSpPr>
            <a:stCxn id="130" idx="6"/>
            <a:endCxn id="133"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22"/>
          <p:cNvCxnSpPr>
            <a:stCxn id="129"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150" name="Google Shape;150;p22"/>
          <p:cNvCxnSpPr>
            <a:stCxn id="129" idx="6"/>
            <a:endCxn id="135"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151" name="Google Shape;151;p22"/>
          <p:cNvCxnSpPr>
            <a:stCxn id="128" idx="6"/>
            <a:endCxn id="134"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152" name="Google Shape;152;p22"/>
          <p:cNvCxnSpPr>
            <a:stCxn id="133" idx="6"/>
            <a:endCxn id="136"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p22"/>
          <p:cNvCxnSpPr>
            <a:stCxn id="128" idx="6"/>
            <a:endCxn id="135"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154" name="Google Shape;154;p22"/>
          <p:cNvCxnSpPr>
            <a:stCxn id="133" idx="6"/>
            <a:endCxn id="137"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155" name="Google Shape;155;p22"/>
          <p:cNvCxnSpPr>
            <a:stCxn id="134" idx="6"/>
            <a:endCxn id="136"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2"/>
          <p:cNvCxnSpPr>
            <a:stCxn id="134" idx="6"/>
            <a:endCxn id="137"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p22"/>
          <p:cNvCxnSpPr>
            <a:stCxn id="135" idx="7"/>
            <a:endCxn id="136"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2"/>
          <p:cNvCxnSpPr>
            <a:stCxn id="135" idx="6"/>
            <a:endCxn id="137"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159" name="Google Shape;159;p22"/>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2"/>
          <p:cNvCxnSpPr>
            <a:stCxn id="159" idx="6"/>
            <a:endCxn id="164"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168" name="Google Shape;168;p22"/>
          <p:cNvCxnSpPr>
            <a:stCxn id="160" idx="6"/>
            <a:endCxn id="164"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169" name="Google Shape;169;p22"/>
          <p:cNvCxnSpPr>
            <a:endCxn id="165"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170" name="Google Shape;170;p22"/>
          <p:cNvCxnSpPr>
            <a:stCxn id="162" idx="6"/>
            <a:endCxn id="166"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171" name="Google Shape;171;p22"/>
          <p:cNvCxnSpPr>
            <a:stCxn id="163" idx="6"/>
            <a:endCxn id="164"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172" name="Google Shape;172;p22"/>
          <p:cNvCxnSpPr>
            <a:stCxn id="163" idx="6"/>
            <a:endCxn id="165"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173" name="Google Shape;173;p22"/>
          <p:cNvCxnSpPr>
            <a:stCxn id="163" idx="6"/>
            <a:endCxn id="166"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174" name="Google Shape;174;p22"/>
          <p:cNvCxnSpPr>
            <a:stCxn id="162" idx="6"/>
            <a:endCxn id="164"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175" name="Google Shape;175;p22"/>
          <p:cNvCxnSpPr>
            <a:stCxn id="162" idx="6"/>
            <a:endCxn id="165"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176" name="Google Shape;176;p22"/>
          <p:cNvCxnSpPr>
            <a:stCxn id="161" idx="6"/>
            <a:endCxn id="166"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177" name="Google Shape;177;p22"/>
          <p:cNvCxnSpPr>
            <a:stCxn id="161" idx="6"/>
            <a:endCxn id="164"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178" name="Google Shape;178;p22"/>
          <p:cNvCxnSpPr>
            <a:stCxn id="160"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179" name="Google Shape;179;p22"/>
          <p:cNvCxnSpPr>
            <a:stCxn id="160" idx="6"/>
            <a:endCxn id="166"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180" name="Google Shape;180;p22"/>
          <p:cNvCxnSpPr>
            <a:stCxn id="159" idx="6"/>
            <a:endCxn id="165"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181" name="Google Shape;181;p22"/>
          <p:cNvCxnSpPr>
            <a:stCxn id="164"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182" name="Google Shape;182;p22"/>
          <p:cNvCxnSpPr>
            <a:stCxn id="159" idx="6"/>
            <a:endCxn id="166"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183" name="Google Shape;183;p22"/>
          <p:cNvCxnSpPr>
            <a:stCxn id="164"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184" name="Google Shape;184;p22"/>
          <p:cNvCxnSpPr>
            <a:stCxn id="165" idx="6"/>
            <a:endCxn id="136"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185" name="Google Shape;185;p22"/>
          <p:cNvCxnSpPr>
            <a:stCxn id="165" idx="6"/>
            <a:endCxn id="137"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186" name="Google Shape;186;p22"/>
          <p:cNvCxnSpPr>
            <a:stCxn id="166" idx="7"/>
            <a:endCxn id="136"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187" name="Google Shape;187;p22"/>
          <p:cNvCxnSpPr>
            <a:stCxn id="166" idx="6"/>
            <a:endCxn id="137"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193" name="Google Shape;19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 name="Google Shape;19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 name="Google Shape;195;p23"/>
          <p:cNvSpPr/>
          <p:nvPr/>
        </p:nvSpPr>
        <p:spPr>
          <a:xfrm rot="-5400000">
            <a:off x="549250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rot="-5400000">
            <a:off x="6099356"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rot="-5400000">
            <a:off x="670623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rot="-5400000">
            <a:off x="7242305"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5400000">
            <a:off x="7825637"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5400000">
            <a:off x="5979010"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5400000">
            <a:off x="6691057"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5400000">
            <a:off x="7433451"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3"/>
          <p:cNvCxnSpPr>
            <a:stCxn id="195" idx="6"/>
            <a:endCxn id="200" idx="1"/>
          </p:cNvCxnSpPr>
          <p:nvPr/>
        </p:nvCxnSpPr>
        <p:spPr>
          <a:xfrm flipH="1" rot="10800000">
            <a:off x="5713601" y="4024976"/>
            <a:ext cx="330300" cy="4911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3"/>
          <p:cNvCxnSpPr>
            <a:stCxn id="196" idx="6"/>
            <a:endCxn id="200" idx="2"/>
          </p:cNvCxnSpPr>
          <p:nvPr/>
        </p:nvCxnSpPr>
        <p:spPr>
          <a:xfrm rot="10800000">
            <a:off x="6200156" y="4089776"/>
            <a:ext cx="120300" cy="4263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3"/>
          <p:cNvCxnSpPr>
            <a:endCxn id="201" idx="2"/>
          </p:cNvCxnSpPr>
          <p:nvPr/>
        </p:nvCxnSpPr>
        <p:spPr>
          <a:xfrm rot="10800000">
            <a:off x="6912157" y="4089812"/>
            <a:ext cx="0" cy="426300"/>
          </a:xfrm>
          <a:prstGeom prst="straightConnector1">
            <a:avLst/>
          </a:prstGeom>
          <a:noFill/>
          <a:ln cap="flat" cmpd="sng" w="19050">
            <a:solidFill>
              <a:schemeClr val="dk2"/>
            </a:solidFill>
            <a:prstDash val="solid"/>
            <a:round/>
            <a:headEnd len="med" w="med" type="none"/>
            <a:tailEnd len="med" w="med" type="triangle"/>
          </a:ln>
        </p:spPr>
      </p:cxnSp>
      <p:cxnSp>
        <p:nvCxnSpPr>
          <p:cNvPr id="208" name="Google Shape;208;p23"/>
          <p:cNvCxnSpPr>
            <a:stCxn id="198" idx="6"/>
            <a:endCxn id="202" idx="2"/>
          </p:cNvCxnSpPr>
          <p:nvPr/>
        </p:nvCxnSpPr>
        <p:spPr>
          <a:xfrm flipH="1" rot="10800000">
            <a:off x="7463405" y="4089776"/>
            <a:ext cx="19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09" name="Google Shape;209;p23"/>
          <p:cNvCxnSpPr>
            <a:stCxn id="199" idx="6"/>
            <a:endCxn id="200" idx="3"/>
          </p:cNvCxnSpPr>
          <p:nvPr/>
        </p:nvCxnSpPr>
        <p:spPr>
          <a:xfrm rot="10800000">
            <a:off x="6356537" y="4024976"/>
            <a:ext cx="1690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3"/>
          <p:cNvCxnSpPr>
            <a:stCxn id="199" idx="6"/>
            <a:endCxn id="201" idx="3"/>
          </p:cNvCxnSpPr>
          <p:nvPr/>
        </p:nvCxnSpPr>
        <p:spPr>
          <a:xfrm rot="10800000">
            <a:off x="7068437" y="4024976"/>
            <a:ext cx="978300" cy="49110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3"/>
          <p:cNvCxnSpPr>
            <a:stCxn id="199" idx="6"/>
            <a:endCxn id="202" idx="2"/>
          </p:cNvCxnSpPr>
          <p:nvPr/>
        </p:nvCxnSpPr>
        <p:spPr>
          <a:xfrm rot="10800000">
            <a:off x="7654637" y="4089776"/>
            <a:ext cx="392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3"/>
          <p:cNvCxnSpPr>
            <a:stCxn id="198" idx="6"/>
            <a:endCxn id="200" idx="3"/>
          </p:cNvCxnSpPr>
          <p:nvPr/>
        </p:nvCxnSpPr>
        <p:spPr>
          <a:xfrm rot="10800000">
            <a:off x="6356405" y="4024976"/>
            <a:ext cx="1107000" cy="491100"/>
          </a:xfrm>
          <a:prstGeom prst="straightConnector1">
            <a:avLst/>
          </a:prstGeom>
          <a:noFill/>
          <a:ln cap="flat" cmpd="sng" w="19050">
            <a:solidFill>
              <a:schemeClr val="dk2"/>
            </a:solidFill>
            <a:prstDash val="solid"/>
            <a:round/>
            <a:headEnd len="med" w="med" type="none"/>
            <a:tailEnd len="med" w="med" type="triangle"/>
          </a:ln>
        </p:spPr>
      </p:cxnSp>
      <p:cxnSp>
        <p:nvCxnSpPr>
          <p:cNvPr id="213" name="Google Shape;213;p23"/>
          <p:cNvCxnSpPr>
            <a:stCxn id="198" idx="6"/>
            <a:endCxn id="201" idx="2"/>
          </p:cNvCxnSpPr>
          <p:nvPr/>
        </p:nvCxnSpPr>
        <p:spPr>
          <a:xfrm rot="10800000">
            <a:off x="6912305" y="4089776"/>
            <a:ext cx="55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4" name="Google Shape;214;p23"/>
          <p:cNvCxnSpPr>
            <a:stCxn id="197" idx="6"/>
            <a:endCxn id="202" idx="1"/>
          </p:cNvCxnSpPr>
          <p:nvPr/>
        </p:nvCxnSpPr>
        <p:spPr>
          <a:xfrm flipH="1" rot="10800000">
            <a:off x="6927331" y="4024976"/>
            <a:ext cx="570900" cy="4911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23"/>
          <p:cNvCxnSpPr>
            <a:stCxn id="197" idx="6"/>
            <a:endCxn id="200" idx="2"/>
          </p:cNvCxnSpPr>
          <p:nvPr/>
        </p:nvCxnSpPr>
        <p:spPr>
          <a:xfrm rot="10800000">
            <a:off x="6200131" y="4089776"/>
            <a:ext cx="727200" cy="426300"/>
          </a:xfrm>
          <a:prstGeom prst="straightConnector1">
            <a:avLst/>
          </a:prstGeom>
          <a:noFill/>
          <a:ln cap="flat" cmpd="sng" w="19050">
            <a:solidFill>
              <a:schemeClr val="dk2"/>
            </a:solidFill>
            <a:prstDash val="solid"/>
            <a:round/>
            <a:headEnd len="med" w="med" type="none"/>
            <a:tailEnd len="med" w="med" type="triangle"/>
          </a:ln>
        </p:spPr>
      </p:cxnSp>
      <p:cxnSp>
        <p:nvCxnSpPr>
          <p:cNvPr id="216" name="Google Shape;216;p23"/>
          <p:cNvCxnSpPr>
            <a:stCxn id="196" idx="6"/>
          </p:cNvCxnSpPr>
          <p:nvPr/>
        </p:nvCxnSpPr>
        <p:spPr>
          <a:xfrm flipH="1" rot="10800000">
            <a:off x="6320456" y="4025276"/>
            <a:ext cx="435000" cy="490800"/>
          </a:xfrm>
          <a:prstGeom prst="straightConnector1">
            <a:avLst/>
          </a:prstGeom>
          <a:noFill/>
          <a:ln cap="flat" cmpd="sng" w="19050">
            <a:solidFill>
              <a:schemeClr val="dk2"/>
            </a:solidFill>
            <a:prstDash val="solid"/>
            <a:round/>
            <a:headEnd len="med" w="med" type="none"/>
            <a:tailEnd len="med" w="med" type="triangle"/>
          </a:ln>
        </p:spPr>
      </p:cxnSp>
      <p:cxnSp>
        <p:nvCxnSpPr>
          <p:cNvPr id="217" name="Google Shape;217;p23"/>
          <p:cNvCxnSpPr>
            <a:stCxn id="196" idx="6"/>
            <a:endCxn id="202" idx="1"/>
          </p:cNvCxnSpPr>
          <p:nvPr/>
        </p:nvCxnSpPr>
        <p:spPr>
          <a:xfrm flipH="1" rot="10800000">
            <a:off x="6320456" y="4024976"/>
            <a:ext cx="1177800" cy="4911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23"/>
          <p:cNvCxnSpPr>
            <a:stCxn id="195" idx="6"/>
            <a:endCxn id="201" idx="1"/>
          </p:cNvCxnSpPr>
          <p:nvPr/>
        </p:nvCxnSpPr>
        <p:spPr>
          <a:xfrm flipH="1" rot="10800000">
            <a:off x="5713601" y="4024976"/>
            <a:ext cx="1042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9" name="Google Shape;219;p23"/>
          <p:cNvCxnSpPr>
            <a:stCxn id="200" idx="6"/>
            <a:endCxn id="203" idx="1"/>
          </p:cNvCxnSpPr>
          <p:nvPr/>
        </p:nvCxnSpPr>
        <p:spPr>
          <a:xfrm flipH="1" rot="10800000">
            <a:off x="6200110" y="3156512"/>
            <a:ext cx="229500" cy="491100"/>
          </a:xfrm>
          <a:prstGeom prst="straightConnector1">
            <a:avLst/>
          </a:prstGeom>
          <a:noFill/>
          <a:ln cap="flat" cmpd="sng" w="19050">
            <a:solidFill>
              <a:schemeClr val="dk2"/>
            </a:solidFill>
            <a:prstDash val="solid"/>
            <a:round/>
            <a:headEnd len="med" w="med" type="none"/>
            <a:tailEnd len="med" w="med" type="triangle"/>
          </a:ln>
        </p:spPr>
      </p:cxnSp>
      <p:cxnSp>
        <p:nvCxnSpPr>
          <p:cNvPr id="220" name="Google Shape;220;p23"/>
          <p:cNvCxnSpPr>
            <a:stCxn id="195" idx="6"/>
            <a:endCxn id="202" idx="1"/>
          </p:cNvCxnSpPr>
          <p:nvPr/>
        </p:nvCxnSpPr>
        <p:spPr>
          <a:xfrm flipH="1" rot="10800000">
            <a:off x="5713601" y="4024976"/>
            <a:ext cx="1784700" cy="491100"/>
          </a:xfrm>
          <a:prstGeom prst="straightConnector1">
            <a:avLst/>
          </a:prstGeom>
          <a:noFill/>
          <a:ln cap="flat" cmpd="sng" w="19050">
            <a:solidFill>
              <a:schemeClr val="dk2"/>
            </a:solidFill>
            <a:prstDash val="solid"/>
            <a:round/>
            <a:headEnd len="med" w="med" type="none"/>
            <a:tailEnd len="med" w="med" type="triangle"/>
          </a:ln>
        </p:spPr>
      </p:cxnSp>
      <p:cxnSp>
        <p:nvCxnSpPr>
          <p:cNvPr id="221" name="Google Shape;221;p23"/>
          <p:cNvCxnSpPr>
            <a:stCxn id="200" idx="6"/>
            <a:endCxn id="204" idx="1"/>
          </p:cNvCxnSpPr>
          <p:nvPr/>
        </p:nvCxnSpPr>
        <p:spPr>
          <a:xfrm flipH="1" rot="10800000">
            <a:off x="6200110" y="3156512"/>
            <a:ext cx="822900" cy="4911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23"/>
          <p:cNvCxnSpPr>
            <a:stCxn id="201" idx="6"/>
            <a:endCxn id="203" idx="2"/>
          </p:cNvCxnSpPr>
          <p:nvPr/>
        </p:nvCxnSpPr>
        <p:spPr>
          <a:xfrm rot="10800000">
            <a:off x="6585757" y="3221312"/>
            <a:ext cx="326400" cy="426300"/>
          </a:xfrm>
          <a:prstGeom prst="straightConnector1">
            <a:avLst/>
          </a:prstGeom>
          <a:noFill/>
          <a:ln cap="flat" cmpd="sng" w="19050">
            <a:solidFill>
              <a:schemeClr val="dk2"/>
            </a:solidFill>
            <a:prstDash val="solid"/>
            <a:round/>
            <a:headEnd len="med" w="med" type="none"/>
            <a:tailEnd len="med" w="med" type="triangle"/>
          </a:ln>
        </p:spPr>
      </p:cxnSp>
      <p:cxnSp>
        <p:nvCxnSpPr>
          <p:cNvPr id="223" name="Google Shape;223;p23"/>
          <p:cNvCxnSpPr>
            <a:stCxn id="201" idx="6"/>
            <a:endCxn id="204" idx="2"/>
          </p:cNvCxnSpPr>
          <p:nvPr/>
        </p:nvCxnSpPr>
        <p:spPr>
          <a:xfrm flipH="1" rot="10800000">
            <a:off x="6912157" y="3221312"/>
            <a:ext cx="267000" cy="4263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3"/>
          <p:cNvCxnSpPr>
            <a:stCxn id="202" idx="7"/>
            <a:endCxn id="203" idx="3"/>
          </p:cNvCxnSpPr>
          <p:nvPr/>
        </p:nvCxnSpPr>
        <p:spPr>
          <a:xfrm rot="10800000">
            <a:off x="6742209" y="3156471"/>
            <a:ext cx="756000" cy="5559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3"/>
          <p:cNvCxnSpPr>
            <a:stCxn id="202" idx="6"/>
            <a:endCxn id="204" idx="3"/>
          </p:cNvCxnSpPr>
          <p:nvPr/>
        </p:nvCxnSpPr>
        <p:spPr>
          <a:xfrm rot="10800000">
            <a:off x="7335651" y="3156512"/>
            <a:ext cx="318900" cy="491100"/>
          </a:xfrm>
          <a:prstGeom prst="straightConnector1">
            <a:avLst/>
          </a:prstGeom>
          <a:noFill/>
          <a:ln cap="flat" cmpd="sng" w="19050">
            <a:solidFill>
              <a:schemeClr val="dk2"/>
            </a:solidFill>
            <a:prstDash val="solid"/>
            <a:round/>
            <a:headEnd len="med" w="med" type="none"/>
            <a:tailEnd len="med" w="med" type="triangle"/>
          </a:ln>
        </p:spPr>
      </p:cxnSp>
      <p:sp>
        <p:nvSpPr>
          <p:cNvPr id="226" name="Google Shape;226;p23"/>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rot="-5400000">
            <a:off x="600816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rot="-5400000">
            <a:off x="6720207"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rot="-5400000">
            <a:off x="746260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23"/>
          <p:cNvCxnSpPr>
            <a:stCxn id="226" idx="6"/>
            <a:endCxn id="231" idx="1"/>
          </p:cNvCxnSpPr>
          <p:nvPr/>
        </p:nvCxnSpPr>
        <p:spPr>
          <a:xfrm>
            <a:off x="5742752" y="1454076"/>
            <a:ext cx="330300" cy="491100"/>
          </a:xfrm>
          <a:prstGeom prst="straightConnector1">
            <a:avLst/>
          </a:prstGeom>
          <a:noFill/>
          <a:ln cap="flat" cmpd="sng" w="19050">
            <a:solidFill>
              <a:schemeClr val="dk2"/>
            </a:solidFill>
            <a:prstDash val="solid"/>
            <a:round/>
            <a:headEnd len="med" w="med" type="triangle"/>
            <a:tailEnd len="med" w="med" type="none"/>
          </a:ln>
        </p:spPr>
      </p:cxnSp>
      <p:cxnSp>
        <p:nvCxnSpPr>
          <p:cNvPr id="235" name="Google Shape;235;p23"/>
          <p:cNvCxnSpPr>
            <a:stCxn id="227" idx="6"/>
            <a:endCxn id="231" idx="2"/>
          </p:cNvCxnSpPr>
          <p:nvPr/>
        </p:nvCxnSpPr>
        <p:spPr>
          <a:xfrm flipH="1">
            <a:off x="6229306" y="1454076"/>
            <a:ext cx="120300" cy="426300"/>
          </a:xfrm>
          <a:prstGeom prst="straightConnector1">
            <a:avLst/>
          </a:prstGeom>
          <a:noFill/>
          <a:ln cap="flat" cmpd="sng" w="19050">
            <a:solidFill>
              <a:schemeClr val="dk2"/>
            </a:solidFill>
            <a:prstDash val="solid"/>
            <a:round/>
            <a:headEnd len="med" w="med" type="triangle"/>
            <a:tailEnd len="med" w="med" type="none"/>
          </a:ln>
        </p:spPr>
      </p:cxnSp>
      <p:cxnSp>
        <p:nvCxnSpPr>
          <p:cNvPr id="236" name="Google Shape;236;p23"/>
          <p:cNvCxnSpPr>
            <a:endCxn id="232" idx="2"/>
          </p:cNvCxnSpPr>
          <p:nvPr/>
        </p:nvCxnSpPr>
        <p:spPr>
          <a:xfrm>
            <a:off x="6941307" y="1454039"/>
            <a:ext cx="0" cy="426300"/>
          </a:xfrm>
          <a:prstGeom prst="straightConnector1">
            <a:avLst/>
          </a:prstGeom>
          <a:noFill/>
          <a:ln cap="flat" cmpd="sng" w="19050">
            <a:solidFill>
              <a:schemeClr val="dk2"/>
            </a:solidFill>
            <a:prstDash val="solid"/>
            <a:round/>
            <a:headEnd len="med" w="med" type="triangle"/>
            <a:tailEnd len="med" w="med" type="none"/>
          </a:ln>
        </p:spPr>
      </p:cxnSp>
      <p:cxnSp>
        <p:nvCxnSpPr>
          <p:cNvPr id="237" name="Google Shape;237;p23"/>
          <p:cNvCxnSpPr>
            <a:stCxn id="229" idx="6"/>
            <a:endCxn id="233" idx="2"/>
          </p:cNvCxnSpPr>
          <p:nvPr/>
        </p:nvCxnSpPr>
        <p:spPr>
          <a:xfrm>
            <a:off x="7492555" y="1454076"/>
            <a:ext cx="19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38" name="Google Shape;238;p23"/>
          <p:cNvCxnSpPr>
            <a:stCxn id="230" idx="6"/>
            <a:endCxn id="231" idx="3"/>
          </p:cNvCxnSpPr>
          <p:nvPr/>
        </p:nvCxnSpPr>
        <p:spPr>
          <a:xfrm flipH="1">
            <a:off x="6385687" y="1454076"/>
            <a:ext cx="1690200" cy="491100"/>
          </a:xfrm>
          <a:prstGeom prst="straightConnector1">
            <a:avLst/>
          </a:prstGeom>
          <a:noFill/>
          <a:ln cap="flat" cmpd="sng" w="19050">
            <a:solidFill>
              <a:schemeClr val="dk2"/>
            </a:solidFill>
            <a:prstDash val="solid"/>
            <a:round/>
            <a:headEnd len="med" w="med" type="triangle"/>
            <a:tailEnd len="med" w="med" type="none"/>
          </a:ln>
        </p:spPr>
      </p:cxnSp>
      <p:cxnSp>
        <p:nvCxnSpPr>
          <p:cNvPr id="239" name="Google Shape;239;p23"/>
          <p:cNvCxnSpPr>
            <a:stCxn id="230" idx="6"/>
            <a:endCxn id="232" idx="3"/>
          </p:cNvCxnSpPr>
          <p:nvPr/>
        </p:nvCxnSpPr>
        <p:spPr>
          <a:xfrm flipH="1">
            <a:off x="7097587" y="1454076"/>
            <a:ext cx="978300" cy="491100"/>
          </a:xfrm>
          <a:prstGeom prst="straightConnector1">
            <a:avLst/>
          </a:prstGeom>
          <a:noFill/>
          <a:ln cap="flat" cmpd="sng" w="19050">
            <a:solidFill>
              <a:schemeClr val="dk2"/>
            </a:solidFill>
            <a:prstDash val="solid"/>
            <a:round/>
            <a:headEnd len="med" w="med" type="triangle"/>
            <a:tailEnd len="med" w="med" type="none"/>
          </a:ln>
        </p:spPr>
      </p:cxnSp>
      <p:cxnSp>
        <p:nvCxnSpPr>
          <p:cNvPr id="240" name="Google Shape;240;p23"/>
          <p:cNvCxnSpPr>
            <a:stCxn id="230" idx="6"/>
            <a:endCxn id="233" idx="2"/>
          </p:cNvCxnSpPr>
          <p:nvPr/>
        </p:nvCxnSpPr>
        <p:spPr>
          <a:xfrm flipH="1">
            <a:off x="7683787" y="1454076"/>
            <a:ext cx="392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1" name="Google Shape;241;p23"/>
          <p:cNvCxnSpPr>
            <a:stCxn id="229" idx="6"/>
            <a:endCxn id="231" idx="3"/>
          </p:cNvCxnSpPr>
          <p:nvPr/>
        </p:nvCxnSpPr>
        <p:spPr>
          <a:xfrm flipH="1">
            <a:off x="6385555" y="1454076"/>
            <a:ext cx="1107000" cy="491100"/>
          </a:xfrm>
          <a:prstGeom prst="straightConnector1">
            <a:avLst/>
          </a:prstGeom>
          <a:noFill/>
          <a:ln cap="flat" cmpd="sng" w="19050">
            <a:solidFill>
              <a:schemeClr val="dk2"/>
            </a:solidFill>
            <a:prstDash val="solid"/>
            <a:round/>
            <a:headEnd len="med" w="med" type="triangle"/>
            <a:tailEnd len="med" w="med" type="none"/>
          </a:ln>
        </p:spPr>
      </p:cxnSp>
      <p:cxnSp>
        <p:nvCxnSpPr>
          <p:cNvPr id="242" name="Google Shape;242;p23"/>
          <p:cNvCxnSpPr>
            <a:stCxn id="229" idx="6"/>
            <a:endCxn id="232" idx="2"/>
          </p:cNvCxnSpPr>
          <p:nvPr/>
        </p:nvCxnSpPr>
        <p:spPr>
          <a:xfrm flipH="1">
            <a:off x="6941455" y="1454076"/>
            <a:ext cx="55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3" name="Google Shape;243;p23"/>
          <p:cNvCxnSpPr>
            <a:stCxn id="228" idx="6"/>
            <a:endCxn id="233" idx="1"/>
          </p:cNvCxnSpPr>
          <p:nvPr/>
        </p:nvCxnSpPr>
        <p:spPr>
          <a:xfrm>
            <a:off x="6956481" y="1454076"/>
            <a:ext cx="570900" cy="491100"/>
          </a:xfrm>
          <a:prstGeom prst="straightConnector1">
            <a:avLst/>
          </a:prstGeom>
          <a:noFill/>
          <a:ln cap="flat" cmpd="sng" w="19050">
            <a:solidFill>
              <a:schemeClr val="dk2"/>
            </a:solidFill>
            <a:prstDash val="solid"/>
            <a:round/>
            <a:headEnd len="med" w="med" type="triangle"/>
            <a:tailEnd len="med" w="med" type="none"/>
          </a:ln>
        </p:spPr>
      </p:cxnSp>
      <p:cxnSp>
        <p:nvCxnSpPr>
          <p:cNvPr id="244" name="Google Shape;244;p23"/>
          <p:cNvCxnSpPr>
            <a:stCxn id="228" idx="6"/>
            <a:endCxn id="231" idx="2"/>
          </p:cNvCxnSpPr>
          <p:nvPr/>
        </p:nvCxnSpPr>
        <p:spPr>
          <a:xfrm flipH="1">
            <a:off x="6229281" y="1454076"/>
            <a:ext cx="727200" cy="426300"/>
          </a:xfrm>
          <a:prstGeom prst="straightConnector1">
            <a:avLst/>
          </a:prstGeom>
          <a:noFill/>
          <a:ln cap="flat" cmpd="sng" w="19050">
            <a:solidFill>
              <a:schemeClr val="dk2"/>
            </a:solidFill>
            <a:prstDash val="solid"/>
            <a:round/>
            <a:headEnd len="med" w="med" type="triangle"/>
            <a:tailEnd len="med" w="med" type="none"/>
          </a:ln>
        </p:spPr>
      </p:cxnSp>
      <p:cxnSp>
        <p:nvCxnSpPr>
          <p:cNvPr id="245" name="Google Shape;245;p23"/>
          <p:cNvCxnSpPr>
            <a:stCxn id="227" idx="6"/>
          </p:cNvCxnSpPr>
          <p:nvPr/>
        </p:nvCxnSpPr>
        <p:spPr>
          <a:xfrm>
            <a:off x="6349606" y="1454076"/>
            <a:ext cx="435000" cy="490800"/>
          </a:xfrm>
          <a:prstGeom prst="straightConnector1">
            <a:avLst/>
          </a:prstGeom>
          <a:noFill/>
          <a:ln cap="flat" cmpd="sng" w="19050">
            <a:solidFill>
              <a:schemeClr val="dk2"/>
            </a:solidFill>
            <a:prstDash val="solid"/>
            <a:round/>
            <a:headEnd len="med" w="med" type="triangle"/>
            <a:tailEnd len="med" w="med" type="none"/>
          </a:ln>
        </p:spPr>
      </p:cxnSp>
      <p:cxnSp>
        <p:nvCxnSpPr>
          <p:cNvPr id="246" name="Google Shape;246;p23"/>
          <p:cNvCxnSpPr>
            <a:stCxn id="227" idx="6"/>
            <a:endCxn id="233" idx="1"/>
          </p:cNvCxnSpPr>
          <p:nvPr/>
        </p:nvCxnSpPr>
        <p:spPr>
          <a:xfrm>
            <a:off x="6349606" y="1454076"/>
            <a:ext cx="1177800" cy="491100"/>
          </a:xfrm>
          <a:prstGeom prst="straightConnector1">
            <a:avLst/>
          </a:prstGeom>
          <a:noFill/>
          <a:ln cap="flat" cmpd="sng" w="19050">
            <a:solidFill>
              <a:schemeClr val="dk2"/>
            </a:solidFill>
            <a:prstDash val="solid"/>
            <a:round/>
            <a:headEnd len="med" w="med" type="triangle"/>
            <a:tailEnd len="med" w="med" type="none"/>
          </a:ln>
        </p:spPr>
      </p:cxnSp>
      <p:cxnSp>
        <p:nvCxnSpPr>
          <p:cNvPr id="247" name="Google Shape;247;p23"/>
          <p:cNvCxnSpPr>
            <a:stCxn id="226" idx="6"/>
            <a:endCxn id="232" idx="1"/>
          </p:cNvCxnSpPr>
          <p:nvPr/>
        </p:nvCxnSpPr>
        <p:spPr>
          <a:xfrm>
            <a:off x="5742752" y="1454076"/>
            <a:ext cx="1042200" cy="491100"/>
          </a:xfrm>
          <a:prstGeom prst="straightConnector1">
            <a:avLst/>
          </a:prstGeom>
          <a:noFill/>
          <a:ln cap="flat" cmpd="sng" w="19050">
            <a:solidFill>
              <a:schemeClr val="dk2"/>
            </a:solidFill>
            <a:prstDash val="solid"/>
            <a:round/>
            <a:headEnd len="med" w="med" type="triangle"/>
            <a:tailEnd len="med" w="med" type="none"/>
          </a:ln>
        </p:spPr>
      </p:cxnSp>
      <p:cxnSp>
        <p:nvCxnSpPr>
          <p:cNvPr id="248" name="Google Shape;248;p23"/>
          <p:cNvCxnSpPr>
            <a:stCxn id="231" idx="6"/>
          </p:cNvCxnSpPr>
          <p:nvPr/>
        </p:nvCxnSpPr>
        <p:spPr>
          <a:xfrm>
            <a:off x="6229261" y="2322539"/>
            <a:ext cx="229200" cy="490800"/>
          </a:xfrm>
          <a:prstGeom prst="straightConnector1">
            <a:avLst/>
          </a:prstGeom>
          <a:noFill/>
          <a:ln cap="flat" cmpd="sng" w="19050">
            <a:solidFill>
              <a:schemeClr val="dk2"/>
            </a:solidFill>
            <a:prstDash val="solid"/>
            <a:round/>
            <a:headEnd len="med" w="med" type="triangle"/>
            <a:tailEnd len="med" w="med" type="none"/>
          </a:ln>
        </p:spPr>
      </p:cxnSp>
      <p:cxnSp>
        <p:nvCxnSpPr>
          <p:cNvPr id="249" name="Google Shape;249;p23"/>
          <p:cNvCxnSpPr>
            <a:stCxn id="226" idx="6"/>
            <a:endCxn id="233" idx="1"/>
          </p:cNvCxnSpPr>
          <p:nvPr/>
        </p:nvCxnSpPr>
        <p:spPr>
          <a:xfrm>
            <a:off x="5742752" y="1454076"/>
            <a:ext cx="1784700" cy="491100"/>
          </a:xfrm>
          <a:prstGeom prst="straightConnector1">
            <a:avLst/>
          </a:prstGeom>
          <a:noFill/>
          <a:ln cap="flat" cmpd="sng" w="19050">
            <a:solidFill>
              <a:schemeClr val="dk2"/>
            </a:solidFill>
            <a:prstDash val="solid"/>
            <a:round/>
            <a:headEnd len="med" w="med" type="triangle"/>
            <a:tailEnd len="med" w="med" type="none"/>
          </a:ln>
        </p:spPr>
      </p:cxnSp>
      <p:cxnSp>
        <p:nvCxnSpPr>
          <p:cNvPr id="250" name="Google Shape;250;p23"/>
          <p:cNvCxnSpPr>
            <a:stCxn id="231" idx="6"/>
          </p:cNvCxnSpPr>
          <p:nvPr/>
        </p:nvCxnSpPr>
        <p:spPr>
          <a:xfrm>
            <a:off x="6229261" y="2322539"/>
            <a:ext cx="822900" cy="490800"/>
          </a:xfrm>
          <a:prstGeom prst="straightConnector1">
            <a:avLst/>
          </a:prstGeom>
          <a:noFill/>
          <a:ln cap="flat" cmpd="sng" w="19050">
            <a:solidFill>
              <a:schemeClr val="dk2"/>
            </a:solidFill>
            <a:prstDash val="solid"/>
            <a:round/>
            <a:headEnd len="med" w="med" type="triangle"/>
            <a:tailEnd len="med" w="med" type="none"/>
          </a:ln>
        </p:spPr>
      </p:cxnSp>
      <p:cxnSp>
        <p:nvCxnSpPr>
          <p:cNvPr id="251" name="Google Shape;251;p23"/>
          <p:cNvCxnSpPr>
            <a:stCxn id="232" idx="6"/>
            <a:endCxn id="203" idx="6"/>
          </p:cNvCxnSpPr>
          <p:nvPr/>
        </p:nvCxnSpPr>
        <p:spPr>
          <a:xfrm flipH="1">
            <a:off x="6585807" y="2322539"/>
            <a:ext cx="355500" cy="456600"/>
          </a:xfrm>
          <a:prstGeom prst="straightConnector1">
            <a:avLst/>
          </a:prstGeom>
          <a:noFill/>
          <a:ln cap="flat" cmpd="sng" w="19050">
            <a:solidFill>
              <a:schemeClr val="dk2"/>
            </a:solidFill>
            <a:prstDash val="solid"/>
            <a:round/>
            <a:headEnd len="med" w="med" type="triangle"/>
            <a:tailEnd len="med" w="med" type="none"/>
          </a:ln>
        </p:spPr>
      </p:cxnSp>
      <p:cxnSp>
        <p:nvCxnSpPr>
          <p:cNvPr id="252" name="Google Shape;252;p23"/>
          <p:cNvCxnSpPr>
            <a:stCxn id="232" idx="6"/>
            <a:endCxn id="204" idx="6"/>
          </p:cNvCxnSpPr>
          <p:nvPr/>
        </p:nvCxnSpPr>
        <p:spPr>
          <a:xfrm>
            <a:off x="6941307" y="2322539"/>
            <a:ext cx="237900" cy="456600"/>
          </a:xfrm>
          <a:prstGeom prst="straightConnector1">
            <a:avLst/>
          </a:prstGeom>
          <a:noFill/>
          <a:ln cap="flat" cmpd="sng" w="19050">
            <a:solidFill>
              <a:schemeClr val="dk2"/>
            </a:solidFill>
            <a:prstDash val="solid"/>
            <a:round/>
            <a:headEnd len="med" w="med" type="triangle"/>
            <a:tailEnd len="med" w="med" type="none"/>
          </a:ln>
        </p:spPr>
      </p:cxnSp>
      <p:cxnSp>
        <p:nvCxnSpPr>
          <p:cNvPr id="253" name="Google Shape;253;p23"/>
          <p:cNvCxnSpPr>
            <a:stCxn id="233" idx="7"/>
            <a:endCxn id="203" idx="5"/>
          </p:cNvCxnSpPr>
          <p:nvPr/>
        </p:nvCxnSpPr>
        <p:spPr>
          <a:xfrm flipH="1">
            <a:off x="6742260" y="2257780"/>
            <a:ext cx="785100" cy="586200"/>
          </a:xfrm>
          <a:prstGeom prst="straightConnector1">
            <a:avLst/>
          </a:prstGeom>
          <a:noFill/>
          <a:ln cap="flat" cmpd="sng" w="19050">
            <a:solidFill>
              <a:schemeClr val="dk2"/>
            </a:solidFill>
            <a:prstDash val="solid"/>
            <a:round/>
            <a:headEnd len="med" w="med" type="triangle"/>
            <a:tailEnd len="med" w="med" type="none"/>
          </a:ln>
        </p:spPr>
      </p:cxnSp>
      <p:cxnSp>
        <p:nvCxnSpPr>
          <p:cNvPr id="254" name="Google Shape;254;p23"/>
          <p:cNvCxnSpPr>
            <a:stCxn id="233" idx="6"/>
            <a:endCxn id="204" idx="5"/>
          </p:cNvCxnSpPr>
          <p:nvPr/>
        </p:nvCxnSpPr>
        <p:spPr>
          <a:xfrm flipH="1">
            <a:off x="7335701" y="2322539"/>
            <a:ext cx="348000" cy="521400"/>
          </a:xfrm>
          <a:prstGeom prst="straightConnector1">
            <a:avLst/>
          </a:prstGeom>
          <a:noFill/>
          <a:ln cap="flat" cmpd="sng" w="19050">
            <a:solidFill>
              <a:schemeClr val="dk2"/>
            </a:solidFill>
            <a:prstDash val="solid"/>
            <a:round/>
            <a:headEnd len="med" w="med" type="triangle"/>
            <a:tailEnd len="med" w="med" type="none"/>
          </a:ln>
        </p:spPr>
      </p:cxnSp>
      <p:sp>
        <p:nvSpPr>
          <p:cNvPr id="255" name="Google Shape;255;p23"/>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the layers and explain the basic idea of an autoencoder.</a:t>
            </a:r>
            <a:endParaRPr sz="30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261" name="Google Shape;26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 name="Google Shape;263;p24"/>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4"/>
          <p:cNvCxnSpPr>
            <a:stCxn id="265" idx="6"/>
            <a:endCxn id="271"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2" name="Google Shape;272;p24"/>
          <p:cNvCxnSpPr>
            <a:stCxn id="266" idx="6"/>
            <a:endCxn id="271"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3" name="Google Shape;273;p24"/>
          <p:cNvCxnSpPr>
            <a:endCxn id="263"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4" name="Google Shape;274;p24"/>
          <p:cNvCxnSpPr>
            <a:stCxn id="268" idx="6"/>
            <a:endCxn id="264"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5" name="Google Shape;275;p24"/>
          <p:cNvCxnSpPr>
            <a:stCxn id="269" idx="6"/>
            <a:endCxn id="263"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6" name="Google Shape;276;p24"/>
          <p:cNvCxnSpPr>
            <a:stCxn id="269" idx="6"/>
            <a:endCxn id="264"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7" name="Google Shape;277;p24"/>
          <p:cNvCxnSpPr>
            <a:stCxn id="268" idx="6"/>
            <a:endCxn id="263"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8" name="Google Shape;278;p24"/>
          <p:cNvCxnSpPr>
            <a:stCxn id="267" idx="6"/>
            <a:endCxn id="264"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9" name="Google Shape;279;p24"/>
          <p:cNvCxnSpPr>
            <a:stCxn id="266" idx="6"/>
            <a:endCxn id="264"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80" name="Google Shape;280;p24"/>
          <p:cNvCxnSpPr>
            <a:stCxn id="265" idx="6"/>
            <a:endCxn id="264"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281" name="Google Shape;281;p24"/>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simplify this even further with just a single hidden layer.</a:t>
            </a:r>
            <a:endParaRPr sz="3000">
              <a:solidFill>
                <a:srgbClr val="434343"/>
              </a:solidFill>
              <a:latin typeface="Montserrat"/>
              <a:ea typeface="Montserrat"/>
              <a:cs typeface="Montserrat"/>
              <a:sym typeface="Montserrat"/>
            </a:endParaRPr>
          </a:p>
        </p:txBody>
      </p:sp>
      <p:sp>
        <p:nvSpPr>
          <p:cNvPr id="271" name="Google Shape;271;p24"/>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24"/>
          <p:cNvCxnSpPr>
            <a:stCxn id="283" idx="6"/>
            <a:endCxn id="271"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24"/>
          <p:cNvCxnSpPr>
            <a:stCxn id="284" idx="6"/>
            <a:endCxn id="271"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24"/>
          <p:cNvCxnSpPr>
            <a:endCxn id="271"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24"/>
          <p:cNvCxnSpPr>
            <a:stCxn id="286" idx="6"/>
            <a:endCxn id="282"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24"/>
          <p:cNvCxnSpPr>
            <a:stCxn id="287" idx="6"/>
            <a:endCxn id="271"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24"/>
          <p:cNvCxnSpPr>
            <a:stCxn id="287" idx="6"/>
            <a:endCxn id="282"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24"/>
          <p:cNvCxnSpPr>
            <a:stCxn id="286" idx="6"/>
            <a:endCxn id="271"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24"/>
          <p:cNvCxnSpPr>
            <a:stCxn id="285" idx="6"/>
            <a:endCxn id="282"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24"/>
          <p:cNvCxnSpPr>
            <a:stCxn id="284" idx="6"/>
            <a:endCxn id="282"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24"/>
          <p:cNvCxnSpPr>
            <a:stCxn id="283" idx="6"/>
            <a:endCxn id="282"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watermark.jpg" id="302" name="Google Shape;302;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04" name="Google Shape;30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25"/>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5"/>
          <p:cNvCxnSpPr>
            <a:stCxn id="307" idx="6"/>
            <a:endCxn id="313"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4" name="Google Shape;314;p25"/>
          <p:cNvCxnSpPr>
            <a:stCxn id="308" idx="6"/>
            <a:endCxn id="313"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5" name="Google Shape;315;p25"/>
          <p:cNvCxnSpPr>
            <a:endCxn id="305"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6" name="Google Shape;316;p25"/>
          <p:cNvCxnSpPr>
            <a:stCxn id="310" idx="6"/>
            <a:endCxn id="306"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7" name="Google Shape;317;p25"/>
          <p:cNvCxnSpPr>
            <a:stCxn id="311" idx="6"/>
            <a:endCxn id="305"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8" name="Google Shape;318;p25"/>
          <p:cNvCxnSpPr>
            <a:stCxn id="311" idx="6"/>
            <a:endCxn id="306"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9" name="Google Shape;319;p25"/>
          <p:cNvCxnSpPr>
            <a:stCxn id="310" idx="6"/>
            <a:endCxn id="305"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0" name="Google Shape;320;p25"/>
          <p:cNvCxnSpPr>
            <a:stCxn id="309" idx="6"/>
            <a:endCxn id="306"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1" name="Google Shape;321;p25"/>
          <p:cNvCxnSpPr>
            <a:stCxn id="308" idx="6"/>
            <a:endCxn id="306"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2" name="Google Shape;322;p25"/>
          <p:cNvCxnSpPr>
            <a:stCxn id="307" idx="6"/>
            <a:endCxn id="306"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23" name="Google Shape;323;p25"/>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order to produce the same output at the final layer, the internal hidden layers must learn what features are important.</a:t>
            </a:r>
            <a:endParaRPr sz="3000">
              <a:solidFill>
                <a:srgbClr val="434343"/>
              </a:solidFill>
              <a:latin typeface="Montserrat"/>
              <a:ea typeface="Montserrat"/>
              <a:cs typeface="Montserrat"/>
              <a:sym typeface="Montserrat"/>
            </a:endParaRPr>
          </a:p>
        </p:txBody>
      </p:sp>
      <p:sp>
        <p:nvSpPr>
          <p:cNvPr id="313" name="Google Shape;313;p25"/>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25"/>
          <p:cNvCxnSpPr>
            <a:stCxn id="325" idx="6"/>
            <a:endCxn id="313"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25"/>
          <p:cNvCxnSpPr>
            <a:stCxn id="326" idx="6"/>
            <a:endCxn id="313"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25"/>
          <p:cNvCxnSpPr>
            <a:endCxn id="313"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25"/>
          <p:cNvCxnSpPr>
            <a:stCxn id="328" idx="6"/>
            <a:endCxn id="324"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25"/>
          <p:cNvCxnSpPr>
            <a:stCxn id="329" idx="6"/>
            <a:endCxn id="313"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25"/>
          <p:cNvCxnSpPr>
            <a:stCxn id="329" idx="6"/>
            <a:endCxn id="324"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25"/>
          <p:cNvCxnSpPr>
            <a:stCxn id="328" idx="6"/>
            <a:endCxn id="313"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25"/>
          <p:cNvCxnSpPr>
            <a:stCxn id="327" idx="6"/>
            <a:endCxn id="324"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25"/>
          <p:cNvCxnSpPr>
            <a:stCxn id="326" idx="6"/>
            <a:endCxn id="324"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25"/>
          <p:cNvCxnSpPr>
            <a:stCxn id="325" idx="6"/>
            <a:endCxn id="324"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watermark.jpg" id="344" name="Google Shape;34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5" name="Google Shape;34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46" name="Google Shape;346;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7" name="Google Shape;347;p26"/>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6"/>
          <p:cNvCxnSpPr>
            <a:stCxn id="349" idx="6"/>
            <a:endCxn id="355"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6" name="Google Shape;356;p26"/>
          <p:cNvCxnSpPr>
            <a:stCxn id="350" idx="6"/>
            <a:endCxn id="355"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7" name="Google Shape;357;p26"/>
          <p:cNvCxnSpPr>
            <a:endCxn id="347"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8" name="Google Shape;358;p26"/>
          <p:cNvCxnSpPr>
            <a:stCxn id="352" idx="6"/>
            <a:endCxn id="348"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9" name="Google Shape;359;p26"/>
          <p:cNvCxnSpPr>
            <a:stCxn id="353" idx="6"/>
            <a:endCxn id="347"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0" name="Google Shape;360;p26"/>
          <p:cNvCxnSpPr>
            <a:stCxn id="353" idx="6"/>
            <a:endCxn id="348"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1" name="Google Shape;361;p26"/>
          <p:cNvCxnSpPr>
            <a:stCxn id="352" idx="6"/>
            <a:endCxn id="347"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2" name="Google Shape;362;p26"/>
          <p:cNvCxnSpPr>
            <a:stCxn id="351" idx="6"/>
            <a:endCxn id="348"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3" name="Google Shape;363;p26"/>
          <p:cNvCxnSpPr>
            <a:stCxn id="350" idx="6"/>
            <a:endCxn id="348"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4" name="Google Shape;364;p26"/>
          <p:cNvCxnSpPr>
            <a:stCxn id="349" idx="6"/>
            <a:endCxn id="348"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65" name="Google Shape;365;p26"/>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see a design of 5 dimensions </a:t>
            </a:r>
            <a:r>
              <a:rPr b="1" lang="en" sz="3000">
                <a:solidFill>
                  <a:srgbClr val="434343"/>
                </a:solidFill>
                <a:latin typeface="Montserrat"/>
                <a:ea typeface="Montserrat"/>
                <a:cs typeface="Montserrat"/>
                <a:sym typeface="Montserrat"/>
              </a:rPr>
              <a:t>reduced</a:t>
            </a:r>
            <a:r>
              <a:rPr lang="en" sz="3000">
                <a:solidFill>
                  <a:srgbClr val="434343"/>
                </a:solidFill>
                <a:latin typeface="Montserrat"/>
                <a:ea typeface="Montserrat"/>
                <a:cs typeface="Montserrat"/>
                <a:sym typeface="Montserrat"/>
              </a:rPr>
              <a:t> to 2 dimensions, then expanded back to the original 5.</a:t>
            </a:r>
            <a:endParaRPr sz="3000">
              <a:solidFill>
                <a:srgbClr val="434343"/>
              </a:solidFill>
              <a:latin typeface="Montserrat"/>
              <a:ea typeface="Montserrat"/>
              <a:cs typeface="Montserrat"/>
              <a:sym typeface="Montserrat"/>
            </a:endParaRPr>
          </a:p>
        </p:txBody>
      </p:sp>
      <p:sp>
        <p:nvSpPr>
          <p:cNvPr id="355" name="Google Shape;355;p26"/>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6"/>
          <p:cNvCxnSpPr>
            <a:stCxn id="367" idx="6"/>
            <a:endCxn id="355"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26"/>
          <p:cNvCxnSpPr>
            <a:stCxn id="368" idx="6"/>
            <a:endCxn id="355"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26"/>
          <p:cNvCxnSpPr>
            <a:endCxn id="355"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26"/>
          <p:cNvCxnSpPr>
            <a:stCxn id="370" idx="6"/>
            <a:endCxn id="366"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26"/>
          <p:cNvCxnSpPr>
            <a:stCxn id="371" idx="6"/>
            <a:endCxn id="355"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26"/>
          <p:cNvCxnSpPr>
            <a:stCxn id="371" idx="6"/>
            <a:endCxn id="366"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26"/>
          <p:cNvCxnSpPr>
            <a:stCxn id="370" idx="6"/>
            <a:endCxn id="355"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26"/>
          <p:cNvCxnSpPr>
            <a:stCxn id="369" idx="6"/>
            <a:endCxn id="366"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26"/>
          <p:cNvCxnSpPr>
            <a:stCxn id="368" idx="6"/>
            <a:endCxn id="366"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1" name="Google Shape;381;p26"/>
          <p:cNvCxnSpPr>
            <a:stCxn id="367" idx="6"/>
            <a:endCxn id="366"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cxnSp>
        <p:nvCxnSpPr>
          <p:cNvPr id="386" name="Google Shape;386;p27"/>
          <p:cNvCxnSpPr>
            <a:stCxn id="38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88" name="Google Shape;3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89" name="Google Shape;38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1" name="Google Shape;391;p27"/>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Feed forward network trained to reproduce its input at the output layer.</a:t>
            </a:r>
            <a:endParaRPr sz="3000">
              <a:solidFill>
                <a:srgbClr val="434343"/>
              </a:solidFill>
              <a:latin typeface="Montserrat"/>
              <a:ea typeface="Montserrat"/>
              <a:cs typeface="Montserrat"/>
              <a:sym typeface="Montserrat"/>
            </a:endParaRPr>
          </a:p>
        </p:txBody>
      </p:sp>
      <p:sp>
        <p:nvSpPr>
          <p:cNvPr id="387" name="Google Shape;387;p27"/>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92" name="Google Shape;392;p27"/>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93" name="Google Shape;393;p27"/>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cxnSp>
        <p:nvCxnSpPr>
          <p:cNvPr id="398" name="Google Shape;398;p28"/>
          <p:cNvCxnSpPr>
            <a:stCxn id="399"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00" name="Google Shape;40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01" name="Google Shape;401;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03" name="Google Shape;403;p28"/>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 size is the same as the input layer.</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99" name="Google Shape;399;p28"/>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04" name="Google Shape;404;p28"/>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05" name="Google Shape;405;p28"/>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cxnSp>
        <p:nvCxnSpPr>
          <p:cNvPr id="410" name="Google Shape;410;p29"/>
          <p:cNvCxnSpPr>
            <a:stCxn id="411"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12" name="Google Shape;41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13" name="Google Shape;413;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5" name="Google Shape;415;p29"/>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representation attempts to maintain the important input information.</a:t>
            </a:r>
            <a:endParaRPr sz="3000">
              <a:solidFill>
                <a:srgbClr val="434343"/>
              </a:solidFill>
              <a:latin typeface="Montserrat"/>
              <a:ea typeface="Montserrat"/>
              <a:cs typeface="Montserrat"/>
              <a:sym typeface="Montserrat"/>
            </a:endParaRPr>
          </a:p>
        </p:txBody>
      </p:sp>
      <p:sp>
        <p:nvSpPr>
          <p:cNvPr id="411" name="Google Shape;411;p29"/>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16" name="Google Shape;416;p29"/>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17" name="Google Shape;417;p29"/>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30"/>
          <p:cNvCxnSpPr>
            <a:stCxn id="423"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24" name="Google Shape;424;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25" name="Google Shape;425;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7" name="Google Shape;427;p30"/>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use the hidden layer to extract meaningful insights.</a:t>
            </a:r>
            <a:endParaRPr sz="3000">
              <a:solidFill>
                <a:srgbClr val="434343"/>
              </a:solidFill>
              <a:latin typeface="Montserrat"/>
              <a:ea typeface="Montserrat"/>
              <a:cs typeface="Montserrat"/>
              <a:sym typeface="Montserrat"/>
            </a:endParaRPr>
          </a:p>
        </p:txBody>
      </p:sp>
      <p:sp>
        <p:nvSpPr>
          <p:cNvPr id="423" name="Google Shape;423;p30"/>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28" name="Google Shape;428;p30"/>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29" name="Google Shape;429;p30"/>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cxnSp>
        <p:nvCxnSpPr>
          <p:cNvPr id="434" name="Google Shape;434;p31"/>
          <p:cNvCxnSpPr>
            <a:stCxn id="435"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36" name="Google Shape;43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37" name="Google Shape;43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8" name="Google Shape;43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9" name="Google Shape;439;p31"/>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idea is extremely similar to PCA - Principal Component Analysis!</a:t>
            </a:r>
            <a:endParaRPr sz="3000">
              <a:solidFill>
                <a:srgbClr val="434343"/>
              </a:solidFill>
              <a:latin typeface="Montserrat"/>
              <a:ea typeface="Montserrat"/>
              <a:cs typeface="Montserrat"/>
              <a:sym typeface="Montserrat"/>
            </a:endParaRPr>
          </a:p>
        </p:txBody>
      </p:sp>
      <p:sp>
        <p:nvSpPr>
          <p:cNvPr id="435" name="Google Shape;435;p31"/>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40" name="Google Shape;440;p31"/>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41" name="Google Shape;441;p31"/>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Welcome to the Autoencoders section of the course!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of autoencoders falls under unsupervised learning.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review what applications we will use autoencoders for and why this is </a:t>
            </a:r>
            <a:r>
              <a:rPr b="1" i="1" lang="en" sz="2900">
                <a:solidFill>
                  <a:srgbClr val="434343"/>
                </a:solidFill>
                <a:latin typeface="Montserrat"/>
                <a:ea typeface="Montserrat"/>
                <a:cs typeface="Montserrat"/>
                <a:sym typeface="Montserrat"/>
              </a:rPr>
              <a:t>unsupervised learning.</a:t>
            </a:r>
            <a:endParaRPr b="1" i="1"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cxnSp>
        <p:nvCxnSpPr>
          <p:cNvPr id="446" name="Google Shape;446;p32"/>
          <p:cNvCxnSpPr>
            <a:stCxn id="44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48" name="Google Shape;44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49" name="Google Shape;44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1" name="Google Shape;451;p32"/>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explore</a:t>
            </a:r>
            <a:r>
              <a:rPr lang="en" sz="3000">
                <a:solidFill>
                  <a:srgbClr val="434343"/>
                </a:solidFill>
                <a:latin typeface="Montserrat"/>
                <a:ea typeface="Montserrat"/>
                <a:cs typeface="Montserrat"/>
                <a:sym typeface="Montserrat"/>
              </a:rPr>
              <a:t> stacked autoencoders with more hidden layers.</a:t>
            </a:r>
            <a:endParaRPr sz="3000">
              <a:solidFill>
                <a:srgbClr val="434343"/>
              </a:solidFill>
              <a:latin typeface="Montserrat"/>
              <a:ea typeface="Montserrat"/>
              <a:cs typeface="Montserrat"/>
              <a:sym typeface="Montserrat"/>
            </a:endParaRPr>
          </a:p>
        </p:txBody>
      </p:sp>
      <p:sp>
        <p:nvSpPr>
          <p:cNvPr id="447" name="Google Shape;447;p32"/>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2" name="Google Shape;452;p32"/>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2 </a:t>
            </a:r>
            <a:endParaRPr sz="3000">
              <a:latin typeface="Montserrat"/>
              <a:ea typeface="Montserrat"/>
              <a:cs typeface="Montserrat"/>
              <a:sym typeface="Montserrat"/>
            </a:endParaRPr>
          </a:p>
        </p:txBody>
      </p:sp>
      <p:sp>
        <p:nvSpPr>
          <p:cNvPr id="453" name="Google Shape;453;p32"/>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4" name="Google Shape;454;p32"/>
          <p:cNvSpPr/>
          <p:nvPr/>
        </p:nvSpPr>
        <p:spPr>
          <a:xfrm>
            <a:off x="5247425" y="3316438"/>
            <a:ext cx="34494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1</a:t>
            </a:r>
            <a:endParaRPr sz="3000">
              <a:latin typeface="Montserrat"/>
              <a:ea typeface="Montserrat"/>
              <a:cs typeface="Montserrat"/>
              <a:sym typeface="Montserrat"/>
            </a:endParaRPr>
          </a:p>
        </p:txBody>
      </p:sp>
      <p:sp>
        <p:nvSpPr>
          <p:cNvPr id="455" name="Google Shape;455;p32"/>
          <p:cNvSpPr/>
          <p:nvPr/>
        </p:nvSpPr>
        <p:spPr>
          <a:xfrm>
            <a:off x="5219975" y="1789625"/>
            <a:ext cx="35043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3</a:t>
            </a:r>
            <a:endParaRPr sz="3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1" name="Google Shape;46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Important Note!</a:t>
            </a:r>
            <a:endParaRPr b="1" i="1"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layer is</a:t>
            </a:r>
            <a:r>
              <a:rPr b="1" lang="en" sz="3000">
                <a:solidFill>
                  <a:srgbClr val="434343"/>
                </a:solidFill>
                <a:latin typeface="Montserrat"/>
                <a:ea typeface="Montserrat"/>
                <a:cs typeface="Montserrat"/>
                <a:sym typeface="Montserrat"/>
              </a:rPr>
              <a:t> NOT </a:t>
            </a:r>
            <a:r>
              <a:rPr lang="en" sz="3000">
                <a:solidFill>
                  <a:srgbClr val="434343"/>
                </a:solidFill>
                <a:latin typeface="Montserrat"/>
                <a:ea typeface="Montserrat"/>
                <a:cs typeface="Montserrat"/>
                <a:sym typeface="Montserrat"/>
              </a:rPr>
              <a:t>simply sub-selecting only certain features.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calculating combinations of the original features represent the original data in a reduced dimensional space.</a:t>
            </a:r>
            <a:endParaRPr sz="3000">
              <a:solidFill>
                <a:srgbClr val="434343"/>
              </a:solidFill>
              <a:latin typeface="Montserrat"/>
              <a:ea typeface="Montserrat"/>
              <a:cs typeface="Montserrat"/>
              <a:sym typeface="Montserrat"/>
            </a:endParaRPr>
          </a:p>
        </p:txBody>
      </p:sp>
      <p:pic>
        <p:nvPicPr>
          <p:cNvPr descr="watermark.jpg" id="462" name="Google Shape;46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3" name="Google Shape;46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9" name="Google Shape;46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470" name="Google Shape;47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1" name="Google Shape;47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2" name="Google Shape;472;p3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473" name="Google Shape;473;p3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474" name="Google Shape;474;p3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0" name="Google Shape;4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behind an autoencoder: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center hidden layer reduced the dimensionality to learn the most important combinations of original features.</a:t>
            </a:r>
            <a:endParaRPr sz="3000">
              <a:solidFill>
                <a:srgbClr val="434343"/>
              </a:solidFill>
              <a:latin typeface="Montserrat"/>
              <a:ea typeface="Montserrat"/>
              <a:cs typeface="Montserrat"/>
              <a:sym typeface="Montserrat"/>
            </a:endParaRPr>
          </a:p>
        </p:txBody>
      </p:sp>
      <p:pic>
        <p:nvPicPr>
          <p:cNvPr descr="watermark.jpg" id="481" name="Google Shape;48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8" name="Google Shape;48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explore 2 use cases: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Noise Removal</a:t>
            </a:r>
            <a:endParaRPr sz="3000">
              <a:solidFill>
                <a:srgbClr val="434343"/>
              </a:solidFill>
              <a:latin typeface="Montserrat"/>
              <a:ea typeface="Montserrat"/>
              <a:cs typeface="Montserrat"/>
              <a:sym typeface="Montserrat"/>
            </a:endParaRPr>
          </a:p>
        </p:txBody>
      </p:sp>
      <p:pic>
        <p:nvPicPr>
          <p:cNvPr descr="watermark.jpg" id="489" name="Google Shape;48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ctrTitle"/>
          </p:nvPr>
        </p:nvSpPr>
        <p:spPr>
          <a:xfrm>
            <a:off x="311700" y="1388100"/>
            <a:ext cx="8520600" cy="27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for Dimensionality Reduction</a:t>
            </a:r>
            <a:endParaRPr b="1">
              <a:latin typeface="Montserrat"/>
              <a:ea typeface="Montserrat"/>
              <a:cs typeface="Montserrat"/>
              <a:sym typeface="Montserrat"/>
            </a:endParaRPr>
          </a:p>
        </p:txBody>
      </p:sp>
      <p:pic>
        <p:nvPicPr>
          <p:cNvPr descr="watermark.jpg" id="496" name="Google Shape;49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7" name="Google Shape;49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3" name="Google Shape;50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an autoencoder for dimensionality reduction by separating it out into 2 parts: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Decoder</a:t>
            </a:r>
            <a:endParaRPr sz="3000">
              <a:solidFill>
                <a:srgbClr val="434343"/>
              </a:solidFill>
              <a:latin typeface="Montserrat"/>
              <a:ea typeface="Montserrat"/>
              <a:cs typeface="Montserrat"/>
              <a:sym typeface="Montserrat"/>
            </a:endParaRPr>
          </a:p>
        </p:txBody>
      </p:sp>
      <p:pic>
        <p:nvPicPr>
          <p:cNvPr descr="watermark.jpg" id="504" name="Google Shape;50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11" name="Google Shape;5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3" name="Google Shape;513;p39"/>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 name="Google Shape;523;p39"/>
          <p:cNvCxnSpPr>
            <a:stCxn id="513" idx="6"/>
            <a:endCxn id="518"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39"/>
          <p:cNvCxnSpPr>
            <a:stCxn id="514" idx="6"/>
            <a:endCxn id="518"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39"/>
          <p:cNvCxnSpPr>
            <a:endCxn id="519"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26" name="Google Shape;526;p39"/>
          <p:cNvCxnSpPr>
            <a:stCxn id="516" idx="6"/>
            <a:endCxn id="520"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27" name="Google Shape;527;p39"/>
          <p:cNvCxnSpPr>
            <a:stCxn id="517" idx="6"/>
            <a:endCxn id="518"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39"/>
          <p:cNvCxnSpPr>
            <a:stCxn id="517" idx="6"/>
            <a:endCxn id="519"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39"/>
          <p:cNvCxnSpPr>
            <a:stCxn id="517" idx="6"/>
            <a:endCxn id="520"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39"/>
          <p:cNvCxnSpPr>
            <a:stCxn id="516" idx="6"/>
            <a:endCxn id="518"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39"/>
          <p:cNvCxnSpPr>
            <a:stCxn id="516" idx="6"/>
            <a:endCxn id="519"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39"/>
          <p:cNvCxnSpPr>
            <a:stCxn id="515" idx="6"/>
            <a:endCxn id="520"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39"/>
          <p:cNvCxnSpPr>
            <a:stCxn id="515" idx="6"/>
            <a:endCxn id="518"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39"/>
          <p:cNvCxnSpPr>
            <a:stCxn id="514"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39"/>
          <p:cNvCxnSpPr>
            <a:stCxn id="514" idx="6"/>
            <a:endCxn id="520"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39"/>
          <p:cNvCxnSpPr>
            <a:stCxn id="513" idx="6"/>
            <a:endCxn id="519"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39"/>
          <p:cNvCxnSpPr>
            <a:stCxn id="518" idx="6"/>
            <a:endCxn id="521"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39"/>
          <p:cNvCxnSpPr>
            <a:stCxn id="513" idx="6"/>
            <a:endCxn id="520"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39"/>
          <p:cNvCxnSpPr>
            <a:stCxn id="518" idx="6"/>
            <a:endCxn id="522"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39"/>
          <p:cNvCxnSpPr>
            <a:stCxn id="519" idx="6"/>
            <a:endCxn id="521"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39"/>
          <p:cNvCxnSpPr>
            <a:stCxn id="519" idx="6"/>
            <a:endCxn id="522"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39"/>
          <p:cNvCxnSpPr>
            <a:stCxn id="520" idx="7"/>
            <a:endCxn id="521"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39"/>
          <p:cNvCxnSpPr>
            <a:stCxn id="520" idx="6"/>
            <a:endCxn id="522"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39"/>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2" name="Google Shape;552;p39"/>
          <p:cNvCxnSpPr>
            <a:stCxn id="544" idx="6"/>
            <a:endCxn id="549"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553" name="Google Shape;553;p39"/>
          <p:cNvCxnSpPr>
            <a:stCxn id="545" idx="6"/>
            <a:endCxn id="549"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554" name="Google Shape;554;p39"/>
          <p:cNvCxnSpPr>
            <a:endCxn id="550"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555" name="Google Shape;555;p39"/>
          <p:cNvCxnSpPr>
            <a:stCxn id="547" idx="6"/>
            <a:endCxn id="551"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556" name="Google Shape;556;p39"/>
          <p:cNvCxnSpPr>
            <a:stCxn id="548" idx="6"/>
            <a:endCxn id="549"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557" name="Google Shape;557;p39"/>
          <p:cNvCxnSpPr>
            <a:stCxn id="548" idx="6"/>
            <a:endCxn id="550"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558" name="Google Shape;558;p39"/>
          <p:cNvCxnSpPr>
            <a:stCxn id="548" idx="6"/>
            <a:endCxn id="551"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559" name="Google Shape;559;p39"/>
          <p:cNvCxnSpPr>
            <a:stCxn id="547" idx="6"/>
            <a:endCxn id="549"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560" name="Google Shape;560;p39"/>
          <p:cNvCxnSpPr>
            <a:stCxn id="547" idx="6"/>
            <a:endCxn id="550"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561" name="Google Shape;561;p39"/>
          <p:cNvCxnSpPr>
            <a:stCxn id="546" idx="6"/>
            <a:endCxn id="551"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562" name="Google Shape;562;p39"/>
          <p:cNvCxnSpPr>
            <a:stCxn id="546" idx="6"/>
            <a:endCxn id="549"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563" name="Google Shape;563;p39"/>
          <p:cNvCxnSpPr>
            <a:stCxn id="545"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564" name="Google Shape;564;p39"/>
          <p:cNvCxnSpPr>
            <a:stCxn id="545" idx="6"/>
            <a:endCxn id="551"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565" name="Google Shape;565;p39"/>
          <p:cNvCxnSpPr>
            <a:stCxn id="544" idx="6"/>
            <a:endCxn id="550"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566" name="Google Shape;566;p39"/>
          <p:cNvCxnSpPr>
            <a:stCxn id="549"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567" name="Google Shape;567;p39"/>
          <p:cNvCxnSpPr>
            <a:stCxn id="544" idx="6"/>
            <a:endCxn id="551"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568" name="Google Shape;568;p39"/>
          <p:cNvCxnSpPr>
            <a:stCxn id="549"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569" name="Google Shape;569;p39"/>
          <p:cNvCxnSpPr>
            <a:stCxn id="550" idx="6"/>
            <a:endCxn id="521"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570" name="Google Shape;570;p39"/>
          <p:cNvCxnSpPr>
            <a:stCxn id="550" idx="6"/>
            <a:endCxn id="522"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571" name="Google Shape;571;p39"/>
          <p:cNvCxnSpPr>
            <a:stCxn id="551" idx="7"/>
            <a:endCxn id="521"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572" name="Google Shape;572;p39"/>
          <p:cNvCxnSpPr>
            <a:stCxn id="551" idx="6"/>
            <a:endCxn id="522"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78" name="Google Shape;5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40"/>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40"/>
          <p:cNvCxnSpPr>
            <a:stCxn id="580" idx="6"/>
            <a:endCxn id="585"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91" name="Google Shape;591;p40"/>
          <p:cNvCxnSpPr>
            <a:stCxn id="581" idx="6"/>
            <a:endCxn id="585"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92" name="Google Shape;592;p40"/>
          <p:cNvCxnSpPr>
            <a:endCxn id="586"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40"/>
          <p:cNvCxnSpPr>
            <a:stCxn id="583" idx="6"/>
            <a:endCxn id="587"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94" name="Google Shape;594;p40"/>
          <p:cNvCxnSpPr>
            <a:stCxn id="584" idx="6"/>
            <a:endCxn id="585"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95" name="Google Shape;595;p40"/>
          <p:cNvCxnSpPr>
            <a:stCxn id="584" idx="6"/>
            <a:endCxn id="586"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96" name="Google Shape;596;p40"/>
          <p:cNvCxnSpPr>
            <a:stCxn id="584" idx="6"/>
            <a:endCxn id="587"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97" name="Google Shape;597;p40"/>
          <p:cNvCxnSpPr>
            <a:stCxn id="583" idx="6"/>
            <a:endCxn id="585"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98" name="Google Shape;598;p40"/>
          <p:cNvCxnSpPr>
            <a:stCxn id="583" idx="6"/>
            <a:endCxn id="586"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99" name="Google Shape;599;p40"/>
          <p:cNvCxnSpPr>
            <a:stCxn id="582" idx="6"/>
            <a:endCxn id="587"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00" name="Google Shape;600;p40"/>
          <p:cNvCxnSpPr>
            <a:stCxn id="582" idx="6"/>
            <a:endCxn id="585"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01" name="Google Shape;601;p40"/>
          <p:cNvCxnSpPr>
            <a:stCxn id="581"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02" name="Google Shape;602;p40"/>
          <p:cNvCxnSpPr>
            <a:stCxn id="581" idx="6"/>
            <a:endCxn id="587"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03" name="Google Shape;603;p40"/>
          <p:cNvCxnSpPr>
            <a:stCxn id="580" idx="6"/>
            <a:endCxn id="586"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40"/>
          <p:cNvCxnSpPr>
            <a:stCxn id="585" idx="6"/>
            <a:endCxn id="588"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05" name="Google Shape;605;p40"/>
          <p:cNvCxnSpPr>
            <a:stCxn id="580" idx="6"/>
            <a:endCxn id="587"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40"/>
          <p:cNvCxnSpPr>
            <a:stCxn id="585" idx="6"/>
            <a:endCxn id="589"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40"/>
          <p:cNvCxnSpPr>
            <a:stCxn id="586" idx="6"/>
            <a:endCxn id="588"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40"/>
          <p:cNvCxnSpPr>
            <a:stCxn id="586" idx="6"/>
            <a:endCxn id="589"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40"/>
          <p:cNvCxnSpPr>
            <a:stCxn id="587" idx="7"/>
            <a:endCxn id="588"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40"/>
          <p:cNvCxnSpPr>
            <a:stCxn id="587" idx="6"/>
            <a:endCxn id="589"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11" name="Google Shape;611;p40"/>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40"/>
          <p:cNvCxnSpPr>
            <a:stCxn id="611" idx="6"/>
            <a:endCxn id="616"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620" name="Google Shape;620;p40"/>
          <p:cNvCxnSpPr>
            <a:stCxn id="612" idx="6"/>
            <a:endCxn id="616"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621" name="Google Shape;621;p40"/>
          <p:cNvCxnSpPr>
            <a:endCxn id="617"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622" name="Google Shape;622;p40"/>
          <p:cNvCxnSpPr>
            <a:stCxn id="614" idx="6"/>
            <a:endCxn id="618"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623" name="Google Shape;623;p40"/>
          <p:cNvCxnSpPr>
            <a:stCxn id="615" idx="6"/>
            <a:endCxn id="616"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624" name="Google Shape;624;p40"/>
          <p:cNvCxnSpPr>
            <a:stCxn id="615" idx="6"/>
            <a:endCxn id="617"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625" name="Google Shape;625;p40"/>
          <p:cNvCxnSpPr>
            <a:stCxn id="615" idx="6"/>
            <a:endCxn id="618"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626" name="Google Shape;626;p40"/>
          <p:cNvCxnSpPr>
            <a:stCxn id="614" idx="6"/>
            <a:endCxn id="616"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627" name="Google Shape;627;p40"/>
          <p:cNvCxnSpPr>
            <a:stCxn id="614" idx="6"/>
            <a:endCxn id="617"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628" name="Google Shape;628;p40"/>
          <p:cNvCxnSpPr>
            <a:stCxn id="613" idx="6"/>
            <a:endCxn id="618"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629" name="Google Shape;629;p40"/>
          <p:cNvCxnSpPr>
            <a:stCxn id="613" idx="6"/>
            <a:endCxn id="616"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630" name="Google Shape;630;p40"/>
          <p:cNvCxnSpPr>
            <a:stCxn id="612"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631" name="Google Shape;631;p40"/>
          <p:cNvCxnSpPr>
            <a:stCxn id="612" idx="6"/>
            <a:endCxn id="618"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632" name="Google Shape;632;p40"/>
          <p:cNvCxnSpPr>
            <a:stCxn id="611" idx="6"/>
            <a:endCxn id="617"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633" name="Google Shape;633;p40"/>
          <p:cNvCxnSpPr>
            <a:stCxn id="616"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634" name="Google Shape;634;p40"/>
          <p:cNvCxnSpPr>
            <a:stCxn id="611" idx="6"/>
            <a:endCxn id="618"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635" name="Google Shape;635;p40"/>
          <p:cNvCxnSpPr>
            <a:stCxn id="616"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636" name="Google Shape;636;p40"/>
          <p:cNvCxnSpPr>
            <a:stCxn id="617" idx="6"/>
            <a:endCxn id="588"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637" name="Google Shape;637;p40"/>
          <p:cNvCxnSpPr>
            <a:stCxn id="617" idx="6"/>
            <a:endCxn id="589"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638" name="Google Shape;638;p40"/>
          <p:cNvCxnSpPr>
            <a:stCxn id="618" idx="7"/>
            <a:endCxn id="588"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639" name="Google Shape;639;p40"/>
          <p:cNvCxnSpPr>
            <a:stCxn id="618" idx="6"/>
            <a:endCxn id="589"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
        <p:nvSpPr>
          <p:cNvPr id="640" name="Google Shape;640;p40"/>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47119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
        <p:nvSpPr>
          <p:cNvPr id="643" name="Google Shape;643;p40"/>
          <p:cNvSpPr txBox="1"/>
          <p:nvPr/>
        </p:nvSpPr>
        <p:spPr>
          <a:xfrm>
            <a:off x="5406300" y="4669775"/>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DE</a:t>
            </a:r>
            <a:r>
              <a:rPr b="1" lang="en" sz="2200">
                <a:solidFill>
                  <a:srgbClr val="990000"/>
                </a:solidFill>
                <a:latin typeface="Overpass"/>
                <a:ea typeface="Overpass"/>
                <a:cs typeface="Overpass"/>
                <a:sym typeface="Overpass"/>
              </a:rPr>
              <a:t>CODER</a:t>
            </a:r>
            <a:endParaRPr b="1" sz="2200">
              <a:solidFill>
                <a:srgbClr val="990000"/>
              </a:solidFill>
              <a:latin typeface="Overpass"/>
              <a:ea typeface="Overpass"/>
              <a:cs typeface="Overpass"/>
              <a:sym typeface="Overpas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649" name="Google Shape;649;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1" name="Google Shape;651;p41"/>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41"/>
          <p:cNvCxnSpPr>
            <a:stCxn id="651" idx="6"/>
            <a:endCxn id="656"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662" name="Google Shape;662;p41"/>
          <p:cNvCxnSpPr>
            <a:stCxn id="652" idx="6"/>
            <a:endCxn id="656"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663" name="Google Shape;663;p41"/>
          <p:cNvCxnSpPr>
            <a:endCxn id="657"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664" name="Google Shape;664;p41"/>
          <p:cNvCxnSpPr>
            <a:stCxn id="654" idx="6"/>
            <a:endCxn id="658"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665" name="Google Shape;665;p41"/>
          <p:cNvCxnSpPr>
            <a:stCxn id="655" idx="6"/>
            <a:endCxn id="656"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666" name="Google Shape;666;p41"/>
          <p:cNvCxnSpPr>
            <a:stCxn id="655" idx="6"/>
            <a:endCxn id="657"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667" name="Google Shape;667;p41"/>
          <p:cNvCxnSpPr>
            <a:stCxn id="655" idx="6"/>
            <a:endCxn id="658"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668" name="Google Shape;668;p41"/>
          <p:cNvCxnSpPr>
            <a:stCxn id="654" idx="6"/>
            <a:endCxn id="656"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669" name="Google Shape;669;p41"/>
          <p:cNvCxnSpPr>
            <a:stCxn id="654" idx="6"/>
            <a:endCxn id="657"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670" name="Google Shape;670;p41"/>
          <p:cNvCxnSpPr>
            <a:stCxn id="653" idx="6"/>
            <a:endCxn id="658"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71" name="Google Shape;671;p41"/>
          <p:cNvCxnSpPr>
            <a:stCxn id="653" idx="6"/>
            <a:endCxn id="656"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72" name="Google Shape;672;p41"/>
          <p:cNvCxnSpPr>
            <a:stCxn id="652"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41"/>
          <p:cNvCxnSpPr>
            <a:stCxn id="652" idx="6"/>
            <a:endCxn id="658"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74" name="Google Shape;674;p41"/>
          <p:cNvCxnSpPr>
            <a:stCxn id="651" idx="6"/>
            <a:endCxn id="657"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75" name="Google Shape;675;p41"/>
          <p:cNvCxnSpPr>
            <a:stCxn id="656" idx="6"/>
            <a:endCxn id="659"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76" name="Google Shape;676;p41"/>
          <p:cNvCxnSpPr>
            <a:stCxn id="651" idx="6"/>
            <a:endCxn id="658"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77" name="Google Shape;677;p41"/>
          <p:cNvCxnSpPr>
            <a:stCxn id="656" idx="6"/>
            <a:endCxn id="660"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78" name="Google Shape;678;p41"/>
          <p:cNvCxnSpPr>
            <a:stCxn id="657" idx="6"/>
            <a:endCxn id="659"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79" name="Google Shape;679;p41"/>
          <p:cNvCxnSpPr>
            <a:stCxn id="657" idx="6"/>
            <a:endCxn id="660"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80" name="Google Shape;680;p41"/>
          <p:cNvCxnSpPr>
            <a:stCxn id="658" idx="7"/>
            <a:endCxn id="659"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81" name="Google Shape;681;p41"/>
          <p:cNvCxnSpPr>
            <a:stCxn id="658" idx="6"/>
            <a:endCxn id="660"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82" name="Google Shape;682;p41"/>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autoencoders for dimensionality reduction and noise removal.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training of certain models, we will sometimes use historical data with correct labels, however during the actual use of the model, we won’t be able to use our previous evaluation metrics.</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89" name="Google Shape;68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encoder can now successfully reduce dimensionality of the original data by taking combinations of the original features.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use cases does this have?</a:t>
            </a:r>
            <a:endParaRPr sz="3000">
              <a:solidFill>
                <a:srgbClr val="434343"/>
              </a:solidFill>
              <a:latin typeface="Montserrat"/>
              <a:ea typeface="Montserrat"/>
              <a:cs typeface="Montserrat"/>
              <a:sym typeface="Montserrat"/>
            </a:endParaRPr>
          </a:p>
        </p:txBody>
      </p:sp>
      <p:pic>
        <p:nvPicPr>
          <p:cNvPr descr="watermark.jpg" id="690" name="Google Shape;690;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1" name="Google Shape;691;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7" name="Google Shape;69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Compress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data in lower dimensions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Reveal hidden relationships not clearly seen in higher dimensions</a:t>
            </a:r>
            <a:endParaRPr sz="3000">
              <a:solidFill>
                <a:srgbClr val="434343"/>
              </a:solidFill>
              <a:latin typeface="Montserrat"/>
              <a:ea typeface="Montserrat"/>
              <a:cs typeface="Montserrat"/>
              <a:sym typeface="Montserrat"/>
            </a:endParaRPr>
          </a:p>
        </p:txBody>
      </p:sp>
      <p:pic>
        <p:nvPicPr>
          <p:cNvPr descr="watermark.jpg" id="698" name="Google Shape;69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9" name="Google Shape;69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05" name="Google Shape;70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706" name="Google Shape;70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7" name="Google Shape;70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08" name="Google Shape;708;p4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709" name="Google Shape;709;p4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710" name="Google Shape;710;p4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5"/>
          <p:cNvSpPr txBox="1"/>
          <p:nvPr>
            <p:ph type="ctrTitle"/>
          </p:nvPr>
        </p:nvSpPr>
        <p:spPr>
          <a:xfrm>
            <a:off x="311700" y="1388100"/>
            <a:ext cx="8520600" cy="217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on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Image Data</a:t>
            </a:r>
            <a:endParaRPr b="1">
              <a:latin typeface="Montserrat"/>
              <a:ea typeface="Montserrat"/>
              <a:cs typeface="Montserrat"/>
              <a:sym typeface="Montserrat"/>
            </a:endParaRPr>
          </a:p>
        </p:txBody>
      </p:sp>
      <p:pic>
        <p:nvPicPr>
          <p:cNvPr descr="watermark.jpg" id="716" name="Google Shape;71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7" name="Google Shape;71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3" name="Google Shape;72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that even simple images are high dimensional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 simple 28x28 image has 784 features/dimensions.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24" name="Google Shape;72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5" name="Google Shape;72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cxnSp>
        <p:nvCxnSpPr>
          <p:cNvPr id="730" name="Google Shape;730;p47"/>
          <p:cNvCxnSpPr>
            <a:stCxn id="731" idx="3"/>
            <a:endCxn id="732" idx="1"/>
          </p:cNvCxnSpPr>
          <p:nvPr/>
        </p:nvCxnSpPr>
        <p:spPr>
          <a:xfrm>
            <a:off x="2116400" y="2829225"/>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33" name="Google Shape;73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34" name="Google Shape;73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6" name="Google Shape;736;p47"/>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7" name="Google Shape;737;p47"/>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38" name="Google Shape;738;p47"/>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9" name="Google Shape;739;p47"/>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40" name="Google Shape;740;p47"/>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31" name="Google Shape;731;p47"/>
          <p:cNvPicPr preferRelativeResize="0"/>
          <p:nvPr/>
        </p:nvPicPr>
        <p:blipFill rotWithShape="1">
          <a:blip r:embed="rId4">
            <a:alphaModFix/>
          </a:blip>
          <a:srcRect b="10743" l="11303" r="10577" t="10261"/>
          <a:stretch/>
        </p:blipFill>
        <p:spPr>
          <a:xfrm>
            <a:off x="267500" y="1905575"/>
            <a:ext cx="1848900" cy="1847300"/>
          </a:xfrm>
          <a:prstGeom prst="rect">
            <a:avLst/>
          </a:prstGeom>
          <a:noFill/>
          <a:ln>
            <a:noFill/>
          </a:ln>
        </p:spPr>
      </p:pic>
      <p:pic>
        <p:nvPicPr>
          <p:cNvPr id="732" name="Google Shape;732;p47"/>
          <p:cNvPicPr preferRelativeResize="0"/>
          <p:nvPr/>
        </p:nvPicPr>
        <p:blipFill rotWithShape="1">
          <a:blip r:embed="rId5">
            <a:alphaModFix/>
          </a:blip>
          <a:srcRect b="10925" l="11461" r="6732" t="10079"/>
          <a:stretch/>
        </p:blipFill>
        <p:spPr>
          <a:xfrm>
            <a:off x="6994375" y="1975225"/>
            <a:ext cx="1936200" cy="1847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46" name="Google Shape;74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have an autoencoder that understands what features of the 784 are important and which are not.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it likely understands that pixels on the edge don’t matter.</a:t>
            </a:r>
            <a:endParaRPr sz="3000">
              <a:solidFill>
                <a:srgbClr val="434343"/>
              </a:solidFill>
              <a:latin typeface="Montserrat"/>
              <a:ea typeface="Montserrat"/>
              <a:cs typeface="Montserrat"/>
              <a:sym typeface="Montserrat"/>
            </a:endParaRPr>
          </a:p>
        </p:txBody>
      </p:sp>
      <p:pic>
        <p:nvPicPr>
          <p:cNvPr descr="watermark.jpg" id="747" name="Google Shape;74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8" name="Google Shape;74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54" name="Google Shape;75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this same logic to create an autoencoder that removes noise, since the autoencoder knows what features are important.</a:t>
            </a:r>
            <a:endParaRPr sz="3000">
              <a:solidFill>
                <a:srgbClr val="434343"/>
              </a:solidFill>
              <a:latin typeface="Montserrat"/>
              <a:ea typeface="Montserrat"/>
              <a:cs typeface="Montserrat"/>
              <a:sym typeface="Montserrat"/>
            </a:endParaRPr>
          </a:p>
        </p:txBody>
      </p:sp>
      <p:pic>
        <p:nvPicPr>
          <p:cNvPr descr="watermark.jpg" id="755" name="Google Shape;755;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cxnSp>
        <p:nvCxnSpPr>
          <p:cNvPr id="761" name="Google Shape;761;p50"/>
          <p:cNvCxnSpPr/>
          <p:nvPr/>
        </p:nvCxnSpPr>
        <p:spPr>
          <a:xfrm>
            <a:off x="2213200" y="2910212"/>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62" name="Google Shape;762;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63" name="Google Shape;763;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4" name="Google Shape;764;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5" name="Google Shape;765;p50"/>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6" name="Google Shape;766;p50"/>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7" name="Google Shape;767;p50"/>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8" name="Google Shape;768;p50"/>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9" name="Google Shape;769;p50"/>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70" name="Google Shape;770;p50"/>
          <p:cNvPicPr preferRelativeResize="0"/>
          <p:nvPr/>
        </p:nvPicPr>
        <p:blipFill rotWithShape="1">
          <a:blip r:embed="rId4">
            <a:alphaModFix/>
          </a:blip>
          <a:srcRect b="10925" l="11461" r="6732" t="10079"/>
          <a:stretch/>
        </p:blipFill>
        <p:spPr>
          <a:xfrm>
            <a:off x="7181225" y="1908825"/>
            <a:ext cx="1691550" cy="1613875"/>
          </a:xfrm>
          <a:prstGeom prst="rect">
            <a:avLst/>
          </a:prstGeom>
          <a:noFill/>
          <a:ln>
            <a:noFill/>
          </a:ln>
        </p:spPr>
      </p:pic>
      <p:pic>
        <p:nvPicPr>
          <p:cNvPr id="771" name="Google Shape;771;p50"/>
          <p:cNvPicPr preferRelativeResize="0"/>
          <p:nvPr/>
        </p:nvPicPr>
        <p:blipFill rotWithShape="1">
          <a:blip r:embed="rId5">
            <a:alphaModFix/>
          </a:blip>
          <a:srcRect b="10868" l="11240" r="5557" t="6164"/>
          <a:stretch/>
        </p:blipFill>
        <p:spPr>
          <a:xfrm>
            <a:off x="493725" y="2037675"/>
            <a:ext cx="1507275" cy="1485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77" name="Google Shape;77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2 autoencoders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Attempt to recreate input images in the output.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Remove noise from input images to accurately reproduce output.</a:t>
            </a:r>
            <a:endParaRPr sz="3000">
              <a:solidFill>
                <a:srgbClr val="434343"/>
              </a:solidFill>
              <a:latin typeface="Montserrat"/>
              <a:ea typeface="Montserrat"/>
              <a:cs typeface="Montserrat"/>
              <a:sym typeface="Montserrat"/>
            </a:endParaRPr>
          </a:p>
        </p:txBody>
      </p:sp>
      <p:pic>
        <p:nvPicPr>
          <p:cNvPr descr="watermark.jpg" id="778" name="Google Shape;77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9" name="Google Shape;77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means we won’t have “correct” labels to compare our results to.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cases for autoencoders in this section are sometimes called semi-supervised.</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2"/>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p:txBody>
      </p:sp>
      <p:pic>
        <p:nvPicPr>
          <p:cNvPr descr="watermark.jpg" id="785" name="Google Shape;7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2" name="Google Shape;7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purpose of this exercise is to answer the following question: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a data set of average eating habits between countries in the United Kingdom, does any particular country stand out as different?”</a:t>
            </a:r>
            <a:endParaRPr sz="3000">
              <a:solidFill>
                <a:srgbClr val="434343"/>
              </a:solidFill>
              <a:latin typeface="Montserrat"/>
              <a:ea typeface="Montserrat"/>
              <a:cs typeface="Montserrat"/>
              <a:sym typeface="Montserrat"/>
            </a:endParaRPr>
          </a:p>
        </p:txBody>
      </p:sp>
      <p:pic>
        <p:nvPicPr>
          <p:cNvPr descr="watermark.jpg" id="793" name="Google Shape;7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4"/>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800" name="Google Shape;800;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Semi-supervised because we have the ability to use correct labels during the training of the autoencoder, but actually using the autoencoder we can’t produce metrics such as accuracy or RMSE.</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fully understand this, we need to first understand how autoencoders work!</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autoencoders in the next lecture.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0" y="1545450"/>
            <a:ext cx="8520600" cy="14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 Basics</a:t>
            </a:r>
            <a:endParaRPr b="1">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autoencoder is actually a very simple neural network and will feel similar to a multi-layer perceptron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designed to reproduce its input at the output layer.</a:t>
            </a:r>
            <a:endParaRPr sz="30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key difference between an autoencoder and a typical MLP network is that the number of input neurons is equal to the number of output neurons.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this looks like and why we would use it!</a:t>
            </a:r>
            <a:endParaRPr sz="30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