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0" r:id="rId6"/>
    <p:sldId id="331" r:id="rId7"/>
    <p:sldId id="332" r:id="rId8"/>
    <p:sldId id="333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71881C-9934-4390-83D4-00A1706901B0}" type="datetime1">
              <a:rPr lang="de-DE" smtClean="0"/>
              <a:t>24.11.2023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E27D2-03F2-438B-AB0C-EA2A702A54A3}" type="datetime1">
              <a:rPr lang="de-DE" smtClean="0"/>
              <a:pPr/>
              <a:t>24.11.2023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2780FBB-F712-42E7-8C2F-226D98798B3F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8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7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hteck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pic>
        <p:nvPicPr>
          <p:cNvPr id="17" name="Bild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de-DE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platzhalt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de-DE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 rtl="0"/>
            <a:r>
              <a:rPr lang="en-US" sz="2000" noProof="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noProof="0">
                <a:solidFill>
                  <a:schemeClr val="tx2">
                    <a:alpha val="60000"/>
                  </a:schemeClr>
                </a:solidFill>
              </a:rPr>
              <a:t>01.03.20XX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noProof="0">
                <a:solidFill>
                  <a:schemeClr val="tx2">
                    <a:alpha val="60000"/>
                  </a:schemeClr>
                </a:solidFill>
              </a:rPr>
              <a:t>Beispiel für Fußzeilentext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de-DE" noProof="0" smtClean="0">
                <a:solidFill>
                  <a:schemeClr val="tx2">
                    <a:alpha val="60000"/>
                  </a:schemeClr>
                </a:solidFill>
              </a:rPr>
              <a:pPr rtl="0"/>
              <a:t>‹#›</a:t>
            </a:fld>
            <a:endParaRPr lang="de-DE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/>
          <a:p>
            <a:pPr rtl="0"/>
            <a:r>
              <a:rPr 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de-DE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en-US" sz="1800" noProof="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57399"/>
            <a:ext cx="5181600" cy="4119563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057399"/>
            <a:ext cx="5181600" cy="4119563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hteck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/>
          <a:p>
            <a:pPr rtl="0"/>
            <a:r>
              <a:rPr 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de-DE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en-US" sz="1800" noProof="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6" name="Bildplatzhalt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7" name="Bildplatzhalt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de-DE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 rtl="0"/>
            <a:r>
              <a:rPr lang="en-US" sz="1800" noProof="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umsplatzhalt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01.03.20XX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5" name="Bildplatzhalt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30" name="Fußzeilenplatzhalt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31" name="Foliennummernplatzhalt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hteck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 useBgFill="1">
        <p:nvSpPr>
          <p:cNvPr id="8" name="Freihandform: Form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ahmen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US" noProof="0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de-DE" noProof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0" name="Bildplatzhalt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le Diagramm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hteck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ahmen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8" name="Bildplatzhalt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6" name="Textplatzhalt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8" name="Textplatzhalt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9" name="Textplatzhalt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 (Vergleichsfol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FUSSZEILENTEXT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ahmen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>
                <a:solidFill>
                  <a:srgbClr val="FFFFFF"/>
                </a:solidFill>
              </a:rPr>
              <a:t>BEISPIEL FÜR FUSSZEILENTEXT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fld id="{28844951-7827-47D4-8276-7DDE1FA7D85A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 anchor="b" anchorCtr="0"/>
          <a:lstStyle/>
          <a:p>
            <a:pPr rtl="0"/>
            <a:r>
              <a:rPr lang="de-DE" dirty="0"/>
              <a:t>Group </a:t>
            </a:r>
            <a:r>
              <a:rPr lang="de-DE" dirty="0" err="1"/>
              <a:t>Recommendations</a:t>
            </a:r>
            <a:r>
              <a:rPr lang="de-DE" dirty="0"/>
              <a:t> 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 rtlCol="0"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Assignment</a:t>
            </a:r>
            <a:r>
              <a:rPr lang="de-DE" dirty="0"/>
              <a:t> III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10">
            <a:extLst>
              <a:ext uri="{FF2B5EF4-FFF2-40B4-BE49-F238E27FC236}">
                <a16:creationId xmlns:a16="http://schemas.microsoft.com/office/drawing/2014/main" id="{02AA2C48-00DB-56C5-9469-F899B6D137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563" b="22563"/>
          <a:stretch/>
        </p:blipFill>
        <p:spPr>
          <a:xfrm>
            <a:off x="7435970" y="-23813"/>
            <a:ext cx="4756030" cy="6881813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8" y="359762"/>
            <a:ext cx="7474848" cy="2252663"/>
          </a:xfrm>
        </p:spPr>
        <p:txBody>
          <a:bodyPr rtlCol="0"/>
          <a:lstStyle/>
          <a:p>
            <a:pPr rtl="0"/>
            <a:r>
              <a:rPr lang="de-DE" dirty="0" err="1"/>
              <a:t>compute_user_similarity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62377"/>
            <a:ext cx="5914938" cy="3114585"/>
          </a:xfrm>
        </p:spPr>
        <p:txBody>
          <a:bodyPr rtlCol="0">
            <a:normAutofit fontScale="92500" lnSpcReduction="2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For a given </a:t>
            </a:r>
            <a:r>
              <a:rPr lang="en-US" dirty="0" err="1"/>
              <a:t>user_id</a:t>
            </a:r>
            <a:r>
              <a:rPr lang="en-US" dirty="0"/>
              <a:t>, filter ratings and set '</a:t>
            </a:r>
            <a:r>
              <a:rPr lang="en-US" dirty="0" err="1"/>
              <a:t>movie_id</a:t>
            </a:r>
            <a:r>
              <a:rPr lang="en-US" dirty="0"/>
              <a:t>' as the index.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Loop through each user in the dataset, excluding the current user.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Find common movies with the current user, considering at least 5 common movies.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Compute the Pearson correlation coefficient for users with common movies.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Store the similarity scores in a dictionary and return it.</a:t>
            </a:r>
            <a:endParaRPr lang="de-DE" dirty="0"/>
          </a:p>
        </p:txBody>
      </p:sp>
      <p:sp>
        <p:nvSpPr>
          <p:cNvPr id="81" name="Datumsplatzhalt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24.11.2023</a:t>
            </a:r>
          </a:p>
        </p:txBody>
      </p:sp>
      <p:sp>
        <p:nvSpPr>
          <p:cNvPr id="82" name="Fußzeilenplatzhalt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Assignment</a:t>
            </a:r>
            <a:r>
              <a:rPr lang="de-DE" dirty="0"/>
              <a:t> II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de-DE" smtClean="0"/>
              <a:pPr rtl="0"/>
              <a:t>2</a:t>
            </a:fld>
            <a:endParaRPr lang="de-DE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13CB94-30D4-4E98-D418-2723FA2B2A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000"/>
          </a:blip>
          <a:stretch>
            <a:fillRect/>
          </a:stretch>
        </p:blipFill>
        <p:spPr>
          <a:xfrm>
            <a:off x="7435970" y="0"/>
            <a:ext cx="4756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AD0D226-03E8-8CEB-C445-12B5E362E7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4508" b="24508"/>
          <a:stretch/>
        </p:blipFill>
        <p:spPr>
          <a:xfrm>
            <a:off x="7589838" y="0"/>
            <a:ext cx="4598987" cy="6858000"/>
          </a:xfrm>
          <a:solidFill>
            <a:schemeClr val="accent6">
              <a:alpha val="41000"/>
            </a:schemeClr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09491CF-2605-DBE9-86BE-57656990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7589837" y="-1"/>
            <a:ext cx="4598987" cy="6897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F7B7D-32A2-34E8-F37B-D999F85A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31" y="1369251"/>
            <a:ext cx="6684034" cy="897026"/>
          </a:xfrm>
        </p:spPr>
        <p:txBody>
          <a:bodyPr>
            <a:normAutofit/>
          </a:bodyPr>
          <a:lstStyle/>
          <a:p>
            <a:r>
              <a:rPr lang="de-DE" dirty="0" err="1"/>
              <a:t>predict_movie_score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F12F-1E90-CA29-34F6-FE2805B2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24</a:t>
            </a:r>
            <a:r>
              <a:rPr lang="de-DE" noProof="0" dirty="0"/>
              <a:t>.11.2023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79C47-08AD-FBED-E30F-F213008F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Assignment</a:t>
            </a:r>
            <a:r>
              <a:rPr lang="de-DE" dirty="0"/>
              <a:t> II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56409-5A42-9BCE-1CF0-EBE2EB0A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de-DE" noProof="0" smtClean="0"/>
              <a:t>3</a:t>
            </a:fld>
            <a:endParaRPr lang="de-DE" noProof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4F675-FC40-83F1-EC99-3BBC3EAC2D0B}"/>
              </a:ext>
            </a:extLst>
          </p:cNvPr>
          <p:cNvSpPr txBox="1"/>
          <p:nvPr/>
        </p:nvSpPr>
        <p:spPr>
          <a:xfrm>
            <a:off x="767837" y="2417351"/>
            <a:ext cx="6541525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For a given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user_id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movie_id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, filter user ratings and set '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movie_id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' as the index.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Calculate the weighted sum of ratings from similar users who have rated the specified movie.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Predict the movie score by dividing the weighted sum by the total similarity.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Return the predicted movie score, rounding it to three decimal places.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201449"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26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FE95A33-8C4B-F33C-F7F6-0D3FE43934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2563" b="22563"/>
          <a:stretch/>
        </p:blipFill>
        <p:spPr>
          <a:xfrm>
            <a:off x="7938" y="-23813"/>
            <a:ext cx="4287837" cy="68818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1574-1AF6-6E03-5A5E-BA659903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015" y="255250"/>
            <a:ext cx="7491369" cy="2076450"/>
          </a:xfrm>
        </p:spPr>
        <p:txBody>
          <a:bodyPr/>
          <a:lstStyle/>
          <a:p>
            <a:r>
              <a:rPr lang="de-DE" dirty="0" err="1"/>
              <a:t>get_top_recommended_movies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2E7D-02CF-1885-33B0-92E4F7A7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743201"/>
            <a:ext cx="6310269" cy="3364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given </a:t>
            </a:r>
            <a:r>
              <a:rPr lang="en-US" dirty="0" err="1"/>
              <a:t>user_id</a:t>
            </a:r>
            <a:r>
              <a:rPr lang="en-US" dirty="0"/>
              <a:t> and a dictionary of </a:t>
            </a:r>
            <a:r>
              <a:rPr lang="en-US" dirty="0" err="1"/>
              <a:t>similar_users</a:t>
            </a:r>
            <a:r>
              <a:rPr lang="en-US" dirty="0"/>
              <a:t>, find movies not rated by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 the scores for unrated movies using the </a:t>
            </a:r>
            <a:r>
              <a:rPr lang="en-US" dirty="0" err="1"/>
              <a:t>predict_movie_score</a:t>
            </a:r>
            <a:r>
              <a:rPr lang="en-US" dirty="0"/>
              <a:t>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Return the top 10 recommended movies sorted by predicted scores in descending order.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4EAD-938E-F066-1491-6E882E04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975" y="6429374"/>
            <a:ext cx="2743200" cy="365125"/>
          </a:xfrm>
        </p:spPr>
        <p:txBody>
          <a:bodyPr/>
          <a:lstStyle/>
          <a:p>
            <a:pPr rtl="0"/>
            <a:r>
              <a:rPr lang="de-DE" dirty="0"/>
              <a:t>24</a:t>
            </a:r>
            <a:r>
              <a:rPr lang="de-DE" noProof="0" dirty="0"/>
              <a:t>.11.2023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07024-56A9-1B49-775D-A34391F3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Assignment</a:t>
            </a:r>
            <a:r>
              <a:rPr lang="de-DE" dirty="0"/>
              <a:t> II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87FD2-38CF-0E50-3EBE-7352E323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de-DE" noProof="0" smtClean="0"/>
              <a:t>4</a:t>
            </a:fld>
            <a:endParaRPr lang="de-DE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E63F42-E59F-06E6-5EF0-964DB5DD34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49691" y="-23813"/>
            <a:ext cx="4243724" cy="68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5A0A-5F73-0840-583F-6EDAC3B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8" y="374480"/>
            <a:ext cx="11406704" cy="830263"/>
          </a:xfrm>
          <a:noFill/>
        </p:spPr>
        <p:txBody>
          <a:bodyPr>
            <a:normAutofit fontScale="90000"/>
          </a:bodyPr>
          <a:lstStyle/>
          <a:p>
            <a:r>
              <a:rPr lang="de-DE" dirty="0" err="1"/>
              <a:t>calculate_dynamic_weights_least_misery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7648-83A7-DF6C-5E2B-77318F0F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32" y="1204743"/>
            <a:ext cx="8273832" cy="4724854"/>
          </a:xfrm>
          <a:noFill/>
        </p:spPr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1: Initialize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mean_least_misery_scores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dictionary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least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misery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2: Check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previous_recommendations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least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misery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- 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predict_movie_score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unrated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-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least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misery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previous_recommendations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Dynamic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 / (1+coefficientxmean least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misery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5: </a:t>
            </a:r>
            <a:r>
              <a:rPr lang="de-D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Normalize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weights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8D07C-2234-CF47-3012-3C416E03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24.11.2023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61E85-E429-3E6C-CD24-1DB3EA34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DATA.ML.360-2023-2024-1-TAU </a:t>
            </a:r>
            <a:r>
              <a:rPr lang="de-DE" dirty="0" err="1"/>
              <a:t>Assignmnt</a:t>
            </a:r>
            <a:r>
              <a:rPr lang="de-DE" dirty="0"/>
              <a:t> III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3764D-75BF-3346-34B3-C064E7C0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257939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6641_TF00537603_Win32" id="{EAF807B7-1BB6-4EE4-AB21-E5BC02312A84}" vid="{9BE31D08-DB78-4A3B-928A-F7EA84003ED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Leuchtendes Design</Template>
  <TotalTime>0</TotalTime>
  <Words>390</Words>
  <Application>Microsoft Office PowerPoint</Application>
  <PresentationFormat>Widescreen</PresentationFormat>
  <Paragraphs>40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Sabon Next LT</vt:lpstr>
      <vt:lpstr>Wingdings</vt:lpstr>
      <vt:lpstr>LuminousVTI</vt:lpstr>
      <vt:lpstr>Group Recommendations </vt:lpstr>
      <vt:lpstr>compute_user_similarity</vt:lpstr>
      <vt:lpstr>predict_movie_score</vt:lpstr>
      <vt:lpstr>get_top_recommended_movies</vt:lpstr>
      <vt:lpstr>calculate_dynamic_weights_least_misery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Recommendations</dc:title>
  <dc:creator>Johanna</dc:creator>
  <cp:lastModifiedBy>Johanna</cp:lastModifiedBy>
  <cp:revision>4</cp:revision>
  <dcterms:created xsi:type="dcterms:W3CDTF">2023-11-15T08:25:34Z</dcterms:created>
  <dcterms:modified xsi:type="dcterms:W3CDTF">2023-11-24T17:55:38Z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