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8"/>
  </p:notesMasterIdLst>
  <p:sldIdLst>
    <p:sldId id="294" r:id="rId2"/>
    <p:sldId id="292" r:id="rId3"/>
    <p:sldId id="295" r:id="rId4"/>
    <p:sldId id="296" r:id="rId5"/>
    <p:sldId id="299" r:id="rId6"/>
    <p:sldId id="300" r:id="rId7"/>
    <p:sldId id="301" r:id="rId8"/>
    <p:sldId id="306" r:id="rId9"/>
    <p:sldId id="302" r:id="rId10"/>
    <p:sldId id="303" r:id="rId11"/>
    <p:sldId id="304" r:id="rId12"/>
    <p:sldId id="308" r:id="rId13"/>
    <p:sldId id="305" r:id="rId14"/>
    <p:sldId id="310" r:id="rId15"/>
    <p:sldId id="320" r:id="rId16"/>
    <p:sldId id="323" r:id="rId17"/>
    <p:sldId id="291" r:id="rId18"/>
    <p:sldId id="319" r:id="rId19"/>
    <p:sldId id="311" r:id="rId20"/>
    <p:sldId id="312" r:id="rId21"/>
    <p:sldId id="315" r:id="rId22"/>
    <p:sldId id="313" r:id="rId23"/>
    <p:sldId id="314" r:id="rId24"/>
    <p:sldId id="316" r:id="rId25"/>
    <p:sldId id="317" r:id="rId26"/>
    <p:sldId id="324" r:id="rId27"/>
  </p:sldIdLst>
  <p:sldSz cx="10080625" cy="7559675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uno Rosinha" initials="N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4607F"/>
    <a:srgbClr val="9F9785"/>
    <a:srgbClr val="8F2720"/>
    <a:srgbClr val="5D83AE"/>
    <a:srgbClr val="E5EFFF"/>
    <a:srgbClr val="D5E5FF"/>
    <a:srgbClr val="C1B6A1"/>
    <a:srgbClr val="86B077"/>
    <a:srgbClr val="FFF1D4"/>
    <a:srgbClr val="83B9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942"/>
    <p:restoredTop sz="95508" autoAdjust="0"/>
  </p:normalViewPr>
  <p:slideViewPr>
    <p:cSldViewPr>
      <p:cViewPr varScale="1">
        <p:scale>
          <a:sx n="84" d="100"/>
          <a:sy n="84" d="100"/>
        </p:scale>
        <p:origin x="1568" y="1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Users\Maria\Desktop\Projeto%20Ana&#769;lise%20Multivariada\summary_statistic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/Users\Maria\Desktop\Projeto%20Ana&#769;lise%20Multivariada\summary_statistic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Frequency of “Quality”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Sheet1!$C$30</c:f>
              <c:strCache>
                <c:ptCount val="1"/>
                <c:pt idx="0">
                  <c:v>Frequency</c:v>
                </c:pt>
              </c:strCache>
            </c:strRef>
          </c:tx>
          <c:spPr>
            <a:solidFill>
              <a:srgbClr val="8F2720"/>
            </a:solidFill>
            <a:ln w="9525" cmpd="sng">
              <a:solidFill>
                <a:schemeClr val="tx2">
                  <a:lumMod val="15000"/>
                  <a:lumOff val="85000"/>
                </a:schemeClr>
              </a:solidFill>
            </a:ln>
            <a:effectLst/>
          </c:spPr>
          <c:invertIfNegative val="0"/>
          <c:cat>
            <c:numRef>
              <c:f>Sheet1!$B$31:$B$41</c:f>
              <c:numCache>
                <c:formatCode>General</c:formatCode>
                <c:ptCount val="1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</c:numCache>
            </c:numRef>
          </c:cat>
          <c:val>
            <c:numRef>
              <c:f>Sheet1!$C$31:$C$41</c:f>
              <c:numCache>
                <c:formatCode>General</c:formatCode>
                <c:ptCount val="1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10.0</c:v>
                </c:pt>
                <c:pt idx="4">
                  <c:v>53.0</c:v>
                </c:pt>
                <c:pt idx="5">
                  <c:v>681.0</c:v>
                </c:pt>
                <c:pt idx="6">
                  <c:v>638.0</c:v>
                </c:pt>
                <c:pt idx="7">
                  <c:v>199.0</c:v>
                </c:pt>
                <c:pt idx="8">
                  <c:v>18.0</c:v>
                </c:pt>
                <c:pt idx="9">
                  <c:v>0.0</c:v>
                </c:pt>
                <c:pt idx="10">
                  <c:v>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B05-4C30-A29B-A922807027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8"/>
        <c:overlap val="-24"/>
        <c:axId val="-253939168"/>
        <c:axId val="-251793120"/>
      </c:barChart>
      <c:catAx>
        <c:axId val="-253939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51793120"/>
        <c:crosses val="autoZero"/>
        <c:auto val="1"/>
        <c:lblAlgn val="ctr"/>
        <c:lblOffset val="100"/>
        <c:noMultiLvlLbl val="0"/>
      </c:catAx>
      <c:valAx>
        <c:axId val="-251793120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53939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>
                <a:solidFill>
                  <a:schemeClr val="tx1"/>
                </a:solidFill>
              </a:rPr>
              <a:t>Frequency of “Quality”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Sheet1!$C$44</c:f>
              <c:strCache>
                <c:ptCount val="1"/>
                <c:pt idx="0">
                  <c:v>Frequency</c:v>
                </c:pt>
              </c:strCache>
            </c:strRef>
          </c:tx>
          <c:spPr>
            <a:solidFill>
              <a:srgbClr val="C1B6A1"/>
            </a:solidFill>
            <a:ln>
              <a:noFill/>
            </a:ln>
            <a:effectLst/>
          </c:spPr>
          <c:invertIfNegative val="0"/>
          <c:cat>
            <c:numRef>
              <c:f>Sheet1!$B$45:$B$55</c:f>
              <c:numCache>
                <c:formatCode>General</c:formatCode>
                <c:ptCount val="1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</c:numCache>
            </c:numRef>
          </c:cat>
          <c:val>
            <c:numRef>
              <c:f>Sheet1!$C$45:$C$55</c:f>
              <c:numCache>
                <c:formatCode>General</c:formatCode>
                <c:ptCount val="1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20.0</c:v>
                </c:pt>
                <c:pt idx="4">
                  <c:v>163.0</c:v>
                </c:pt>
                <c:pt idx="5">
                  <c:v>1457.0</c:v>
                </c:pt>
                <c:pt idx="6">
                  <c:v>2198.0</c:v>
                </c:pt>
                <c:pt idx="7">
                  <c:v>880.0</c:v>
                </c:pt>
                <c:pt idx="8">
                  <c:v>175.0</c:v>
                </c:pt>
                <c:pt idx="9">
                  <c:v>5.0</c:v>
                </c:pt>
                <c:pt idx="10">
                  <c:v>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CC4-40A4-8420-6F67FE53E7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"/>
        <c:overlap val="-27"/>
        <c:axId val="-251183856"/>
        <c:axId val="-251187696"/>
      </c:barChart>
      <c:catAx>
        <c:axId val="-251183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51187696"/>
        <c:crosses val="autoZero"/>
        <c:auto val="1"/>
        <c:lblAlgn val="ctr"/>
        <c:lblOffset val="100"/>
        <c:noMultiLvlLbl val="0"/>
      </c:catAx>
      <c:valAx>
        <c:axId val="-251187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51183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xmlns="" id="{369D380D-A31E-494E-A8AB-E18B0D35D71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4910EAB9-7D12-4EBB-A971-2C52C24A97BC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PT" altLang="pt-PT" noProof="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xmlns="" id="{E8B2619A-F655-452A-9722-C6DCA936A085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xmlns="" id="{DB25F0C1-7A33-4919-96D8-EBF4B8D3C37E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xmlns="" id="{52AFFAB2-ABD3-43E7-8F8C-29CB2DA7B7AD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xmlns="" id="{C4A0BBE8-0052-49AD-82DB-B9A1BF24B8D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fld id="{C871FF9A-C0CC-4046-A0B5-3114CF10FB90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>
            <a:extLst>
              <a:ext uri="{FF2B5EF4-FFF2-40B4-BE49-F238E27FC236}">
                <a16:creationId xmlns:a16="http://schemas.microsoft.com/office/drawing/2014/main" xmlns="" id="{1A29EF5E-7F88-4B78-9709-EEE96F038D4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5000"/>
              </a:lnSpc>
            </a:pPr>
            <a:fld id="{A12ED979-767C-494C-921A-D004C91EA72B}" type="slidenum">
              <a:rPr lang="pt-PT" altLang="pt-PT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</a:pPr>
              <a:t>17</a:t>
            </a:fld>
            <a:endParaRPr lang="pt-PT" altLang="pt-PT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1" name="Rectangle 1">
            <a:extLst>
              <a:ext uri="{FF2B5EF4-FFF2-40B4-BE49-F238E27FC236}">
                <a16:creationId xmlns:a16="http://schemas.microsoft.com/office/drawing/2014/main" xmlns="" id="{0242D77E-0B9A-4CB0-AB61-0B129D38096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xmlns="" id="{855C4843-B4E3-4CEF-B1A6-E15A1A8F7B4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69433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>
            <a:extLst>
              <a:ext uri="{FF2B5EF4-FFF2-40B4-BE49-F238E27FC236}">
                <a16:creationId xmlns:a16="http://schemas.microsoft.com/office/drawing/2014/main" xmlns="" id="{1A29EF5E-7F88-4B78-9709-EEE96F038D4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5000"/>
              </a:lnSpc>
            </a:pPr>
            <a:fld id="{A12ED979-767C-494C-921A-D004C91EA72B}" type="slidenum">
              <a:rPr lang="pt-PT" altLang="pt-PT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</a:pPr>
              <a:t>18</a:t>
            </a:fld>
            <a:endParaRPr lang="pt-PT" altLang="pt-PT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1" name="Rectangle 1">
            <a:extLst>
              <a:ext uri="{FF2B5EF4-FFF2-40B4-BE49-F238E27FC236}">
                <a16:creationId xmlns:a16="http://schemas.microsoft.com/office/drawing/2014/main" xmlns="" id="{0242D77E-0B9A-4CB0-AB61-0B129D38096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xmlns="" id="{855C4843-B4E3-4CEF-B1A6-E15A1A8F7B4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487674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C75A8C-F617-40C4-BD94-2286B6C6F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3E40451-3292-4ECE-872D-05C6A82E7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20DD828-EB7D-4AD7-83B9-01C75A5A0CD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7F393C-13BB-43DA-A33B-9EB714E30E43}" type="datetime1">
              <a:rPr lang="en-US" altLang="pt-PT" smtClean="0"/>
              <a:t>1/18/20</a:t>
            </a:fld>
            <a:endParaRPr lang="pt-PT" altLang="pt-P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C1CCD93-B8F1-4D60-B9FB-F9DB8548A26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D72F9B0-612A-4395-83ED-7046560E9A0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4F45F0-A80F-4DFC-B50F-A4673AE0E738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030796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69377A-C2A6-407A-A62E-7A67B6144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CF5EE71-98CC-40F9-92B5-A9F506CF0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C866083-9E47-40C3-92F7-9A0406FC4D2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0A3A85-9F64-42EF-82BF-B96610AB0B0F}" type="datetime1">
              <a:rPr lang="en-US" altLang="pt-PT" smtClean="0"/>
              <a:t>1/18/20</a:t>
            </a:fld>
            <a:endParaRPr lang="pt-PT" altLang="pt-P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3E3266D-CAC6-4C56-99AF-B59444495EF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C884129-1741-460B-B6F8-973CDF6C564C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18ABE-3785-468B-9290-36C7DB8480D8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421676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23498C4-ED00-43C2-BCBB-C75D4A032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3C3F55E-3C9E-4D9F-B69D-CEC1E8F8C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54EA75C-8511-4E02-8B90-CC1F45F3439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83962C-96CE-47AF-AD82-D00E468A39DD}" type="datetime1">
              <a:rPr lang="en-US" altLang="pt-PT" smtClean="0"/>
              <a:t>1/18/20</a:t>
            </a:fld>
            <a:endParaRPr lang="pt-PT" altLang="pt-P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9B21458-240F-42CC-A634-AA3DEE52846F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DA6BB81-2BE4-49FE-9818-BBDDFF58203B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0CBC3-BB67-4EEE-B8E4-DFB553E7321B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536340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906B78-9F79-409A-B6B7-CF5260256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6C4DF8E4-6357-4949-8B47-9496D07F488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6CA43E-108A-4EF5-8710-9CC461649D51}" type="datetime1">
              <a:rPr lang="en-US" altLang="pt-PT" smtClean="0"/>
              <a:t>1/18/20</a:t>
            </a:fld>
            <a:endParaRPr lang="pt-PT" altLang="pt-P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C26C88BA-3C2C-42F4-B9BF-30B8F764A8A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DB67A77C-D5BA-41EB-AA02-649B6DCDD2BB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08BBE-62F1-40F6-97F6-D28D2A36DBA7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55176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">
            <a:extLst>
              <a:ext uri="{FF2B5EF4-FFF2-40B4-BE49-F238E27FC236}">
                <a16:creationId xmlns:a16="http://schemas.microsoft.com/office/drawing/2014/main" xmlns="" id="{D06D05A9-CE22-48DB-8F5E-64BE26C6940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18625" y="7234238"/>
            <a:ext cx="917575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44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>
              <a:buClrTx/>
              <a:buFontTx/>
              <a:buNone/>
            </a:pPr>
            <a:fld id="{662108F6-B38A-4159-A948-F287E3E39853}" type="slidenum">
              <a:rPr lang="pt-PT" altLang="pt-PT" sz="1200" b="1">
                <a:solidFill>
                  <a:srgbClr val="FFFFFF"/>
                </a:solidFill>
              </a:rPr>
              <a:pPr algn="ctr" eaLnBrk="1">
                <a:buClrTx/>
                <a:buFontTx/>
                <a:buNone/>
              </a:pPr>
              <a:t>‹#›</a:t>
            </a:fld>
            <a:endParaRPr lang="pt-PT" altLang="pt-PT" sz="1200" b="1">
              <a:solidFill>
                <a:srgbClr val="FFFFFF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7BE574B-88AA-4946-937A-91057C6F376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18624" y="74403"/>
            <a:ext cx="657899" cy="79863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DBDCFD5-3C49-43B6-8C35-B2BCFA6FBD85}"/>
              </a:ext>
            </a:extLst>
          </p:cNvPr>
          <p:cNvSpPr/>
          <p:nvPr userDrawn="1"/>
        </p:nvSpPr>
        <p:spPr bwMode="auto">
          <a:xfrm>
            <a:off x="143769" y="907960"/>
            <a:ext cx="9832754" cy="63565"/>
          </a:xfrm>
          <a:prstGeom prst="rect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pt-PT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51DE3-84DF-4029-BB30-5161E372C38A}"/>
              </a:ext>
            </a:extLst>
          </p:cNvPr>
          <p:cNvSpPr/>
          <p:nvPr userDrawn="1"/>
        </p:nvSpPr>
        <p:spPr bwMode="auto">
          <a:xfrm>
            <a:off x="1" y="7232484"/>
            <a:ext cx="10080624" cy="327191"/>
          </a:xfrm>
          <a:prstGeom prst="rect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pt-PT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7ACECA5-B69B-4543-BD5D-F5D269DB0FE3}"/>
              </a:ext>
            </a:extLst>
          </p:cNvPr>
          <p:cNvSpPr txBox="1"/>
          <p:nvPr userDrawn="1"/>
        </p:nvSpPr>
        <p:spPr>
          <a:xfrm>
            <a:off x="73717" y="7215544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</a:rPr>
              <a:t>Multivariate Analysis</a:t>
            </a:r>
          </a:p>
        </p:txBody>
      </p:sp>
      <p:sp>
        <p:nvSpPr>
          <p:cNvPr id="12" name="Date Placeholder 4">
            <a:extLst>
              <a:ext uri="{FF2B5EF4-FFF2-40B4-BE49-F238E27FC236}">
                <a16:creationId xmlns:a16="http://schemas.microsoft.com/office/drawing/2014/main" xmlns="" id="{1C638AA1-EC0D-4060-8F27-867E2D8CFA97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4520974" y="7300873"/>
            <a:ext cx="1152698" cy="221019"/>
          </a:xfrm>
        </p:spPr>
        <p:txBody>
          <a:bodyPr/>
          <a:lstStyle/>
          <a:p>
            <a:pPr>
              <a:defRPr/>
            </a:pPr>
            <a:fld id="{CF70293A-4155-4A52-8893-F11922EA666A}" type="datetime1">
              <a:rPr lang="en-US" altLang="pt-PT" smtClean="0">
                <a:solidFill>
                  <a:schemeClr val="bg1"/>
                </a:solidFill>
              </a:rPr>
              <a:t>1/18/20</a:t>
            </a:fld>
            <a:endParaRPr lang="pt-PT" altLang="pt-PT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xmlns="" id="{1DF67709-E9E9-4941-93FB-4165413D648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604139" y="7265723"/>
            <a:ext cx="359371" cy="294176"/>
          </a:xfrm>
        </p:spPr>
        <p:txBody>
          <a:bodyPr/>
          <a:lstStyle/>
          <a:p>
            <a:pPr>
              <a:defRPr/>
            </a:pPr>
            <a:fld id="{6D8768E1-0BD9-4E66-A015-8773FC3B30D2}" type="slidenum">
              <a:rPr lang="pt-PT" altLang="pt-PT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pt-PT" alt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898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7E2DA7-64C5-4B92-B90A-E43458B9D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C2A5DF4-E1C0-4570-A4A3-488EB602E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D9946D4-46F7-455C-889F-28E7714B3D2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6A8CA9-43E4-4A97-878E-2B0F0C0AA19D}" type="datetime1">
              <a:rPr lang="en-US" altLang="pt-PT" smtClean="0"/>
              <a:t>1/18/20</a:t>
            </a:fld>
            <a:endParaRPr lang="pt-PT" altLang="pt-P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84CAB41-3B9E-417D-8308-B65581A9CC93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B5E5B65-F90C-4FD0-8C36-16CC819CD53B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70BBF-9058-452B-BF39-111920A53D49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735720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01781E-25D8-48C3-A063-FF2E225DF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F3538F-3AF1-4E9C-8B91-6C00C0FD1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8976620-62D0-415D-8639-6F8689266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3791D1B8-347A-4B93-9A0A-647E83F4DB5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9B9665-03C7-47C4-A35D-844D81805436}" type="datetime1">
              <a:rPr lang="en-US" altLang="pt-PT" smtClean="0"/>
              <a:t>1/18/20</a:t>
            </a:fld>
            <a:endParaRPr lang="pt-PT" altLang="pt-PT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F3DA9E3F-2015-4F61-B09C-43644E6803B6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97B74AAD-38ED-4CD2-9054-CACAE280B4D3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3CD3C7-1EE8-41C6-92B7-8641D5946237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292503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E33CEE-D255-45C8-8FB8-836334394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0776950-AA1E-471B-A0A6-010550553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191E234-91A4-44CA-8C2D-E5EB1AE19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18D82C9-42FB-4E85-A12F-F7B8707466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A85B15D-D6EA-430D-BDE2-D7888E370D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8D01C194-C06F-4F21-9BB1-386105A9B41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1F5B8D-0162-4C83-B98E-D22AA0AEA2E1}" type="datetime1">
              <a:rPr lang="en-US" altLang="pt-PT" smtClean="0"/>
              <a:t>1/18/20</a:t>
            </a:fld>
            <a:endParaRPr lang="pt-PT" altLang="pt-PT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xmlns="" id="{24713388-D5FC-4447-9C84-E69670F992E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BBEE6D8A-9236-4D59-A3DF-432317552261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A28A6-EA14-4B2F-A34E-E94275CB3AD5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4025224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8FF472-7FF4-4C8E-B4E0-C819D9C89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E81E7B76-ADE5-41AC-883B-B4CB98D66B2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C06AD-A174-4F0E-8689-A6596BA7974A}" type="datetime1">
              <a:rPr lang="en-US" altLang="pt-PT" smtClean="0"/>
              <a:t>1/18/20</a:t>
            </a:fld>
            <a:endParaRPr lang="pt-PT" altLang="pt-P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140E0E06-197D-4FED-944D-10DD21BC5F3A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36263851-4D69-43A2-A8C5-49C1215E5E2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FBCFEB-0BFD-4DAE-9290-76D1D39DE78F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42102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xmlns="" id="{A1669D89-EEB7-4108-8092-3A2317687E2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F53E7-5DB2-48BC-8A01-DE3C338755C3}" type="datetime1">
              <a:rPr lang="en-US" altLang="pt-PT" smtClean="0"/>
              <a:t>1/18/20</a:t>
            </a:fld>
            <a:endParaRPr lang="pt-PT" altLang="pt-PT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DC21DD59-D9F7-422B-8FE1-B40A1F7BBC9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7D4431FC-705F-46D1-9887-EAAE594E0DB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369662-C77A-4844-A7B4-ACFD544386C4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51602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AC094E-6099-4DC7-BEA2-A0D4B480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F9DA3B-9BC9-48F0-9889-28D740C0F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DC6F16E-4A7D-44BE-9163-9F7FC184C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64D247E2-2A98-440F-AC0F-7366A01F72C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2B49A4-90D6-4149-A441-EB0F64C0FD5E}" type="datetime1">
              <a:rPr lang="en-US" altLang="pt-PT" smtClean="0"/>
              <a:t>1/18/20</a:t>
            </a:fld>
            <a:endParaRPr lang="pt-PT" altLang="pt-PT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52D5A704-C02E-4FB6-A05E-F8CA6032CC4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8BF637A2-A264-4A50-AC04-0287B9037138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94501-F713-44BC-A5E3-02677B877A37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53888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E70891-E895-498C-AB72-2EAEE6B4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644F378-5AF6-418D-BF5D-65173119C5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PT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12D2387-79E0-41AD-A1C2-40945C9A9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2FD9FB44-2D98-4EE4-9D06-47667A6BBE1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B3B74D-4940-4881-A168-760F76E6AF46}" type="datetime1">
              <a:rPr lang="en-US" altLang="pt-PT" smtClean="0"/>
              <a:t>1/18/20</a:t>
            </a:fld>
            <a:endParaRPr lang="pt-PT" altLang="pt-PT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310F9C83-BE1E-48B4-8A0B-6B9C147312F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375DD798-BA3D-497C-BAB8-EDCCE736CFD3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1A9EE1-1502-443B-AA5D-871959DC4B1A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76554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xmlns="" id="{22962711-4721-46F9-8891-8DB57276FC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PT"/>
              <a:t>Clique para editar o formato do texto do título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xmlns="" id="{AE42FEA8-D50E-4AFE-A5FA-D2621F77D3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PT"/>
              <a:t>Clique para editar o formato do texto do destaque</a:t>
            </a:r>
          </a:p>
          <a:p>
            <a:pPr lvl="1"/>
            <a:r>
              <a:rPr lang="en-GB" altLang="pt-PT"/>
              <a:t>Segundo nível de destaque</a:t>
            </a:r>
          </a:p>
          <a:p>
            <a:pPr lvl="2"/>
            <a:r>
              <a:rPr lang="en-GB" altLang="pt-PT"/>
              <a:t>Terceiro nível de destaque</a:t>
            </a:r>
          </a:p>
          <a:p>
            <a:pPr lvl="3"/>
            <a:r>
              <a:rPr lang="en-GB" altLang="pt-PT"/>
              <a:t>Quarto nível de destaque</a:t>
            </a:r>
          </a:p>
          <a:p>
            <a:pPr lvl="4"/>
            <a:r>
              <a:rPr lang="en-GB" altLang="pt-PT"/>
              <a:t>Quinto nível de destaque</a:t>
            </a:r>
          </a:p>
          <a:p>
            <a:pPr lvl="4"/>
            <a:r>
              <a:rPr lang="en-GB" altLang="pt-PT"/>
              <a:t>Sexto nível de destaque</a:t>
            </a:r>
          </a:p>
          <a:p>
            <a:pPr lvl="4"/>
            <a:r>
              <a:rPr lang="en-GB" altLang="pt-PT"/>
              <a:t>Sétimo nível de destaque</a:t>
            </a:r>
          </a:p>
          <a:p>
            <a:pPr lvl="4"/>
            <a:r>
              <a:rPr lang="en-GB" altLang="pt-PT"/>
              <a:t>Oitavo nível de destaque</a:t>
            </a:r>
          </a:p>
          <a:p>
            <a:pPr lvl="4"/>
            <a:r>
              <a:rPr lang="en-GB" altLang="pt-PT"/>
              <a:t>Nono nível de destaque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xmlns="" id="{3E71E478-C93A-43BE-B65B-80F2D6DD315E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fld id="{C5FCD920-2B6D-47CA-ABC7-219748AEC941}" type="datetime1">
              <a:rPr lang="en-US" altLang="pt-PT" smtClean="0"/>
              <a:t>1/18/20</a:t>
            </a:fld>
            <a:endParaRPr lang="pt-PT" altLang="pt-PT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3D1AA62C-A513-4073-B3D6-07FE04C1A011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CE337648-6FCB-4CD0-90BA-FE04DFC32BD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fld id="{E4AC42E2-856F-41CB-92B0-8F59572E8BFD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4EF4931-1542-4A27-A7A3-96BC51BEBF39}"/>
              </a:ext>
            </a:extLst>
          </p:cNvPr>
          <p:cNvSpPr txBox="1"/>
          <p:nvPr/>
        </p:nvSpPr>
        <p:spPr>
          <a:xfrm>
            <a:off x="-1" y="2048837"/>
            <a:ext cx="100806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9ABF3"/>
                </a:solidFill>
              </a:rPr>
              <a:t>Portuguese </a:t>
            </a:r>
            <a:r>
              <a:rPr lang="en-US" sz="4800" b="1" i="1" dirty="0" err="1">
                <a:solidFill>
                  <a:srgbClr val="69ABF3"/>
                </a:solidFill>
              </a:rPr>
              <a:t>Vinho</a:t>
            </a:r>
            <a:r>
              <a:rPr lang="en-US" sz="4800" b="1" i="1" dirty="0">
                <a:solidFill>
                  <a:srgbClr val="69ABF3"/>
                </a:solidFill>
              </a:rPr>
              <a:t> Verde </a:t>
            </a:r>
            <a:r>
              <a:rPr lang="en-US" sz="4800" b="1" dirty="0">
                <a:solidFill>
                  <a:srgbClr val="69ABF3"/>
                </a:solidFill>
              </a:rPr>
              <a:t>Psychochemical Data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4EF4931-1542-4A27-A7A3-96BC51BEBF39}"/>
              </a:ext>
            </a:extLst>
          </p:cNvPr>
          <p:cNvSpPr txBox="1"/>
          <p:nvPr/>
        </p:nvSpPr>
        <p:spPr>
          <a:xfrm>
            <a:off x="-2" y="6300117"/>
            <a:ext cx="1008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Maria Almeida | </a:t>
            </a:r>
            <a:r>
              <a:rPr lang="en-US" b="1" dirty="0" err="1"/>
              <a:t>Nuno</a:t>
            </a:r>
            <a:r>
              <a:rPr lang="en-US" b="1" dirty="0"/>
              <a:t> </a:t>
            </a:r>
            <a:r>
              <a:rPr lang="en-US" b="1" dirty="0" err="1"/>
              <a:t>Rosinha</a:t>
            </a:r>
            <a:r>
              <a:rPr lang="en-US" b="1" dirty="0"/>
              <a:t> | </a:t>
            </a:r>
            <a:r>
              <a:rPr lang="en-US" b="1" dirty="0" err="1"/>
              <a:t>Sebastião</a:t>
            </a:r>
            <a:r>
              <a:rPr lang="en-US" b="1" dirty="0"/>
              <a:t> Almeida | </a:t>
            </a:r>
            <a:r>
              <a:rPr lang="en-US" b="1" dirty="0" err="1"/>
              <a:t>Sebastião</a:t>
            </a:r>
            <a:r>
              <a:rPr lang="en-US" b="1" dirty="0"/>
              <a:t> </a:t>
            </a:r>
            <a:r>
              <a:rPr lang="en-US" b="1" dirty="0" err="1"/>
              <a:t>Cerqueira</a:t>
            </a:r>
            <a:r>
              <a:rPr lang="en-US" b="1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4EF4931-1542-4A27-A7A3-96BC51BEBF39}"/>
              </a:ext>
            </a:extLst>
          </p:cNvPr>
          <p:cNvSpPr txBox="1"/>
          <p:nvPr/>
        </p:nvSpPr>
        <p:spPr>
          <a:xfrm>
            <a:off x="7390755" y="6668275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/>
              <a:t>97108</a:t>
            </a:r>
            <a:endParaRPr 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4EF4931-1542-4A27-A7A3-96BC51BEBF39}"/>
              </a:ext>
            </a:extLst>
          </p:cNvPr>
          <p:cNvSpPr txBox="1"/>
          <p:nvPr/>
        </p:nvSpPr>
        <p:spPr>
          <a:xfrm>
            <a:off x="863848" y="6668275"/>
            <a:ext cx="1872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97136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4EF4931-1542-4A27-A7A3-96BC51BEBF39}"/>
              </a:ext>
            </a:extLst>
          </p:cNvPr>
          <p:cNvSpPr txBox="1"/>
          <p:nvPr/>
        </p:nvSpPr>
        <p:spPr>
          <a:xfrm>
            <a:off x="2880072" y="6668275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/>
              <a:t>34290</a:t>
            </a:r>
            <a:endParaRPr lang="en-US" sz="1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4EF4931-1542-4A27-A7A3-96BC51BEBF39}"/>
              </a:ext>
            </a:extLst>
          </p:cNvPr>
          <p:cNvSpPr txBox="1"/>
          <p:nvPr/>
        </p:nvSpPr>
        <p:spPr>
          <a:xfrm>
            <a:off x="5025624" y="6658819"/>
            <a:ext cx="1079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/>
              <a:t>97115</a:t>
            </a:r>
            <a:endParaRPr lang="en-US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4EF4931-1542-4A27-A7A3-96BC51BEBF39}"/>
              </a:ext>
            </a:extLst>
          </p:cNvPr>
          <p:cNvSpPr txBox="1"/>
          <p:nvPr/>
        </p:nvSpPr>
        <p:spPr>
          <a:xfrm>
            <a:off x="-14690" y="4614316"/>
            <a:ext cx="10080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5D83AE"/>
                </a:solidFill>
              </a:rPr>
              <a:t>Professor Mª </a:t>
            </a:r>
            <a:r>
              <a:rPr lang="en-US" sz="2400" b="1" dirty="0" err="1">
                <a:solidFill>
                  <a:srgbClr val="5D83AE"/>
                </a:solidFill>
              </a:rPr>
              <a:t>Rosário</a:t>
            </a:r>
            <a:r>
              <a:rPr lang="en-US" sz="2400" b="1" dirty="0">
                <a:solidFill>
                  <a:srgbClr val="5D83AE"/>
                </a:solidFill>
              </a:rPr>
              <a:t> Oliveira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4EF4931-1542-4A27-A7A3-96BC51BEBF39}"/>
              </a:ext>
            </a:extLst>
          </p:cNvPr>
          <p:cNvSpPr txBox="1"/>
          <p:nvPr/>
        </p:nvSpPr>
        <p:spPr>
          <a:xfrm>
            <a:off x="-14690" y="5503963"/>
            <a:ext cx="10080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5D83AE"/>
                </a:solidFill>
              </a:rPr>
              <a:t>2019/ 2020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609" y="827509"/>
            <a:ext cx="737952" cy="8934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4EF4931-1542-4A27-A7A3-96BC51BEBF39}"/>
              </a:ext>
            </a:extLst>
          </p:cNvPr>
          <p:cNvSpPr txBox="1"/>
          <p:nvPr/>
        </p:nvSpPr>
        <p:spPr>
          <a:xfrm>
            <a:off x="156272" y="5046364"/>
            <a:ext cx="10080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5D83AE"/>
                </a:solidFill>
              </a:rPr>
              <a:t>Multivariate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43586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D8768E1-0BD9-4E66-A015-8773FC3B30D2}" type="slidenum">
              <a:rPr lang="pt-PT" altLang="pt-PT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pt-PT" altLang="pt-PT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4EF4931-1542-4A27-A7A3-96BC51BEBF39}"/>
              </a:ext>
            </a:extLst>
          </p:cNvPr>
          <p:cNvSpPr txBox="1"/>
          <p:nvPr/>
        </p:nvSpPr>
        <p:spPr>
          <a:xfrm>
            <a:off x="359792" y="242734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69ABF3"/>
                </a:solidFill>
              </a:rPr>
              <a:t>Outlier Identification and Removal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D193524E-AADD-4826-A109-BC2029D75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32" y="5434866"/>
            <a:ext cx="9217892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13C63D6-7A37-4775-A32E-443A8893E4C0}"/>
              </a:ext>
            </a:extLst>
          </p:cNvPr>
          <p:cNvSpPr txBox="1"/>
          <p:nvPr/>
        </p:nvSpPr>
        <p:spPr>
          <a:xfrm>
            <a:off x="719832" y="1187549"/>
            <a:ext cx="8496944" cy="53245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sz="2000" b="1" dirty="0">
                <a:ln/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Done class by class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GB" sz="2000" b="1" dirty="0">
              <a:ln/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sz="2000" b="1" dirty="0">
                <a:ln/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Outlier identification on the multivariate dataset at once, instead of doing it in a univariate way for each variable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GB" sz="2000" b="1" dirty="0">
              <a:ln/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sz="2000" b="1" dirty="0">
                <a:ln/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robust PCA’s for outliers identification, with a high cutting value (0.999), for a conservative and adequate approach to this issue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GB" sz="2000" b="1" dirty="0">
              <a:ln/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sz="2000" b="1" dirty="0">
                <a:ln/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Hopefully, the cost of the loss of some observations, and, therefore, information, is offset by the improvement in the performance of the classifiers, which would translate to a better real-world application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GB" sz="2000" b="1" dirty="0">
              <a:ln/>
              <a:solidFill>
                <a:schemeClr val="accent4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GB" sz="2000" b="1" dirty="0">
              <a:ln/>
              <a:solidFill>
                <a:schemeClr val="accent4"/>
              </a:solidFill>
            </a:endParaRPr>
          </a:p>
          <a:p>
            <a:pPr algn="just"/>
            <a:r>
              <a:rPr lang="en-GB" sz="2000" b="1" dirty="0">
                <a:ln/>
                <a:solidFill>
                  <a:schemeClr val="accent4"/>
                </a:solidFill>
              </a:rPr>
              <a:t>	</a:t>
            </a:r>
          </a:p>
          <a:p>
            <a:pPr algn="just"/>
            <a:endParaRPr lang="en-GB" sz="20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97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D8768E1-0BD9-4E66-A015-8773FC3B30D2}" type="slidenum">
              <a:rPr lang="pt-PT" altLang="pt-PT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pt-PT" altLang="pt-PT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4EF4931-1542-4A27-A7A3-96BC51BEBF39}"/>
              </a:ext>
            </a:extLst>
          </p:cNvPr>
          <p:cNvSpPr txBox="1"/>
          <p:nvPr/>
        </p:nvSpPr>
        <p:spPr>
          <a:xfrm>
            <a:off x="359792" y="242734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69ABF3"/>
                </a:solidFill>
              </a:rPr>
              <a:t>Feature Selection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050973"/>
              </p:ext>
            </p:extLst>
          </p:nvPr>
        </p:nvGraphicFramePr>
        <p:xfrm>
          <a:off x="1561226" y="1633728"/>
          <a:ext cx="2952328" cy="53144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0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Features</a:t>
                      </a:r>
                      <a:r>
                        <a:rPr lang="en-US" sz="20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by Relevance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charset="0"/>
                      </a:endParaRPr>
                    </a:p>
                  </a:txBody>
                  <a:tcPr marL="5055" marR="5055" marT="5055" marB="0" anchor="ctr">
                    <a:solidFill>
                      <a:srgbClr val="5D83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0100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20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Alcohol</a:t>
                      </a:r>
                      <a:endParaRPr lang="uk-UA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5055" marR="5055" marT="5055" marB="0" anchor="ctr">
                    <a:solidFill>
                      <a:srgbClr val="D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2000" u="none" strike="noStrike" dirty="0" err="1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Volatile</a:t>
                      </a:r>
                      <a:r>
                        <a:rPr lang="cs-CZ" sz="2000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Acidity</a:t>
                      </a:r>
                      <a:endParaRPr lang="cs-CZ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5055" marR="5055" marT="5055" marB="0" anchor="ctr">
                    <a:solidFill>
                      <a:srgbClr val="D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Sulphates</a:t>
                      </a:r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5055" marR="5055" marT="5055" marB="0" anchor="ctr">
                    <a:solidFill>
                      <a:srgbClr val="D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Total Sulfur Dioxide</a:t>
                      </a:r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5055" marR="5055" marT="5055" marB="0" anchor="ctr">
                    <a:solidFill>
                      <a:srgbClr val="D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fi-FI" sz="2000" u="none" strike="noStrike" dirty="0" err="1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Chlorides</a:t>
                      </a:r>
                      <a:endParaRPr lang="fi-FI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5055" marR="5055" marT="5055" marB="0" anchor="ctr">
                    <a:solidFill>
                      <a:srgbClr val="D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fi-FI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Residual</a:t>
                      </a:r>
                      <a:r>
                        <a:rPr lang="fi-FI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Sugar</a:t>
                      </a:r>
                    </a:p>
                  </a:txBody>
                  <a:tcPr marL="5055" marR="5055" marT="5055" marB="0" anchor="ctr">
                    <a:solidFill>
                      <a:srgbClr val="D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6017">
                <a:tc>
                  <a:txBody>
                    <a:bodyPr/>
                    <a:lstStyle/>
                    <a:p>
                      <a:pPr algn="ctr" fontAlgn="ctr"/>
                      <a:r>
                        <a:rPr lang="fi-FI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pH</a:t>
                      </a:r>
                    </a:p>
                  </a:txBody>
                  <a:tcPr marL="5055" marR="5055" marT="5055" marB="0" anchor="ctr">
                    <a:solidFill>
                      <a:srgbClr val="D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86017">
                <a:tc>
                  <a:txBody>
                    <a:bodyPr/>
                    <a:lstStyle/>
                    <a:p>
                      <a:pPr algn="ctr" fontAlgn="ctr"/>
                      <a:r>
                        <a:rPr lang="fi-FI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Density</a:t>
                      </a:r>
                      <a:endParaRPr lang="fi-FI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5055" marR="5055" marT="5055" marB="0" anchor="ctr">
                    <a:solidFill>
                      <a:srgbClr val="D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86017">
                <a:tc>
                  <a:txBody>
                    <a:bodyPr/>
                    <a:lstStyle/>
                    <a:p>
                      <a:pPr algn="ctr" fontAlgn="ctr"/>
                      <a:r>
                        <a:rPr lang="fi-FI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Free</a:t>
                      </a:r>
                      <a:r>
                        <a:rPr lang="fi-FI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fi-FI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Sulfur</a:t>
                      </a:r>
                      <a:r>
                        <a:rPr lang="fi-FI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fi-FI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Dioxide</a:t>
                      </a:r>
                      <a:endParaRPr lang="fi-FI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5055" marR="5055" marT="5055" marB="0" anchor="ctr">
                    <a:solidFill>
                      <a:srgbClr val="FFF1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86017">
                <a:tc>
                  <a:txBody>
                    <a:bodyPr/>
                    <a:lstStyle/>
                    <a:p>
                      <a:pPr algn="ctr" fontAlgn="ctr"/>
                      <a:r>
                        <a:rPr lang="fi-FI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Citric</a:t>
                      </a:r>
                      <a:r>
                        <a:rPr lang="fi-FI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fi-FI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Acid</a:t>
                      </a:r>
                      <a:endParaRPr lang="fi-FI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5055" marR="5055" marT="5055" marB="0" anchor="ctr">
                    <a:solidFill>
                      <a:srgbClr val="FFF1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86017">
                <a:tc>
                  <a:txBody>
                    <a:bodyPr/>
                    <a:lstStyle/>
                    <a:p>
                      <a:pPr algn="ctr" fontAlgn="ctr"/>
                      <a:r>
                        <a:rPr lang="fi-FI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Fixed</a:t>
                      </a:r>
                      <a:r>
                        <a:rPr lang="fi-FI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fi-FI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Acidity</a:t>
                      </a:r>
                      <a:endParaRPr lang="fi-FI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5055" marR="5055" marT="5055" marB="0" anchor="ctr">
                    <a:solidFill>
                      <a:srgbClr val="FFF1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928781"/>
              </p:ext>
            </p:extLst>
          </p:nvPr>
        </p:nvGraphicFramePr>
        <p:xfrm>
          <a:off x="5328344" y="1655645"/>
          <a:ext cx="2952328" cy="53144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0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Features</a:t>
                      </a:r>
                      <a:r>
                        <a:rPr lang="en-US" sz="20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by Relevance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charset="0"/>
                      </a:endParaRPr>
                    </a:p>
                  </a:txBody>
                  <a:tcPr marL="5055" marR="5055" marT="5055" marB="0" anchor="ctr">
                    <a:solidFill>
                      <a:srgbClr val="5D83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0100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20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Alcohol</a:t>
                      </a:r>
                      <a:endParaRPr lang="uk-UA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5055" marR="5055" marT="5055" marB="0" anchor="ctr">
                    <a:solidFill>
                      <a:srgbClr val="D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2000" u="none" strike="noStrike" dirty="0" err="1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Volatile</a:t>
                      </a:r>
                      <a:r>
                        <a:rPr lang="cs-CZ" sz="2000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Acidity</a:t>
                      </a:r>
                      <a:endParaRPr lang="cs-CZ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5055" marR="5055" marT="5055" marB="0" anchor="ctr">
                    <a:solidFill>
                      <a:srgbClr val="D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Fixed Acidity</a:t>
                      </a:r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5055" marR="5055" marT="5055" marB="0" anchor="ctr">
                    <a:solidFill>
                      <a:srgbClr val="D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Chlorides</a:t>
                      </a:r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5055" marR="5055" marT="5055" marB="0" anchor="ctr">
                    <a:solidFill>
                      <a:srgbClr val="D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fi-FI" sz="2000" u="none" strike="noStrike" dirty="0" err="1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Sulphates</a:t>
                      </a:r>
                      <a:endParaRPr lang="fi-FI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5055" marR="5055" marT="5055" marB="0" anchor="ctr">
                    <a:solidFill>
                      <a:srgbClr val="D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fi-FI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Free</a:t>
                      </a:r>
                      <a:r>
                        <a:rPr lang="fi-FI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fi-FI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Sulfur</a:t>
                      </a:r>
                      <a:r>
                        <a:rPr lang="fi-FI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fi-FI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Dioxide</a:t>
                      </a:r>
                      <a:endParaRPr lang="fi-FI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5055" marR="5055" marT="5055" marB="0" anchor="ctr">
                    <a:solidFill>
                      <a:srgbClr val="D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6017">
                <a:tc>
                  <a:txBody>
                    <a:bodyPr/>
                    <a:lstStyle/>
                    <a:p>
                      <a:pPr algn="ctr" fontAlgn="ctr"/>
                      <a:r>
                        <a:rPr lang="fi-FI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Citric</a:t>
                      </a:r>
                      <a:r>
                        <a:rPr lang="fi-FI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fi-FI" sz="20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Acid</a:t>
                      </a:r>
                      <a:endParaRPr lang="fi-FI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5055" marR="5055" marT="5055" marB="0" anchor="ctr">
                    <a:solidFill>
                      <a:srgbClr val="D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86017">
                <a:tc>
                  <a:txBody>
                    <a:bodyPr/>
                    <a:lstStyle/>
                    <a:p>
                      <a:pPr algn="ctr" fontAlgn="ctr"/>
                      <a:r>
                        <a:rPr lang="fi-FI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pH</a:t>
                      </a:r>
                    </a:p>
                  </a:txBody>
                  <a:tcPr marL="5055" marR="5055" marT="5055" marB="0" anchor="ctr">
                    <a:solidFill>
                      <a:srgbClr val="D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86017">
                <a:tc>
                  <a:txBody>
                    <a:bodyPr/>
                    <a:lstStyle/>
                    <a:p>
                      <a:pPr algn="ctr" fontAlgn="ctr"/>
                      <a:r>
                        <a:rPr lang="fi-FI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Residual</a:t>
                      </a:r>
                      <a:r>
                        <a:rPr lang="fi-FI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Sugar</a:t>
                      </a:r>
                      <a:endParaRPr lang="fi-FI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5055" marR="5055" marT="5055" marB="0" anchor="ctr">
                    <a:solidFill>
                      <a:srgbClr val="FFF1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86017">
                <a:tc>
                  <a:txBody>
                    <a:bodyPr/>
                    <a:lstStyle/>
                    <a:p>
                      <a:pPr algn="ctr" fontAlgn="ctr"/>
                      <a:r>
                        <a:rPr lang="fi-FI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Total </a:t>
                      </a:r>
                      <a:r>
                        <a:rPr lang="fi-FI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Sulfur</a:t>
                      </a:r>
                      <a:r>
                        <a:rPr lang="fi-FI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fi-FI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Dioxide</a:t>
                      </a:r>
                      <a:endParaRPr lang="fi-FI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5055" marR="5055" marT="5055" marB="0" anchor="ctr">
                    <a:solidFill>
                      <a:srgbClr val="FFF1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86017">
                <a:tc>
                  <a:txBody>
                    <a:bodyPr/>
                    <a:lstStyle/>
                    <a:p>
                      <a:pPr algn="ctr" fontAlgn="ctr"/>
                      <a:r>
                        <a:rPr lang="fi-FI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Density</a:t>
                      </a:r>
                      <a:endParaRPr lang="fi-FI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5055" marR="5055" marT="5055" marB="0" anchor="ctr">
                    <a:solidFill>
                      <a:srgbClr val="FFF1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4EF4931-1542-4A27-A7A3-96BC51BEBF39}"/>
              </a:ext>
            </a:extLst>
          </p:cNvPr>
          <p:cNvSpPr txBox="1"/>
          <p:nvPr/>
        </p:nvSpPr>
        <p:spPr>
          <a:xfrm>
            <a:off x="1561226" y="1085924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Red Wine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4EF4931-1542-4A27-A7A3-96BC51BEBF39}"/>
              </a:ext>
            </a:extLst>
          </p:cNvPr>
          <p:cNvSpPr txBox="1"/>
          <p:nvPr/>
        </p:nvSpPr>
        <p:spPr>
          <a:xfrm>
            <a:off x="5328344" y="1085924"/>
            <a:ext cx="2952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White Wine</a:t>
            </a:r>
          </a:p>
        </p:txBody>
      </p:sp>
    </p:spTree>
    <p:extLst>
      <p:ext uri="{BB962C8B-B14F-4D97-AF65-F5344CB8AC3E}">
        <p14:creationId xmlns:p14="http://schemas.microsoft.com/office/powerpoint/2010/main" val="18336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D8768E1-0BD9-4E66-A015-8773FC3B30D2}" type="slidenum">
              <a:rPr lang="pt-PT" altLang="pt-PT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pt-PT" altLang="pt-PT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4EF4931-1542-4A27-A7A3-96BC51BEBF39}"/>
              </a:ext>
            </a:extLst>
          </p:cNvPr>
          <p:cNvSpPr txBox="1"/>
          <p:nvPr/>
        </p:nvSpPr>
        <p:spPr>
          <a:xfrm>
            <a:off x="359792" y="242734"/>
            <a:ext cx="5976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69ABF3"/>
                </a:solidFill>
              </a:rPr>
              <a:t>Datasets for the Analysis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516793" y="5796061"/>
            <a:ext cx="2967945" cy="828092"/>
          </a:xfrm>
          <a:prstGeom prst="rect">
            <a:avLst/>
          </a:prstGeom>
          <a:solidFill>
            <a:srgbClr val="5D83AE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After Feature Selection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516222" y="4719425"/>
            <a:ext cx="2964250" cy="788604"/>
          </a:xfrm>
          <a:prstGeom prst="rect">
            <a:avLst/>
          </a:prstGeom>
          <a:solidFill>
            <a:srgbClr val="5D83AE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After Outlier Removal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525087" y="2408201"/>
            <a:ext cx="2955385" cy="867580"/>
          </a:xfrm>
          <a:prstGeom prst="rect">
            <a:avLst/>
          </a:prstGeom>
          <a:solidFill>
            <a:srgbClr val="5D83AE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With Classes Grouped</a:t>
            </a:r>
            <a:endParaRPr kumimoji="0" lang="en-US" sz="2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512526" y="1331565"/>
            <a:ext cx="2967945" cy="786667"/>
          </a:xfrm>
          <a:prstGeom prst="rect">
            <a:avLst/>
          </a:prstGeom>
          <a:solidFill>
            <a:srgbClr val="5D83AE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Original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512526" y="3587130"/>
            <a:ext cx="2967945" cy="840779"/>
          </a:xfrm>
          <a:prstGeom prst="rect">
            <a:avLst/>
          </a:prstGeom>
          <a:solidFill>
            <a:srgbClr val="5D83AE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With Principal</a:t>
            </a:r>
            <a:r>
              <a:rPr kumimoji="0" lang="en-US" sz="22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 Components</a:t>
            </a:r>
            <a:endParaRPr kumimoji="0" lang="en-US" sz="2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127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D8768E1-0BD9-4E66-A015-8773FC3B30D2}" type="slidenum">
              <a:rPr lang="pt-PT" altLang="pt-PT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pt-PT" altLang="pt-PT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4EF4931-1542-4A27-A7A3-96BC51BEBF39}"/>
              </a:ext>
            </a:extLst>
          </p:cNvPr>
          <p:cNvSpPr txBox="1"/>
          <p:nvPr/>
        </p:nvSpPr>
        <p:spPr>
          <a:xfrm>
            <a:off x="359792" y="242734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69ABF3"/>
                </a:solidFill>
              </a:rPr>
              <a:t>Support Vector Machine: Red Wine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884086"/>
              </p:ext>
            </p:extLst>
          </p:nvPr>
        </p:nvGraphicFramePr>
        <p:xfrm>
          <a:off x="1007864" y="2195661"/>
          <a:ext cx="7848873" cy="28410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07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16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1103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5121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7425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44607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Datasets/ Kernel</a:t>
                      </a:r>
                    </a:p>
                  </a:txBody>
                  <a:tcPr marL="4714" marR="4714" marT="471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Linear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5D83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Polynomial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5D83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Radial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5D83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Sigmoid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5D83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47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Original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5D83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u="none" strike="noStrike" dirty="0">
                          <a:effectLst/>
                        </a:rPr>
                        <a:t>0,569</a:t>
                      </a:r>
                    </a:p>
                  </a:txBody>
                  <a:tcPr marL="4714" marR="4714" marT="4714" marB="0" anchor="ctr">
                    <a:solidFill>
                      <a:srgbClr val="E5E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u="none" strike="noStrike" dirty="0">
                          <a:effectLst/>
                        </a:rPr>
                        <a:t>0,5</a:t>
                      </a:r>
                      <a:r>
                        <a:rPr lang="pt-PT" sz="2000" u="none" strike="noStrike" dirty="0">
                          <a:effectLst/>
                        </a:rPr>
                        <a:t>81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E5E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u="none" strike="noStrike" dirty="0">
                          <a:effectLst/>
                        </a:rPr>
                        <a:t>0,640’</a:t>
                      </a:r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E5E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2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0,513</a:t>
                      </a:r>
                      <a:endParaRPr lang="fi-FI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E5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PCA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5D83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2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0,573’’</a:t>
                      </a:r>
                      <a:endParaRPr lang="fi-FI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E5E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u="none" strike="noStrike" dirty="0">
                          <a:effectLst/>
                        </a:rPr>
                        <a:t>0,473</a:t>
                      </a:r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E5E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u="none" strike="noStrike" dirty="0">
                          <a:effectLst/>
                        </a:rPr>
                        <a:t>0,492</a:t>
                      </a:r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E5E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0,438</a:t>
                      </a:r>
                    </a:p>
                  </a:txBody>
                  <a:tcPr marL="4714" marR="4714" marT="4714" marB="0" anchor="ctr">
                    <a:solidFill>
                      <a:srgbClr val="E5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3 Classes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5D83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is-IS" sz="2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,618</a:t>
                      </a:r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E5E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u="none" strike="noStrike" dirty="0">
                          <a:effectLst/>
                        </a:rPr>
                        <a:t>0,626</a:t>
                      </a:r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E5E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0,666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E5E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2000" u="none" strike="noStrike" dirty="0">
                          <a:effectLst/>
                        </a:rPr>
                        <a:t>0,537</a:t>
                      </a:r>
                      <a:endParaRPr lang="fi-FI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E5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Outliers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5D83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2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0,592</a:t>
                      </a:r>
                      <a:endParaRPr lang="fi-FI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E5E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2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0,631</a:t>
                      </a:r>
                      <a:endParaRPr lang="fi-FI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E5E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0,634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E5E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u="none" strike="noStrike" dirty="0">
                          <a:effectLst/>
                        </a:rPr>
                        <a:t>0,507</a:t>
                      </a:r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E5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Feature Selection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5D83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0,573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E5E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0,574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E5E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0,631’’’’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E5E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2000" u="none" strike="noStrike" dirty="0">
                          <a:effectLst/>
                        </a:rPr>
                        <a:t>0,505</a:t>
                      </a:r>
                      <a:endParaRPr lang="fi-FI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E5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4EF4931-1542-4A27-A7A3-96BC51BEBF39}"/>
              </a:ext>
            </a:extLst>
          </p:cNvPr>
          <p:cNvSpPr txBox="1"/>
          <p:nvPr/>
        </p:nvSpPr>
        <p:spPr>
          <a:xfrm>
            <a:off x="791840" y="5256472"/>
            <a:ext cx="830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’Gamma = 1, Cost </a:t>
            </a:r>
            <a:r>
              <a:rPr lang="en-US" b="1" i="1"/>
              <a:t>= 6 ’’ </a:t>
            </a:r>
            <a:r>
              <a:rPr lang="en-US" b="1" i="1" dirty="0"/>
              <a:t>Cost </a:t>
            </a:r>
            <a:r>
              <a:rPr lang="en-US" b="1" i="1"/>
              <a:t>= 9 ’’’ </a:t>
            </a:r>
            <a:r>
              <a:rPr lang="en-US" b="1" i="1" dirty="0"/>
              <a:t>Gamma = 0.1, Cost </a:t>
            </a:r>
            <a:r>
              <a:rPr lang="en-US" b="1" i="1"/>
              <a:t>= 6 ’’’’ </a:t>
            </a:r>
            <a:r>
              <a:rPr lang="en-US" b="1" i="1" dirty="0"/>
              <a:t>Gamma = 0.1</a:t>
            </a:r>
          </a:p>
        </p:txBody>
      </p:sp>
    </p:spTree>
    <p:extLst>
      <p:ext uri="{BB962C8B-B14F-4D97-AF65-F5344CB8AC3E}">
        <p14:creationId xmlns:p14="http://schemas.microsoft.com/office/powerpoint/2010/main" val="137398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>
          <a:xfrm>
            <a:off x="9487447" y="7265723"/>
            <a:ext cx="359371" cy="294176"/>
          </a:xfrm>
        </p:spPr>
        <p:txBody>
          <a:bodyPr/>
          <a:lstStyle/>
          <a:p>
            <a:pPr>
              <a:defRPr/>
            </a:pPr>
            <a:fld id="{6D8768E1-0BD9-4E66-A015-8773FC3B30D2}" type="slidenum">
              <a:rPr lang="pt-PT" altLang="pt-PT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pt-PT" altLang="pt-PT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4EF4931-1542-4A27-A7A3-96BC51BEBF39}"/>
              </a:ext>
            </a:extLst>
          </p:cNvPr>
          <p:cNvSpPr txBox="1"/>
          <p:nvPr/>
        </p:nvSpPr>
        <p:spPr>
          <a:xfrm>
            <a:off x="359792" y="242734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69ABF3"/>
                </a:solidFill>
              </a:rPr>
              <a:t>Support Vector Machine: White Wine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563951"/>
              </p:ext>
            </p:extLst>
          </p:nvPr>
        </p:nvGraphicFramePr>
        <p:xfrm>
          <a:off x="1007863" y="2195661"/>
          <a:ext cx="7848873" cy="28410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07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16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1103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5121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7425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44607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Datasets/ Kernel</a:t>
                      </a:r>
                    </a:p>
                  </a:txBody>
                  <a:tcPr marL="4714" marR="4714" marT="471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Linear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5D83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Polynomial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5D83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Radial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5D83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Sigmoid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5D83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47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Original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5D83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u="none" strike="noStrike" dirty="0">
                          <a:effectLst/>
                        </a:rPr>
                        <a:t>0,522</a:t>
                      </a:r>
                    </a:p>
                  </a:txBody>
                  <a:tcPr marL="4714" marR="4714" marT="4714" marB="0" anchor="ctr">
                    <a:solidFill>
                      <a:srgbClr val="E5E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u="none" strike="noStrike" dirty="0">
                          <a:effectLst/>
                        </a:rPr>
                        <a:t>0,5</a:t>
                      </a:r>
                      <a:r>
                        <a:rPr lang="pt-PT" sz="2000" u="none" strike="noStrike" dirty="0">
                          <a:effectLst/>
                        </a:rPr>
                        <a:t>38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E5E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u="none" strike="noStrike" dirty="0">
                          <a:effectLst/>
                        </a:rPr>
                        <a:t>0,648’</a:t>
                      </a:r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E5E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2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0,453</a:t>
                      </a:r>
                      <a:endParaRPr lang="fi-FI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E5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PCA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5D83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2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0,449</a:t>
                      </a:r>
                      <a:endParaRPr lang="fi-FI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E5E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u="none" strike="noStrike" dirty="0">
                          <a:effectLst/>
                        </a:rPr>
                        <a:t>0,449</a:t>
                      </a:r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E5E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u="none" strike="noStrike" dirty="0">
                          <a:effectLst/>
                        </a:rPr>
                        <a:t>0,447</a:t>
                      </a:r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E5E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0,407</a:t>
                      </a:r>
                    </a:p>
                  </a:txBody>
                  <a:tcPr marL="4714" marR="4714" marT="4714" marB="0" anchor="ctr">
                    <a:solidFill>
                      <a:srgbClr val="E5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3 Classes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5D83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is-IS" sz="2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,547</a:t>
                      </a:r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E5E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u="none" strike="noStrike" dirty="0">
                          <a:effectLst/>
                        </a:rPr>
                        <a:t>0,560</a:t>
                      </a:r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E5E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0,679’’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E5E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2000" u="none" strike="noStrike" dirty="0">
                          <a:effectLst/>
                        </a:rPr>
                        <a:t>0,494</a:t>
                      </a:r>
                      <a:endParaRPr lang="fi-FI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E5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Outliers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5D83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2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0,526</a:t>
                      </a:r>
                      <a:endParaRPr lang="fi-FI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E5E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2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0,533</a:t>
                      </a:r>
                      <a:endParaRPr lang="fi-FI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E5E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0,643’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E5E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u="none" strike="noStrike" dirty="0">
                          <a:effectLst/>
                        </a:rPr>
                        <a:t>0,445</a:t>
                      </a:r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E5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Feature Selection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5D83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0,515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E5E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0,519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E5E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0,629’’’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E5E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2000" u="none" strike="noStrike" dirty="0">
                          <a:effectLst/>
                        </a:rPr>
                        <a:t>0,452</a:t>
                      </a:r>
                      <a:endParaRPr lang="fi-FI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E5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4EF4931-1542-4A27-A7A3-96BC51BEBF39}"/>
              </a:ext>
            </a:extLst>
          </p:cNvPr>
          <p:cNvSpPr txBox="1"/>
          <p:nvPr/>
        </p:nvSpPr>
        <p:spPr>
          <a:xfrm>
            <a:off x="791840" y="5256472"/>
            <a:ext cx="823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’Gamma = 1, Cost = 6 ’’ Gamma = 1, Cost = 11 ’’’ Gamma = 1, Cost </a:t>
            </a:r>
            <a:r>
              <a:rPr lang="en-US" b="1" i="1"/>
              <a:t>= 7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07947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F70293A-4155-4A52-8893-F11922EA666A}" type="datetime1">
              <a:rPr lang="en-US" altLang="pt-PT" smtClean="0">
                <a:solidFill>
                  <a:schemeClr val="bg1"/>
                </a:solidFill>
              </a:rPr>
              <a:t>1/18/20</a:t>
            </a:fld>
            <a:endParaRPr lang="pt-PT" altLang="pt-PT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D8768E1-0BD9-4E66-A015-8773FC3B30D2}" type="slidenum">
              <a:rPr lang="pt-PT" altLang="pt-PT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pt-PT" altLang="pt-PT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4EF4931-1542-4A27-A7A3-96BC51BEBF39}"/>
              </a:ext>
            </a:extLst>
          </p:cNvPr>
          <p:cNvSpPr txBox="1"/>
          <p:nvPr/>
        </p:nvSpPr>
        <p:spPr>
          <a:xfrm>
            <a:off x="359792" y="242734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69ABF3"/>
                </a:solidFill>
              </a:rPr>
              <a:t>Decision Tree &amp; Random Forest: Red Wine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80AF01E4-08F4-144D-980C-9972DE44C25C}"/>
              </a:ext>
            </a:extLst>
          </p:cNvPr>
          <p:cNvGraphicFramePr>
            <a:graphicFrameLocks noGrp="1"/>
          </p:cNvGraphicFramePr>
          <p:nvPr/>
        </p:nvGraphicFramePr>
        <p:xfrm>
          <a:off x="359792" y="1291883"/>
          <a:ext cx="4392487" cy="55446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844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38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641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2648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44607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Datasets/ Classifier</a:t>
                      </a:r>
                    </a:p>
                  </a:txBody>
                  <a:tcPr marL="4714" marR="4714" marT="471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Decision Tree</a:t>
                      </a:r>
                    </a:p>
                  </a:txBody>
                  <a:tcPr marL="4714" marR="4714" marT="4714" marB="0" anchor="ctr">
                    <a:solidFill>
                      <a:srgbClr val="5D83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Random Forest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5D83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070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Original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5D83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u="none" strike="noStrike" dirty="0">
                          <a:effectLst/>
                        </a:rPr>
                        <a:t>0,561</a:t>
                      </a:r>
                    </a:p>
                  </a:txBody>
                  <a:tcPr marL="4714" marR="4714" marT="4714" marB="0" anchor="ctr">
                    <a:solidFill>
                      <a:srgbClr val="E5E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u="none" strike="noStrike" dirty="0">
                          <a:effectLst/>
                        </a:rPr>
                        <a:t>0,</a:t>
                      </a:r>
                      <a:r>
                        <a:rPr lang="pt-PT" sz="2000" u="none" strike="noStrike" dirty="0">
                          <a:effectLst/>
                        </a:rPr>
                        <a:t>708</a:t>
                      </a:r>
                    </a:p>
                  </a:txBody>
                  <a:tcPr marL="4714" marR="4714" marT="4714" marB="0" anchor="ctr">
                    <a:solidFill>
                      <a:srgbClr val="E5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432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PCA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5D83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2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0,489</a:t>
                      </a:r>
                      <a:endParaRPr lang="fi-FI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E5E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u="none" strike="noStrike" dirty="0">
                          <a:effectLst/>
                        </a:rPr>
                        <a:t>0,628</a:t>
                      </a:r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E5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432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3 Classes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5D83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is-IS" sz="2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,620</a:t>
                      </a:r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E5E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u="none" strike="noStrike" dirty="0">
                          <a:effectLst/>
                        </a:rPr>
                        <a:t>0,737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E5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432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Outliers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5D83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2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0,571</a:t>
                      </a:r>
                      <a:endParaRPr lang="fi-FI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E5E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2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0,716</a:t>
                      </a:r>
                      <a:endParaRPr lang="fi-FI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E5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432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Feature Selection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5D83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0,527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E5E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0,697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E5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5" name="Rounded Rectangle 34">
            <a:extLst>
              <a:ext uri="{FF2B5EF4-FFF2-40B4-BE49-F238E27FC236}">
                <a16:creationId xmlns:a16="http://schemas.microsoft.com/office/drawing/2014/main" xmlns="" id="{A817614B-9C92-444A-82B9-8C259D526012}"/>
              </a:ext>
            </a:extLst>
          </p:cNvPr>
          <p:cNvSpPr/>
          <p:nvPr/>
        </p:nvSpPr>
        <p:spPr bwMode="auto">
          <a:xfrm>
            <a:off x="6531247" y="1858810"/>
            <a:ext cx="1800200" cy="864096"/>
          </a:xfrm>
          <a:prstGeom prst="roundRect">
            <a:avLst/>
          </a:prstGeom>
          <a:solidFill>
            <a:srgbClr val="44607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44607F"/>
                </a:highlight>
                <a:latin typeface="Arial" panose="020B0604020202020204" pitchFamily="34" charset="0"/>
                <a:ea typeface="Microsoft YaHei" panose="020B0503020204020204" pitchFamily="34" charset="-122"/>
              </a:rPr>
              <a:t>Alcohol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1964B81B-23FF-0B43-A708-2B9C3C7CCE0D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 bwMode="auto">
          <a:xfrm flipH="1">
            <a:off x="5652155" y="2722906"/>
            <a:ext cx="1779192" cy="138929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17C2B590-DDD5-5B48-9E8C-EC3D7AF4C68E}"/>
              </a:ext>
            </a:extLst>
          </p:cNvPr>
          <p:cNvCxnSpPr>
            <a:cxnSpLocks/>
            <a:stCxn id="35" idx="2"/>
            <a:endCxn id="38" idx="0"/>
          </p:cNvCxnSpPr>
          <p:nvPr/>
        </p:nvCxnSpPr>
        <p:spPr bwMode="auto">
          <a:xfrm>
            <a:off x="7431347" y="2722906"/>
            <a:ext cx="1800462" cy="138929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xmlns="" id="{A5F92B9C-305C-B04C-83D7-003FC13AE2D8}"/>
              </a:ext>
            </a:extLst>
          </p:cNvPr>
          <p:cNvSpPr/>
          <p:nvPr/>
        </p:nvSpPr>
        <p:spPr bwMode="auto">
          <a:xfrm>
            <a:off x="8475730" y="4112205"/>
            <a:ext cx="1512157" cy="870475"/>
          </a:xfrm>
          <a:prstGeom prst="roundRect">
            <a:avLst/>
          </a:prstGeom>
          <a:solidFill>
            <a:srgbClr val="44607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44607F"/>
                </a:highlight>
                <a:latin typeface="Arial" panose="020B0604020202020204" pitchFamily="34" charset="0"/>
                <a:ea typeface="Microsoft YaHei" panose="020B0503020204020204" pitchFamily="34" charset="-122"/>
              </a:rPr>
              <a:t>Sulphates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xmlns="" id="{41F1B1C0-1DB6-DE4C-BD90-F651150855B2}"/>
              </a:ext>
            </a:extLst>
          </p:cNvPr>
          <p:cNvSpPr/>
          <p:nvPr/>
        </p:nvSpPr>
        <p:spPr bwMode="auto">
          <a:xfrm>
            <a:off x="6675268" y="5399097"/>
            <a:ext cx="1512157" cy="870475"/>
          </a:xfrm>
          <a:prstGeom prst="roundRect">
            <a:avLst/>
          </a:prstGeom>
          <a:solidFill>
            <a:srgbClr val="44607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44607F"/>
                </a:highlight>
                <a:latin typeface="Arial" panose="020B0604020202020204" pitchFamily="34" charset="0"/>
                <a:ea typeface="Microsoft YaHei" panose="020B0503020204020204" pitchFamily="34" charset="-122"/>
              </a:rPr>
              <a:t>Sulphates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F539DB67-2B8A-6049-93A7-36094047C412}"/>
              </a:ext>
            </a:extLst>
          </p:cNvPr>
          <p:cNvCxnSpPr>
            <a:cxnSpLocks/>
            <a:stCxn id="35" idx="2"/>
            <a:endCxn id="39" idx="0"/>
          </p:cNvCxnSpPr>
          <p:nvPr/>
        </p:nvCxnSpPr>
        <p:spPr bwMode="auto">
          <a:xfrm>
            <a:off x="7431347" y="2722906"/>
            <a:ext cx="0" cy="267619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xmlns="" id="{96996090-3B4D-2C43-97BB-B2DD9D0A0C9A}"/>
              </a:ext>
            </a:extLst>
          </p:cNvPr>
          <p:cNvSpPr/>
          <p:nvPr/>
        </p:nvSpPr>
        <p:spPr bwMode="auto">
          <a:xfrm>
            <a:off x="4896076" y="4112204"/>
            <a:ext cx="1512157" cy="870475"/>
          </a:xfrm>
          <a:prstGeom prst="roundRect">
            <a:avLst/>
          </a:prstGeom>
          <a:solidFill>
            <a:srgbClr val="44607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44607F"/>
                </a:highlight>
                <a:latin typeface="Arial" panose="020B0604020202020204" pitchFamily="34" charset="0"/>
                <a:ea typeface="Microsoft YaHei" panose="020B0503020204020204" pitchFamily="34" charset="-122"/>
              </a:rPr>
              <a:t>Sulphates</a:t>
            </a:r>
          </a:p>
        </p:txBody>
      </p:sp>
    </p:spTree>
    <p:extLst>
      <p:ext uri="{BB962C8B-B14F-4D97-AF65-F5344CB8AC3E}">
        <p14:creationId xmlns:p14="http://schemas.microsoft.com/office/powerpoint/2010/main" val="367961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F70293A-4155-4A52-8893-F11922EA666A}" type="datetime1">
              <a:rPr lang="en-US" altLang="pt-PT" smtClean="0">
                <a:solidFill>
                  <a:schemeClr val="bg1"/>
                </a:solidFill>
              </a:rPr>
              <a:t>1/18/20</a:t>
            </a:fld>
            <a:endParaRPr lang="pt-PT" altLang="pt-PT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D8768E1-0BD9-4E66-A015-8773FC3B30D2}" type="slidenum">
              <a:rPr lang="pt-PT" altLang="pt-PT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pt-PT" altLang="pt-PT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4EF4931-1542-4A27-A7A3-96BC51BEBF39}"/>
              </a:ext>
            </a:extLst>
          </p:cNvPr>
          <p:cNvSpPr txBox="1"/>
          <p:nvPr/>
        </p:nvSpPr>
        <p:spPr>
          <a:xfrm>
            <a:off x="359792" y="242734"/>
            <a:ext cx="8784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69ABF3"/>
                </a:solidFill>
              </a:rPr>
              <a:t>Decision Tree &amp; Random Forest: White Wine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xmlns="" id="{6E7E3DDA-CA97-404D-87BD-3573E7494FD9}"/>
              </a:ext>
            </a:extLst>
          </p:cNvPr>
          <p:cNvGraphicFramePr>
            <a:graphicFrameLocks noGrp="1"/>
          </p:cNvGraphicFramePr>
          <p:nvPr/>
        </p:nvGraphicFramePr>
        <p:xfrm>
          <a:off x="359792" y="1291883"/>
          <a:ext cx="4392487" cy="55446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844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38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641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2648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44607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Datasets/ Classifier</a:t>
                      </a:r>
                    </a:p>
                  </a:txBody>
                  <a:tcPr marL="4714" marR="4714" marT="471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Decision Tree</a:t>
                      </a:r>
                    </a:p>
                  </a:txBody>
                  <a:tcPr marL="4714" marR="4714" marT="4714" marB="0" anchor="ctr">
                    <a:solidFill>
                      <a:srgbClr val="5D83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Random Forest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5D83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070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Original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5D83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u="none" strike="noStrike" dirty="0">
                          <a:effectLst/>
                        </a:rPr>
                        <a:t>0,527</a:t>
                      </a:r>
                    </a:p>
                  </a:txBody>
                  <a:tcPr marL="4714" marR="4714" marT="4714" marB="0" anchor="ctr">
                    <a:solidFill>
                      <a:srgbClr val="E5E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u="none" strike="noStrike" dirty="0">
                          <a:effectLst/>
                        </a:rPr>
                        <a:t>0,</a:t>
                      </a:r>
                      <a:r>
                        <a:rPr lang="pt-PT" sz="2000" u="none" strike="noStrike" dirty="0">
                          <a:effectLst/>
                        </a:rPr>
                        <a:t>699</a:t>
                      </a:r>
                    </a:p>
                  </a:txBody>
                  <a:tcPr marL="4714" marR="4714" marT="4714" marB="0" anchor="ctr">
                    <a:solidFill>
                      <a:srgbClr val="E5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432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PCA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5D83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2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0,442</a:t>
                      </a:r>
                      <a:endParaRPr lang="fi-FI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E5E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u="none" strike="noStrike" dirty="0">
                          <a:effectLst/>
                        </a:rPr>
                        <a:t>0,621</a:t>
                      </a:r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E5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432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3 Classes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5D83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is-IS" sz="2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,557</a:t>
                      </a:r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E5E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u="none" strike="noStrike" dirty="0">
                          <a:effectLst/>
                        </a:rPr>
                        <a:t>0,736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E5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432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Outliers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5D83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2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0,514</a:t>
                      </a:r>
                      <a:endParaRPr lang="fi-FI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E5E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2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0,700</a:t>
                      </a:r>
                      <a:endParaRPr lang="fi-FI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E5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432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Feature Selection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5D83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0,535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E5E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0,702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E5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2" name="Rounded Rectangle 51">
            <a:extLst>
              <a:ext uri="{FF2B5EF4-FFF2-40B4-BE49-F238E27FC236}">
                <a16:creationId xmlns:a16="http://schemas.microsoft.com/office/drawing/2014/main" xmlns="" id="{D2848AD2-2381-0C4B-8D36-EBC53290C404}"/>
              </a:ext>
            </a:extLst>
          </p:cNvPr>
          <p:cNvSpPr/>
          <p:nvPr/>
        </p:nvSpPr>
        <p:spPr bwMode="auto">
          <a:xfrm>
            <a:off x="6531247" y="1858810"/>
            <a:ext cx="1800200" cy="864096"/>
          </a:xfrm>
          <a:prstGeom prst="roundRect">
            <a:avLst/>
          </a:prstGeom>
          <a:solidFill>
            <a:srgbClr val="44607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44607F"/>
                </a:highlight>
                <a:latin typeface="Arial" panose="020B0604020202020204" pitchFamily="34" charset="0"/>
                <a:ea typeface="Microsoft YaHei" panose="020B0503020204020204" pitchFamily="34" charset="-122"/>
              </a:rPr>
              <a:t>Alcohol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xmlns="" id="{5D484117-AD3C-5D44-8336-C12AC294379C}"/>
              </a:ext>
            </a:extLst>
          </p:cNvPr>
          <p:cNvCxnSpPr>
            <a:cxnSpLocks/>
            <a:stCxn id="52" idx="2"/>
            <a:endCxn id="58" idx="0"/>
          </p:cNvCxnSpPr>
          <p:nvPr/>
        </p:nvCxnSpPr>
        <p:spPr bwMode="auto">
          <a:xfrm flipH="1">
            <a:off x="6153077" y="2722906"/>
            <a:ext cx="1278270" cy="138929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44D88942-2703-4B41-AFBB-BDAF8075B4D2}"/>
              </a:ext>
            </a:extLst>
          </p:cNvPr>
          <p:cNvCxnSpPr>
            <a:cxnSpLocks/>
            <a:stCxn id="52" idx="2"/>
            <a:endCxn id="55" idx="0"/>
          </p:cNvCxnSpPr>
          <p:nvPr/>
        </p:nvCxnSpPr>
        <p:spPr bwMode="auto">
          <a:xfrm>
            <a:off x="7431347" y="2722906"/>
            <a:ext cx="1400798" cy="138929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xmlns="" id="{71AB189B-A8B7-3040-8EE4-1A9FD4D81B5E}"/>
              </a:ext>
            </a:extLst>
          </p:cNvPr>
          <p:cNvSpPr/>
          <p:nvPr/>
        </p:nvSpPr>
        <p:spPr bwMode="auto">
          <a:xfrm>
            <a:off x="8076066" y="4112205"/>
            <a:ext cx="1512157" cy="870475"/>
          </a:xfrm>
          <a:prstGeom prst="roundRect">
            <a:avLst/>
          </a:prstGeom>
          <a:solidFill>
            <a:srgbClr val="44607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44607F"/>
                </a:highlight>
                <a:latin typeface="Arial" panose="020B0604020202020204" pitchFamily="34" charset="0"/>
                <a:ea typeface="Microsoft YaHei" panose="020B0503020204020204" pitchFamily="34" charset="-122"/>
              </a:rPr>
              <a:t>Total Sulfur Dioxide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xmlns="" id="{A0B21106-B6AB-124F-8E02-851462714A65}"/>
              </a:ext>
            </a:extLst>
          </p:cNvPr>
          <p:cNvSpPr/>
          <p:nvPr/>
        </p:nvSpPr>
        <p:spPr bwMode="auto">
          <a:xfrm>
            <a:off x="5396998" y="4112205"/>
            <a:ext cx="1512157" cy="870475"/>
          </a:xfrm>
          <a:prstGeom prst="roundRect">
            <a:avLst/>
          </a:prstGeom>
          <a:solidFill>
            <a:srgbClr val="44607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44607F"/>
                </a:highlight>
                <a:latin typeface="Arial" panose="020B0604020202020204" pitchFamily="34" charset="0"/>
                <a:ea typeface="Microsoft YaHei" panose="020B0503020204020204" pitchFamily="34" charset="-122"/>
              </a:rPr>
              <a:t>Volatile Acidity</a:t>
            </a:r>
          </a:p>
        </p:txBody>
      </p:sp>
    </p:spTree>
    <p:extLst>
      <p:ext uri="{BB962C8B-B14F-4D97-AF65-F5344CB8AC3E}">
        <p14:creationId xmlns:p14="http://schemas.microsoft.com/office/powerpoint/2010/main" val="52790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Text Box 5">
            <a:extLst>
              <a:ext uri="{FF2B5EF4-FFF2-40B4-BE49-F238E27FC236}">
                <a16:creationId xmlns:a16="http://schemas.microsoft.com/office/drawing/2014/main" xmlns="" id="{5C135CCB-1C0D-4E17-8C1D-76B01F7A6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8625" y="7234238"/>
            <a:ext cx="917575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44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>
              <a:buClrTx/>
              <a:buFontTx/>
              <a:buNone/>
            </a:pPr>
            <a:fld id="{662108F6-B38A-4159-A948-F287E3E39853}" type="slidenum">
              <a:rPr lang="pt-PT" altLang="pt-PT" sz="1200" b="1">
                <a:solidFill>
                  <a:srgbClr val="FFFFFF"/>
                </a:solidFill>
              </a:rPr>
              <a:pPr algn="ctr" eaLnBrk="1">
                <a:buClrTx/>
                <a:buFontTx/>
                <a:buNone/>
              </a:pPr>
              <a:t>17</a:t>
            </a:fld>
            <a:endParaRPr lang="pt-PT" altLang="pt-PT" sz="1200" b="1">
              <a:solidFill>
                <a:srgbClr val="FFFFFF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0FEEDDC-D34E-448C-8933-B207EE590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8624" y="74403"/>
            <a:ext cx="657899" cy="7986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F46ABDF-750D-46ED-9ECB-EB70AE93340C}"/>
              </a:ext>
            </a:extLst>
          </p:cNvPr>
          <p:cNvSpPr/>
          <p:nvPr/>
        </p:nvSpPr>
        <p:spPr bwMode="auto">
          <a:xfrm>
            <a:off x="143769" y="907960"/>
            <a:ext cx="9832754" cy="63565"/>
          </a:xfrm>
          <a:prstGeom prst="rect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pt-PT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1E09EE8-AA55-4708-B094-F624885FAFEE}"/>
              </a:ext>
            </a:extLst>
          </p:cNvPr>
          <p:cNvSpPr/>
          <p:nvPr/>
        </p:nvSpPr>
        <p:spPr bwMode="auto">
          <a:xfrm>
            <a:off x="1" y="7232484"/>
            <a:ext cx="10080624" cy="327191"/>
          </a:xfrm>
          <a:prstGeom prst="rect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pt-PT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FBACEBF-107B-49B1-8D28-6CCDCF753C98}"/>
              </a:ext>
            </a:extLst>
          </p:cNvPr>
          <p:cNvSpPr txBox="1"/>
          <p:nvPr/>
        </p:nvSpPr>
        <p:spPr>
          <a:xfrm>
            <a:off x="73717" y="7215544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 err="1">
                <a:solidFill>
                  <a:schemeClr val="bg1"/>
                </a:solidFill>
              </a:rPr>
              <a:t>Multivariate</a:t>
            </a:r>
            <a:r>
              <a:rPr lang="pt-PT" sz="1400" b="1" dirty="0">
                <a:solidFill>
                  <a:schemeClr val="bg1"/>
                </a:solidFill>
              </a:rPr>
              <a:t> </a:t>
            </a:r>
            <a:r>
              <a:rPr lang="pt-PT" sz="1400" b="1" dirty="0" err="1">
                <a:solidFill>
                  <a:schemeClr val="bg1"/>
                </a:solidFill>
              </a:rPr>
              <a:t>Analysis</a:t>
            </a:r>
            <a:endParaRPr lang="pt-PT" sz="1400" b="1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F5F9874-4EC6-48B4-9E86-90192AE78DD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777412" y="7285362"/>
            <a:ext cx="141413" cy="237959"/>
          </a:xfrm>
        </p:spPr>
        <p:txBody>
          <a:bodyPr/>
          <a:lstStyle/>
          <a:p>
            <a:pPr>
              <a:defRPr/>
            </a:pPr>
            <a:fld id="{6D8768E1-0BD9-4E66-A015-8773FC3B30D2}" type="slidenum">
              <a:rPr lang="pt-PT" altLang="pt-PT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pt-PT" altLang="pt-PT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4EF4931-1542-4A27-A7A3-96BC51BEBF39}"/>
              </a:ext>
            </a:extLst>
          </p:cNvPr>
          <p:cNvSpPr txBox="1"/>
          <p:nvPr/>
        </p:nvSpPr>
        <p:spPr>
          <a:xfrm>
            <a:off x="359792" y="242734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69ABF3"/>
                </a:solidFill>
              </a:rPr>
              <a:t>Linear Discriminant Analysis: Red Wine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3703C32-296B-4438-B75C-E5F16861B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848" y="1043533"/>
            <a:ext cx="8376630" cy="572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171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Text Box 5">
            <a:extLst>
              <a:ext uri="{FF2B5EF4-FFF2-40B4-BE49-F238E27FC236}">
                <a16:creationId xmlns:a16="http://schemas.microsoft.com/office/drawing/2014/main" xmlns="" id="{5C135CCB-1C0D-4E17-8C1D-76B01F7A6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8625" y="7234238"/>
            <a:ext cx="917575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44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>
              <a:buClrTx/>
              <a:buFontTx/>
              <a:buNone/>
            </a:pPr>
            <a:fld id="{662108F6-B38A-4159-A948-F287E3E39853}" type="slidenum">
              <a:rPr lang="pt-PT" altLang="pt-PT" sz="1200" b="1">
                <a:solidFill>
                  <a:srgbClr val="FFFFFF"/>
                </a:solidFill>
              </a:rPr>
              <a:pPr algn="ctr" eaLnBrk="1">
                <a:buClrTx/>
                <a:buFontTx/>
                <a:buNone/>
              </a:pPr>
              <a:t>18</a:t>
            </a:fld>
            <a:endParaRPr lang="pt-PT" altLang="pt-PT" sz="1200" b="1">
              <a:solidFill>
                <a:srgbClr val="FFFFFF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0FEEDDC-D34E-448C-8933-B207EE590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8624" y="74403"/>
            <a:ext cx="657899" cy="7986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F46ABDF-750D-46ED-9ECB-EB70AE93340C}"/>
              </a:ext>
            </a:extLst>
          </p:cNvPr>
          <p:cNvSpPr/>
          <p:nvPr/>
        </p:nvSpPr>
        <p:spPr bwMode="auto">
          <a:xfrm>
            <a:off x="143769" y="907960"/>
            <a:ext cx="9832754" cy="63565"/>
          </a:xfrm>
          <a:prstGeom prst="rect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pt-PT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1E09EE8-AA55-4708-B094-F624885FAFEE}"/>
              </a:ext>
            </a:extLst>
          </p:cNvPr>
          <p:cNvSpPr/>
          <p:nvPr/>
        </p:nvSpPr>
        <p:spPr bwMode="auto">
          <a:xfrm>
            <a:off x="1" y="7232484"/>
            <a:ext cx="10080624" cy="327191"/>
          </a:xfrm>
          <a:prstGeom prst="rect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pt-PT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FBACEBF-107B-49B1-8D28-6CCDCF753C98}"/>
              </a:ext>
            </a:extLst>
          </p:cNvPr>
          <p:cNvSpPr txBox="1"/>
          <p:nvPr/>
        </p:nvSpPr>
        <p:spPr>
          <a:xfrm>
            <a:off x="73717" y="7215544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 err="1">
                <a:solidFill>
                  <a:schemeClr val="bg1"/>
                </a:solidFill>
              </a:rPr>
              <a:t>Multivariate</a:t>
            </a:r>
            <a:r>
              <a:rPr lang="pt-PT" sz="1400" b="1" dirty="0">
                <a:solidFill>
                  <a:schemeClr val="bg1"/>
                </a:solidFill>
              </a:rPr>
              <a:t> </a:t>
            </a:r>
            <a:r>
              <a:rPr lang="pt-PT" sz="1400" b="1" dirty="0" err="1">
                <a:solidFill>
                  <a:schemeClr val="bg1"/>
                </a:solidFill>
              </a:rPr>
              <a:t>Analysis</a:t>
            </a:r>
            <a:endParaRPr lang="pt-PT" sz="1400" b="1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F5F9874-4EC6-48B4-9E86-90192AE78DD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777412" y="7285362"/>
            <a:ext cx="141413" cy="237959"/>
          </a:xfrm>
        </p:spPr>
        <p:txBody>
          <a:bodyPr/>
          <a:lstStyle/>
          <a:p>
            <a:pPr>
              <a:defRPr/>
            </a:pPr>
            <a:fld id="{6D8768E1-0BD9-4E66-A015-8773FC3B30D2}" type="slidenum">
              <a:rPr lang="pt-PT" altLang="pt-PT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pt-PT" altLang="pt-PT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4EF4931-1542-4A27-A7A3-96BC51BEBF39}"/>
              </a:ext>
            </a:extLst>
          </p:cNvPr>
          <p:cNvSpPr txBox="1"/>
          <p:nvPr/>
        </p:nvSpPr>
        <p:spPr>
          <a:xfrm>
            <a:off x="359792" y="242734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69ABF3"/>
                </a:solidFill>
              </a:rPr>
              <a:t>Linear Discriminant Analysis: White Wine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A13D695-135A-4838-B4FB-07BA07D420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848" y="1043533"/>
            <a:ext cx="8376630" cy="572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4843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D8768E1-0BD9-4E66-A015-8773FC3B30D2}" type="slidenum">
              <a:rPr lang="pt-PT" altLang="pt-PT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pt-PT" altLang="pt-PT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4EF4931-1542-4A27-A7A3-96BC51BEBF39}"/>
              </a:ext>
            </a:extLst>
          </p:cNvPr>
          <p:cNvSpPr txBox="1"/>
          <p:nvPr/>
        </p:nvSpPr>
        <p:spPr>
          <a:xfrm>
            <a:off x="359792" y="242734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69ABF3"/>
                </a:solidFill>
              </a:rPr>
              <a:t>Clustering: Choosing the Algorithm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083438"/>
              </p:ext>
            </p:extLst>
          </p:nvPr>
        </p:nvGraphicFramePr>
        <p:xfrm>
          <a:off x="908532" y="4611239"/>
          <a:ext cx="7704856" cy="19769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909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362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776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 dirty="0">
                        <a:solidFill>
                          <a:srgbClr val="44607F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714" marR="4714" marT="471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Hierarchical           K-Means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5D83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K-</a:t>
                      </a:r>
                      <a:r>
                        <a:rPr lang="en-US" sz="2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Medoids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5D83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47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Original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5D83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u="none" strike="noStrike" dirty="0">
                          <a:effectLst/>
                        </a:rPr>
                        <a:t>0,506</a:t>
                      </a:r>
                    </a:p>
                  </a:txBody>
                  <a:tcPr marL="4714" marR="4714" marT="4714" marB="0" anchor="ctr">
                    <a:solidFill>
                      <a:srgbClr val="E5E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u="none" strike="noStrike" dirty="0">
                          <a:effectLst/>
                        </a:rPr>
                        <a:t>0,5</a:t>
                      </a:r>
                      <a:r>
                        <a:rPr lang="pt-PT" sz="2000" u="none" strike="noStrike" dirty="0">
                          <a:effectLst/>
                        </a:rPr>
                        <a:t>06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E5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Outliers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5D83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2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0,507</a:t>
                      </a:r>
                      <a:endParaRPr lang="fi-FI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E5E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2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0,508</a:t>
                      </a:r>
                      <a:endParaRPr lang="fi-FI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E5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Feature Selection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5D83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0,578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E5E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0,563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E5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4EF4931-1542-4A27-A7A3-96BC51BEBF39}"/>
              </a:ext>
            </a:extLst>
          </p:cNvPr>
          <p:cNvSpPr txBox="1"/>
          <p:nvPr/>
        </p:nvSpPr>
        <p:spPr>
          <a:xfrm>
            <a:off x="908532" y="4067869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9F9785"/>
                </a:solidFill>
              </a:rPr>
              <a:t>White Wine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038567"/>
              </p:ext>
            </p:extLst>
          </p:nvPr>
        </p:nvGraphicFramePr>
        <p:xfrm>
          <a:off x="908532" y="1712772"/>
          <a:ext cx="7704856" cy="19769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909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362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776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 dirty="0">
                        <a:solidFill>
                          <a:srgbClr val="44607F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714" marR="4714" marT="471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Hierarchical           K-Means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5D83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K-</a:t>
                      </a:r>
                      <a:r>
                        <a:rPr lang="en-US" sz="2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Medoids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5D83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47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Original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5D83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u="none" strike="noStrike" dirty="0">
                          <a:effectLst/>
                        </a:rPr>
                        <a:t>0,603</a:t>
                      </a:r>
                    </a:p>
                  </a:txBody>
                  <a:tcPr marL="4714" marR="4714" marT="4714" marB="0" anchor="ctr">
                    <a:solidFill>
                      <a:srgbClr val="E5E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u="none" strike="noStrike" dirty="0">
                          <a:effectLst/>
                        </a:rPr>
                        <a:t>0,</a:t>
                      </a:r>
                      <a:r>
                        <a:rPr lang="pt-PT" sz="2000" u="none" strike="noStrike" dirty="0">
                          <a:effectLst/>
                        </a:rPr>
                        <a:t>579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E5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Outliers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5D83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2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0,595</a:t>
                      </a:r>
                      <a:endParaRPr lang="fi-FI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E5E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2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0,568</a:t>
                      </a:r>
                      <a:endParaRPr lang="fi-FI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E5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Feature Selection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5D83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0,647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E5E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0,621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E5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4EF4931-1542-4A27-A7A3-96BC51BEBF39}"/>
              </a:ext>
            </a:extLst>
          </p:cNvPr>
          <p:cNvSpPr txBox="1"/>
          <p:nvPr/>
        </p:nvSpPr>
        <p:spPr>
          <a:xfrm>
            <a:off x="908532" y="1187549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8F2720"/>
                </a:solidFill>
              </a:rPr>
              <a:t>Red Wine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4EF4931-1542-4A27-A7A3-96BC51BEBF39}"/>
              </a:ext>
            </a:extLst>
          </p:cNvPr>
          <p:cNvSpPr txBox="1"/>
          <p:nvPr/>
        </p:nvSpPr>
        <p:spPr>
          <a:xfrm rot="5400000">
            <a:off x="5205523" y="3884769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Average </a:t>
            </a:r>
            <a:r>
              <a:rPr lang="en-US" sz="2400" b="1"/>
              <a:t>Silhouette Width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2712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D8768E1-0BD9-4E66-A015-8773FC3B30D2}" type="slidenum">
              <a:rPr lang="pt-PT" altLang="pt-PT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pt-PT" altLang="pt-PT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4EF4931-1542-4A27-A7A3-96BC51BEBF39}"/>
              </a:ext>
            </a:extLst>
          </p:cNvPr>
          <p:cNvSpPr txBox="1"/>
          <p:nvPr/>
        </p:nvSpPr>
        <p:spPr>
          <a:xfrm>
            <a:off x="359792" y="242734"/>
            <a:ext cx="4752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69ABF3"/>
                </a:solidFill>
              </a:rPr>
              <a:t>Dataset</a:t>
            </a:r>
            <a:endParaRPr lang="en-US" sz="3200" b="1" dirty="0">
              <a:solidFill>
                <a:srgbClr val="69ABF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4EF4931-1542-4A27-A7A3-96BC51BEBF39}"/>
              </a:ext>
            </a:extLst>
          </p:cNvPr>
          <p:cNvSpPr txBox="1"/>
          <p:nvPr/>
        </p:nvSpPr>
        <p:spPr>
          <a:xfrm>
            <a:off x="663626" y="1410345"/>
            <a:ext cx="236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Features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03808" y="2206090"/>
            <a:ext cx="2088232" cy="648072"/>
          </a:xfrm>
          <a:prstGeom prst="rect">
            <a:avLst/>
          </a:prstGeom>
          <a:solidFill>
            <a:srgbClr val="5D83AE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20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Fixed Acidity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777707" y="2206090"/>
            <a:ext cx="2190597" cy="648072"/>
          </a:xfrm>
          <a:prstGeom prst="rect">
            <a:avLst/>
          </a:prstGeom>
          <a:solidFill>
            <a:srgbClr val="5D83AE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Volatile Acidity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112320" y="2192365"/>
            <a:ext cx="2148585" cy="648072"/>
          </a:xfrm>
          <a:prstGeom prst="rect">
            <a:avLst/>
          </a:prstGeom>
          <a:solidFill>
            <a:srgbClr val="5D83AE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Citric Acid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7404921" y="2192365"/>
            <a:ext cx="2016893" cy="648072"/>
          </a:xfrm>
          <a:prstGeom prst="rect">
            <a:avLst/>
          </a:prstGeom>
          <a:solidFill>
            <a:srgbClr val="5D83AE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Residual</a:t>
            </a: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 Sugar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03808" y="3626973"/>
            <a:ext cx="2088232" cy="648072"/>
          </a:xfrm>
          <a:prstGeom prst="rect">
            <a:avLst/>
          </a:prstGeom>
          <a:solidFill>
            <a:srgbClr val="5D83AE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Chlorides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762709" y="3622675"/>
            <a:ext cx="2190598" cy="648072"/>
          </a:xfrm>
          <a:prstGeom prst="rect">
            <a:avLst/>
          </a:prstGeom>
          <a:solidFill>
            <a:srgbClr val="5D83AE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Free Sulfur</a:t>
            </a: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 Dioxide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112319" y="3622675"/>
            <a:ext cx="2148586" cy="648072"/>
          </a:xfrm>
          <a:prstGeom prst="rect">
            <a:avLst/>
          </a:prstGeom>
          <a:solidFill>
            <a:srgbClr val="5D83AE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Total Sulfur</a:t>
            </a: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 Dioxide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7419917" y="3622675"/>
            <a:ext cx="2016893" cy="648072"/>
          </a:xfrm>
          <a:prstGeom prst="rect">
            <a:avLst/>
          </a:prstGeom>
          <a:solidFill>
            <a:srgbClr val="5D83AE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Density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03808" y="5072225"/>
            <a:ext cx="2088232" cy="648072"/>
          </a:xfrm>
          <a:prstGeom prst="rect">
            <a:avLst/>
          </a:prstGeom>
          <a:solidFill>
            <a:srgbClr val="5D83AE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pH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777707" y="5065657"/>
            <a:ext cx="2180507" cy="648072"/>
          </a:xfrm>
          <a:prstGeom prst="rect">
            <a:avLst/>
          </a:prstGeom>
          <a:solidFill>
            <a:srgbClr val="5D83AE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Sulphates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112319" y="5072225"/>
            <a:ext cx="2148586" cy="648072"/>
          </a:xfrm>
          <a:prstGeom prst="rect">
            <a:avLst/>
          </a:prstGeom>
          <a:solidFill>
            <a:srgbClr val="5D83AE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Alcohol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7404921" y="5072225"/>
            <a:ext cx="2016893" cy="648072"/>
          </a:xfrm>
          <a:prstGeom prst="rect">
            <a:avLst/>
          </a:prstGeom>
          <a:solidFill>
            <a:srgbClr val="5D83AE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Quality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112320" y="5072225"/>
            <a:ext cx="2232248" cy="648072"/>
          </a:xfrm>
          <a:prstGeom prst="rect">
            <a:avLst/>
          </a:prstGeom>
          <a:solidFill>
            <a:srgbClr val="5D83AE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Alcohol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321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D8768E1-0BD9-4E66-A015-8773FC3B30D2}" type="slidenum">
              <a:rPr lang="pt-PT" altLang="pt-PT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pt-PT" altLang="pt-PT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4EF4931-1542-4A27-A7A3-96BC51BEBF39}"/>
              </a:ext>
            </a:extLst>
          </p:cNvPr>
          <p:cNvSpPr txBox="1"/>
          <p:nvPr/>
        </p:nvSpPr>
        <p:spPr>
          <a:xfrm>
            <a:off x="359792" y="242734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69ABF3"/>
                </a:solidFill>
              </a:rPr>
              <a:t>Clustering: Hierarchical K-Means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4EF4931-1542-4A27-A7A3-96BC51BEBF39}"/>
              </a:ext>
            </a:extLst>
          </p:cNvPr>
          <p:cNvSpPr txBox="1"/>
          <p:nvPr/>
        </p:nvSpPr>
        <p:spPr>
          <a:xfrm>
            <a:off x="1151880" y="3967638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9F9785"/>
                </a:solidFill>
              </a:rPr>
              <a:t>White Wine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695409"/>
              </p:ext>
            </p:extLst>
          </p:nvPr>
        </p:nvGraphicFramePr>
        <p:xfrm>
          <a:off x="1295897" y="4615710"/>
          <a:ext cx="7560839" cy="12523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37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74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900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636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6911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17453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800" u="none" strike="noStrike" dirty="0">
                          <a:effectLst/>
                        </a:rPr>
                        <a:t> 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Size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>
                    <a:solidFill>
                      <a:srgbClr val="5D83A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BSS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>
                    <a:solidFill>
                      <a:srgbClr val="5D83A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WSS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350" marR="6350" marT="6350" marB="0" anchor="ctr">
                    <a:solidFill>
                      <a:srgbClr val="5D83A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BSS/ TSS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350" marR="6350" marT="6350" marB="0" anchor="ctr">
                    <a:solidFill>
                      <a:srgbClr val="5D83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745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Cluster 1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>
                    <a:solidFill>
                      <a:srgbClr val="5D83A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2000" u="none" strike="noStrike" dirty="0">
                          <a:effectLst/>
                        </a:rPr>
                        <a:t>1784</a:t>
                      </a:r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>
                    <a:solidFill>
                      <a:srgbClr val="E5E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fi-FI" sz="2000" u="none" strike="noStrike" dirty="0">
                          <a:effectLst/>
                        </a:rPr>
                        <a:t>865372</a:t>
                      </a:r>
                      <a:endParaRPr lang="fi-FI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>
                    <a:solidFill>
                      <a:srgbClr val="E5E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2000" u="none" strike="noStrike">
                          <a:effectLst/>
                        </a:rPr>
                        <a:t>307029</a:t>
                      </a:r>
                      <a:endParaRPr lang="is-I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350" marR="6350" marT="6350" marB="0" anchor="ctr">
                    <a:solidFill>
                      <a:srgbClr val="E5E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is-IS" sz="2000" u="none" strike="noStrike">
                          <a:effectLst/>
                        </a:rPr>
                        <a:t>0,606</a:t>
                      </a:r>
                      <a:endParaRPr lang="is-I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350" marR="6350" marT="6350" marB="0" anchor="ctr">
                    <a:solidFill>
                      <a:srgbClr val="E5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745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Cluster 2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>
                    <a:solidFill>
                      <a:srgbClr val="5D83A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2000" u="none" strike="noStrike" dirty="0">
                          <a:effectLst/>
                        </a:rPr>
                        <a:t>3114</a:t>
                      </a:r>
                      <a:endParaRPr lang="cs-CZ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>
                    <a:solidFill>
                      <a:srgbClr val="E5E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2000" u="none" strike="noStrike" dirty="0">
                          <a:effectLst/>
                        </a:rPr>
                        <a:t>255223</a:t>
                      </a:r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350" marR="6350" marT="6350" marB="0" anchor="ctr">
                    <a:solidFill>
                      <a:srgbClr val="E5E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4EF4931-1542-4A27-A7A3-96BC51BEBF39}"/>
              </a:ext>
            </a:extLst>
          </p:cNvPr>
          <p:cNvSpPr txBox="1"/>
          <p:nvPr/>
        </p:nvSpPr>
        <p:spPr>
          <a:xfrm>
            <a:off x="1005119" y="1591374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8F2720"/>
                </a:solidFill>
              </a:rPr>
              <a:t>Red Wine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687475"/>
              </p:ext>
            </p:extLst>
          </p:nvPr>
        </p:nvGraphicFramePr>
        <p:xfrm>
          <a:off x="1223888" y="2239446"/>
          <a:ext cx="7560839" cy="12523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37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74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900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636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6911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17453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800" u="none" strike="noStrike" dirty="0">
                          <a:effectLst/>
                        </a:rPr>
                        <a:t> 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Size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>
                    <a:solidFill>
                      <a:srgbClr val="5D83A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BSS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>
                    <a:solidFill>
                      <a:srgbClr val="5D83A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WSS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350" marR="6350" marT="6350" marB="0" anchor="ctr">
                    <a:solidFill>
                      <a:srgbClr val="5D83A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BSS/ TSS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350" marR="6350" marT="6350" marB="0" anchor="ctr">
                    <a:solidFill>
                      <a:srgbClr val="5D83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745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Cluster 1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>
                    <a:solidFill>
                      <a:srgbClr val="5D83A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2000" u="none" strike="noStrike" dirty="0">
                          <a:effectLst/>
                        </a:rPr>
                        <a:t>1192</a:t>
                      </a:r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>
                    <a:solidFill>
                      <a:srgbClr val="E5E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fi-FI" sz="2000" u="none" strike="noStrike" dirty="0">
                          <a:effectLst/>
                        </a:rPr>
                        <a:t>1170116</a:t>
                      </a:r>
                      <a:endParaRPr lang="fi-FI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>
                    <a:solidFill>
                      <a:srgbClr val="E5E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2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251802</a:t>
                      </a:r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350" marR="6350" marT="6350" marB="0" anchor="ctr">
                    <a:solidFill>
                      <a:srgbClr val="E5E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is-IS" sz="2000" u="none" strike="noStrike" dirty="0">
                          <a:effectLst/>
                        </a:rPr>
                        <a:t>0,675</a:t>
                      </a:r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350" marR="6350" marT="6350" marB="0" anchor="ctr">
                    <a:solidFill>
                      <a:srgbClr val="E5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745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Cluster 2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>
                    <a:solidFill>
                      <a:srgbClr val="5D83A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2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407</a:t>
                      </a:r>
                      <a:endParaRPr lang="cs-CZ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>
                    <a:solidFill>
                      <a:srgbClr val="E5E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2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312412</a:t>
                      </a:r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350" marR="6350" marT="6350" marB="0" anchor="ctr">
                    <a:solidFill>
                      <a:srgbClr val="E5E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01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D8768E1-0BD9-4E66-A015-8773FC3B30D2}" type="slidenum">
              <a:rPr lang="pt-PT" altLang="pt-PT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pt-PT" altLang="pt-PT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4EF4931-1542-4A27-A7A3-96BC51BEBF39}"/>
              </a:ext>
            </a:extLst>
          </p:cNvPr>
          <p:cNvSpPr txBox="1"/>
          <p:nvPr/>
        </p:nvSpPr>
        <p:spPr>
          <a:xfrm>
            <a:off x="359792" y="242734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69ABF3"/>
                </a:solidFill>
              </a:rPr>
              <a:t>Clustering: Hierarchical K-Means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4EF4931-1542-4A27-A7A3-96BC51BEBF39}"/>
              </a:ext>
            </a:extLst>
          </p:cNvPr>
          <p:cNvSpPr txBox="1"/>
          <p:nvPr/>
        </p:nvSpPr>
        <p:spPr>
          <a:xfrm>
            <a:off x="1799952" y="2339677"/>
            <a:ext cx="3087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8F2720"/>
                </a:solidFill>
              </a:rPr>
              <a:t>Red Wine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613038"/>
              </p:ext>
            </p:extLst>
          </p:nvPr>
        </p:nvGraphicFramePr>
        <p:xfrm>
          <a:off x="359792" y="2852057"/>
          <a:ext cx="4528079" cy="20872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37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74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900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7453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800" u="none" strike="noStrike" dirty="0">
                          <a:effectLst/>
                        </a:rPr>
                        <a:t> 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Cluster 1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>
                    <a:solidFill>
                      <a:srgbClr val="5D83A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Custer 2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>
                    <a:solidFill>
                      <a:srgbClr val="5D83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745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Min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>
                    <a:solidFill>
                      <a:srgbClr val="5D83A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2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3,000</a:t>
                      </a:r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>
                    <a:solidFill>
                      <a:srgbClr val="E5E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i-FI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4,000</a:t>
                      </a:r>
                    </a:p>
                  </a:txBody>
                  <a:tcPr marL="6350" marR="6350" marT="6350" marB="0" anchor="ctr">
                    <a:solidFill>
                      <a:srgbClr val="E5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745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Max</a:t>
                      </a:r>
                    </a:p>
                  </a:txBody>
                  <a:tcPr marL="6350" marR="6350" marT="6350" marB="0" anchor="ctr">
                    <a:solidFill>
                      <a:srgbClr val="5D83A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8,000</a:t>
                      </a:r>
                    </a:p>
                  </a:txBody>
                  <a:tcPr marL="6350" marR="6350" marT="6350" marB="0" anchor="ctr">
                    <a:solidFill>
                      <a:srgbClr val="E5E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i-FI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8,000</a:t>
                      </a:r>
                    </a:p>
                  </a:txBody>
                  <a:tcPr marL="6350" marR="6350" marT="6350" marB="0" anchor="ctr">
                    <a:solidFill>
                      <a:srgbClr val="E5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745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Median</a:t>
                      </a:r>
                    </a:p>
                  </a:txBody>
                  <a:tcPr marL="6350" marR="6350" marT="6350" marB="0" anchor="ctr">
                    <a:solidFill>
                      <a:srgbClr val="5D83A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6,000</a:t>
                      </a:r>
                    </a:p>
                  </a:txBody>
                  <a:tcPr marL="6350" marR="6350" marT="6350" marB="0" anchor="ctr">
                    <a:solidFill>
                      <a:srgbClr val="E5E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i-FI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5,000</a:t>
                      </a:r>
                    </a:p>
                  </a:txBody>
                  <a:tcPr marL="6350" marR="6350" marT="6350" marB="0" anchor="ctr">
                    <a:solidFill>
                      <a:srgbClr val="E5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745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Mean</a:t>
                      </a:r>
                    </a:p>
                  </a:txBody>
                  <a:tcPr marL="6350" marR="6350" marT="6350" marB="0" anchor="ctr">
                    <a:solidFill>
                      <a:srgbClr val="5D83A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5,723</a:t>
                      </a:r>
                    </a:p>
                  </a:txBody>
                  <a:tcPr marL="6350" marR="6350" marT="6350" marB="0" anchor="ctr">
                    <a:solidFill>
                      <a:srgbClr val="E5E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i-FI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5,381</a:t>
                      </a:r>
                    </a:p>
                  </a:txBody>
                  <a:tcPr marL="6350" marR="6350" marT="6350" marB="0" anchor="ctr">
                    <a:solidFill>
                      <a:srgbClr val="E5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4EF4931-1542-4A27-A7A3-96BC51BEBF39}"/>
              </a:ext>
            </a:extLst>
          </p:cNvPr>
          <p:cNvSpPr txBox="1"/>
          <p:nvPr/>
        </p:nvSpPr>
        <p:spPr>
          <a:xfrm>
            <a:off x="1005119" y="1591374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Summary Statistics for “Quality”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4EF4931-1542-4A27-A7A3-96BC51BEBF39}"/>
              </a:ext>
            </a:extLst>
          </p:cNvPr>
          <p:cNvSpPr txBox="1"/>
          <p:nvPr/>
        </p:nvSpPr>
        <p:spPr>
          <a:xfrm>
            <a:off x="6552480" y="3305398"/>
            <a:ext cx="3087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9F9785"/>
                </a:solidFill>
              </a:rPr>
              <a:t>White Wine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04599"/>
              </p:ext>
            </p:extLst>
          </p:nvPr>
        </p:nvGraphicFramePr>
        <p:xfrm>
          <a:off x="5112320" y="3810421"/>
          <a:ext cx="4528079" cy="20872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37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74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900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7453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800" u="none" strike="noStrike" dirty="0">
                          <a:effectLst/>
                        </a:rPr>
                        <a:t> 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Cluster 1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>
                    <a:solidFill>
                      <a:srgbClr val="5D83A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Custer 2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>
                    <a:solidFill>
                      <a:srgbClr val="5D83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745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Min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>
                    <a:solidFill>
                      <a:srgbClr val="5D83A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2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3,000</a:t>
                      </a:r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>
                    <a:solidFill>
                      <a:srgbClr val="E5E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i-FI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3,000</a:t>
                      </a:r>
                    </a:p>
                  </a:txBody>
                  <a:tcPr marL="6350" marR="6350" marT="6350" marB="0" anchor="ctr">
                    <a:solidFill>
                      <a:srgbClr val="E5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745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Max</a:t>
                      </a:r>
                    </a:p>
                  </a:txBody>
                  <a:tcPr marL="6350" marR="6350" marT="6350" marB="0" anchor="ctr">
                    <a:solidFill>
                      <a:srgbClr val="5D83A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9,000</a:t>
                      </a:r>
                    </a:p>
                  </a:txBody>
                  <a:tcPr marL="6350" marR="6350" marT="6350" marB="0" anchor="ctr">
                    <a:solidFill>
                      <a:srgbClr val="E5E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i-FI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9,000</a:t>
                      </a:r>
                    </a:p>
                  </a:txBody>
                  <a:tcPr marL="6350" marR="6350" marT="6350" marB="0" anchor="ctr">
                    <a:solidFill>
                      <a:srgbClr val="E5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745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Median</a:t>
                      </a:r>
                    </a:p>
                  </a:txBody>
                  <a:tcPr marL="6350" marR="6350" marT="6350" marB="0" anchor="ctr">
                    <a:solidFill>
                      <a:srgbClr val="5D83A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6,000</a:t>
                      </a:r>
                    </a:p>
                  </a:txBody>
                  <a:tcPr marL="6350" marR="6350" marT="6350" marB="0" anchor="ctr">
                    <a:solidFill>
                      <a:srgbClr val="E5E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i-FI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6,000</a:t>
                      </a:r>
                    </a:p>
                  </a:txBody>
                  <a:tcPr marL="6350" marR="6350" marT="6350" marB="0" anchor="ctr">
                    <a:solidFill>
                      <a:srgbClr val="E5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745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Mean</a:t>
                      </a:r>
                    </a:p>
                  </a:txBody>
                  <a:tcPr marL="6350" marR="6350" marT="6350" marB="0" anchor="ctr">
                    <a:solidFill>
                      <a:srgbClr val="5D83A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5,839</a:t>
                      </a:r>
                    </a:p>
                  </a:txBody>
                  <a:tcPr marL="6350" marR="6350" marT="6350" marB="0" anchor="ctr">
                    <a:solidFill>
                      <a:srgbClr val="E5E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i-FI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5,900</a:t>
                      </a:r>
                    </a:p>
                  </a:txBody>
                  <a:tcPr marL="6350" marR="6350" marT="6350" marB="0" anchor="ctr">
                    <a:solidFill>
                      <a:srgbClr val="E5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993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D8768E1-0BD9-4E66-A015-8773FC3B30D2}" type="slidenum">
              <a:rPr lang="pt-PT" altLang="pt-PT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pt-PT" altLang="pt-PT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4EF4931-1542-4A27-A7A3-96BC51BEBF39}"/>
              </a:ext>
            </a:extLst>
          </p:cNvPr>
          <p:cNvSpPr txBox="1"/>
          <p:nvPr/>
        </p:nvSpPr>
        <p:spPr>
          <a:xfrm>
            <a:off x="359792" y="242734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69ABF3"/>
                </a:solidFill>
              </a:rPr>
              <a:t>Clustering: Hierarchical K-Means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6" y="1187549"/>
            <a:ext cx="8856984" cy="584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47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D8768E1-0BD9-4E66-A015-8773FC3B30D2}" type="slidenum">
              <a:rPr lang="pt-PT" altLang="pt-PT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pt-PT" altLang="pt-PT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4EF4931-1542-4A27-A7A3-96BC51BEBF39}"/>
              </a:ext>
            </a:extLst>
          </p:cNvPr>
          <p:cNvSpPr txBox="1"/>
          <p:nvPr/>
        </p:nvSpPr>
        <p:spPr>
          <a:xfrm>
            <a:off x="359792" y="242734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69ABF3"/>
                </a:solidFill>
              </a:rPr>
              <a:t>Clustering: Hierarchical K-Means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27" y="1201389"/>
            <a:ext cx="8928992" cy="589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34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D8768E1-0BD9-4E66-A015-8773FC3B30D2}" type="slidenum">
              <a:rPr lang="pt-PT" altLang="pt-PT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pt-PT" altLang="pt-PT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4EF4931-1542-4A27-A7A3-96BC51BEBF39}"/>
              </a:ext>
            </a:extLst>
          </p:cNvPr>
          <p:cNvSpPr txBox="1"/>
          <p:nvPr/>
        </p:nvSpPr>
        <p:spPr>
          <a:xfrm>
            <a:off x="359792" y="242734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69ABF3"/>
                </a:solidFill>
              </a:rPr>
              <a:t>Applying the Clustering Results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759643" y="1187549"/>
            <a:ext cx="2448272" cy="648072"/>
          </a:xfrm>
          <a:prstGeom prst="rect">
            <a:avLst/>
          </a:prstGeom>
          <a:solidFill>
            <a:srgbClr val="5D83AE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Split </a:t>
            </a:r>
            <a:r>
              <a:rPr kumimoji="0" lang="en-US" sz="20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the Dataset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4916649" y="1868236"/>
            <a:ext cx="0" cy="26184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tangle 13"/>
          <p:cNvSpPr/>
          <p:nvPr/>
        </p:nvSpPr>
        <p:spPr bwMode="auto">
          <a:xfrm>
            <a:off x="3543619" y="2195661"/>
            <a:ext cx="2880320" cy="648072"/>
          </a:xfrm>
          <a:prstGeom prst="rect">
            <a:avLst/>
          </a:prstGeom>
          <a:solidFill>
            <a:srgbClr val="5D83AE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Perform the Clustering Separately</a:t>
            </a: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 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964321" y="3275781"/>
            <a:ext cx="2880320" cy="648072"/>
          </a:xfrm>
          <a:prstGeom prst="rect">
            <a:avLst/>
          </a:prstGeom>
          <a:solidFill>
            <a:srgbClr val="5D83AE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70% for Training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3908537" y="2915741"/>
            <a:ext cx="0" cy="28803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Rectangle 21"/>
          <p:cNvSpPr/>
          <p:nvPr/>
        </p:nvSpPr>
        <p:spPr bwMode="auto">
          <a:xfrm>
            <a:off x="4988657" y="3275781"/>
            <a:ext cx="2880320" cy="648072"/>
          </a:xfrm>
          <a:prstGeom prst="rect">
            <a:avLst/>
          </a:prstGeom>
          <a:solidFill>
            <a:srgbClr val="5D83AE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30% for Testing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6126073" y="2915741"/>
            <a:ext cx="0" cy="28803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Right Brace 25"/>
          <p:cNvSpPr/>
          <p:nvPr/>
        </p:nvSpPr>
        <p:spPr bwMode="auto">
          <a:xfrm rot="5400000">
            <a:off x="4739068" y="3345350"/>
            <a:ext cx="355162" cy="1656184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759643" y="4427909"/>
            <a:ext cx="2274728" cy="524090"/>
          </a:xfrm>
          <a:prstGeom prst="rect">
            <a:avLst/>
          </a:prstGeom>
          <a:solidFill>
            <a:srgbClr val="44607F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Classify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cxnSp>
        <p:nvCxnSpPr>
          <p:cNvPr id="32" name="Straight Connector 31"/>
          <p:cNvCxnSpPr/>
          <p:nvPr/>
        </p:nvCxnSpPr>
        <p:spPr bwMode="auto">
          <a:xfrm flipH="1">
            <a:off x="2828417" y="4683425"/>
            <a:ext cx="79208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2828417" y="4682702"/>
            <a:ext cx="0" cy="58676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74EF4931-1542-4A27-A7A3-96BC51BEBF39}"/>
              </a:ext>
            </a:extLst>
          </p:cNvPr>
          <p:cNvSpPr txBox="1"/>
          <p:nvPr/>
        </p:nvSpPr>
        <p:spPr>
          <a:xfrm>
            <a:off x="1244241" y="4499917"/>
            <a:ext cx="1704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8F2720"/>
                </a:solidFill>
              </a:rPr>
              <a:t>Red Wine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74EF4931-1542-4A27-A7A3-96BC51BEBF39}"/>
              </a:ext>
            </a:extLst>
          </p:cNvPr>
          <p:cNvSpPr txBox="1"/>
          <p:nvPr/>
        </p:nvSpPr>
        <p:spPr>
          <a:xfrm>
            <a:off x="6935761" y="4427909"/>
            <a:ext cx="1704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rgbClr val="9F9785"/>
                </a:solidFill>
              </a:rPr>
              <a:t>White </a:t>
            </a:r>
            <a:r>
              <a:rPr lang="en-US" sz="2000" b="1" dirty="0">
                <a:solidFill>
                  <a:srgbClr val="9F9785"/>
                </a:solidFill>
              </a:rPr>
              <a:t>Wine</a:t>
            </a:r>
          </a:p>
        </p:txBody>
      </p:sp>
      <p:cxnSp>
        <p:nvCxnSpPr>
          <p:cNvPr id="37" name="Straight Connector 36"/>
          <p:cNvCxnSpPr/>
          <p:nvPr/>
        </p:nvCxnSpPr>
        <p:spPr bwMode="auto">
          <a:xfrm flipH="1">
            <a:off x="6140785" y="4652537"/>
            <a:ext cx="79208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>
            <a:off x="6932873" y="4652537"/>
            <a:ext cx="0" cy="58676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Rectangle 38"/>
          <p:cNvSpPr/>
          <p:nvPr/>
        </p:nvSpPr>
        <p:spPr bwMode="auto">
          <a:xfrm>
            <a:off x="1208237" y="5364013"/>
            <a:ext cx="2880320" cy="648072"/>
          </a:xfrm>
          <a:prstGeom prst="rect">
            <a:avLst/>
          </a:prstGeom>
          <a:solidFill>
            <a:srgbClr val="5D83AE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Random Forest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5744741" y="5364013"/>
            <a:ext cx="2880320" cy="648072"/>
          </a:xfrm>
          <a:prstGeom prst="rect">
            <a:avLst/>
          </a:prstGeom>
          <a:solidFill>
            <a:srgbClr val="5D83AE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Support Vector Machine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74EF4931-1542-4A27-A7A3-96BC51BEBF39}"/>
              </a:ext>
            </a:extLst>
          </p:cNvPr>
          <p:cNvSpPr txBox="1"/>
          <p:nvPr/>
        </p:nvSpPr>
        <p:spPr>
          <a:xfrm>
            <a:off x="1294842" y="6075961"/>
            <a:ext cx="2600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Accuracy:</a:t>
            </a:r>
            <a:r>
              <a:rPr lang="en-US" sz="2000" dirty="0"/>
              <a:t> 0,987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74EF4931-1542-4A27-A7A3-96BC51BEBF39}"/>
              </a:ext>
            </a:extLst>
          </p:cNvPr>
          <p:cNvSpPr txBox="1"/>
          <p:nvPr/>
        </p:nvSpPr>
        <p:spPr>
          <a:xfrm>
            <a:off x="5884814" y="6056367"/>
            <a:ext cx="2600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Accuracy:</a:t>
            </a:r>
            <a:r>
              <a:rPr lang="en-US" sz="2000" dirty="0"/>
              <a:t> 0,978</a:t>
            </a:r>
          </a:p>
        </p:txBody>
      </p:sp>
    </p:spTree>
    <p:extLst>
      <p:ext uri="{BB962C8B-B14F-4D97-AF65-F5344CB8AC3E}">
        <p14:creationId xmlns:p14="http://schemas.microsoft.com/office/powerpoint/2010/main" val="195220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D8768E1-0BD9-4E66-A015-8773FC3B30D2}" type="slidenum">
              <a:rPr lang="pt-PT" altLang="pt-PT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pt-PT" altLang="pt-PT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4EF4931-1542-4A27-A7A3-96BC51BEBF39}"/>
              </a:ext>
            </a:extLst>
          </p:cNvPr>
          <p:cNvSpPr txBox="1"/>
          <p:nvPr/>
        </p:nvSpPr>
        <p:spPr>
          <a:xfrm>
            <a:off x="359792" y="242734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69ABF3"/>
                </a:solidFill>
              </a:rPr>
              <a:t>Conclusions &amp; Suggestions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9792" y="1331565"/>
            <a:ext cx="9145016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2400"/>
              </a:spcAft>
              <a:buFont typeface="Arial" charset="0"/>
              <a:buChar char="•"/>
            </a:pPr>
            <a:r>
              <a:rPr lang="en-US" sz="2300" dirty="0"/>
              <a:t>Able to predict quality with an </a:t>
            </a:r>
            <a:r>
              <a:rPr lang="en-US" sz="2300" b="1" dirty="0"/>
              <a:t>accuracy surrounding 60%;</a:t>
            </a:r>
          </a:p>
          <a:p>
            <a:pPr marL="285750" indent="-285750">
              <a:spcAft>
                <a:spcPts val="2400"/>
              </a:spcAft>
              <a:buFont typeface="Arial" charset="0"/>
              <a:buChar char="•"/>
            </a:pPr>
            <a:r>
              <a:rPr lang="en-US" sz="2300" dirty="0"/>
              <a:t>Most relevant features are </a:t>
            </a:r>
            <a:r>
              <a:rPr lang="en-US" sz="2300" b="1" dirty="0"/>
              <a:t>Alcohol</a:t>
            </a:r>
            <a:r>
              <a:rPr lang="en-US" sz="2300" dirty="0"/>
              <a:t> and </a:t>
            </a:r>
            <a:r>
              <a:rPr lang="en-US" sz="2300" b="1" dirty="0"/>
              <a:t>Volatile Acidity</a:t>
            </a:r>
            <a:r>
              <a:rPr lang="en-US" sz="2300" dirty="0"/>
              <a:t>;</a:t>
            </a:r>
          </a:p>
          <a:p>
            <a:pPr marL="285750" indent="-285750">
              <a:spcAft>
                <a:spcPts val="2400"/>
              </a:spcAft>
              <a:buFont typeface="Arial" charset="0"/>
              <a:buChar char="•"/>
            </a:pPr>
            <a:r>
              <a:rPr lang="en-US" sz="2300" dirty="0"/>
              <a:t>Problem of having an </a:t>
            </a:r>
            <a:r>
              <a:rPr lang="en-US" sz="2300" b="1" dirty="0"/>
              <a:t>ordinal label </a:t>
            </a:r>
            <a:r>
              <a:rPr lang="en-US" sz="2300" dirty="0"/>
              <a:t>on the classification task;</a:t>
            </a:r>
          </a:p>
          <a:p>
            <a:pPr marL="285750" indent="-285750">
              <a:spcAft>
                <a:spcPts val="2400"/>
              </a:spcAft>
              <a:buFont typeface="Arial" charset="0"/>
              <a:buChar char="•"/>
            </a:pPr>
            <a:r>
              <a:rPr lang="en-US" sz="2300" dirty="0"/>
              <a:t>Variables distinguishing between the different wines are related to the </a:t>
            </a:r>
            <a:r>
              <a:rPr lang="en-US" sz="2300" b="1" dirty="0"/>
              <a:t>amount of sulfur</a:t>
            </a:r>
            <a:r>
              <a:rPr lang="en-US" sz="2300" dirty="0"/>
              <a:t>;</a:t>
            </a:r>
          </a:p>
          <a:p>
            <a:pPr marL="285750" indent="-285750">
              <a:spcAft>
                <a:spcPts val="2400"/>
              </a:spcAft>
              <a:buFont typeface="Arial" charset="0"/>
              <a:buChar char="•"/>
            </a:pPr>
            <a:r>
              <a:rPr lang="en-US" sz="2300" dirty="0"/>
              <a:t>Reached a </a:t>
            </a:r>
            <a:r>
              <a:rPr lang="en-US" sz="2300" b="1" dirty="0"/>
              <a:t>good clustering solution </a:t>
            </a:r>
            <a:r>
              <a:rPr lang="en-US" sz="2300" dirty="0"/>
              <a:t>through Hierarchical K-Means;</a:t>
            </a:r>
          </a:p>
          <a:p>
            <a:pPr marL="285750" indent="-285750">
              <a:spcAft>
                <a:spcPts val="2400"/>
              </a:spcAft>
              <a:buFont typeface="Arial" charset="0"/>
              <a:buChar char="•"/>
            </a:pPr>
            <a:r>
              <a:rPr lang="en-US" sz="2300" dirty="0"/>
              <a:t>Increase the number of very bad and very good wines;</a:t>
            </a:r>
          </a:p>
          <a:p>
            <a:pPr marL="285750" indent="-285750">
              <a:spcAft>
                <a:spcPts val="2400"/>
              </a:spcAft>
              <a:buFont typeface="Arial" charset="0"/>
              <a:buChar char="•"/>
            </a:pPr>
            <a:r>
              <a:rPr lang="en-US" sz="2300" dirty="0"/>
              <a:t>Experiment doing the supervised learning through a regression.</a:t>
            </a:r>
          </a:p>
        </p:txBody>
      </p:sp>
    </p:spTree>
    <p:extLst>
      <p:ext uri="{BB962C8B-B14F-4D97-AF65-F5344CB8AC3E}">
        <p14:creationId xmlns:p14="http://schemas.microsoft.com/office/powerpoint/2010/main" val="78433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4EF4931-1542-4A27-A7A3-96BC51BEBF39}"/>
              </a:ext>
            </a:extLst>
          </p:cNvPr>
          <p:cNvSpPr txBox="1"/>
          <p:nvPr/>
        </p:nvSpPr>
        <p:spPr>
          <a:xfrm>
            <a:off x="0" y="2936097"/>
            <a:ext cx="10080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9ABF3"/>
                </a:solidFill>
              </a:rPr>
              <a:t>Thank You for Your Attention</a:t>
            </a:r>
            <a:endParaRPr lang="en-US" sz="4800" b="1" dirty="0">
              <a:solidFill>
                <a:srgbClr val="69ABF3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4EF4931-1542-4A27-A7A3-96BC51BEBF39}"/>
              </a:ext>
            </a:extLst>
          </p:cNvPr>
          <p:cNvSpPr txBox="1"/>
          <p:nvPr/>
        </p:nvSpPr>
        <p:spPr>
          <a:xfrm>
            <a:off x="-14690" y="5503963"/>
            <a:ext cx="10080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5D83AE"/>
                </a:solidFill>
              </a:rPr>
              <a:t>2019/ 2020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609" y="827509"/>
            <a:ext cx="737952" cy="8934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4EF4931-1542-4A27-A7A3-96BC51BEBF39}"/>
              </a:ext>
            </a:extLst>
          </p:cNvPr>
          <p:cNvSpPr txBox="1"/>
          <p:nvPr/>
        </p:nvSpPr>
        <p:spPr>
          <a:xfrm>
            <a:off x="156272" y="5046364"/>
            <a:ext cx="10080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5D83AE"/>
                </a:solidFill>
              </a:rPr>
              <a:t>Multivariate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107267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D8768E1-0BD9-4E66-A015-8773FC3B30D2}" type="slidenum">
              <a:rPr lang="pt-PT" altLang="pt-PT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pt-PT" altLang="pt-PT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4EF4931-1542-4A27-A7A3-96BC51BEBF39}"/>
              </a:ext>
            </a:extLst>
          </p:cNvPr>
          <p:cNvSpPr txBox="1"/>
          <p:nvPr/>
        </p:nvSpPr>
        <p:spPr>
          <a:xfrm>
            <a:off x="359792" y="242734"/>
            <a:ext cx="6624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69ABF3"/>
                </a:solidFill>
              </a:rPr>
              <a:t>Univariate Analysis: Red Wine</a:t>
            </a:r>
            <a:endParaRPr lang="en-US" sz="3200" b="1" dirty="0">
              <a:solidFill>
                <a:srgbClr val="69ABF3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900863"/>
              </p:ext>
            </p:extLst>
          </p:nvPr>
        </p:nvGraphicFramePr>
        <p:xfrm>
          <a:off x="143766" y="1235868"/>
          <a:ext cx="9460373" cy="25847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41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853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1054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032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8539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625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77540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759394"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Fixed Acidity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5D83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Volatile Acidity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5D83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Citric Acid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5D83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Residual Sugar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5D83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Chlorides</a:t>
                      </a:r>
                      <a:endParaRPr lang="en-US" sz="19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5D83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Free Sulfur Dioxide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5D83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Mean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5D83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u="none" strike="noStrike">
                          <a:effectLst/>
                        </a:rPr>
                        <a:t>8,320</a:t>
                      </a:r>
                      <a:endParaRPr lang="is-I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E5E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u="none" strike="noStrike">
                          <a:effectLst/>
                        </a:rPr>
                        <a:t>0,530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E5E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u="none" strike="noStrike" dirty="0">
                          <a:effectLst/>
                        </a:rPr>
                        <a:t>0,271</a:t>
                      </a:r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E5E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2000" u="none" strike="noStrike" dirty="0">
                          <a:effectLst/>
                        </a:rPr>
                        <a:t>2,539</a:t>
                      </a:r>
                      <a:endParaRPr lang="fi-FI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E5E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0,088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E5E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2000" u="none" strike="noStrike">
                          <a:effectLst/>
                        </a:rPr>
                        <a:t>15,870</a:t>
                      </a:r>
                      <a:endParaRPr lang="fi-FI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E5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Median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5D83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2000" u="none" strike="noStrike" dirty="0">
                          <a:effectLst/>
                        </a:rPr>
                        <a:t>7,900</a:t>
                      </a:r>
                      <a:endParaRPr lang="fi-FI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E5E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u="none" strike="noStrike">
                          <a:effectLst/>
                        </a:rPr>
                        <a:t>0,527</a:t>
                      </a:r>
                      <a:endParaRPr lang="is-I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E5E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u="none" strike="noStrike">
                          <a:effectLst/>
                        </a:rPr>
                        <a:t>0,260</a:t>
                      </a:r>
                      <a:endParaRPr lang="is-I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E5E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u="none" strike="noStrike" dirty="0">
                          <a:effectLst/>
                        </a:rPr>
                        <a:t>2,200</a:t>
                      </a:r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E5E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u="none" strike="noStrike">
                          <a:effectLst/>
                        </a:rPr>
                        <a:t>0,079</a:t>
                      </a:r>
                      <a:endParaRPr lang="is-I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E5E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14,000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E5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44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Min.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5D83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u="none" strike="noStrike" dirty="0">
                          <a:effectLst/>
                        </a:rPr>
                        <a:t>4,600</a:t>
                      </a:r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E5E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u="none" strike="noStrike" dirty="0">
                          <a:effectLst/>
                        </a:rPr>
                        <a:t>0,120</a:t>
                      </a:r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E5E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0,000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E5E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2000" u="none" strike="noStrike" dirty="0">
                          <a:effectLst/>
                        </a:rPr>
                        <a:t>0,900</a:t>
                      </a:r>
                      <a:endParaRPr lang="fi-FI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E5E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u="none" strike="noStrike">
                          <a:effectLst/>
                        </a:rPr>
                        <a:t>0,012</a:t>
                      </a:r>
                      <a:endParaRPr lang="is-I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E5E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1,000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E5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44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Max.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5D83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2000" u="none" strike="noStrike">
                          <a:effectLst/>
                        </a:rPr>
                        <a:t>15,900</a:t>
                      </a:r>
                      <a:endParaRPr lang="fi-FI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E5E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2000" u="none" strike="noStrike">
                          <a:effectLst/>
                        </a:rPr>
                        <a:t>1,580</a:t>
                      </a:r>
                      <a:endParaRPr lang="fi-FI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E5E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1,000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E5E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u="none" strike="noStrike" dirty="0">
                          <a:effectLst/>
                        </a:rPr>
                        <a:t>15,500</a:t>
                      </a:r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E5E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2000" u="none" strike="noStrike" dirty="0">
                          <a:effectLst/>
                        </a:rPr>
                        <a:t>0,611</a:t>
                      </a:r>
                      <a:endParaRPr lang="cs-CZ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E5E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72,000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E5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44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Var.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5D83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3,031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E5E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0,032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E5E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0,038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E5E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2000" u="none" strike="noStrike" dirty="0">
                          <a:effectLst/>
                        </a:rPr>
                        <a:t>1,988</a:t>
                      </a:r>
                      <a:endParaRPr lang="fi-FI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E5E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0,002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E5E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u="none" strike="noStrike" dirty="0">
                          <a:effectLst/>
                        </a:rPr>
                        <a:t>109,400</a:t>
                      </a:r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E5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079604"/>
              </p:ext>
            </p:extLst>
          </p:nvPr>
        </p:nvGraphicFramePr>
        <p:xfrm>
          <a:off x="143767" y="4067869"/>
          <a:ext cx="9460371" cy="26159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26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836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578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3820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332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26663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743769"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 Sulfur Dioxide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5D83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Density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5D83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pH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5D83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Sulphates</a:t>
                      </a:r>
                      <a:endParaRPr lang="en-US" sz="19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5D83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Alcohol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5D83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Quality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5D83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Mean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5D83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2000" u="none" strike="noStrike">
                          <a:effectLst/>
                        </a:rPr>
                        <a:t>46,470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D5E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2000" u="none" strike="noStrike">
                          <a:effectLst/>
                        </a:rPr>
                        <a:t>0,997</a:t>
                      </a:r>
                      <a:endParaRPr lang="fi-FI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D5E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2000" u="none" strike="noStrike">
                          <a:effectLst/>
                        </a:rPr>
                        <a:t>3,311</a:t>
                      </a:r>
                      <a:endParaRPr lang="cs-CZ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D5E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2000" u="none" strike="noStrike">
                          <a:effectLst/>
                        </a:rPr>
                        <a:t>0,658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D5E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u="none" strike="noStrike">
                          <a:effectLst/>
                        </a:rPr>
                        <a:t>10,420</a:t>
                      </a:r>
                      <a:endParaRPr lang="is-I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D5E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u="none" strike="noStrike">
                          <a:effectLst/>
                        </a:rPr>
                        <a:t>5,636</a:t>
                      </a:r>
                      <a:endParaRPr lang="is-I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D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Median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5D83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38,000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D5E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2000" u="none" strike="noStrike">
                          <a:effectLst/>
                        </a:rPr>
                        <a:t>0,997</a:t>
                      </a:r>
                      <a:endParaRPr lang="fi-FI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D5E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2000" u="none" strike="noStrike">
                          <a:effectLst/>
                        </a:rPr>
                        <a:t>3,310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D5E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u="none" strike="noStrike">
                          <a:effectLst/>
                        </a:rPr>
                        <a:t>0,620</a:t>
                      </a:r>
                      <a:endParaRPr lang="is-I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D5E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u="none" strike="noStrike">
                          <a:effectLst/>
                        </a:rPr>
                        <a:t>10,200</a:t>
                      </a:r>
                      <a:endParaRPr lang="is-I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D5E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6,000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D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Min.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5D83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6,000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D5E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2000" u="none" strike="noStrike" dirty="0">
                          <a:effectLst/>
                        </a:rPr>
                        <a:t>0,990</a:t>
                      </a:r>
                      <a:endParaRPr lang="fi-FI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D5E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2000" u="none" strike="noStrike" dirty="0">
                          <a:effectLst/>
                        </a:rPr>
                        <a:t>2,740</a:t>
                      </a:r>
                      <a:endParaRPr lang="fi-FI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D5E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2000" u="none" strike="noStrike">
                          <a:effectLst/>
                        </a:rPr>
                        <a:t>0,330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D5E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u="none" strike="noStrike">
                          <a:effectLst/>
                        </a:rPr>
                        <a:t>8,400</a:t>
                      </a:r>
                      <a:endParaRPr lang="is-I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D5E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6,000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D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Max.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5D83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289,000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D5E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1,000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D5E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u="none" strike="noStrike">
                          <a:effectLst/>
                        </a:rPr>
                        <a:t>4,010</a:t>
                      </a:r>
                      <a:endParaRPr lang="is-I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D5E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2,000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D5E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2000" u="none" strike="noStrike" dirty="0">
                          <a:effectLst/>
                        </a:rPr>
                        <a:t>14,900</a:t>
                      </a:r>
                      <a:endParaRPr lang="fi-FI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D5E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8,000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D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Var.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5D83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1082,000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D5E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0,000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D5E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0,024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D5E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0,029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D5E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2000" u="none" strike="noStrike">
                          <a:effectLst/>
                        </a:rPr>
                        <a:t>1,135</a:t>
                      </a:r>
                      <a:endParaRPr lang="fi-FI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D5E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u="none" strike="noStrike" dirty="0">
                          <a:effectLst/>
                        </a:rPr>
                        <a:t>0,652</a:t>
                      </a:r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4714" marR="4714" marT="4714" marB="0" anchor="ctr">
                    <a:solidFill>
                      <a:srgbClr val="D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699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D8768E1-0BD9-4E66-A015-8773FC3B30D2}" type="slidenum">
              <a:rPr lang="pt-PT" altLang="pt-PT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pt-PT" altLang="pt-PT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4EF4931-1542-4A27-A7A3-96BC51BEBF39}"/>
              </a:ext>
            </a:extLst>
          </p:cNvPr>
          <p:cNvSpPr txBox="1"/>
          <p:nvPr/>
        </p:nvSpPr>
        <p:spPr>
          <a:xfrm>
            <a:off x="359792" y="242734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69ABF3"/>
                </a:solidFill>
              </a:rPr>
              <a:t>Univariate Analysis: White Wine</a:t>
            </a:r>
            <a:endParaRPr lang="en-US" sz="3200" b="1" dirty="0">
              <a:solidFill>
                <a:srgbClr val="69ABF3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587731"/>
              </p:ext>
            </p:extLst>
          </p:nvPr>
        </p:nvGraphicFramePr>
        <p:xfrm>
          <a:off x="143767" y="1444536"/>
          <a:ext cx="9460373" cy="24291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61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114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28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3954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679117"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055" marR="5055" marT="50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Fixed Acidity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charset="0"/>
                      </a:endParaRPr>
                    </a:p>
                  </a:txBody>
                  <a:tcPr marL="5055" marR="5055" marT="5055" marB="0" anchor="ctr">
                    <a:solidFill>
                      <a:srgbClr val="5D83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Volatile Acidity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charset="0"/>
                      </a:endParaRPr>
                    </a:p>
                  </a:txBody>
                  <a:tcPr marL="5055" marR="5055" marT="5055" marB="0" anchor="ctr">
                    <a:solidFill>
                      <a:srgbClr val="5D83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Citric Acid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charset="0"/>
                      </a:endParaRPr>
                    </a:p>
                  </a:txBody>
                  <a:tcPr marL="5055" marR="5055" marT="5055" marB="0" anchor="ctr">
                    <a:solidFill>
                      <a:srgbClr val="5D83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Residual Sugar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charset="0"/>
                      </a:endParaRPr>
                    </a:p>
                  </a:txBody>
                  <a:tcPr marL="5055" marR="5055" marT="5055" marB="0" anchor="ctr">
                    <a:solidFill>
                      <a:srgbClr val="5D83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Chlorides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charset="0"/>
                      </a:endParaRPr>
                    </a:p>
                  </a:txBody>
                  <a:tcPr marL="5055" marR="5055" marT="5055" marB="0" anchor="ctr">
                    <a:solidFill>
                      <a:srgbClr val="5D83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Free Sulfur Dioxide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charset="0"/>
                      </a:endParaRPr>
                    </a:p>
                  </a:txBody>
                  <a:tcPr marL="5055" marR="5055" marT="5055" marB="0" anchor="ctr">
                    <a:solidFill>
                      <a:srgbClr val="5D83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Mean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charset="0"/>
                      </a:endParaRPr>
                    </a:p>
                  </a:txBody>
                  <a:tcPr marL="5055" marR="5055" marT="5055" marB="0" anchor="ctr">
                    <a:solidFill>
                      <a:srgbClr val="5D83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2000" u="none" strike="noStrike" dirty="0">
                          <a:effectLst/>
                        </a:rPr>
                        <a:t>6,855</a:t>
                      </a:r>
                      <a:endParaRPr lang="uk-U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055" marR="5055" marT="5055" marB="0" anchor="ctr">
                    <a:solidFill>
                      <a:srgbClr val="D5E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u="none" strike="noStrike" dirty="0">
                          <a:effectLst/>
                        </a:rPr>
                        <a:t>0,278</a:t>
                      </a:r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055" marR="5055" marT="5055" marB="0" anchor="ctr">
                    <a:solidFill>
                      <a:srgbClr val="D5E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2000" u="none" strike="noStrike">
                          <a:effectLst/>
                        </a:rPr>
                        <a:t>0,334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055" marR="5055" marT="5055" marB="0" anchor="ctr">
                    <a:solidFill>
                      <a:srgbClr val="D5E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2000" u="none" strike="noStrike">
                          <a:effectLst/>
                        </a:rPr>
                        <a:t>6,391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055" marR="5055" marT="5055" marB="0" anchor="ctr">
                    <a:solidFill>
                      <a:srgbClr val="D5E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u="none" strike="noStrike">
                          <a:effectLst/>
                        </a:rPr>
                        <a:t>0,046</a:t>
                      </a:r>
                      <a:endParaRPr lang="is-I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055" marR="5055" marT="5055" marB="0" anchor="ctr">
                    <a:solidFill>
                      <a:srgbClr val="D5E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2000" u="none" strike="noStrike" dirty="0">
                          <a:effectLst/>
                        </a:rPr>
                        <a:t>35,310</a:t>
                      </a:r>
                      <a:endParaRPr lang="uk-U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055" marR="5055" marT="5055" marB="0" anchor="ctr">
                    <a:solidFill>
                      <a:srgbClr val="D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solidFill>
                            <a:schemeClr val="bg1"/>
                          </a:solidFill>
                          <a:effectLst/>
                        </a:rPr>
                        <a:t>Median</a:t>
                      </a:r>
                      <a:endParaRPr lang="en-US" sz="2000" b="1" i="0" u="none" strike="noStrike">
                        <a:solidFill>
                          <a:schemeClr val="bg1"/>
                        </a:solidFill>
                        <a:effectLst/>
                        <a:latin typeface="Calibri" charset="0"/>
                      </a:endParaRPr>
                    </a:p>
                  </a:txBody>
                  <a:tcPr marL="5055" marR="5055" marT="5055" marB="0" anchor="ctr">
                    <a:solidFill>
                      <a:srgbClr val="5D83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2000" u="none" strike="noStrike">
                          <a:effectLst/>
                        </a:rPr>
                        <a:t>6,800</a:t>
                      </a:r>
                      <a:endParaRPr lang="cs-CZ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055" marR="5055" marT="5055" marB="0" anchor="ctr">
                    <a:solidFill>
                      <a:srgbClr val="D5E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u="none" strike="noStrike">
                          <a:effectLst/>
                        </a:rPr>
                        <a:t>0,260</a:t>
                      </a:r>
                      <a:endParaRPr lang="is-I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055" marR="5055" marT="5055" marB="0" anchor="ctr">
                    <a:solidFill>
                      <a:srgbClr val="D5E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u="none" strike="noStrike">
                          <a:effectLst/>
                        </a:rPr>
                        <a:t>0,320</a:t>
                      </a:r>
                      <a:endParaRPr lang="is-I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055" marR="5055" marT="5055" marB="0" anchor="ctr">
                    <a:solidFill>
                      <a:srgbClr val="D5E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u="none" strike="noStrike">
                          <a:effectLst/>
                        </a:rPr>
                        <a:t>5,200</a:t>
                      </a:r>
                      <a:endParaRPr lang="is-I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055" marR="5055" marT="5055" marB="0" anchor="ctr">
                    <a:solidFill>
                      <a:srgbClr val="D5E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u="none" strike="noStrike" dirty="0">
                          <a:effectLst/>
                        </a:rPr>
                        <a:t>0,043</a:t>
                      </a:r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055" marR="5055" marT="5055" marB="0" anchor="ctr">
                    <a:solidFill>
                      <a:srgbClr val="D5E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34,000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055" marR="5055" marT="5055" marB="0" anchor="ctr">
                    <a:solidFill>
                      <a:srgbClr val="D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solidFill>
                            <a:schemeClr val="bg1"/>
                          </a:solidFill>
                          <a:effectLst/>
                        </a:rPr>
                        <a:t>Min.</a:t>
                      </a:r>
                      <a:endParaRPr lang="en-US" sz="2000" b="1" i="0" u="none" strike="noStrike">
                        <a:solidFill>
                          <a:schemeClr val="bg1"/>
                        </a:solidFill>
                        <a:effectLst/>
                        <a:latin typeface="Calibri" charset="0"/>
                      </a:endParaRPr>
                    </a:p>
                  </a:txBody>
                  <a:tcPr marL="5055" marR="5055" marT="5055" marB="0" anchor="ctr">
                    <a:solidFill>
                      <a:srgbClr val="5D83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u="none" strike="noStrike">
                          <a:effectLst/>
                        </a:rPr>
                        <a:t>3,800</a:t>
                      </a:r>
                      <a:endParaRPr lang="is-I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055" marR="5055" marT="5055" marB="0" anchor="ctr">
                    <a:solidFill>
                      <a:srgbClr val="D5E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0,080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055" marR="5055" marT="5055" marB="0" anchor="ctr">
                    <a:solidFill>
                      <a:srgbClr val="D5E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0,000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055" marR="5055" marT="5055" marB="0" anchor="ctr">
                    <a:solidFill>
                      <a:srgbClr val="D5E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u="none" strike="noStrike" dirty="0">
                          <a:effectLst/>
                        </a:rPr>
                        <a:t>0,600</a:t>
                      </a:r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055" marR="5055" marT="5055" marB="0" anchor="ctr">
                    <a:solidFill>
                      <a:srgbClr val="D5E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0,009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055" marR="5055" marT="5055" marB="0" anchor="ctr">
                    <a:solidFill>
                      <a:srgbClr val="D5E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2,000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055" marR="5055" marT="5055" marB="0" anchor="ctr">
                    <a:solidFill>
                      <a:srgbClr val="D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solidFill>
                            <a:schemeClr val="bg1"/>
                          </a:solidFill>
                          <a:effectLst/>
                        </a:rPr>
                        <a:t>Max.</a:t>
                      </a:r>
                      <a:endParaRPr lang="en-US" sz="2000" b="1" i="0" u="none" strike="noStrike">
                        <a:solidFill>
                          <a:schemeClr val="bg1"/>
                        </a:solidFill>
                        <a:effectLst/>
                        <a:latin typeface="Calibri" charset="0"/>
                      </a:endParaRPr>
                    </a:p>
                  </a:txBody>
                  <a:tcPr marL="5055" marR="5055" marT="5055" marB="0" anchor="ctr">
                    <a:solidFill>
                      <a:srgbClr val="5D83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u="none" strike="noStrike">
                          <a:effectLst/>
                        </a:rPr>
                        <a:t>14,200</a:t>
                      </a:r>
                      <a:endParaRPr lang="is-I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055" marR="5055" marT="5055" marB="0" anchor="ctr">
                    <a:solidFill>
                      <a:srgbClr val="D5E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2000" u="none" strike="noStrike">
                          <a:effectLst/>
                        </a:rPr>
                        <a:t>1,100</a:t>
                      </a:r>
                      <a:endParaRPr lang="fi-FI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055" marR="5055" marT="5055" marB="0" anchor="ctr">
                    <a:solidFill>
                      <a:srgbClr val="D5E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2000" u="none" strike="noStrike">
                          <a:effectLst/>
                        </a:rPr>
                        <a:t>1,660</a:t>
                      </a:r>
                      <a:endParaRPr lang="fi-FI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055" marR="5055" marT="5055" marB="0" anchor="ctr">
                    <a:solidFill>
                      <a:srgbClr val="D5E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u="none" strike="noStrike" dirty="0">
                          <a:effectLst/>
                        </a:rPr>
                        <a:t>65,800</a:t>
                      </a:r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055" marR="5055" marT="5055" marB="0" anchor="ctr">
                    <a:solidFill>
                      <a:srgbClr val="D5E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2000" u="none" strike="noStrike" dirty="0">
                          <a:effectLst/>
                        </a:rPr>
                        <a:t>0,346</a:t>
                      </a:r>
                      <a:endParaRPr lang="uk-U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055" marR="5055" marT="5055" marB="0" anchor="ctr">
                    <a:solidFill>
                      <a:srgbClr val="D5E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289,000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055" marR="5055" marT="5055" marB="0" anchor="ctr">
                    <a:solidFill>
                      <a:srgbClr val="D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03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Var.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charset="0"/>
                      </a:endParaRPr>
                    </a:p>
                  </a:txBody>
                  <a:tcPr marL="5055" marR="5055" marT="5055" marB="0" anchor="ctr">
                    <a:solidFill>
                      <a:srgbClr val="5D83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2000" u="none" strike="noStrike">
                          <a:effectLst/>
                        </a:rPr>
                        <a:t>0,712</a:t>
                      </a:r>
                      <a:endParaRPr lang="fi-FI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055" marR="5055" marT="5055" marB="0" anchor="ctr">
                    <a:solidFill>
                      <a:srgbClr val="D5E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u="none" strike="noStrike">
                          <a:effectLst/>
                        </a:rPr>
                        <a:t>0,010</a:t>
                      </a:r>
                      <a:endParaRPr lang="is-I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055" marR="5055" marT="5055" marB="0" anchor="ctr">
                    <a:solidFill>
                      <a:srgbClr val="D5E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0,015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055" marR="5055" marT="5055" marB="0" anchor="ctr">
                    <a:solidFill>
                      <a:srgbClr val="D5E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2000" u="none" strike="noStrike" dirty="0">
                          <a:effectLst/>
                        </a:rPr>
                        <a:t>25,726</a:t>
                      </a:r>
                      <a:endParaRPr lang="fi-FI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055" marR="5055" marT="5055" marB="0" anchor="ctr">
                    <a:solidFill>
                      <a:srgbClr val="D5E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0,000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055" marR="5055" marT="5055" marB="0" anchor="ctr">
                    <a:solidFill>
                      <a:srgbClr val="D5E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2000" u="none" strike="noStrike" dirty="0">
                          <a:effectLst/>
                        </a:rPr>
                        <a:t>289,243</a:t>
                      </a:r>
                      <a:endParaRPr lang="cs-CZ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055" marR="5055" marT="5055" marB="0" anchor="ctr">
                    <a:solidFill>
                      <a:srgbClr val="D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133183"/>
              </p:ext>
            </p:extLst>
          </p:nvPr>
        </p:nvGraphicFramePr>
        <p:xfrm>
          <a:off x="148394" y="4139877"/>
          <a:ext cx="9455744" cy="25922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7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821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987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766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3993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1531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21531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055" marR="5055" marT="50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 Sulfur Dioxide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charset="0"/>
                      </a:endParaRPr>
                    </a:p>
                  </a:txBody>
                  <a:tcPr marL="5055" marR="5055" marT="5055" marB="0" anchor="ctr">
                    <a:solidFill>
                      <a:srgbClr val="5D83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Density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charset="0"/>
                      </a:endParaRPr>
                    </a:p>
                  </a:txBody>
                  <a:tcPr marL="5055" marR="5055" marT="5055" marB="0" anchor="ctr">
                    <a:solidFill>
                      <a:srgbClr val="5D83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pH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charset="0"/>
                      </a:endParaRPr>
                    </a:p>
                  </a:txBody>
                  <a:tcPr marL="5055" marR="5055" marT="5055" marB="0" anchor="ctr">
                    <a:solidFill>
                      <a:srgbClr val="5D83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Sulphates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charset="0"/>
                      </a:endParaRPr>
                    </a:p>
                  </a:txBody>
                  <a:tcPr marL="5055" marR="5055" marT="5055" marB="0" anchor="ctr">
                    <a:solidFill>
                      <a:srgbClr val="5D83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Alcohol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charset="0"/>
                      </a:endParaRPr>
                    </a:p>
                  </a:txBody>
                  <a:tcPr marL="5055" marR="5055" marT="5055" marB="0" anchor="ctr">
                    <a:solidFill>
                      <a:srgbClr val="5D83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Quality</a:t>
                      </a:r>
                    </a:p>
                  </a:txBody>
                  <a:tcPr marL="5055" marR="5055" marT="5055" marB="0" anchor="ctr">
                    <a:solidFill>
                      <a:srgbClr val="5D83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Mean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charset="0"/>
                      </a:endParaRPr>
                    </a:p>
                  </a:txBody>
                  <a:tcPr marL="5055" marR="5055" marT="5055" marB="0" anchor="ctr">
                    <a:solidFill>
                      <a:srgbClr val="5D83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u="none" strike="noStrike">
                          <a:effectLst/>
                        </a:rPr>
                        <a:t>138,400</a:t>
                      </a:r>
                      <a:endParaRPr lang="is-I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055" marR="5055" marT="5055" marB="0" anchor="ctr">
                    <a:solidFill>
                      <a:srgbClr val="D5E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2000" u="none" strike="noStrike" dirty="0">
                          <a:effectLst/>
                        </a:rPr>
                        <a:t>0,994</a:t>
                      </a:r>
                      <a:endParaRPr lang="fi-FI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055" marR="5055" marT="5055" marB="0" anchor="ctr">
                    <a:solidFill>
                      <a:srgbClr val="D5E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2000" u="none" strike="noStrike">
                          <a:effectLst/>
                        </a:rPr>
                        <a:t>3,188</a:t>
                      </a:r>
                      <a:endParaRPr lang="fi-FI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055" marR="5055" marT="5055" marB="0" anchor="ctr">
                    <a:solidFill>
                      <a:srgbClr val="D5E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2000" u="none" strike="noStrike">
                          <a:effectLst/>
                        </a:rPr>
                        <a:t>0,490</a:t>
                      </a:r>
                      <a:endParaRPr lang="cs-CZ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055" marR="5055" marT="5055" marB="0" anchor="ctr">
                    <a:solidFill>
                      <a:srgbClr val="D5E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2000" u="none" strike="noStrike">
                          <a:effectLst/>
                        </a:rPr>
                        <a:t>10,510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055" marR="5055" marT="5055" marB="0" anchor="ctr">
                    <a:solidFill>
                      <a:srgbClr val="D5E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5,878</a:t>
                      </a:r>
                    </a:p>
                  </a:txBody>
                  <a:tcPr marL="6350" marR="6350" marT="6350" marB="0" anchor="ctr">
                    <a:solidFill>
                      <a:srgbClr val="D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Median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charset="0"/>
                      </a:endParaRPr>
                    </a:p>
                  </a:txBody>
                  <a:tcPr marL="5055" marR="5055" marT="5055" marB="0" anchor="ctr">
                    <a:solidFill>
                      <a:srgbClr val="5D83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134,000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055" marR="5055" marT="5055" marB="0" anchor="ctr">
                    <a:solidFill>
                      <a:srgbClr val="D5E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2000" u="none" strike="noStrike">
                          <a:effectLst/>
                        </a:rPr>
                        <a:t>0,994</a:t>
                      </a:r>
                      <a:endParaRPr lang="fi-FI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055" marR="5055" marT="5055" marB="0" anchor="ctr">
                    <a:solidFill>
                      <a:srgbClr val="D5E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2000" u="none" strike="noStrike">
                          <a:effectLst/>
                        </a:rPr>
                        <a:t>3,180</a:t>
                      </a:r>
                      <a:endParaRPr lang="fi-FI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055" marR="5055" marT="5055" marB="0" anchor="ctr">
                    <a:solidFill>
                      <a:srgbClr val="D5E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2000" u="none" strike="noStrike">
                          <a:effectLst/>
                        </a:rPr>
                        <a:t>0,470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055" marR="5055" marT="5055" marB="0" anchor="ctr">
                    <a:solidFill>
                      <a:srgbClr val="D5E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u="none" strike="noStrike">
                          <a:effectLst/>
                        </a:rPr>
                        <a:t>10,400</a:t>
                      </a:r>
                      <a:endParaRPr lang="is-I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055" marR="5055" marT="5055" marB="0" anchor="ctr">
                    <a:solidFill>
                      <a:srgbClr val="D5E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6,000</a:t>
                      </a:r>
                    </a:p>
                  </a:txBody>
                  <a:tcPr marL="6350" marR="6350" marT="6350" marB="0" anchor="ctr">
                    <a:solidFill>
                      <a:srgbClr val="D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Min.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charset="0"/>
                      </a:endParaRPr>
                    </a:p>
                  </a:txBody>
                  <a:tcPr marL="5055" marR="5055" marT="5055" marB="0" anchor="ctr">
                    <a:solidFill>
                      <a:srgbClr val="5D83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9,000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055" marR="5055" marT="5055" marB="0" anchor="ctr">
                    <a:solidFill>
                      <a:srgbClr val="D5E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2000" u="none" strike="noStrike" dirty="0">
                          <a:effectLst/>
                        </a:rPr>
                        <a:t>0,987</a:t>
                      </a:r>
                      <a:endParaRPr lang="fi-FI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055" marR="5055" marT="5055" marB="0" anchor="ctr">
                    <a:solidFill>
                      <a:srgbClr val="D5E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2000" u="none" strike="noStrike" dirty="0">
                          <a:effectLst/>
                        </a:rPr>
                        <a:t>2,720</a:t>
                      </a:r>
                      <a:endParaRPr lang="fi-FI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055" marR="5055" marT="5055" marB="0" anchor="ctr">
                    <a:solidFill>
                      <a:srgbClr val="D5E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u="none" strike="noStrike">
                          <a:effectLst/>
                        </a:rPr>
                        <a:t>0,220</a:t>
                      </a:r>
                      <a:endParaRPr lang="is-I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055" marR="5055" marT="5055" marB="0" anchor="ctr">
                    <a:solidFill>
                      <a:srgbClr val="D5E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8,000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055" marR="5055" marT="5055" marB="0" anchor="ctr">
                    <a:solidFill>
                      <a:srgbClr val="D5E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3,000</a:t>
                      </a:r>
                    </a:p>
                  </a:txBody>
                  <a:tcPr marL="6350" marR="6350" marT="6350" marB="0" anchor="ctr">
                    <a:solidFill>
                      <a:srgbClr val="D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Max.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charset="0"/>
                      </a:endParaRPr>
                    </a:p>
                  </a:txBody>
                  <a:tcPr marL="5055" marR="5055" marT="5055" marB="0" anchor="ctr">
                    <a:solidFill>
                      <a:srgbClr val="5D83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440,000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055" marR="5055" marT="5055" marB="0" anchor="ctr">
                    <a:solidFill>
                      <a:srgbClr val="D5E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1,039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055" marR="5055" marT="5055" marB="0" anchor="ctr">
                    <a:solidFill>
                      <a:srgbClr val="D5E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u="none" strike="noStrike" dirty="0">
                          <a:effectLst/>
                        </a:rPr>
                        <a:t>3,820</a:t>
                      </a:r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055" marR="5055" marT="5055" marB="0" anchor="ctr">
                    <a:solidFill>
                      <a:srgbClr val="D5E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u="none" strike="noStrike" dirty="0">
                          <a:effectLst/>
                        </a:rPr>
                        <a:t>1,080</a:t>
                      </a:r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055" marR="5055" marT="5055" marB="0" anchor="ctr">
                    <a:solidFill>
                      <a:srgbClr val="D5E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u="none" strike="noStrike" dirty="0">
                          <a:effectLst/>
                        </a:rPr>
                        <a:t>14,200</a:t>
                      </a:r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055" marR="5055" marT="5055" marB="0" anchor="ctr">
                    <a:solidFill>
                      <a:srgbClr val="D5E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9,000</a:t>
                      </a:r>
                    </a:p>
                  </a:txBody>
                  <a:tcPr marL="6350" marR="6350" marT="6350" marB="0" anchor="ctr">
                    <a:solidFill>
                      <a:srgbClr val="D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Var.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charset="0"/>
                      </a:endParaRPr>
                    </a:p>
                  </a:txBody>
                  <a:tcPr marL="5055" marR="5055" marT="5055" marB="0" anchor="ctr">
                    <a:solidFill>
                      <a:srgbClr val="5D83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u="none" strike="noStrike">
                          <a:effectLst/>
                        </a:rPr>
                        <a:t>1806,086</a:t>
                      </a:r>
                      <a:endParaRPr lang="is-I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055" marR="5055" marT="5055" marB="0" anchor="ctr">
                    <a:solidFill>
                      <a:srgbClr val="D5E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0,000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055" marR="5055" marT="5055" marB="0" anchor="ctr">
                    <a:solidFill>
                      <a:srgbClr val="D5E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0,023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055" marR="5055" marT="5055" marB="0" anchor="ctr">
                    <a:solidFill>
                      <a:srgbClr val="D5E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u="none" strike="noStrike" dirty="0">
                          <a:effectLst/>
                        </a:rPr>
                        <a:t>0,013</a:t>
                      </a:r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055" marR="5055" marT="5055" marB="0" anchor="ctr">
                    <a:solidFill>
                      <a:srgbClr val="D5E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2000" u="none" strike="noStrike" dirty="0">
                          <a:effectLst/>
                        </a:rPr>
                        <a:t>1,514</a:t>
                      </a:r>
                      <a:endParaRPr lang="fi-FI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055" marR="5055" marT="5055" marB="0" anchor="ctr">
                    <a:solidFill>
                      <a:srgbClr val="D5E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0,475</a:t>
                      </a:r>
                    </a:p>
                  </a:txBody>
                  <a:tcPr marL="6350" marR="6350" marT="6350" marB="0" anchor="ctr">
                    <a:solidFill>
                      <a:srgbClr val="D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447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D8768E1-0BD9-4E66-A015-8773FC3B30D2}" type="slidenum">
              <a:rPr lang="pt-PT" altLang="pt-PT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pt-PT" altLang="pt-PT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4EF4931-1542-4A27-A7A3-96BC51BEBF39}"/>
              </a:ext>
            </a:extLst>
          </p:cNvPr>
          <p:cNvSpPr txBox="1"/>
          <p:nvPr/>
        </p:nvSpPr>
        <p:spPr>
          <a:xfrm>
            <a:off x="359792" y="242734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69ABF3"/>
                </a:solidFill>
              </a:rPr>
              <a:t>Overview: Red Wine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68" y="1043533"/>
            <a:ext cx="9729502" cy="598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67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D8768E1-0BD9-4E66-A015-8773FC3B30D2}" type="slidenum">
              <a:rPr lang="pt-PT" altLang="pt-PT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pt-PT" altLang="pt-PT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4EF4931-1542-4A27-A7A3-96BC51BEBF39}"/>
              </a:ext>
            </a:extLst>
          </p:cNvPr>
          <p:cNvSpPr txBox="1"/>
          <p:nvPr/>
        </p:nvSpPr>
        <p:spPr>
          <a:xfrm>
            <a:off x="359792" y="242734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69ABF3"/>
                </a:solidFill>
              </a:rPr>
              <a:t>Overview: White Wine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68" y="1043533"/>
            <a:ext cx="9729502" cy="598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95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D8768E1-0BD9-4E66-A015-8773FC3B30D2}" type="slidenum">
              <a:rPr lang="pt-PT" altLang="pt-PT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pt-PT" altLang="pt-PT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4EF4931-1542-4A27-A7A3-96BC51BEBF39}"/>
              </a:ext>
            </a:extLst>
          </p:cNvPr>
          <p:cNvSpPr txBox="1"/>
          <p:nvPr/>
        </p:nvSpPr>
        <p:spPr>
          <a:xfrm>
            <a:off x="359792" y="242734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69ABF3"/>
                </a:solidFill>
              </a:rPr>
              <a:t>Looking into ”Quality”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5694255"/>
              </p:ext>
            </p:extLst>
          </p:nvPr>
        </p:nvGraphicFramePr>
        <p:xfrm>
          <a:off x="287784" y="1676797"/>
          <a:ext cx="4475972" cy="3816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4EF4931-1542-4A27-A7A3-96BC51BEBF39}"/>
              </a:ext>
            </a:extLst>
          </p:cNvPr>
          <p:cNvSpPr txBox="1"/>
          <p:nvPr/>
        </p:nvSpPr>
        <p:spPr>
          <a:xfrm>
            <a:off x="1769686" y="5766444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Red Wine</a:t>
            </a: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6658583"/>
              </p:ext>
            </p:extLst>
          </p:nvPr>
        </p:nvGraphicFramePr>
        <p:xfrm>
          <a:off x="4968304" y="1698207"/>
          <a:ext cx="4716016" cy="3795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4EF4931-1542-4A27-A7A3-96BC51BEBF39}"/>
              </a:ext>
            </a:extLst>
          </p:cNvPr>
          <p:cNvSpPr txBox="1"/>
          <p:nvPr/>
        </p:nvSpPr>
        <p:spPr>
          <a:xfrm>
            <a:off x="6624488" y="5766443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White </a:t>
            </a:r>
            <a:r>
              <a:rPr lang="en-US" sz="2400" b="1" dirty="0"/>
              <a:t>Wine</a:t>
            </a:r>
          </a:p>
        </p:txBody>
      </p:sp>
    </p:spTree>
    <p:extLst>
      <p:ext uri="{BB962C8B-B14F-4D97-AF65-F5344CB8AC3E}">
        <p14:creationId xmlns:p14="http://schemas.microsoft.com/office/powerpoint/2010/main" val="199965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A6E67ED-8ADF-46A0-B4DE-BA5DBC87B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049" y="1394570"/>
            <a:ext cx="6980525" cy="477053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D8768E1-0BD9-4E66-A015-8773FC3B30D2}" type="slidenum">
              <a:rPr lang="pt-PT" altLang="pt-PT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pt-PT" altLang="pt-PT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4EF4931-1542-4A27-A7A3-96BC51BEBF39}"/>
              </a:ext>
            </a:extLst>
          </p:cNvPr>
          <p:cNvSpPr txBox="1"/>
          <p:nvPr/>
        </p:nvSpPr>
        <p:spPr>
          <a:xfrm>
            <a:off x="359792" y="242734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69ABF3"/>
                </a:solidFill>
              </a:rPr>
              <a:t>Principal Component Analysis: Red Wine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884DBD72-7AFC-4852-87D3-752A31531E2E}"/>
              </a:ext>
            </a:extLst>
          </p:cNvPr>
          <p:cNvSpPr/>
          <p:nvPr/>
        </p:nvSpPr>
        <p:spPr bwMode="auto">
          <a:xfrm>
            <a:off x="4702642" y="5469358"/>
            <a:ext cx="303314" cy="28803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E8BFAB9-5D1D-4417-BB08-5461743DC416}"/>
              </a:ext>
            </a:extLst>
          </p:cNvPr>
          <p:cNvSpPr txBox="1"/>
          <p:nvPr/>
        </p:nvSpPr>
        <p:spPr>
          <a:xfrm>
            <a:off x="2952080" y="6244784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components explain 82% of variability</a:t>
            </a:r>
          </a:p>
        </p:txBody>
      </p:sp>
    </p:spTree>
    <p:extLst>
      <p:ext uri="{BB962C8B-B14F-4D97-AF65-F5344CB8AC3E}">
        <p14:creationId xmlns:p14="http://schemas.microsoft.com/office/powerpoint/2010/main" val="38660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6D8768E1-0BD9-4E66-A015-8773FC3B30D2}" type="slidenum">
              <a:rPr lang="pt-PT" altLang="pt-PT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pt-PT" altLang="pt-PT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4EF4931-1542-4A27-A7A3-96BC51BEBF39}"/>
              </a:ext>
            </a:extLst>
          </p:cNvPr>
          <p:cNvSpPr txBox="1"/>
          <p:nvPr/>
        </p:nvSpPr>
        <p:spPr>
          <a:xfrm>
            <a:off x="359792" y="242734"/>
            <a:ext cx="8712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69ABF3"/>
                </a:solidFill>
              </a:rPr>
              <a:t>Principal Component Analysis: White Wine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C9AE92E-4BAF-4C07-8214-CFEEC9E77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049" y="1394570"/>
            <a:ext cx="6980525" cy="47705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8B9738D-68E7-48AD-8220-72E196F59816}"/>
              </a:ext>
            </a:extLst>
          </p:cNvPr>
          <p:cNvSpPr txBox="1"/>
          <p:nvPr/>
        </p:nvSpPr>
        <p:spPr>
          <a:xfrm>
            <a:off x="2952080" y="6244784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components explain 76% of variability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C8BE0212-810A-4B9F-8C6A-7E29CF499D3B}"/>
              </a:ext>
            </a:extLst>
          </p:cNvPr>
          <p:cNvSpPr/>
          <p:nvPr/>
        </p:nvSpPr>
        <p:spPr bwMode="auto">
          <a:xfrm>
            <a:off x="4702642" y="5469358"/>
            <a:ext cx="303314" cy="28803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309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PT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PT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10198</TotalTime>
  <Words>980</Words>
  <Application>Microsoft Macintosh PowerPoint</Application>
  <PresentationFormat>Custom</PresentationFormat>
  <Paragraphs>502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Lucida Sans Unicode</vt:lpstr>
      <vt:lpstr>Microsoft YaHei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Nuno</dc:creator>
  <cp:lastModifiedBy>mariasoaresalmeida@gmail.com</cp:lastModifiedBy>
  <cp:revision>75</cp:revision>
  <cp:lastPrinted>1601-01-01T00:00:00Z</cp:lastPrinted>
  <dcterms:created xsi:type="dcterms:W3CDTF">2017-10-25T11:54:25Z</dcterms:created>
  <dcterms:modified xsi:type="dcterms:W3CDTF">2020-01-20T10:39:06Z</dcterms:modified>
</cp:coreProperties>
</file>