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4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5B3EB-3936-DF46-8B11-6CB308C61880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76A53-D116-CB46-88B9-6436E82B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Indicate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when,</a:t>
            </a:r>
            <a:r>
              <a:rPr lang="zh-CN" altLang="en-US" dirty="0"/>
              <a:t> </a:t>
            </a:r>
            <a:r>
              <a:rPr lang="en-US" altLang="zh-CN" dirty="0"/>
              <a:t>where,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slide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6A53-D116-CB46-88B9-6436E82BF2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0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6A53-D116-CB46-88B9-6436E82BF2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6A53-D116-CB46-88B9-6436E82BF2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4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6A53-D116-CB46-88B9-6436E82BF2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97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6A53-D116-CB46-88B9-6436E82BF2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6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6A53-D116-CB46-88B9-6436E82BF2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7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6A53-D116-CB46-88B9-6436E82BF2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7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6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195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22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9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96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49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1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6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7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4A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7BF0-C4D2-634E-8B45-943C38B9D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Phone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Marketing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Algorithm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142D0-9EB7-BC47-946D-9A33D228A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939496"/>
            <a:ext cx="8791575" cy="1655762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PWC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analyst: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Xiaofu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Chen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Last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UPDATED: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June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11,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2021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1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4" y="400801"/>
            <a:ext cx="6830224" cy="9768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urier" pitchFamily="2" charset="0"/>
              </a:rPr>
              <a:t>Take-aways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>
            <a:cxnSpLocks/>
          </p:cNvCxnSpPr>
          <p:nvPr/>
        </p:nvCxnSpPr>
        <p:spPr>
          <a:xfrm>
            <a:off x="1185064" y="1228725"/>
            <a:ext cx="697309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1A80A-AB3E-5142-B079-ED2657B7B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064" y="1615839"/>
            <a:ext cx="9085607" cy="117951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employment variation rate</a:t>
            </a:r>
            <a:r>
              <a:rPr lang="zh-CN" altLang="en-US" dirty="0"/>
              <a:t> </a:t>
            </a:r>
            <a:r>
              <a:rPr lang="en-US" altLang="zh-CN" dirty="0"/>
              <a:t>(&lt;-1.8) has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impacts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0.08</a:t>
            </a:r>
            <a:endParaRPr lang="en-US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93E7ED-16C0-B64B-8861-1B280BCE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4283"/>
            <a:ext cx="3422650" cy="369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2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67743"/>
            <a:ext cx="4830764" cy="976869"/>
          </a:xfrm>
        </p:spPr>
        <p:txBody>
          <a:bodyPr/>
          <a:lstStyle/>
          <a:p>
            <a:r>
              <a:rPr lang="en-US" altLang="zh-CN" dirty="0">
                <a:latin typeface="Courier" pitchFamily="2" charset="0"/>
              </a:rPr>
              <a:t>Agenda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0E16-0140-A049-95EE-F6C25030F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087561"/>
            <a:ext cx="9905999" cy="3541714"/>
          </a:xfrm>
        </p:spPr>
        <p:txBody>
          <a:bodyPr>
            <a:norm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best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classifier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chose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purchase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behavior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bank’s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clients.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zh-CN" dirty="0"/>
          </a:p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The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effects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of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important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features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in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our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model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from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global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and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specific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perspective.</a:t>
            </a:r>
            <a:endParaRPr lang="en-US" altLang="zh-CN" dirty="0"/>
          </a:p>
          <a:p>
            <a:r>
              <a:rPr lang="en-US" altLang="zh-CN" dirty="0"/>
              <a:t>Take-aways</a:t>
            </a:r>
            <a:endParaRPr lang="en-US" dirty="0"/>
          </a:p>
          <a:p>
            <a:pPr marL="0" indent="0">
              <a:buNone/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The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conclusion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of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this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analysis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and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the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advice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for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enhance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market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strategies</a:t>
            </a:r>
            <a:r>
              <a:rPr lang="zh-CN" altLang="en-US" sz="160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/>
          <p:nvPr/>
        </p:nvCxnSpPr>
        <p:spPr>
          <a:xfrm>
            <a:off x="1185064" y="1228725"/>
            <a:ext cx="454342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2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67743"/>
            <a:ext cx="4830764" cy="976869"/>
          </a:xfrm>
        </p:spPr>
        <p:txBody>
          <a:bodyPr/>
          <a:lstStyle/>
          <a:p>
            <a:r>
              <a:rPr lang="en-US" altLang="zh-CN" dirty="0">
                <a:latin typeface="Courier" pitchFamily="2" charset="0"/>
              </a:rPr>
              <a:t>OBJECTIVE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0E16-0140-A049-95EE-F6C25030F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73323"/>
            <a:ext cx="9402764" cy="3541714"/>
          </a:xfrm>
        </p:spPr>
        <p:txBody>
          <a:bodyPr>
            <a:normAutofit/>
          </a:bodyPr>
          <a:lstStyle/>
          <a:p>
            <a:r>
              <a:rPr lang="en-US" altLang="zh-CN" dirty="0"/>
              <a:t>Analyze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insight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features</a:t>
            </a:r>
            <a:r>
              <a:rPr lang="zh-CN" altLang="en-US" dirty="0"/>
              <a:t> </a:t>
            </a:r>
            <a:r>
              <a:rPr lang="en-US" altLang="zh-CN" b="1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outcome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level.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/>
          <p:nvPr/>
        </p:nvCxnSpPr>
        <p:spPr>
          <a:xfrm>
            <a:off x="1185064" y="1228725"/>
            <a:ext cx="454342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8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4" y="400801"/>
            <a:ext cx="4830764" cy="976869"/>
          </a:xfrm>
        </p:spPr>
        <p:txBody>
          <a:bodyPr/>
          <a:lstStyle/>
          <a:p>
            <a:r>
              <a:rPr lang="en-US" altLang="zh-CN" dirty="0">
                <a:latin typeface="Courier" pitchFamily="2" charset="0"/>
              </a:rPr>
              <a:t>Model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results</a:t>
            </a:r>
            <a:r>
              <a:rPr lang="zh-CN" altLang="en-US" dirty="0">
                <a:latin typeface="Courier" pitchFamily="2" charset="0"/>
              </a:rPr>
              <a:t> 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0E16-0140-A049-95EE-F6C25030F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400" y="4719400"/>
            <a:ext cx="9905999" cy="3541714"/>
          </a:xfrm>
        </p:spPr>
        <p:txBody>
          <a:bodyPr/>
          <a:lstStyle/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tuning,</a:t>
            </a:r>
            <a:r>
              <a:rPr lang="zh-CN" altLang="en-US" dirty="0"/>
              <a:t> </a:t>
            </a:r>
            <a:r>
              <a:rPr lang="en-US" altLang="zh-CN" b="1" dirty="0" err="1"/>
              <a:t>XGBoost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performance.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/>
          <p:nvPr/>
        </p:nvCxnSpPr>
        <p:spPr>
          <a:xfrm>
            <a:off x="1185064" y="1228725"/>
            <a:ext cx="454342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00CAAE-2274-B644-94E1-4BE67A873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33319"/>
              </p:ext>
            </p:extLst>
          </p:nvPr>
        </p:nvGraphicFramePr>
        <p:xfrm>
          <a:off x="1803400" y="2056650"/>
          <a:ext cx="8128000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683476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3791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Score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473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XGBoost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Classifier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0.9027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9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Kneighbor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Classifier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44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Forest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Classifier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7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Decision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Tree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Classifier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0.8452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Logistic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Regression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10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08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4" y="400801"/>
            <a:ext cx="6830224" cy="976869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Courier" pitchFamily="2" charset="0"/>
              </a:rPr>
              <a:t>Feature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Importance</a:t>
            </a:r>
            <a:r>
              <a:rPr lang="zh-CN" altLang="en-US" dirty="0">
                <a:latin typeface="Courier" pitchFamily="2" charset="0"/>
              </a:rPr>
              <a:t>（</a:t>
            </a:r>
            <a:r>
              <a:rPr lang="en-US" altLang="zh-CN" dirty="0" err="1">
                <a:latin typeface="Courier" pitchFamily="2" charset="0"/>
              </a:rPr>
              <a:t>XGBoost</a:t>
            </a:r>
            <a:r>
              <a:rPr lang="en-US" altLang="zh-CN" dirty="0">
                <a:latin typeface="Courier" pitchFamily="2" charset="0"/>
              </a:rPr>
              <a:t>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0E16-0140-A049-95EE-F6C25030F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456" y="1769556"/>
            <a:ext cx="3894136" cy="37331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i="1" dirty="0" err="1"/>
              <a:t>nr.employed</a:t>
            </a:r>
            <a:r>
              <a:rPr lang="en-US" altLang="zh-CN" sz="2000" i="1" dirty="0"/>
              <a:t>:</a:t>
            </a:r>
            <a:r>
              <a:rPr lang="zh-CN" altLang="en-US" sz="2000" i="1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employees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i="1" dirty="0" err="1"/>
              <a:t>poutcome_success</a:t>
            </a:r>
            <a:r>
              <a:rPr lang="en-US" altLang="zh-CN" sz="2000" i="1" dirty="0"/>
              <a:t>:</a:t>
            </a:r>
            <a:r>
              <a:rPr lang="zh-CN" altLang="en-US" sz="2000" i="1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sz="2000" dirty="0"/>
              <a:t>outcome of the previous marketing campaign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success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i="1" dirty="0" err="1"/>
              <a:t>Emp.var.rate</a:t>
            </a:r>
            <a:r>
              <a:rPr lang="en-US" altLang="zh-CN" sz="2000" i="1" dirty="0"/>
              <a:t>:</a:t>
            </a:r>
            <a:r>
              <a:rPr lang="zh-CN" altLang="en-US" sz="2000" i="1" dirty="0"/>
              <a:t> </a:t>
            </a:r>
            <a:r>
              <a:rPr lang="en-US" altLang="zh-CN" sz="2000" dirty="0"/>
              <a:t>employment variation rate</a:t>
            </a:r>
            <a:r>
              <a:rPr lang="zh-CN" altLang="en-US" sz="2000" dirty="0"/>
              <a:t> </a:t>
            </a:r>
            <a:r>
              <a:rPr lang="en-US" altLang="zh-CN" sz="2000" dirty="0"/>
              <a:t>(shows</a:t>
            </a:r>
            <a:r>
              <a:rPr lang="zh-CN" altLang="en-US" sz="2000" dirty="0"/>
              <a:t> </a:t>
            </a:r>
            <a:r>
              <a:rPr lang="en-US" altLang="zh-CN" sz="2000" dirty="0"/>
              <a:t>importance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models)</a:t>
            </a:r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>
            <a:cxnSpLocks/>
          </p:cNvCxnSpPr>
          <p:nvPr/>
        </p:nvCxnSpPr>
        <p:spPr>
          <a:xfrm>
            <a:off x="1185064" y="1228725"/>
            <a:ext cx="697309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A5DF0A3-45D4-9045-B465-E6753E33D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64" y="1377670"/>
            <a:ext cx="62992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3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4" y="400801"/>
            <a:ext cx="6830224" cy="9768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urier" pitchFamily="2" charset="0"/>
              </a:rPr>
              <a:t>Feature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Importance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0E16-0140-A049-95EE-F6C25030F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388" y="1875018"/>
            <a:ext cx="3894136" cy="373316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800" i="1" dirty="0" err="1"/>
              <a:t>nr.employed</a:t>
            </a:r>
            <a:r>
              <a:rPr lang="en-US" altLang="zh-CN" sz="1800" i="1" dirty="0"/>
              <a:t>:</a:t>
            </a:r>
            <a:r>
              <a:rPr lang="zh-CN" altLang="en-US" sz="1800" i="1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number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employees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i="1" dirty="0"/>
              <a:t>Contact=cellular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contact</a:t>
            </a:r>
            <a:r>
              <a:rPr lang="zh-CN" altLang="en-US" sz="1800" dirty="0"/>
              <a:t> </a:t>
            </a:r>
            <a:r>
              <a:rPr lang="en-US" altLang="zh-CN" sz="1800" dirty="0"/>
              <a:t>method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cellular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i="1" dirty="0"/>
              <a:t>Euribor3m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 err="1"/>
              <a:t>euribor</a:t>
            </a:r>
            <a:r>
              <a:rPr lang="en-US" altLang="zh-CN" sz="1800" dirty="0"/>
              <a:t> 3-month 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i="1" dirty="0" err="1"/>
              <a:t>poutcome_nonexistent</a:t>
            </a:r>
            <a:r>
              <a:rPr lang="en-US" altLang="zh-CN" sz="1800" i="1" dirty="0"/>
              <a:t>:</a:t>
            </a:r>
            <a:r>
              <a:rPr lang="zh-CN" altLang="en-US" sz="1800" i="1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sz="1800" dirty="0"/>
              <a:t>outcome of the previous marketing campaign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existent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i="1" dirty="0" err="1"/>
              <a:t>Emp.var.rate</a:t>
            </a:r>
            <a:r>
              <a:rPr lang="en-US" altLang="zh-CN" sz="1800" i="1" dirty="0"/>
              <a:t>:</a:t>
            </a:r>
            <a:r>
              <a:rPr lang="zh-CN" altLang="en-US" sz="1800" i="1" dirty="0"/>
              <a:t> </a:t>
            </a:r>
            <a:r>
              <a:rPr lang="en-US" altLang="zh-CN" sz="1800" dirty="0"/>
              <a:t>employment variation rate</a:t>
            </a:r>
            <a:r>
              <a:rPr lang="zh-CN" altLang="en-US" sz="1800" dirty="0"/>
              <a:t> </a:t>
            </a:r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>
            <a:cxnSpLocks/>
          </p:cNvCxnSpPr>
          <p:nvPr/>
        </p:nvCxnSpPr>
        <p:spPr>
          <a:xfrm>
            <a:off x="1185064" y="1228725"/>
            <a:ext cx="697309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EAC73B-24D3-8C44-99F2-A121C43D3D60}"/>
              </a:ext>
            </a:extLst>
          </p:cNvPr>
          <p:cNvSpPr txBox="1"/>
          <p:nvPr/>
        </p:nvSpPr>
        <p:spPr>
          <a:xfrm>
            <a:off x="6257467" y="732871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(For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r>
              <a:rPr lang="zh-CN" altLang="en-US" dirty="0"/>
              <a:t> </a:t>
            </a:r>
            <a:r>
              <a:rPr lang="en-US" altLang="zh-CN" dirty="0"/>
              <a:t>#4)</a:t>
            </a:r>
            <a:endParaRPr lang="en-US" dirty="0"/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B9F29E2A-D7CB-6F46-9108-F7082807E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76" y="2016822"/>
            <a:ext cx="4721524" cy="2824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974A1-D175-D247-88EA-2F88FB78D152}"/>
              </a:ext>
            </a:extLst>
          </p:cNvPr>
          <p:cNvSpPr txBox="1"/>
          <p:nvPr/>
        </p:nvSpPr>
        <p:spPr>
          <a:xfrm>
            <a:off x="2268424" y="5110998"/>
            <a:ext cx="293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14A03"/>
                </a:solidFill>
              </a:rPr>
              <a:t>Prediction</a:t>
            </a:r>
            <a:r>
              <a:rPr lang="zh-CN" altLang="en-US" dirty="0">
                <a:solidFill>
                  <a:srgbClr val="D14A03"/>
                </a:solidFill>
              </a:rPr>
              <a:t> </a:t>
            </a:r>
            <a:r>
              <a:rPr lang="en-US" altLang="zh-CN" dirty="0">
                <a:solidFill>
                  <a:srgbClr val="D14A03"/>
                </a:solidFill>
              </a:rPr>
              <a:t>result:</a:t>
            </a:r>
            <a:r>
              <a:rPr lang="zh-CN" altLang="en-US" dirty="0">
                <a:solidFill>
                  <a:srgbClr val="D14A03"/>
                </a:solidFill>
              </a:rPr>
              <a:t> </a:t>
            </a:r>
            <a:r>
              <a:rPr lang="en-US" altLang="zh-CN" dirty="0">
                <a:solidFill>
                  <a:srgbClr val="D14A03"/>
                </a:solidFill>
              </a:rPr>
              <a:t>Yes</a:t>
            </a:r>
            <a:endParaRPr lang="en-US" dirty="0">
              <a:solidFill>
                <a:srgbClr val="D14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77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4" y="400801"/>
            <a:ext cx="6830224" cy="9768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urier" pitchFamily="2" charset="0"/>
              </a:rPr>
              <a:t>Feature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Importance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0E16-0140-A049-95EE-F6C25030F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387" y="1875017"/>
            <a:ext cx="4261683" cy="405224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800" i="1" dirty="0" err="1"/>
              <a:t>Emp.var.rate</a:t>
            </a:r>
            <a:r>
              <a:rPr lang="en-US" altLang="zh-CN" sz="1800" i="1" dirty="0"/>
              <a:t>:</a:t>
            </a:r>
            <a:r>
              <a:rPr lang="zh-CN" altLang="en-US" sz="1800" i="1" dirty="0"/>
              <a:t> </a:t>
            </a:r>
            <a:r>
              <a:rPr lang="en-US" altLang="zh-CN" sz="1800" dirty="0"/>
              <a:t>employment variation rate</a:t>
            </a:r>
            <a:r>
              <a:rPr lang="zh-CN" altLang="en-US" sz="1800" dirty="0"/>
              <a:t> </a:t>
            </a:r>
            <a:endParaRPr lang="en-US" altLang="zh-CN" sz="1800" i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i="1" dirty="0" err="1"/>
              <a:t>nr.employed</a:t>
            </a:r>
            <a:r>
              <a:rPr lang="en-US" altLang="zh-CN" sz="1800" i="1" dirty="0"/>
              <a:t>:</a:t>
            </a:r>
            <a:r>
              <a:rPr lang="zh-CN" altLang="en-US" sz="1800" i="1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number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employees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/>
              <a:t>Contact=cellular:</a:t>
            </a:r>
            <a:r>
              <a:rPr lang="zh-CN" altLang="en-US" sz="1800" dirty="0"/>
              <a:t> </a:t>
            </a:r>
            <a:r>
              <a:rPr lang="en-US" altLang="zh-CN" sz="1800" dirty="0"/>
              <a:t>contact</a:t>
            </a:r>
            <a:r>
              <a:rPr lang="zh-CN" altLang="en-US" sz="1800" dirty="0"/>
              <a:t> </a:t>
            </a:r>
            <a:r>
              <a:rPr lang="en-US" altLang="zh-CN" sz="1800" dirty="0"/>
              <a:t>method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cellular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i="1" dirty="0" err="1"/>
              <a:t>poutcome_nonexistent</a:t>
            </a:r>
            <a:r>
              <a:rPr lang="en-US" altLang="zh-CN" sz="1800" i="1" dirty="0"/>
              <a:t>:</a:t>
            </a:r>
            <a:r>
              <a:rPr lang="zh-CN" altLang="en-US" sz="1800" i="1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sz="1800" dirty="0"/>
              <a:t>outcome of the previous marketing campaign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existent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i="1" dirty="0"/>
              <a:t>Previous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number of contacts performed before this campaign and for</a:t>
            </a:r>
            <a:br>
              <a:rPr lang="en-US" altLang="zh-CN" sz="1800" dirty="0"/>
            </a:br>
            <a:r>
              <a:rPr lang="en-US" altLang="zh-CN" sz="1800" dirty="0"/>
              <a:t>this client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>
            <a:cxnSpLocks/>
          </p:cNvCxnSpPr>
          <p:nvPr/>
        </p:nvCxnSpPr>
        <p:spPr>
          <a:xfrm>
            <a:off x="1185064" y="1228725"/>
            <a:ext cx="697309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EAC73B-24D3-8C44-99F2-A121C43D3D60}"/>
              </a:ext>
            </a:extLst>
          </p:cNvPr>
          <p:cNvSpPr txBox="1"/>
          <p:nvPr/>
        </p:nvSpPr>
        <p:spPr>
          <a:xfrm>
            <a:off x="6257467" y="732871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(For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r>
              <a:rPr lang="zh-CN" altLang="en-US" dirty="0"/>
              <a:t> </a:t>
            </a:r>
            <a:r>
              <a:rPr lang="en-US" altLang="zh-CN" dirty="0"/>
              <a:t>#20)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974A1-D175-D247-88EA-2F88FB78D152}"/>
              </a:ext>
            </a:extLst>
          </p:cNvPr>
          <p:cNvSpPr txBox="1"/>
          <p:nvPr/>
        </p:nvSpPr>
        <p:spPr>
          <a:xfrm>
            <a:off x="2268424" y="5110998"/>
            <a:ext cx="293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Prediction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result: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No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78FA209-801D-C949-96B5-2FBD310EE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75" y="1953202"/>
            <a:ext cx="4882991" cy="292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4" y="400801"/>
            <a:ext cx="6830224" cy="9768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urier" pitchFamily="2" charset="0"/>
              </a:rPr>
              <a:t>Take-aways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>
            <a:cxnSpLocks/>
          </p:cNvCxnSpPr>
          <p:nvPr/>
        </p:nvCxnSpPr>
        <p:spPr>
          <a:xfrm>
            <a:off x="1185064" y="1228725"/>
            <a:ext cx="697309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1A80A-AB3E-5142-B079-ED2657B7B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064" y="1890259"/>
            <a:ext cx="9905999" cy="1310142"/>
          </a:xfrm>
        </p:spPr>
        <p:txBody>
          <a:bodyPr/>
          <a:lstStyle/>
          <a:p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employees</a:t>
            </a:r>
            <a:r>
              <a:rPr lang="zh-CN" altLang="en-US" dirty="0"/>
              <a:t> </a:t>
            </a:r>
            <a:r>
              <a:rPr lang="en-US" altLang="zh-CN" dirty="0"/>
              <a:t>(&lt;5099)</a:t>
            </a:r>
            <a:r>
              <a:rPr lang="zh-CN" altLang="en-US" dirty="0"/>
              <a:t> </a:t>
            </a:r>
            <a:r>
              <a:rPr lang="en-US" altLang="zh-CN" dirty="0"/>
              <a:t>brings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5167.</a:t>
            </a:r>
            <a:endParaRPr lang="en-US" dirty="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1C2788C-4E6C-D84A-866A-6160F727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3" y="3199398"/>
            <a:ext cx="4686300" cy="3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2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4" y="400801"/>
            <a:ext cx="6830224" cy="9768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urier" pitchFamily="2" charset="0"/>
              </a:rPr>
              <a:t>Take-aways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>
            <a:cxnSpLocks/>
          </p:cNvCxnSpPr>
          <p:nvPr/>
        </p:nvCxnSpPr>
        <p:spPr>
          <a:xfrm>
            <a:off x="1185064" y="1228725"/>
            <a:ext cx="697309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1A80A-AB3E-5142-B079-ED2657B7B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064" y="1615839"/>
            <a:ext cx="9085607" cy="1179510"/>
          </a:xfrm>
        </p:spPr>
        <p:txBody>
          <a:bodyPr/>
          <a:lstStyle/>
          <a:p>
            <a:r>
              <a:rPr lang="en-US" altLang="zh-CN" dirty="0"/>
              <a:t>Encourage</a:t>
            </a:r>
            <a:r>
              <a:rPr lang="zh-CN" altLang="en-US" dirty="0"/>
              <a:t> </a:t>
            </a:r>
            <a:r>
              <a:rPr lang="en-US" altLang="zh-CN" dirty="0"/>
              <a:t>clients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cellular</a:t>
            </a:r>
            <a:r>
              <a:rPr lang="zh-CN" altLang="en-US" dirty="0"/>
              <a:t> </a:t>
            </a:r>
            <a:r>
              <a:rPr lang="en-US" altLang="zh-CN" dirty="0"/>
              <a:t>rather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telephone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type.</a:t>
            </a: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FB2AD84-F093-D24A-971F-B8B33C12F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096" y="2657961"/>
            <a:ext cx="3855132" cy="32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6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368</Words>
  <Application>Microsoft Macintosh PowerPoint</Application>
  <PresentationFormat>Widescreen</PresentationFormat>
  <Paragraphs>62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</vt:lpstr>
      <vt:lpstr>Tw Cen MT</vt:lpstr>
      <vt:lpstr>Circuit</vt:lpstr>
      <vt:lpstr>Phone Marketing Algorithm Analysis</vt:lpstr>
      <vt:lpstr>Agenda</vt:lpstr>
      <vt:lpstr>OBJECTIVE</vt:lpstr>
      <vt:lpstr>Model results </vt:lpstr>
      <vt:lpstr>Feature Importance（XGBoost)</vt:lpstr>
      <vt:lpstr>Feature Importance</vt:lpstr>
      <vt:lpstr>Feature Importance</vt:lpstr>
      <vt:lpstr>Take-aways</vt:lpstr>
      <vt:lpstr>Take-aways</vt:lpstr>
      <vt:lpstr>Take-aways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Marketing Algorithm Analysis</dc:title>
  <dc:creator>Chen, Xiaofu</dc:creator>
  <cp:lastModifiedBy>Chen, Xiaofu</cp:lastModifiedBy>
  <cp:revision>16</cp:revision>
  <dcterms:created xsi:type="dcterms:W3CDTF">2021-06-09T18:29:55Z</dcterms:created>
  <dcterms:modified xsi:type="dcterms:W3CDTF">2021-06-11T16:15:40Z</dcterms:modified>
</cp:coreProperties>
</file>