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78" d="100"/>
          <a:sy n="78" d="100"/>
        </p:scale>
        <p:origin x="65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B3EB-3936-DF46-8B11-6CB308C61880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6A53-D116-CB46-88B9-6436E82B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19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4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5FDA-765B-6445-BF14-C8D4AB1124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4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7BF0-C4D2-634E-8B45-943C38B9D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Phone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Marketing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Algorithm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142D0-9EB7-BC47-946D-9A33D22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39496"/>
            <a:ext cx="8791575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PWC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analyst: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Xiaofu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Chen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7743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Agenda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87561"/>
            <a:ext cx="9905999" cy="3541714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endParaRPr lang="en-US" altLang="zh-CN" dirty="0"/>
          </a:p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endParaRPr lang="en-US" altLang="zh-CN" dirty="0"/>
          </a:p>
          <a:p>
            <a:r>
              <a:rPr lang="en-US" altLang="zh-CN" dirty="0"/>
              <a:t>Take-aways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Model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results</a:t>
            </a:r>
            <a:r>
              <a:rPr lang="zh-CN" altLang="en-US" dirty="0">
                <a:latin typeface="Courier" pitchFamily="2" charset="0"/>
              </a:rPr>
              <a:t> 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4719400"/>
            <a:ext cx="9905999" cy="3541714"/>
          </a:xfrm>
        </p:spPr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tuning,</a:t>
            </a:r>
            <a:r>
              <a:rPr lang="zh-CN" altLang="en-US" dirty="0"/>
              <a:t> </a:t>
            </a:r>
            <a:r>
              <a:rPr lang="en-US" altLang="zh-CN" b="1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0CAAE-2274-B644-94E1-4BE67A87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33319"/>
              </p:ext>
            </p:extLst>
          </p:nvPr>
        </p:nvGraphicFramePr>
        <p:xfrm>
          <a:off x="1803400" y="2056650"/>
          <a:ext cx="812800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83476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379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7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Kneighbor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08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r>
              <a:rPr lang="zh-CN" altLang="en-US" dirty="0">
                <a:latin typeface="Courier" pitchFamily="2" charset="0"/>
              </a:rPr>
              <a:t>（</a:t>
            </a:r>
            <a:r>
              <a:rPr lang="en-US" altLang="zh-CN" dirty="0" err="1">
                <a:latin typeface="Courier" pitchFamily="2" charset="0"/>
              </a:rPr>
              <a:t>XGBoost</a:t>
            </a:r>
            <a:r>
              <a:rPr lang="en-US" altLang="zh-CN" dirty="0">
                <a:latin typeface="Courier" pitchFamily="2" charset="0"/>
              </a:rPr>
              <a:t>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456" y="1769556"/>
            <a:ext cx="3894136" cy="37331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nr.employed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poutcome_success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outcome of the previous marketing campaign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Emp.var.rate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employment variation rate</a:t>
            </a:r>
            <a:r>
              <a:rPr lang="zh-CN" altLang="en-US" sz="2000" dirty="0"/>
              <a:t> </a:t>
            </a:r>
            <a:r>
              <a:rPr lang="en-US" altLang="zh-CN" sz="2000" dirty="0"/>
              <a:t>(shows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models)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A5DF0A3-45D4-9045-B465-E6753E33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64" y="1377670"/>
            <a:ext cx="629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8" y="1875018"/>
            <a:ext cx="3894136" cy="37331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nr.employed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Contact=cellular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contact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cellular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Euribor3m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euribor</a:t>
            </a:r>
            <a:r>
              <a:rPr lang="en-US" altLang="zh-CN" sz="1800" dirty="0"/>
              <a:t> 3-month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poutcome_nonexistent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sz="1800" dirty="0"/>
              <a:t>outcome of the previous marketing campaign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existent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Emp.var.rate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employment variation rate</a:t>
            </a:r>
            <a:r>
              <a:rPr lang="zh-CN" altLang="en-US" sz="1800" dirty="0"/>
              <a:t> </a:t>
            </a:r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EAC73B-24D3-8C44-99F2-A121C43D3D60}"/>
              </a:ext>
            </a:extLst>
          </p:cNvPr>
          <p:cNvSpPr txBox="1"/>
          <p:nvPr/>
        </p:nvSpPr>
        <p:spPr>
          <a:xfrm>
            <a:off x="6257467" y="73287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#4)</a:t>
            </a:r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9F29E2A-D7CB-6F46-9108-F7082807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6" y="2016822"/>
            <a:ext cx="4721524" cy="2824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974A1-D175-D247-88EA-2F88FB78D152}"/>
              </a:ext>
            </a:extLst>
          </p:cNvPr>
          <p:cNvSpPr txBox="1"/>
          <p:nvPr/>
        </p:nvSpPr>
        <p:spPr>
          <a:xfrm>
            <a:off x="2268424" y="5110998"/>
            <a:ext cx="29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14A03"/>
                </a:solidFill>
              </a:rPr>
              <a:t>Prediction</a:t>
            </a:r>
            <a:r>
              <a:rPr lang="zh-CN" altLang="en-US" dirty="0">
                <a:solidFill>
                  <a:srgbClr val="D14A03"/>
                </a:solidFill>
              </a:rPr>
              <a:t> </a:t>
            </a:r>
            <a:r>
              <a:rPr lang="en-US" altLang="zh-CN" dirty="0">
                <a:solidFill>
                  <a:srgbClr val="D14A03"/>
                </a:solidFill>
              </a:rPr>
              <a:t>result:</a:t>
            </a:r>
            <a:r>
              <a:rPr lang="zh-CN" altLang="en-US" dirty="0">
                <a:solidFill>
                  <a:srgbClr val="D14A03"/>
                </a:solidFill>
              </a:rPr>
              <a:t> </a:t>
            </a:r>
            <a:r>
              <a:rPr lang="en-US" altLang="zh-CN" dirty="0">
                <a:solidFill>
                  <a:srgbClr val="D14A03"/>
                </a:solidFill>
              </a:rPr>
              <a:t>Yes</a:t>
            </a:r>
            <a:endParaRPr lang="en-US" dirty="0">
              <a:solidFill>
                <a:srgbClr val="D14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7" y="1875017"/>
            <a:ext cx="4261683" cy="40522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Emp.var.rate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employment variation rate</a:t>
            </a:r>
            <a:r>
              <a:rPr lang="zh-CN" altLang="en-US" sz="1800" dirty="0"/>
              <a:t> </a:t>
            </a:r>
            <a:endParaRPr lang="en-US" altLang="zh-CN" sz="18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nr.employed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Contact=cellular:</a:t>
            </a:r>
            <a:r>
              <a:rPr lang="zh-CN" altLang="en-US" sz="1800" dirty="0"/>
              <a:t> </a:t>
            </a:r>
            <a:r>
              <a:rPr lang="en-US" altLang="zh-CN" sz="1800" dirty="0"/>
              <a:t>contact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cellular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poutcome_nonexistent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sz="1800" dirty="0"/>
              <a:t>outcome of the previous marketing campaign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existent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Previous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number of contacts performed before this campaign and for</a:t>
            </a:r>
            <a:br>
              <a:rPr lang="en-US" altLang="zh-CN" sz="1800" dirty="0"/>
            </a:br>
            <a:r>
              <a:rPr lang="en-US" altLang="zh-CN" sz="1800" dirty="0"/>
              <a:t>this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EAC73B-24D3-8C44-99F2-A121C43D3D60}"/>
              </a:ext>
            </a:extLst>
          </p:cNvPr>
          <p:cNvSpPr txBox="1"/>
          <p:nvPr/>
        </p:nvSpPr>
        <p:spPr>
          <a:xfrm>
            <a:off x="6257467" y="73287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#20)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974A1-D175-D247-88EA-2F88FB78D152}"/>
              </a:ext>
            </a:extLst>
          </p:cNvPr>
          <p:cNvSpPr txBox="1"/>
          <p:nvPr/>
        </p:nvSpPr>
        <p:spPr>
          <a:xfrm>
            <a:off x="2268424" y="5110998"/>
            <a:ext cx="29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Prediction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result: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No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8FA209-801D-C949-96B5-2FBD310E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1953202"/>
            <a:ext cx="4882991" cy="29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890259"/>
            <a:ext cx="9905999" cy="1310142"/>
          </a:xfrm>
        </p:spPr>
        <p:txBody>
          <a:bodyPr/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(&lt;5099)</a:t>
            </a:r>
            <a:r>
              <a:rPr lang="zh-CN" altLang="en-US" dirty="0"/>
              <a:t> </a:t>
            </a:r>
            <a:r>
              <a:rPr lang="en-US" altLang="zh-CN" dirty="0"/>
              <a:t>brings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5167.</a:t>
            </a:r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1C2788C-4E6C-D84A-866A-6160F727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3" y="3199398"/>
            <a:ext cx="4686300" cy="3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615839"/>
            <a:ext cx="9085607" cy="1179510"/>
          </a:xfrm>
        </p:spPr>
        <p:txBody>
          <a:bodyPr/>
          <a:lstStyle/>
          <a:p>
            <a:r>
              <a:rPr lang="en-US" altLang="zh-CN" dirty="0"/>
              <a:t>Encourage</a:t>
            </a:r>
            <a:r>
              <a:rPr lang="zh-CN" altLang="en-US" dirty="0"/>
              <a:t> </a:t>
            </a:r>
            <a:r>
              <a:rPr lang="en-US" altLang="zh-CN" dirty="0"/>
              <a:t>clients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cellular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telephone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type.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B2AD84-F093-D24A-971F-B8B33C12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96" y="2657961"/>
            <a:ext cx="3855132" cy="32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615839"/>
            <a:ext cx="9085607" cy="117951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employment variation rate</a:t>
            </a:r>
            <a:r>
              <a:rPr lang="zh-CN" altLang="en-US" dirty="0"/>
              <a:t> </a:t>
            </a:r>
            <a:r>
              <a:rPr lang="en-US" altLang="zh-CN" dirty="0"/>
              <a:t>(&lt;-1.8) has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0.08</a:t>
            </a:r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93E7ED-16C0-B64B-8861-1B280BC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4283"/>
            <a:ext cx="3422650" cy="36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277</Words>
  <Application>Microsoft Macintosh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</vt:lpstr>
      <vt:lpstr>Tw Cen MT</vt:lpstr>
      <vt:lpstr>Circuit</vt:lpstr>
      <vt:lpstr>Phone Marketing Algorithm Analysis</vt:lpstr>
      <vt:lpstr>Agenda</vt:lpstr>
      <vt:lpstr>Model results </vt:lpstr>
      <vt:lpstr>Feature Importance（XGBoost)</vt:lpstr>
      <vt:lpstr>Feature Importance</vt:lpstr>
      <vt:lpstr>Feature Importance</vt:lpstr>
      <vt:lpstr>Take-aways</vt:lpstr>
      <vt:lpstr>Take-aways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Marketing Algorithm Analysis</dc:title>
  <dc:creator>Chen, Xiaofu</dc:creator>
  <cp:lastModifiedBy>Chen, Xiaofu</cp:lastModifiedBy>
  <cp:revision>12</cp:revision>
  <dcterms:created xsi:type="dcterms:W3CDTF">2021-06-09T18:29:55Z</dcterms:created>
  <dcterms:modified xsi:type="dcterms:W3CDTF">2021-06-10T00:41:47Z</dcterms:modified>
</cp:coreProperties>
</file>