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0"/>
  </p:notesMasterIdLst>
  <p:sldIdLst>
    <p:sldId id="256" r:id="rId2"/>
    <p:sldId id="916" r:id="rId3"/>
    <p:sldId id="1238" r:id="rId4"/>
    <p:sldId id="1233" r:id="rId5"/>
    <p:sldId id="1234" r:id="rId6"/>
    <p:sldId id="1232" r:id="rId7"/>
    <p:sldId id="1239" r:id="rId8"/>
    <p:sldId id="1235" r:id="rId9"/>
    <p:sldId id="1236" r:id="rId10"/>
    <p:sldId id="1237" r:id="rId11"/>
    <p:sldId id="1316" r:id="rId12"/>
    <p:sldId id="1315" r:id="rId13"/>
    <p:sldId id="1231" r:id="rId14"/>
    <p:sldId id="621" r:id="rId15"/>
    <p:sldId id="1317" r:id="rId16"/>
    <p:sldId id="1242" r:id="rId17"/>
    <p:sldId id="1243" r:id="rId18"/>
    <p:sldId id="1244" r:id="rId19"/>
    <p:sldId id="1245" r:id="rId20"/>
    <p:sldId id="1318" r:id="rId21"/>
    <p:sldId id="1246" r:id="rId22"/>
    <p:sldId id="1247" r:id="rId23"/>
    <p:sldId id="1248" r:id="rId24"/>
    <p:sldId id="1249" r:id="rId25"/>
    <p:sldId id="1250" r:id="rId26"/>
    <p:sldId id="1251" r:id="rId27"/>
    <p:sldId id="1319" r:id="rId28"/>
    <p:sldId id="1320" r:id="rId29"/>
    <p:sldId id="1321" r:id="rId30"/>
    <p:sldId id="1253" r:id="rId31"/>
    <p:sldId id="1254" r:id="rId32"/>
    <p:sldId id="1255" r:id="rId33"/>
    <p:sldId id="1256" r:id="rId34"/>
    <p:sldId id="1322" r:id="rId35"/>
    <p:sldId id="1257" r:id="rId36"/>
    <p:sldId id="1323" r:id="rId37"/>
    <p:sldId id="1324" r:id="rId38"/>
    <p:sldId id="1325" r:id="rId39"/>
    <p:sldId id="1326" r:id="rId40"/>
    <p:sldId id="1261" r:id="rId41"/>
    <p:sldId id="1262" r:id="rId42"/>
    <p:sldId id="1263" r:id="rId43"/>
    <p:sldId id="1264" r:id="rId44"/>
    <p:sldId id="1265" r:id="rId45"/>
    <p:sldId id="1266" r:id="rId46"/>
    <p:sldId id="1267" r:id="rId47"/>
    <p:sldId id="1329" r:id="rId48"/>
    <p:sldId id="1330" r:id="rId49"/>
    <p:sldId id="1328" r:id="rId50"/>
    <p:sldId id="1269" r:id="rId51"/>
    <p:sldId id="1270" r:id="rId52"/>
    <p:sldId id="1271" r:id="rId53"/>
    <p:sldId id="1272" r:id="rId54"/>
    <p:sldId id="1273" r:id="rId55"/>
    <p:sldId id="1274" r:id="rId56"/>
    <p:sldId id="1275" r:id="rId57"/>
    <p:sldId id="1276" r:id="rId58"/>
    <p:sldId id="1277" r:id="rId59"/>
    <p:sldId id="1278" r:id="rId60"/>
    <p:sldId id="1279" r:id="rId61"/>
    <p:sldId id="1280" r:id="rId62"/>
    <p:sldId id="1281" r:id="rId63"/>
    <p:sldId id="1282" r:id="rId64"/>
    <p:sldId id="1331" r:id="rId65"/>
    <p:sldId id="1283" r:id="rId66"/>
    <p:sldId id="1284" r:id="rId67"/>
    <p:sldId id="1285" r:id="rId68"/>
    <p:sldId id="1286" r:id="rId69"/>
    <p:sldId id="1287" r:id="rId70"/>
    <p:sldId id="1332" r:id="rId71"/>
    <p:sldId id="1333" r:id="rId72"/>
    <p:sldId id="1288" r:id="rId73"/>
    <p:sldId id="1289" r:id="rId74"/>
    <p:sldId id="1290" r:id="rId75"/>
    <p:sldId id="1291" r:id="rId76"/>
    <p:sldId id="1334" r:id="rId77"/>
    <p:sldId id="1292" r:id="rId78"/>
    <p:sldId id="1335" r:id="rId79"/>
    <p:sldId id="1293" r:id="rId80"/>
    <p:sldId id="1336" r:id="rId81"/>
    <p:sldId id="1337" r:id="rId82"/>
    <p:sldId id="1338" r:id="rId83"/>
    <p:sldId id="1339" r:id="rId84"/>
    <p:sldId id="1340" r:id="rId85"/>
    <p:sldId id="1294" r:id="rId86"/>
    <p:sldId id="1341" r:id="rId87"/>
    <p:sldId id="1342" r:id="rId88"/>
    <p:sldId id="1343" r:id="rId89"/>
    <p:sldId id="1344" r:id="rId90"/>
    <p:sldId id="1345" r:id="rId91"/>
    <p:sldId id="1346" r:id="rId92"/>
    <p:sldId id="1347" r:id="rId93"/>
    <p:sldId id="1348" r:id="rId94"/>
    <p:sldId id="1349" r:id="rId95"/>
    <p:sldId id="1350" r:id="rId96"/>
    <p:sldId id="1351" r:id="rId97"/>
    <p:sldId id="1352" r:id="rId98"/>
    <p:sldId id="1353" r:id="rId99"/>
    <p:sldId id="1354" r:id="rId100"/>
    <p:sldId id="1355" r:id="rId101"/>
    <p:sldId id="1356" r:id="rId102"/>
    <p:sldId id="1357" r:id="rId103"/>
    <p:sldId id="1358" r:id="rId104"/>
    <p:sldId id="1359" r:id="rId105"/>
    <p:sldId id="1360" r:id="rId106"/>
    <p:sldId id="1361" r:id="rId107"/>
    <p:sldId id="1362" r:id="rId108"/>
    <p:sldId id="1297" r:id="rId109"/>
    <p:sldId id="1298" r:id="rId110"/>
    <p:sldId id="1299" r:id="rId111"/>
    <p:sldId id="1300" r:id="rId112"/>
    <p:sldId id="1301" r:id="rId113"/>
    <p:sldId id="1302" r:id="rId114"/>
    <p:sldId id="1363" r:id="rId115"/>
    <p:sldId id="1364" r:id="rId116"/>
    <p:sldId id="1365" r:id="rId117"/>
    <p:sldId id="1366" r:id="rId118"/>
    <p:sldId id="1367" r:id="rId119"/>
    <p:sldId id="1368" r:id="rId120"/>
    <p:sldId id="1306" r:id="rId121"/>
    <p:sldId id="1307" r:id="rId122"/>
    <p:sldId id="1308" r:id="rId123"/>
    <p:sldId id="1309" r:id="rId124"/>
    <p:sldId id="1310" r:id="rId125"/>
    <p:sldId id="1311" r:id="rId126"/>
    <p:sldId id="1312" r:id="rId127"/>
    <p:sldId id="1313" r:id="rId128"/>
    <p:sldId id="1314" r:id="rId129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Helvetica" pitchFamily="2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Helvetica" pitchFamily="2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Helvetica" pitchFamily="2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Helvetica" pitchFamily="2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Helvetica" pitchFamily="2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Helvetica" pitchFamily="2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Helvetica" pitchFamily="2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Helvetica" pitchFamily="2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Helvetica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hui" initials="xh" lastIdx="1" clrIdx="0">
    <p:extLst>
      <p:ext uri="{19B8F6BF-5375-455C-9EA6-DF929625EA0E}">
        <p15:presenceInfo xmlns:p15="http://schemas.microsoft.com/office/powerpoint/2012/main" userId="7bfec2e996427d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F2"/>
    <a:srgbClr val="FF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34" autoAdjust="0"/>
  </p:normalViewPr>
  <p:slideViewPr>
    <p:cSldViewPr>
      <p:cViewPr varScale="1">
        <p:scale>
          <a:sx n="90" d="100"/>
          <a:sy n="90" d="100"/>
        </p:scale>
        <p:origin x="2214" y="84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3BC91-99A6-42E0-990D-BE24661C537D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F7CD4C-F058-44F1-87FA-D683720F2B24}">
      <dgm:prSet phldrT="[文本]" custT="1"/>
      <dgm:spPr/>
      <dgm:t>
        <a:bodyPr/>
        <a:lstStyle/>
        <a:p>
          <a:r>
            <a:rPr lang="zh-CN" altLang="en-US" sz="3600"/>
            <a:t>人工管理</a:t>
          </a:r>
          <a:endParaRPr lang="en-US" altLang="zh-CN" sz="3600"/>
        </a:p>
      </dgm:t>
    </dgm:pt>
    <dgm:pt modelId="{D165C692-87A4-4935-920A-CD26CA1961B2}" type="parTrans" cxnId="{B665C505-E166-4BBA-A259-6ECC09A3328D}">
      <dgm:prSet/>
      <dgm:spPr/>
      <dgm:t>
        <a:bodyPr/>
        <a:lstStyle/>
        <a:p>
          <a:endParaRPr lang="zh-CN" altLang="en-US" sz="3600"/>
        </a:p>
      </dgm:t>
    </dgm:pt>
    <dgm:pt modelId="{86456200-0D6C-4F63-9E69-1CAF78C5A37B}" type="sibTrans" cxnId="{B665C505-E166-4BBA-A259-6ECC09A3328D}">
      <dgm:prSet/>
      <dgm:spPr/>
      <dgm:t>
        <a:bodyPr/>
        <a:lstStyle/>
        <a:p>
          <a:endParaRPr lang="zh-CN" altLang="en-US" sz="3600"/>
        </a:p>
      </dgm:t>
    </dgm:pt>
    <dgm:pt modelId="{8CBA567A-DF17-4976-B113-631211D6F75E}">
      <dgm:prSet phldrT="[文本]" custT="1"/>
      <dgm:spPr/>
      <dgm:t>
        <a:bodyPr/>
        <a:lstStyle/>
        <a:p>
          <a:r>
            <a:rPr lang="zh-CN" altLang="en-US" sz="3600"/>
            <a:t>文件系统</a:t>
          </a:r>
        </a:p>
      </dgm:t>
    </dgm:pt>
    <dgm:pt modelId="{48AC2C4F-978D-44EA-BBB1-AC949EE750A7}" type="parTrans" cxnId="{5E2441CD-9610-444A-91CC-29DC118467ED}">
      <dgm:prSet/>
      <dgm:spPr/>
      <dgm:t>
        <a:bodyPr/>
        <a:lstStyle/>
        <a:p>
          <a:endParaRPr lang="zh-CN" altLang="en-US" sz="3600"/>
        </a:p>
      </dgm:t>
    </dgm:pt>
    <dgm:pt modelId="{ADFAC991-A7A4-42EB-B04F-E0DDFDD2FBDD}" type="sibTrans" cxnId="{5E2441CD-9610-444A-91CC-29DC118467ED}">
      <dgm:prSet/>
      <dgm:spPr/>
      <dgm:t>
        <a:bodyPr/>
        <a:lstStyle/>
        <a:p>
          <a:endParaRPr lang="zh-CN" altLang="en-US" sz="3600"/>
        </a:p>
      </dgm:t>
    </dgm:pt>
    <dgm:pt modelId="{879A55A6-E91A-4D7E-B32D-8102A8994AC6}">
      <dgm:prSet phldrT="[文本]" custT="1"/>
      <dgm:spPr/>
      <dgm:t>
        <a:bodyPr/>
        <a:lstStyle/>
        <a:p>
          <a:r>
            <a:rPr lang="zh-CN" altLang="en-US" sz="3600"/>
            <a:t>数据库</a:t>
          </a:r>
        </a:p>
      </dgm:t>
    </dgm:pt>
    <dgm:pt modelId="{6673172E-470D-43CC-AC17-2295FAC3F9A1}" type="parTrans" cxnId="{2B59F05E-87D1-4260-8287-732523C90158}">
      <dgm:prSet/>
      <dgm:spPr/>
      <dgm:t>
        <a:bodyPr/>
        <a:lstStyle/>
        <a:p>
          <a:endParaRPr lang="zh-CN" altLang="en-US" sz="3600"/>
        </a:p>
      </dgm:t>
    </dgm:pt>
    <dgm:pt modelId="{6D4E8A18-F6BC-4987-9140-8A073A8EAB3D}" type="sibTrans" cxnId="{2B59F05E-87D1-4260-8287-732523C90158}">
      <dgm:prSet/>
      <dgm:spPr/>
      <dgm:t>
        <a:bodyPr/>
        <a:lstStyle/>
        <a:p>
          <a:endParaRPr lang="zh-CN" altLang="en-US" sz="3600"/>
        </a:p>
      </dgm:t>
    </dgm:pt>
    <dgm:pt modelId="{243A7847-D1EF-4155-81AB-C55695609E6E}" type="pres">
      <dgm:prSet presAssocID="{F363BC91-99A6-42E0-990D-BE24661C537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59ACB24-ADA3-4C16-A555-0125798F87C2}" type="pres">
      <dgm:prSet presAssocID="{95F7CD4C-F058-44F1-87FA-D683720F2B24}" presName="composite" presStyleCnt="0"/>
      <dgm:spPr/>
    </dgm:pt>
    <dgm:pt modelId="{9C0E9749-80E4-4064-9A58-E1DD5C8ECC6D}" type="pres">
      <dgm:prSet presAssocID="{95F7CD4C-F058-44F1-87FA-D683720F2B24}" presName="LShape" presStyleLbl="alignNode1" presStyleIdx="0" presStyleCnt="5"/>
      <dgm:spPr/>
    </dgm:pt>
    <dgm:pt modelId="{A18915D6-B82D-4572-A3DE-8A000CE62677}" type="pres">
      <dgm:prSet presAssocID="{95F7CD4C-F058-44F1-87FA-D683720F2B24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BF551D-E108-4D1D-AC46-1B13AC32848D}" type="pres">
      <dgm:prSet presAssocID="{95F7CD4C-F058-44F1-87FA-D683720F2B24}" presName="Triangle" presStyleLbl="alignNode1" presStyleIdx="1" presStyleCnt="5"/>
      <dgm:spPr/>
    </dgm:pt>
    <dgm:pt modelId="{C3D738AA-2A78-47AE-B476-B0319D39FCFA}" type="pres">
      <dgm:prSet presAssocID="{86456200-0D6C-4F63-9E69-1CAF78C5A37B}" presName="sibTrans" presStyleCnt="0"/>
      <dgm:spPr/>
    </dgm:pt>
    <dgm:pt modelId="{87BE1A84-20D7-4F85-8074-4836321B8A85}" type="pres">
      <dgm:prSet presAssocID="{86456200-0D6C-4F63-9E69-1CAF78C5A37B}" presName="space" presStyleCnt="0"/>
      <dgm:spPr/>
    </dgm:pt>
    <dgm:pt modelId="{EA4307EE-A351-4D73-9606-5DBBBC1D9469}" type="pres">
      <dgm:prSet presAssocID="{8CBA567A-DF17-4976-B113-631211D6F75E}" presName="composite" presStyleCnt="0"/>
      <dgm:spPr/>
    </dgm:pt>
    <dgm:pt modelId="{F65391E7-E362-424F-BA31-2CD671C7BB9D}" type="pres">
      <dgm:prSet presAssocID="{8CBA567A-DF17-4976-B113-631211D6F75E}" presName="LShape" presStyleLbl="alignNode1" presStyleIdx="2" presStyleCnt="5"/>
      <dgm:spPr/>
    </dgm:pt>
    <dgm:pt modelId="{CAF32B12-BBEA-4FBE-B0AD-94C8B87D8658}" type="pres">
      <dgm:prSet presAssocID="{8CBA567A-DF17-4976-B113-631211D6F75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AB41A7-AEA5-44D4-8251-EC833365F4D7}" type="pres">
      <dgm:prSet presAssocID="{8CBA567A-DF17-4976-B113-631211D6F75E}" presName="Triangle" presStyleLbl="alignNode1" presStyleIdx="3" presStyleCnt="5"/>
      <dgm:spPr/>
    </dgm:pt>
    <dgm:pt modelId="{770D75CA-9017-4577-9536-B15D583C8512}" type="pres">
      <dgm:prSet presAssocID="{ADFAC991-A7A4-42EB-B04F-E0DDFDD2FBDD}" presName="sibTrans" presStyleCnt="0"/>
      <dgm:spPr/>
    </dgm:pt>
    <dgm:pt modelId="{64BD2545-C380-4804-BEEF-4CB0F2E14236}" type="pres">
      <dgm:prSet presAssocID="{ADFAC991-A7A4-42EB-B04F-E0DDFDD2FBDD}" presName="space" presStyleCnt="0"/>
      <dgm:spPr/>
    </dgm:pt>
    <dgm:pt modelId="{E5FAB3EF-5D65-4115-B0AB-5964F779B4E7}" type="pres">
      <dgm:prSet presAssocID="{879A55A6-E91A-4D7E-B32D-8102A8994AC6}" presName="composite" presStyleCnt="0"/>
      <dgm:spPr/>
    </dgm:pt>
    <dgm:pt modelId="{D88C447E-1C37-4FE4-9F7B-C0E6AC6FB5B3}" type="pres">
      <dgm:prSet presAssocID="{879A55A6-E91A-4D7E-B32D-8102A8994AC6}" presName="LShape" presStyleLbl="alignNode1" presStyleIdx="4" presStyleCnt="5"/>
      <dgm:spPr/>
    </dgm:pt>
    <dgm:pt modelId="{A367A0FA-562D-4F1E-980A-C7F293C5F82D}" type="pres">
      <dgm:prSet presAssocID="{879A55A6-E91A-4D7E-B32D-8102A8994AC6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59F05E-87D1-4260-8287-732523C90158}" srcId="{F363BC91-99A6-42E0-990D-BE24661C537D}" destId="{879A55A6-E91A-4D7E-B32D-8102A8994AC6}" srcOrd="2" destOrd="0" parTransId="{6673172E-470D-43CC-AC17-2295FAC3F9A1}" sibTransId="{6D4E8A18-F6BC-4987-9140-8A073A8EAB3D}"/>
    <dgm:cxn modelId="{F2D28382-9963-46EF-B2D8-E101FE4E1437}" type="presOf" srcId="{8CBA567A-DF17-4976-B113-631211D6F75E}" destId="{CAF32B12-BBEA-4FBE-B0AD-94C8B87D8658}" srcOrd="0" destOrd="0" presId="urn:microsoft.com/office/officeart/2009/3/layout/StepUpProcess"/>
    <dgm:cxn modelId="{B665C505-E166-4BBA-A259-6ECC09A3328D}" srcId="{F363BC91-99A6-42E0-990D-BE24661C537D}" destId="{95F7CD4C-F058-44F1-87FA-D683720F2B24}" srcOrd="0" destOrd="0" parTransId="{D165C692-87A4-4935-920A-CD26CA1961B2}" sibTransId="{86456200-0D6C-4F63-9E69-1CAF78C5A37B}"/>
    <dgm:cxn modelId="{5E2441CD-9610-444A-91CC-29DC118467ED}" srcId="{F363BC91-99A6-42E0-990D-BE24661C537D}" destId="{8CBA567A-DF17-4976-B113-631211D6F75E}" srcOrd="1" destOrd="0" parTransId="{48AC2C4F-978D-44EA-BBB1-AC949EE750A7}" sibTransId="{ADFAC991-A7A4-42EB-B04F-E0DDFDD2FBDD}"/>
    <dgm:cxn modelId="{1C0C8325-F4E1-4928-B34C-84AF03C0610C}" type="presOf" srcId="{879A55A6-E91A-4D7E-B32D-8102A8994AC6}" destId="{A367A0FA-562D-4F1E-980A-C7F293C5F82D}" srcOrd="0" destOrd="0" presId="urn:microsoft.com/office/officeart/2009/3/layout/StepUpProcess"/>
    <dgm:cxn modelId="{340B2F6F-5AB9-496C-93C6-32E8F2DE1855}" type="presOf" srcId="{F363BC91-99A6-42E0-990D-BE24661C537D}" destId="{243A7847-D1EF-4155-81AB-C55695609E6E}" srcOrd="0" destOrd="0" presId="urn:microsoft.com/office/officeart/2009/3/layout/StepUpProcess"/>
    <dgm:cxn modelId="{E83864EC-EF9A-4D5C-94B7-4BD34A591571}" type="presOf" srcId="{95F7CD4C-F058-44F1-87FA-D683720F2B24}" destId="{A18915D6-B82D-4572-A3DE-8A000CE62677}" srcOrd="0" destOrd="0" presId="urn:microsoft.com/office/officeart/2009/3/layout/StepUpProcess"/>
    <dgm:cxn modelId="{BC53DB77-0FF2-4534-B955-D2B3275A387F}" type="presParOf" srcId="{243A7847-D1EF-4155-81AB-C55695609E6E}" destId="{559ACB24-ADA3-4C16-A555-0125798F87C2}" srcOrd="0" destOrd="0" presId="urn:microsoft.com/office/officeart/2009/3/layout/StepUpProcess"/>
    <dgm:cxn modelId="{8FC5FD63-B439-42A7-94C6-9FC5CA93E8AE}" type="presParOf" srcId="{559ACB24-ADA3-4C16-A555-0125798F87C2}" destId="{9C0E9749-80E4-4064-9A58-E1DD5C8ECC6D}" srcOrd="0" destOrd="0" presId="urn:microsoft.com/office/officeart/2009/3/layout/StepUpProcess"/>
    <dgm:cxn modelId="{24376E66-CC89-40D6-B0BE-C16BCF815CCD}" type="presParOf" srcId="{559ACB24-ADA3-4C16-A555-0125798F87C2}" destId="{A18915D6-B82D-4572-A3DE-8A000CE62677}" srcOrd="1" destOrd="0" presId="urn:microsoft.com/office/officeart/2009/3/layout/StepUpProcess"/>
    <dgm:cxn modelId="{1D55D9C5-3E10-4796-8AAF-3C620999A3EF}" type="presParOf" srcId="{559ACB24-ADA3-4C16-A555-0125798F87C2}" destId="{33BF551D-E108-4D1D-AC46-1B13AC32848D}" srcOrd="2" destOrd="0" presId="urn:microsoft.com/office/officeart/2009/3/layout/StepUpProcess"/>
    <dgm:cxn modelId="{C3850952-E1C3-4B7E-8E53-014FA70C6231}" type="presParOf" srcId="{243A7847-D1EF-4155-81AB-C55695609E6E}" destId="{C3D738AA-2A78-47AE-B476-B0319D39FCFA}" srcOrd="1" destOrd="0" presId="urn:microsoft.com/office/officeart/2009/3/layout/StepUpProcess"/>
    <dgm:cxn modelId="{DD2265B3-50D6-4C21-AF35-B74384163522}" type="presParOf" srcId="{C3D738AA-2A78-47AE-B476-B0319D39FCFA}" destId="{87BE1A84-20D7-4F85-8074-4836321B8A85}" srcOrd="0" destOrd="0" presId="urn:microsoft.com/office/officeart/2009/3/layout/StepUpProcess"/>
    <dgm:cxn modelId="{FF5B13D1-AF94-4498-9E76-A6FC1CF7DF55}" type="presParOf" srcId="{243A7847-D1EF-4155-81AB-C55695609E6E}" destId="{EA4307EE-A351-4D73-9606-5DBBBC1D9469}" srcOrd="2" destOrd="0" presId="urn:microsoft.com/office/officeart/2009/3/layout/StepUpProcess"/>
    <dgm:cxn modelId="{16DA48AD-D6E5-4E07-B40E-2438688E4578}" type="presParOf" srcId="{EA4307EE-A351-4D73-9606-5DBBBC1D9469}" destId="{F65391E7-E362-424F-BA31-2CD671C7BB9D}" srcOrd="0" destOrd="0" presId="urn:microsoft.com/office/officeart/2009/3/layout/StepUpProcess"/>
    <dgm:cxn modelId="{FEDF4712-9B0C-4E1A-978F-139213B526C4}" type="presParOf" srcId="{EA4307EE-A351-4D73-9606-5DBBBC1D9469}" destId="{CAF32B12-BBEA-4FBE-B0AD-94C8B87D8658}" srcOrd="1" destOrd="0" presId="urn:microsoft.com/office/officeart/2009/3/layout/StepUpProcess"/>
    <dgm:cxn modelId="{058BCDFD-AF29-4921-9F61-E6961B778749}" type="presParOf" srcId="{EA4307EE-A351-4D73-9606-5DBBBC1D9469}" destId="{FEAB41A7-AEA5-44D4-8251-EC833365F4D7}" srcOrd="2" destOrd="0" presId="urn:microsoft.com/office/officeart/2009/3/layout/StepUpProcess"/>
    <dgm:cxn modelId="{2B604A26-6DF4-4999-8497-4FE76D696B46}" type="presParOf" srcId="{243A7847-D1EF-4155-81AB-C55695609E6E}" destId="{770D75CA-9017-4577-9536-B15D583C8512}" srcOrd="3" destOrd="0" presId="urn:microsoft.com/office/officeart/2009/3/layout/StepUpProcess"/>
    <dgm:cxn modelId="{BA61E2EA-5514-4A3F-ABD4-A1F334158C08}" type="presParOf" srcId="{770D75CA-9017-4577-9536-B15D583C8512}" destId="{64BD2545-C380-4804-BEEF-4CB0F2E14236}" srcOrd="0" destOrd="0" presId="urn:microsoft.com/office/officeart/2009/3/layout/StepUpProcess"/>
    <dgm:cxn modelId="{C732225C-B2DD-43F8-9915-6EE55700B251}" type="presParOf" srcId="{243A7847-D1EF-4155-81AB-C55695609E6E}" destId="{E5FAB3EF-5D65-4115-B0AB-5964F779B4E7}" srcOrd="4" destOrd="0" presId="urn:microsoft.com/office/officeart/2009/3/layout/StepUpProcess"/>
    <dgm:cxn modelId="{8C4DA281-754B-423D-9F99-385A094BE7D8}" type="presParOf" srcId="{E5FAB3EF-5D65-4115-B0AB-5964F779B4E7}" destId="{D88C447E-1C37-4FE4-9F7B-C0E6AC6FB5B3}" srcOrd="0" destOrd="0" presId="urn:microsoft.com/office/officeart/2009/3/layout/StepUpProcess"/>
    <dgm:cxn modelId="{E17DE383-B5AC-4354-A1AB-0249B00FF3D2}" type="presParOf" srcId="{E5FAB3EF-5D65-4115-B0AB-5964F779B4E7}" destId="{A367A0FA-562D-4F1E-980A-C7F293C5F82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E9749-80E4-4064-9A58-E1DD5C8ECC6D}">
      <dsp:nvSpPr>
        <dsp:cNvPr id="0" name=""/>
        <dsp:cNvSpPr/>
      </dsp:nvSpPr>
      <dsp:spPr>
        <a:xfrm rot="5400000">
          <a:off x="515507" y="1315207"/>
          <a:ext cx="1537690" cy="25586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915D6-B82D-4572-A3DE-8A000CE62677}">
      <dsp:nvSpPr>
        <dsp:cNvPr id="0" name=""/>
        <dsp:cNvSpPr/>
      </dsp:nvSpPr>
      <dsp:spPr>
        <a:xfrm>
          <a:off x="258828" y="2079702"/>
          <a:ext cx="2309993" cy="202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/>
            <a:t>人工管理</a:t>
          </a:r>
          <a:endParaRPr lang="en-US" altLang="zh-CN" sz="3600" kern="1200"/>
        </a:p>
      </dsp:txBody>
      <dsp:txXfrm>
        <a:off x="258828" y="2079702"/>
        <a:ext cx="2309993" cy="2024844"/>
      </dsp:txXfrm>
    </dsp:sp>
    <dsp:sp modelId="{33BF551D-E108-4D1D-AC46-1B13AC32848D}">
      <dsp:nvSpPr>
        <dsp:cNvPr id="0" name=""/>
        <dsp:cNvSpPr/>
      </dsp:nvSpPr>
      <dsp:spPr>
        <a:xfrm>
          <a:off x="2132974" y="1126834"/>
          <a:ext cx="435847" cy="4358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391E7-E362-424F-BA31-2CD671C7BB9D}">
      <dsp:nvSpPr>
        <dsp:cNvPr id="0" name=""/>
        <dsp:cNvSpPr/>
      </dsp:nvSpPr>
      <dsp:spPr>
        <a:xfrm rot="5400000">
          <a:off x="3343390" y="615444"/>
          <a:ext cx="1537690" cy="25586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32B12-BBEA-4FBE-B0AD-94C8B87D8658}">
      <dsp:nvSpPr>
        <dsp:cNvPr id="0" name=""/>
        <dsp:cNvSpPr/>
      </dsp:nvSpPr>
      <dsp:spPr>
        <a:xfrm>
          <a:off x="3086711" y="1379939"/>
          <a:ext cx="2309993" cy="202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/>
            <a:t>文件系统</a:t>
          </a:r>
        </a:p>
      </dsp:txBody>
      <dsp:txXfrm>
        <a:off x="3086711" y="1379939"/>
        <a:ext cx="2309993" cy="2024844"/>
      </dsp:txXfrm>
    </dsp:sp>
    <dsp:sp modelId="{FEAB41A7-AEA5-44D4-8251-EC833365F4D7}">
      <dsp:nvSpPr>
        <dsp:cNvPr id="0" name=""/>
        <dsp:cNvSpPr/>
      </dsp:nvSpPr>
      <dsp:spPr>
        <a:xfrm>
          <a:off x="4960857" y="427071"/>
          <a:ext cx="435847" cy="4358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C447E-1C37-4FE4-9F7B-C0E6AC6FB5B3}">
      <dsp:nvSpPr>
        <dsp:cNvPr id="0" name=""/>
        <dsp:cNvSpPr/>
      </dsp:nvSpPr>
      <dsp:spPr>
        <a:xfrm rot="5400000">
          <a:off x="6171273" y="-84317"/>
          <a:ext cx="1537690" cy="25586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7A0FA-562D-4F1E-980A-C7F293C5F82D}">
      <dsp:nvSpPr>
        <dsp:cNvPr id="0" name=""/>
        <dsp:cNvSpPr/>
      </dsp:nvSpPr>
      <dsp:spPr>
        <a:xfrm>
          <a:off x="5914595" y="680177"/>
          <a:ext cx="2309993" cy="202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/>
            <a:t>数据库</a:t>
          </a:r>
        </a:p>
      </dsp:txBody>
      <dsp:txXfrm>
        <a:off x="5914595" y="680177"/>
        <a:ext cx="2309993" cy="2024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80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FCE413-F076-4A23-B0B6-6A4374FABC40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CE413-F076-4A23-B0B6-6A4374FABC40}" type="slidenum">
              <a:rPr lang="zh-CN" altLang="zh-CN" smtClean="0"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8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205542-4371-44BA-A015-67542AE3836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679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31626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6D1605-270F-4E42-A791-627C7C7E557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689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2863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C5C997-B13A-4DB6-A2E8-ECE51C5E3DD0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740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79264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9818B1-5668-40FC-849A-E62E078B19D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771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84312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808F58-7A57-4083-AEA0-F455BE2FA77F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78180" name="Rectangle 4"/>
          <p:cNvSpPr>
            <a:spLocks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</p:spTree>
    <p:extLst>
      <p:ext uri="{BB962C8B-B14F-4D97-AF65-F5344CB8AC3E}">
        <p14:creationId xmlns:p14="http://schemas.microsoft.com/office/powerpoint/2010/main" val="2862535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480114-E204-46F6-A08D-27F72D0A0B4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792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0308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补充视频：</a:t>
            </a:r>
            <a:r>
              <a:rPr lang="en-US" altLang="zh-CN"/>
              <a:t>https://www.bilibili.com/video/BV13J411J7Vu?p=5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CE413-F076-4A23-B0B6-6A4374FABC40}" type="slidenum">
              <a:rPr lang="zh-CN" altLang="zh-CN" smtClean="0"/>
              <a:t>85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8189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CE413-F076-4A23-B0B6-6A4374FABC40}" type="slidenum">
              <a:rPr lang="zh-CN" altLang="zh-CN" smtClean="0"/>
              <a:t>112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3149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38E1-7752-43D6-BC8B-F5FC750E9BD9}" type="slidenum">
              <a:rPr lang="en-US" altLang="zh-CN"/>
              <a:t>128</a:t>
            </a:fld>
            <a:endParaRPr lang="en-US" altLang="zh-CN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703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CE413-F076-4A23-B0B6-6A4374FABC40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968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CE413-F076-4A23-B0B6-6A4374FABC40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6520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CE413-F076-4A23-B0B6-6A4374FABC40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378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内容概述 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阐述数据库的基本概念，介绍数据管理技术的进展情况、数据库技术产生和发展的背景，数据模型的基本概念、组成要素和主要的数据模型，简要介绍了概念模型，数据库系统的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级模式结构以及数据库系统的组成。 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本章目标 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本章讲解的数据库基本概念和基本知识是学习后续各个章节的基础。学习本章的目的在于了解基本知识，掌握基本概念，为以后的学习打好扎实的基础。 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重点和难点 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重点：掌握关系数据模型的相关概念、数据库系统三级模式和两层映像的体系结构、数据库系统的逻辑独立性和物理独立性等。 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难点：本章的难点是需要掌握数据库领域大量的基本概念。有些概念一开始接触会感到比较抽象，但不要紧，随着学习的逐渐推进，在后续章节中，这些抽象的概念会逐渐变得清晰具体起来。此外，数据模型及数据库系统的体系结构也是本章的难点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CE413-F076-4A23-B0B6-6A4374FABC40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084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CE413-F076-4A23-B0B6-6A4374FABC40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44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1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40CA4-1BAD-4CC4-9B73-3543B229DF8A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5817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/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 cmpd="sng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8A1E2-8765-41C4-A054-E989FF90A22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687C5-F44A-433F-9455-4B107697617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21154-8C30-42D0-9622-6EF5DCDF665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49B7A-A425-48E5-899C-A550DEFE174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42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270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48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96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3D53C-F65B-44BD-B8E9-8A2158DDEE7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DDF5F-2120-42B0-8D88-2D81866A8F0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CD0BA-B8D1-4123-B62A-2D63D32EA27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15B55-8E97-4BD1-AF06-F6B43A775CD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838A5-8E1F-4A9F-955E-4187B385EF2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03783-AE31-4E59-A4B2-CAD4B6E102B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F98CE-E05B-4C50-AD57-6E7A1051F73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4FCC1-8F36-4A40-9090-7AC20A43A43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fld id="{C8366C68-5FBA-4754-807B-73F1F2164A87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1031" name="未知"/>
          <p:cNvSpPr/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 cmpd="sng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7.bin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ppt/slides/ppt/slides/ppt/slides/ppt/slides/ppt/slides/ppt/slides/ppt/slides/ppt/slides/ppt/slides/ppt/slides/ppt/slides/clipboard/slides/ppt/&#25968;&#25454;&#24211;&#31995;&#32479;&#27010;&#35770;/courseware/1/images/1.3.1.4.jpg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ppt/slides/ppt/slides/ppt/slides/ppt/slides/ppt/slides/ppt/slides/ppt/slides/clipboard/slides/ppt/&#25968;&#25454;&#24211;&#31995;&#32479;&#27010;&#35770;/courseware/1/images/1.2.1.1.gi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hinadb.ruc.edu.cn/home/nav/1" TargetMode="External"/><Relationship Id="rId2" Type="http://schemas.openxmlformats.org/officeDocument/2006/relationships/hyperlink" Target="https://www.bilibili.com/video/av32704556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dirty="0"/>
              <a:t>数据库系统原理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sz="2800" dirty="0"/>
              <a:t>— </a:t>
            </a:r>
            <a:r>
              <a:rPr lang="zh-CN" altLang="en-US" sz="2800" dirty="0"/>
              <a:t> 课程</a:t>
            </a:r>
            <a:r>
              <a:rPr lang="zh-CN" altLang="en-US" sz="2800" dirty="0" smtClean="0"/>
              <a:t>导论与绪论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554163"/>
          </a:xfrm>
        </p:spPr>
        <p:txBody>
          <a:bodyPr/>
          <a:lstStyle/>
          <a:p>
            <a:pPr algn="r" eaLnBrk="1" hangingPunct="1"/>
            <a:r>
              <a:rPr lang="zh-CN" dirty="0"/>
              <a:t>浙大宁波理工学院</a:t>
            </a:r>
          </a:p>
          <a:p>
            <a:pPr algn="r" eaLnBrk="1" hangingPunct="1"/>
            <a:r>
              <a:rPr lang="zh-CN" altLang="en-US" dirty="0"/>
              <a:t>徐斌</a:t>
            </a:r>
            <a:endParaRPr lang="zh-C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考勤</a:t>
            </a:r>
            <a:r>
              <a:rPr lang="en-US" altLang="zh-CN" dirty="0">
                <a:sym typeface="+mn-ea"/>
              </a:rPr>
              <a:t>10%</a:t>
            </a:r>
          </a:p>
          <a:p>
            <a:endParaRPr lang="zh-CN" altLang="en-US" dirty="0"/>
          </a:p>
          <a:p>
            <a:r>
              <a:rPr lang="zh-CN" altLang="en-US" dirty="0"/>
              <a:t>平时</a:t>
            </a:r>
            <a:r>
              <a:rPr lang="en-US" altLang="zh-CN" dirty="0"/>
              <a:t>30%</a:t>
            </a:r>
          </a:p>
          <a:p>
            <a:pPr lvl="1"/>
            <a:r>
              <a:rPr lang="zh-CN" altLang="en-US" dirty="0" smtClean="0"/>
              <a:t>实验</a:t>
            </a:r>
            <a:endParaRPr lang="en-US" altLang="zh-CN" dirty="0" smtClean="0"/>
          </a:p>
          <a:p>
            <a:pPr marL="344170" lvl="1" indent="0">
              <a:buNone/>
            </a:pPr>
            <a:endParaRPr lang="en-US" altLang="zh-CN" dirty="0"/>
          </a:p>
          <a:p>
            <a:r>
              <a:rPr lang="zh-CN" altLang="en-US" dirty="0"/>
              <a:t>期末考试</a:t>
            </a:r>
            <a:r>
              <a:rPr lang="en-US" altLang="zh-CN" dirty="0"/>
              <a:t>60%</a:t>
            </a:r>
          </a:p>
          <a:p>
            <a:pPr lvl="1"/>
            <a:r>
              <a:rPr lang="zh-CN" altLang="en-US" dirty="0"/>
              <a:t>闭卷</a:t>
            </a:r>
          </a:p>
        </p:txBody>
      </p:sp>
    </p:spTree>
    <p:extLst>
      <p:ext uri="{BB962C8B-B14F-4D97-AF65-F5344CB8AC3E}">
        <p14:creationId xmlns:p14="http://schemas.microsoft.com/office/powerpoint/2010/main" val="51310578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关系模型的数据结构（续）</a:t>
            </a:r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226050"/>
          </a:xfrm>
        </p:spPr>
        <p:txBody>
          <a:bodyPr/>
          <a:lstStyle/>
          <a:p>
            <a:pPr lvl="1"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mtClean="0"/>
              <a:t>关系（</a:t>
            </a:r>
            <a:r>
              <a:rPr lang="en-US" altLang="zh-CN" smtClean="0"/>
              <a:t>Relation</a:t>
            </a:r>
            <a:r>
              <a:rPr lang="zh-CN" altLang="en-US" smtClean="0"/>
              <a:t>）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一个关系对应通常说的一张表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mtClean="0"/>
              <a:t>元组（</a:t>
            </a:r>
            <a:r>
              <a:rPr lang="en-US" altLang="zh-CN" smtClean="0"/>
              <a:t>Tuple</a:t>
            </a:r>
            <a:r>
              <a:rPr lang="zh-CN" altLang="en-US" smtClean="0"/>
              <a:t>）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表中的一行即为一个元组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mtClean="0"/>
              <a:t>属性（</a:t>
            </a:r>
            <a:r>
              <a:rPr lang="en-US" altLang="zh-CN" smtClean="0"/>
              <a:t>Attribute</a:t>
            </a:r>
            <a:r>
              <a:rPr lang="zh-CN" altLang="en-US" smtClean="0"/>
              <a:t>）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表中的一列即为一个属性，给每一个属性起一个名称即属性名</a:t>
            </a:r>
            <a:endParaRPr lang="en-US" altLang="zh-CN" sz="220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mtClean="0"/>
              <a:t>主码（</a:t>
            </a:r>
            <a:r>
              <a:rPr lang="en-US" altLang="zh-CN" smtClean="0"/>
              <a:t>Key</a:t>
            </a:r>
            <a:r>
              <a:rPr lang="zh-CN" altLang="en-US" smtClean="0"/>
              <a:t>）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也称码键。表中的某个属性组，它可以唯一确定一个元组</a:t>
            </a:r>
          </a:p>
          <a:p>
            <a:pPr lvl="2" algn="just" eaLnBrk="1" hangingPunct="1">
              <a:lnSpc>
                <a:spcPct val="130000"/>
              </a:lnSpc>
              <a:buFontTx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8881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关系模型的数据结构（续）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772400" cy="4695825"/>
          </a:xfrm>
        </p:spPr>
        <p:txBody>
          <a:bodyPr/>
          <a:lstStyle/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域（</a:t>
            </a:r>
            <a:r>
              <a:rPr lang="en-US" altLang="zh-CN" smtClean="0"/>
              <a:t>Domain</a:t>
            </a:r>
            <a:r>
              <a:rPr lang="zh-CN" altLang="en-US" smtClean="0"/>
              <a:t>）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是一组具有相同数据类型的值的集合。属性的取值范围来自某个域。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分量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元组中的一个属性值。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关系模式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对关系的描述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zh-CN" altLang="en-US" sz="2200" smtClean="0"/>
              <a:t>关系名（属性</a:t>
            </a:r>
            <a:r>
              <a:rPr lang="en-US" altLang="zh-CN" sz="2200" smtClean="0"/>
              <a:t>1</a:t>
            </a:r>
            <a:r>
              <a:rPr lang="zh-CN" altLang="en-US" sz="2200" smtClean="0"/>
              <a:t>，属性</a:t>
            </a:r>
            <a:r>
              <a:rPr lang="en-US" altLang="zh-CN" sz="2200" smtClean="0"/>
              <a:t>2</a:t>
            </a:r>
            <a:r>
              <a:rPr lang="zh-CN" altLang="en-US" sz="2200" smtClean="0"/>
              <a:t>，</a:t>
            </a:r>
            <a:r>
              <a:rPr lang="en-US" altLang="zh-CN" sz="2200" smtClean="0"/>
              <a:t>…</a:t>
            </a:r>
            <a:r>
              <a:rPr lang="zh-CN" altLang="en-US" sz="2200" smtClean="0"/>
              <a:t>，属性</a:t>
            </a:r>
            <a:r>
              <a:rPr lang="en-US" altLang="zh-CN" sz="2200" smtClean="0"/>
              <a:t>n</a:t>
            </a:r>
            <a:r>
              <a:rPr lang="zh-CN" altLang="en-US" sz="2200" smtClean="0"/>
              <a:t>）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zh-CN" altLang="en-US" sz="2200" smtClean="0"/>
              <a:t>学生（</a:t>
            </a:r>
            <a:r>
              <a:rPr lang="zh-CN" altLang="en-US" sz="2200" u="sng" smtClean="0"/>
              <a:t>学号</a:t>
            </a:r>
            <a:r>
              <a:rPr lang="zh-CN" altLang="en-US" sz="2200" smtClean="0"/>
              <a:t>，姓名，年龄，性别，系名，年级）</a:t>
            </a:r>
          </a:p>
        </p:txBody>
      </p:sp>
    </p:spTree>
    <p:extLst>
      <p:ext uri="{BB962C8B-B14F-4D97-AF65-F5344CB8AC3E}">
        <p14:creationId xmlns:p14="http://schemas.microsoft.com/office/powerpoint/2010/main" val="388783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关系模型的数据结构（续）</a:t>
            </a:r>
          </a:p>
        </p:txBody>
      </p:sp>
      <p:sp>
        <p:nvSpPr>
          <p:cNvPr id="20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52513"/>
            <a:ext cx="8208962" cy="19446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mtClean="0"/>
              <a:t>关系必须是规范化的，满足一定的规范条件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最基本的规范条件：关系的每一个分量必须是一个不可分的</a:t>
            </a:r>
            <a:endParaRPr lang="en-US" altLang="zh-CN" sz="2200" smtClean="0"/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数据项</a:t>
            </a:r>
            <a:r>
              <a:rPr lang="en-US" altLang="zh-CN" sz="2200" smtClean="0"/>
              <a:t>, </a:t>
            </a:r>
            <a:r>
              <a:rPr lang="zh-CN" altLang="en-US" sz="2200" smtClean="0">
                <a:solidFill>
                  <a:srgbClr val="FF00FF"/>
                </a:solidFill>
              </a:rPr>
              <a:t>不允许表中还有表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      图</a:t>
            </a:r>
            <a:r>
              <a:rPr lang="en-US" altLang="zh-CN" sz="2200" smtClean="0"/>
              <a:t>1.15</a:t>
            </a:r>
            <a:r>
              <a:rPr lang="zh-CN" altLang="en-US" sz="2200" smtClean="0"/>
              <a:t>中工资和扣除是可分的数据项 </a:t>
            </a:r>
            <a:r>
              <a:rPr lang="en-US" altLang="zh-CN" sz="2200" smtClean="0"/>
              <a:t>,</a:t>
            </a:r>
            <a:r>
              <a:rPr lang="zh-CN" altLang="en-US" sz="2200" smtClean="0">
                <a:solidFill>
                  <a:srgbClr val="FF00FF"/>
                </a:solidFill>
              </a:rPr>
              <a:t>不符合关系模型要求 </a:t>
            </a:r>
          </a:p>
        </p:txBody>
      </p:sp>
      <p:graphicFrame>
        <p:nvGraphicFramePr>
          <p:cNvPr id="127376" name="Group 400"/>
          <p:cNvGraphicFramePr>
            <a:graphicFrameLocks noGrp="1"/>
          </p:cNvGraphicFramePr>
          <p:nvPr/>
        </p:nvGraphicFramePr>
        <p:xfrm>
          <a:off x="395288" y="3141663"/>
          <a:ext cx="8569326" cy="2089151"/>
        </p:xfrm>
        <a:graphic>
          <a:graphicData uri="http://schemas.openxmlformats.org/drawingml/2006/table">
            <a:tbl>
              <a:tblPr/>
              <a:tblGrid>
                <a:gridCol w="91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8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9900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职工号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职称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工 资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扣 除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实 发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基本工资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岗位津贴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业绩津贴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三险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个人所得税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86051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陈平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讲师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1305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1200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1850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160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112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4083</a:t>
                      </a: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44" marR="9144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50" name="Object 362"/>
          <p:cNvGraphicFramePr>
            <a:graphicFrameLocks noChangeAspect="1"/>
          </p:cNvGraphicFramePr>
          <p:nvPr/>
        </p:nvGraphicFramePr>
        <p:xfrm>
          <a:off x="684213" y="4583113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3" imgW="76035" imgH="177415" progId="Equation.DSMT4">
                  <p:embed/>
                </p:oleObj>
              </mc:Choice>
              <mc:Fallback>
                <p:oleObj r:id="rId3" imgW="76035" imgH="177415" progId="Equation.DSMT4">
                  <p:embed/>
                  <p:pic>
                    <p:nvPicPr>
                      <p:cNvPr id="2050" name="Object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83113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68"/>
          <p:cNvGraphicFramePr>
            <a:graphicFrameLocks noChangeAspect="1"/>
          </p:cNvGraphicFramePr>
          <p:nvPr/>
        </p:nvGraphicFramePr>
        <p:xfrm>
          <a:off x="1620838" y="4583113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5" imgW="76035" imgH="177415" progId="Equation.DSMT4">
                  <p:embed/>
                </p:oleObj>
              </mc:Choice>
              <mc:Fallback>
                <p:oleObj r:id="rId5" imgW="76035" imgH="177415" progId="Equation.DSMT4">
                  <p:embed/>
                  <p:pic>
                    <p:nvPicPr>
                      <p:cNvPr id="2051" name="Object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583113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370"/>
          <p:cNvGraphicFramePr>
            <a:graphicFrameLocks noChangeAspect="1"/>
          </p:cNvGraphicFramePr>
          <p:nvPr/>
        </p:nvGraphicFramePr>
        <p:xfrm>
          <a:off x="2268538" y="4581525"/>
          <a:ext cx="2508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6" imgW="76035" imgH="177415" progId="Equation.DSMT4">
                  <p:embed/>
                </p:oleObj>
              </mc:Choice>
              <mc:Fallback>
                <p:oleObj r:id="rId6" imgW="76035" imgH="177415" progId="Equation.DSMT4">
                  <p:embed/>
                  <p:pic>
                    <p:nvPicPr>
                      <p:cNvPr id="2052" name="Object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81525"/>
                        <a:ext cx="2508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6" name="Rectangle 373"/>
          <p:cNvSpPr>
            <a:spLocks noChangeArrowheads="1"/>
          </p:cNvSpPr>
          <p:nvPr/>
        </p:nvSpPr>
        <p:spPr bwMode="auto">
          <a:xfrm>
            <a:off x="2233613" y="5365750"/>
            <a:ext cx="4103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图</a:t>
            </a:r>
            <a:r>
              <a:rPr lang="en-US" altLang="zh-CN" b="1"/>
              <a:t>1.15  </a:t>
            </a:r>
            <a:r>
              <a:rPr lang="zh-CN" altLang="en-US" b="1"/>
              <a:t>一个工资表（表中有表）实例 </a:t>
            </a:r>
          </a:p>
        </p:txBody>
      </p:sp>
      <p:graphicFrame>
        <p:nvGraphicFramePr>
          <p:cNvPr id="2053" name="Object 387"/>
          <p:cNvGraphicFramePr>
            <a:graphicFrameLocks noChangeAspect="1"/>
          </p:cNvGraphicFramePr>
          <p:nvPr/>
        </p:nvGraphicFramePr>
        <p:xfrm>
          <a:off x="7345363" y="4583113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7" imgW="76035" imgH="177415" progId="Equation.DSMT4">
                  <p:embed/>
                </p:oleObj>
              </mc:Choice>
              <mc:Fallback>
                <p:oleObj r:id="rId7" imgW="76035" imgH="177415" progId="Equation.DSMT4">
                  <p:embed/>
                  <p:pic>
                    <p:nvPicPr>
                      <p:cNvPr id="2053" name="Object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363" y="4583113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388"/>
          <p:cNvGraphicFramePr>
            <a:graphicFrameLocks noChangeAspect="1"/>
          </p:cNvGraphicFramePr>
          <p:nvPr/>
        </p:nvGraphicFramePr>
        <p:xfrm>
          <a:off x="8424863" y="4583113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8" imgW="76035" imgH="177415" progId="Equation.DSMT4">
                  <p:embed/>
                </p:oleObj>
              </mc:Choice>
              <mc:Fallback>
                <p:oleObj r:id="rId8" imgW="76035" imgH="177415" progId="Equation.DSMT4">
                  <p:embed/>
                  <p:pic>
                    <p:nvPicPr>
                      <p:cNvPr id="2054" name="Object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4863" y="4583113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389"/>
          <p:cNvGraphicFramePr>
            <a:graphicFrameLocks noChangeAspect="1"/>
          </p:cNvGraphicFramePr>
          <p:nvPr/>
        </p:nvGraphicFramePr>
        <p:xfrm>
          <a:off x="5329238" y="4583113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9" imgW="76035" imgH="177415" progId="Equation.DSMT4">
                  <p:embed/>
                </p:oleObj>
              </mc:Choice>
              <mc:Fallback>
                <p:oleObj r:id="rId9" imgW="76035" imgH="177415" progId="Equation.DSMT4">
                  <p:embed/>
                  <p:pic>
                    <p:nvPicPr>
                      <p:cNvPr id="2055" name="Object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583113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390"/>
          <p:cNvGraphicFramePr>
            <a:graphicFrameLocks noChangeAspect="1"/>
          </p:cNvGraphicFramePr>
          <p:nvPr/>
        </p:nvGraphicFramePr>
        <p:xfrm>
          <a:off x="6337300" y="4583113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10" imgW="76035" imgH="177415" progId="Equation.DSMT4">
                  <p:embed/>
                </p:oleObj>
              </mc:Choice>
              <mc:Fallback>
                <p:oleObj r:id="rId10" imgW="76035" imgH="177415" progId="Equation.DSMT4">
                  <p:embed/>
                  <p:pic>
                    <p:nvPicPr>
                      <p:cNvPr id="2056" name="Object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4583113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397"/>
          <p:cNvGraphicFramePr>
            <a:graphicFrameLocks noChangeAspect="1"/>
          </p:cNvGraphicFramePr>
          <p:nvPr/>
        </p:nvGraphicFramePr>
        <p:xfrm>
          <a:off x="4249738" y="4583113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11" imgW="76035" imgH="177415" progId="Equation.DSMT4">
                  <p:embed/>
                </p:oleObj>
              </mc:Choice>
              <mc:Fallback>
                <p:oleObj r:id="rId11" imgW="76035" imgH="177415" progId="Equation.DSMT4">
                  <p:embed/>
                  <p:pic>
                    <p:nvPicPr>
                      <p:cNvPr id="2057" name="Object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4583113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398"/>
          <p:cNvGraphicFramePr>
            <a:graphicFrameLocks noChangeAspect="1"/>
          </p:cNvGraphicFramePr>
          <p:nvPr/>
        </p:nvGraphicFramePr>
        <p:xfrm>
          <a:off x="3132138" y="4583113"/>
          <a:ext cx="250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12" imgW="76035" imgH="177415" progId="Equation.DSMT4">
                  <p:embed/>
                </p:oleObj>
              </mc:Choice>
              <mc:Fallback>
                <p:oleObj r:id="rId12" imgW="76035" imgH="177415" progId="Equation.DSMT4">
                  <p:embed/>
                  <p:pic>
                    <p:nvPicPr>
                      <p:cNvPr id="2058" name="Object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583113"/>
                        <a:ext cx="250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8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26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关系模型的数据结构（续）</a:t>
            </a:r>
          </a:p>
        </p:txBody>
      </p:sp>
      <p:graphicFrame>
        <p:nvGraphicFramePr>
          <p:cNvPr id="507046" name="Group 166"/>
          <p:cNvGraphicFramePr>
            <a:graphicFrameLocks noGrp="1"/>
          </p:cNvGraphicFramePr>
          <p:nvPr>
            <p:ph idx="1"/>
          </p:nvPr>
        </p:nvGraphicFramePr>
        <p:xfrm>
          <a:off x="1116013" y="1752600"/>
          <a:ext cx="6985000" cy="4267200"/>
        </p:xfrm>
        <a:graphic>
          <a:graphicData uri="http://schemas.openxmlformats.org/drawingml/2006/table">
            <a:tbl>
              <a:tblPr/>
              <a:tblGrid>
                <a:gridCol w="327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关系术语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一般表格的术语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关系模式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表头（表格的描述）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（一张）二维表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元组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记录或行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属性值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列值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分量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一条记录中的一个列值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非规范关系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表中有表（大表中嵌有小表）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1414" name="Text Box 167"/>
          <p:cNvSpPr txBox="1">
            <a:spLocks noChangeArrowheads="1"/>
          </p:cNvSpPr>
          <p:nvPr/>
        </p:nvSpPr>
        <p:spPr bwMode="auto">
          <a:xfrm>
            <a:off x="573088" y="1196975"/>
            <a:ext cx="1860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表</a:t>
            </a:r>
            <a:r>
              <a:rPr lang="en-US" altLang="zh-CN" b="1"/>
              <a:t>1.5  </a:t>
            </a:r>
            <a:r>
              <a:rPr lang="zh-CN" altLang="en-US" b="1"/>
              <a:t>术语对比 </a:t>
            </a:r>
          </a:p>
        </p:txBody>
      </p:sp>
    </p:spTree>
    <p:extLst>
      <p:ext uri="{BB962C8B-B14F-4D97-AF65-F5344CB8AC3E}">
        <p14:creationId xmlns:p14="http://schemas.microsoft.com/office/powerpoint/2010/main" val="3008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04664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2.  </a:t>
            </a:r>
            <a:r>
              <a:rPr lang="zh-CN" altLang="en-US" sz="3600" dirty="0" smtClean="0"/>
              <a:t>关系模型的操纵与完整性约束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515143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/>
              <a:t>数据操作是集合操作，操作对象和操作结果都是关系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查询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插入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删除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更新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/>
              <a:t>存取路径对用户隐蔽，用户只要指出“干什么”，不必详细说明</a:t>
            </a:r>
            <a:r>
              <a:rPr lang="zh-CN" altLang="en-US" sz="2400" dirty="0" smtClean="0">
                <a:latin typeface="Tahoma" panose="020B0604030504040204" pitchFamily="34" charset="0"/>
              </a:rPr>
              <a:t>“</a:t>
            </a:r>
            <a:r>
              <a:rPr lang="zh-CN" altLang="en-US" sz="2400" dirty="0" smtClean="0"/>
              <a:t>怎么干</a:t>
            </a:r>
            <a:r>
              <a:rPr lang="zh-CN" altLang="en-US" sz="2400" dirty="0" smtClean="0">
                <a:latin typeface="Tahoma" panose="020B0604030504040204" pitchFamily="34" charset="0"/>
              </a:rPr>
              <a:t>”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11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80998"/>
            <a:ext cx="7848600" cy="1143000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关系模型的操纵与完整性约束（续）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90000"/>
              </a:lnSpc>
            </a:pPr>
            <a:r>
              <a:rPr lang="zh-CN" altLang="en-US" smtClean="0"/>
              <a:t>关系的完整性约束条件 </a:t>
            </a:r>
          </a:p>
          <a:p>
            <a:pPr lvl="1" algn="just" eaLnBrk="1" hangingPunct="1">
              <a:lnSpc>
                <a:spcPct val="190000"/>
              </a:lnSpc>
            </a:pPr>
            <a:r>
              <a:rPr lang="zh-CN" altLang="en-US" smtClean="0"/>
              <a:t>实体完整性</a:t>
            </a:r>
          </a:p>
          <a:p>
            <a:pPr lvl="1" algn="just" eaLnBrk="1" hangingPunct="1">
              <a:lnSpc>
                <a:spcPct val="190000"/>
              </a:lnSpc>
            </a:pPr>
            <a:r>
              <a:rPr lang="zh-CN" altLang="en-US" smtClean="0"/>
              <a:t>参照完整性</a:t>
            </a:r>
          </a:p>
          <a:p>
            <a:pPr lvl="1" algn="just" eaLnBrk="1" hangingPunct="1">
              <a:lnSpc>
                <a:spcPct val="190000"/>
              </a:lnSpc>
            </a:pPr>
            <a:r>
              <a:rPr lang="zh-CN" altLang="en-US" smtClean="0"/>
              <a:t>用户定义的完整性</a:t>
            </a:r>
          </a:p>
          <a:p>
            <a:pPr algn="just" eaLnBrk="1" hangingPunct="1">
              <a:buFont typeface="Wingdings" panose="05000000000000000000" pitchFamily="2" charset="2"/>
              <a:buChar char="l"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0835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3.  </a:t>
            </a:r>
            <a:r>
              <a:rPr lang="zh-CN" altLang="en-US" sz="3600" smtClean="0"/>
              <a:t>关系模型的优缺点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优点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建立在严格的数学概念的基础上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概念单一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实体和各类联系都用关系来表示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对数据的检索结果也是关系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关系模型的存取路径对用户透明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具有更高的数据独立性，更好的安全保密性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简化了程序员的工作和数据库开发建立的工作</a:t>
            </a:r>
          </a:p>
        </p:txBody>
      </p:sp>
    </p:spTree>
    <p:extLst>
      <p:ext uri="{BB962C8B-B14F-4D97-AF65-F5344CB8AC3E}">
        <p14:creationId xmlns:p14="http://schemas.microsoft.com/office/powerpoint/2010/main" val="11804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关系模型的优缺点（续）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dirty="0" smtClean="0"/>
              <a:t>缺点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 smtClean="0"/>
              <a:t>存取路径对用户透明，查询效率往往不如格式化数据模型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 smtClean="0"/>
              <a:t>为提高性能，必须对用户的查询请求进行优化，增加了开发数据库管理系统的难度</a:t>
            </a:r>
            <a:endParaRPr lang="zh-CN" altLang="en-US" sz="2000" dirty="0" smtClean="0"/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40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1.3 </a:t>
            </a:r>
            <a:r>
              <a:rPr lang="zh-CN"/>
              <a:t>数据库系统结构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/>
              <a:t>数据库系统</a:t>
            </a:r>
            <a:r>
              <a:rPr lang="zh-CN" b="1">
                <a:solidFill>
                  <a:srgbClr val="C00000"/>
                </a:solidFill>
              </a:rPr>
              <a:t>内部</a:t>
            </a:r>
            <a:r>
              <a:rPr lang="zh-CN"/>
              <a:t>的模式结构   </a:t>
            </a:r>
          </a:p>
          <a:p>
            <a:pPr lvl="1" algn="just">
              <a:lnSpc>
                <a:spcPct val="120000"/>
              </a:lnSpc>
            </a:pPr>
            <a:r>
              <a:rPr lang="zh-CN" b="1">
                <a:solidFill>
                  <a:srgbClr val="6600CC"/>
                </a:solidFill>
              </a:rPr>
              <a:t>三级模式结构</a:t>
            </a:r>
          </a:p>
          <a:p>
            <a:pPr algn="just">
              <a:lnSpc>
                <a:spcPct val="120000"/>
              </a:lnSpc>
            </a:pPr>
            <a:r>
              <a:rPr lang="zh-CN"/>
              <a:t>数据库系统</a:t>
            </a:r>
            <a:r>
              <a:rPr lang="zh-CN" b="1">
                <a:solidFill>
                  <a:srgbClr val="C00000"/>
                </a:solidFill>
              </a:rPr>
              <a:t>外部</a:t>
            </a:r>
            <a:r>
              <a:rPr lang="zh-CN"/>
              <a:t>的体系结构</a:t>
            </a:r>
          </a:p>
          <a:p>
            <a:pPr lvl="1" algn="just">
              <a:lnSpc>
                <a:spcPct val="120000"/>
              </a:lnSpc>
            </a:pPr>
            <a:r>
              <a:rPr lang="zh-CN" b="1">
                <a:solidFill>
                  <a:srgbClr val="6600CC"/>
                </a:solidFill>
              </a:rPr>
              <a:t>单用户结构</a:t>
            </a:r>
            <a:endParaRPr lang="en-US" altLang="zh-CN" b="1">
              <a:solidFill>
                <a:srgbClr val="6600CC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zh-CN" b="1">
                <a:solidFill>
                  <a:srgbClr val="6600CC"/>
                </a:solidFill>
              </a:rPr>
              <a:t>主从式</a:t>
            </a:r>
            <a:endParaRPr lang="en-US" altLang="zh-CN" b="1">
              <a:solidFill>
                <a:srgbClr val="6600CC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zh-CN" b="1">
                <a:solidFill>
                  <a:srgbClr val="6600CC"/>
                </a:solidFill>
              </a:rPr>
              <a:t>分布式</a:t>
            </a:r>
            <a:endParaRPr lang="en-US" altLang="zh-CN" b="1">
              <a:solidFill>
                <a:srgbClr val="6600CC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b="1">
                <a:solidFill>
                  <a:srgbClr val="6600CC"/>
                </a:solidFill>
              </a:rPr>
              <a:t>客户</a:t>
            </a:r>
            <a:r>
              <a:rPr lang="en-US" altLang="zh-CN" b="1">
                <a:solidFill>
                  <a:srgbClr val="6600CC"/>
                </a:solidFill>
              </a:rPr>
              <a:t>-</a:t>
            </a:r>
            <a:r>
              <a:rPr lang="zh-CN" altLang="en-US" b="1">
                <a:solidFill>
                  <a:srgbClr val="6600CC"/>
                </a:solidFill>
              </a:rPr>
              <a:t>服务器</a:t>
            </a:r>
            <a:endParaRPr lang="en-US" altLang="zh-CN" b="1">
              <a:solidFill>
                <a:srgbClr val="6600CC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b="1">
                <a:solidFill>
                  <a:srgbClr val="6600CC"/>
                </a:solidFill>
              </a:rPr>
              <a:t>浏览器</a:t>
            </a:r>
            <a:r>
              <a:rPr lang="en-US" altLang="zh-CN" b="1">
                <a:solidFill>
                  <a:srgbClr val="6600CC"/>
                </a:solidFill>
              </a:rPr>
              <a:t>-</a:t>
            </a:r>
            <a:r>
              <a:rPr lang="zh-CN" altLang="en-US" b="1">
                <a:solidFill>
                  <a:srgbClr val="6600CC"/>
                </a:solidFill>
              </a:rPr>
              <a:t>应用服务器</a:t>
            </a:r>
            <a:r>
              <a:rPr lang="en-US" altLang="zh-CN" b="1">
                <a:solidFill>
                  <a:srgbClr val="6600CC"/>
                </a:solidFill>
              </a:rPr>
              <a:t>-</a:t>
            </a:r>
            <a:r>
              <a:rPr lang="zh-CN" altLang="en-US" b="1">
                <a:solidFill>
                  <a:srgbClr val="6600CC"/>
                </a:solidFill>
              </a:rPr>
              <a:t>数据库服务器</a:t>
            </a:r>
            <a:endParaRPr lang="zh-CN" b="1">
              <a:solidFill>
                <a:srgbClr val="6600CC"/>
              </a:solidFill>
            </a:endParaRPr>
          </a:p>
        </p:txBody>
      </p:sp>
      <p:sp>
        <p:nvSpPr>
          <p:cNvPr id="2" name="标注: 线形 1">
            <a:extLst>
              <a:ext uri="{FF2B5EF4-FFF2-40B4-BE49-F238E27FC236}">
                <a16:creationId xmlns:a16="http://schemas.microsoft.com/office/drawing/2014/main" id="{4B759B85-9628-408A-AA6E-5FDB08D73894}"/>
              </a:ext>
            </a:extLst>
          </p:cNvPr>
          <p:cNvSpPr/>
          <p:nvPr/>
        </p:nvSpPr>
        <p:spPr bwMode="auto">
          <a:xfrm>
            <a:off x="6156176" y="1058463"/>
            <a:ext cx="2016224" cy="833178"/>
          </a:xfrm>
          <a:prstGeom prst="borderCallout1">
            <a:avLst>
              <a:gd name="adj1" fmla="val 18750"/>
              <a:gd name="adj2" fmla="val -8333"/>
              <a:gd name="adj3" fmla="val 77272"/>
              <a:gd name="adj4" fmla="val -32174"/>
            </a:avLst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rPr>
              <a:t>数据库应用开发的角度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E9520E69-A7C0-443A-BA63-562259271535}"/>
              </a:ext>
            </a:extLst>
          </p:cNvPr>
          <p:cNvSpPr/>
          <p:nvPr/>
        </p:nvSpPr>
        <p:spPr bwMode="auto">
          <a:xfrm>
            <a:off x="6156176" y="2420888"/>
            <a:ext cx="2016224" cy="833178"/>
          </a:xfrm>
          <a:prstGeom prst="borderCallout1">
            <a:avLst>
              <a:gd name="adj1" fmla="val 18750"/>
              <a:gd name="adj2" fmla="val -8333"/>
              <a:gd name="adj3" fmla="val 77272"/>
              <a:gd name="adj4" fmla="val -32174"/>
            </a:avLst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rPr>
              <a:t>数据库最终用户的角度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84920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数据库系统的模式结构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zh-CN">
                <a:solidFill>
                  <a:schemeClr val="hlink"/>
                </a:solidFill>
              </a:rPr>
              <a:t>数据库系统模式的概念</a:t>
            </a:r>
          </a:p>
          <a:p>
            <a:pPr algn="just">
              <a:lnSpc>
                <a:spcPct val="130000"/>
              </a:lnSpc>
            </a:pPr>
            <a:r>
              <a:rPr lang="zh-CN"/>
              <a:t>数据库系统的三级模式结构</a:t>
            </a:r>
          </a:p>
          <a:p>
            <a:pPr algn="just">
              <a:lnSpc>
                <a:spcPct val="130000"/>
              </a:lnSpc>
            </a:pPr>
            <a:r>
              <a:rPr lang="zh-CN"/>
              <a:t>数据库的二级映象功能与数据独立性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733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37" y="38280"/>
            <a:ext cx="4197526" cy="6813376"/>
          </a:xfrm>
        </p:spPr>
      </p:pic>
    </p:spTree>
    <p:extLst>
      <p:ext uri="{BB962C8B-B14F-4D97-AF65-F5344CB8AC3E}">
        <p14:creationId xmlns:p14="http://schemas.microsoft.com/office/powerpoint/2010/main" val="39792846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</a:t>
            </a:r>
            <a:r>
              <a:rPr lang="zh-CN"/>
              <a:t>数据库系统模式的概念</a:t>
            </a:r>
            <a:r>
              <a:rPr lang="zh-CN" altLang="zh-CN"/>
              <a:t>(1)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b="1">
                <a:solidFill>
                  <a:srgbClr val="C00000"/>
                </a:solidFill>
              </a:rPr>
              <a:t>型</a:t>
            </a:r>
            <a:r>
              <a:rPr lang="zh-CN"/>
              <a:t>（</a:t>
            </a:r>
            <a:r>
              <a:rPr lang="zh-CN" altLang="zh-CN"/>
              <a:t>Type</a:t>
            </a:r>
            <a:r>
              <a:rPr lang="zh-CN"/>
              <a:t>）和</a:t>
            </a:r>
            <a:r>
              <a:rPr lang="zh-CN" b="1">
                <a:solidFill>
                  <a:srgbClr val="C00000"/>
                </a:solidFill>
              </a:rPr>
              <a:t>值</a:t>
            </a:r>
            <a:r>
              <a:rPr lang="zh-CN"/>
              <a:t>（</a:t>
            </a:r>
            <a:r>
              <a:rPr lang="zh-CN" altLang="zh-CN"/>
              <a:t>Value</a:t>
            </a:r>
            <a:r>
              <a:rPr lang="zh-CN"/>
              <a:t>）</a:t>
            </a:r>
          </a:p>
          <a:p>
            <a:pPr lvl="1"/>
            <a:r>
              <a:rPr lang="zh-CN" b="1">
                <a:solidFill>
                  <a:srgbClr val="6600CC"/>
                </a:solidFill>
              </a:rPr>
              <a:t>型</a:t>
            </a:r>
            <a:r>
              <a:rPr lang="zh-CN"/>
              <a:t>是指对某一类数据的结构和属性的说明</a:t>
            </a:r>
          </a:p>
          <a:p>
            <a:pPr lvl="1"/>
            <a:r>
              <a:rPr lang="zh-CN" b="1">
                <a:solidFill>
                  <a:srgbClr val="6600CC"/>
                </a:solidFill>
              </a:rPr>
              <a:t>值</a:t>
            </a:r>
            <a:r>
              <a:rPr lang="zh-CN"/>
              <a:t>是类型的一个具体赋值</a:t>
            </a:r>
          </a:p>
          <a:p>
            <a:pPr lvl="1"/>
            <a:endParaRPr lang="zh-CN"/>
          </a:p>
          <a:p>
            <a:r>
              <a:rPr lang="zh-CN"/>
              <a:t>举例：</a:t>
            </a:r>
          </a:p>
          <a:p>
            <a:pPr lvl="2">
              <a:buNone/>
            </a:pPr>
            <a:r>
              <a:rPr lang="zh-CN"/>
              <a:t>型</a:t>
            </a:r>
            <a:r>
              <a:rPr lang="zh-CN" altLang="zh-CN"/>
              <a:t>—</a:t>
            </a:r>
            <a:r>
              <a:rPr lang="zh-CN" altLang="zh-CN">
                <a:sym typeface="Wingdings" panose="05000000000000000000" pitchFamily="2" charset="2"/>
              </a:rPr>
              <a:t>———</a:t>
            </a:r>
            <a:r>
              <a:rPr lang="zh-CN">
                <a:solidFill>
                  <a:schemeClr val="tx2"/>
                </a:solidFill>
              </a:rPr>
              <a:t>学生类型</a:t>
            </a:r>
            <a:r>
              <a:rPr lang="zh-CN">
                <a:solidFill>
                  <a:schemeClr val="tx2"/>
                </a:solidFill>
                <a:sym typeface="Wingdings" panose="05000000000000000000" pitchFamily="2" charset="2"/>
              </a:rPr>
              <a:t>（学号，姓名，年龄）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>
                <a:sym typeface="Wingdings" panose="05000000000000000000" pitchFamily="2" charset="2"/>
              </a:rPr>
              <a:t>值</a:t>
            </a:r>
            <a:r>
              <a:rPr lang="zh-CN" altLang="zh-CN">
                <a:sym typeface="Wingdings" panose="05000000000000000000" pitchFamily="2" charset="2"/>
              </a:rPr>
              <a:t>————</a:t>
            </a:r>
            <a:r>
              <a:rPr lang="zh-CN">
                <a:solidFill>
                  <a:schemeClr val="tx2"/>
                </a:solidFill>
                <a:sym typeface="Wingdings" panose="05000000000000000000" pitchFamily="2" charset="2"/>
              </a:rPr>
              <a:t>（</a:t>
            </a:r>
            <a:r>
              <a:rPr lang="zh-CN" altLang="zh-CN">
                <a:solidFill>
                  <a:schemeClr val="tx2"/>
                </a:solidFill>
                <a:sym typeface="Wingdings" panose="05000000000000000000" pitchFamily="2" charset="2"/>
              </a:rPr>
              <a:t>PB00001001,</a:t>
            </a:r>
            <a:r>
              <a:rPr lang="zh-CN">
                <a:solidFill>
                  <a:schemeClr val="tx2"/>
                </a:solidFill>
                <a:sym typeface="Wingdings" panose="05000000000000000000" pitchFamily="2" charset="2"/>
              </a:rPr>
              <a:t>张三，</a:t>
            </a:r>
            <a:r>
              <a:rPr lang="zh-CN" altLang="zh-CN">
                <a:solidFill>
                  <a:schemeClr val="tx2"/>
                </a:solidFill>
                <a:sym typeface="Wingdings" panose="05000000000000000000" pitchFamily="2" charset="2"/>
              </a:rPr>
              <a:t>20</a:t>
            </a:r>
            <a:r>
              <a:rPr lang="zh-CN">
                <a:solidFill>
                  <a:schemeClr val="tx2"/>
                </a:solidFill>
                <a:sym typeface="Wingdings" panose="05000000000000000000" pitchFamily="2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2243458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</a:t>
            </a:r>
            <a:r>
              <a:rPr lang="zh-CN"/>
              <a:t>数据库系统模式的概念</a:t>
            </a:r>
            <a:r>
              <a:rPr lang="zh-CN" altLang="zh-CN"/>
              <a:t>(2)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b="1">
                <a:solidFill>
                  <a:srgbClr val="C00000"/>
                </a:solidFill>
              </a:rPr>
              <a:t>模式</a:t>
            </a:r>
            <a:r>
              <a:rPr lang="zh-CN"/>
              <a:t>（</a:t>
            </a:r>
            <a:r>
              <a:rPr lang="zh-CN" altLang="zh-CN"/>
              <a:t>Schema</a:t>
            </a:r>
            <a:r>
              <a:rPr lang="zh-CN"/>
              <a:t>）</a:t>
            </a:r>
            <a:endParaRPr lang="en-US" altLang="zh-CN"/>
          </a:p>
          <a:p>
            <a:pPr lvl="1"/>
            <a:r>
              <a:rPr lang="zh-CN"/>
              <a:t>数据库中全体数据的逻辑结构和特征的描述</a:t>
            </a:r>
            <a:endParaRPr lang="en-US" altLang="zh-CN"/>
          </a:p>
          <a:p>
            <a:pPr lvl="1"/>
            <a:r>
              <a:rPr lang="zh-CN"/>
              <a:t>型的描述，不涉及具体的值</a:t>
            </a:r>
          </a:p>
          <a:p>
            <a:pPr lvl="1"/>
            <a:r>
              <a:rPr lang="zh-CN" altLang="en-US"/>
              <a:t>反映的是数据的结构及其联系、相对稳定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zh-CN" b="1">
                <a:solidFill>
                  <a:srgbClr val="C00000"/>
                </a:solidFill>
              </a:rPr>
              <a:t>实例</a:t>
            </a:r>
            <a:r>
              <a:rPr lang="zh-CN" altLang="zh-CN"/>
              <a:t>（Instance）</a:t>
            </a:r>
            <a:endParaRPr lang="en-US" altLang="zh-CN"/>
          </a:p>
          <a:p>
            <a:pPr lvl="1"/>
            <a:r>
              <a:rPr lang="zh-CN" altLang="en-US"/>
              <a:t>模式的一个具体值</a:t>
            </a:r>
            <a:endParaRPr lang="en-US" altLang="zh-CN"/>
          </a:p>
          <a:p>
            <a:pPr lvl="1"/>
            <a:r>
              <a:rPr lang="zh-CN" altLang="en-US"/>
              <a:t>反映数据库某一时刻的状态，经常变动</a:t>
            </a:r>
            <a:endParaRPr lang="en-US" altLang="zh-CN"/>
          </a:p>
          <a:p>
            <a:pPr lvl="1"/>
            <a:r>
              <a:rPr lang="zh-CN" altLang="en-US"/>
              <a:t>同一个模式可以有很多实例</a:t>
            </a:r>
            <a:endParaRPr lang="en-US" altLang="zh-CN"/>
          </a:p>
          <a:p>
            <a:pPr lvl="1"/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158841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CF6F756-2BE4-4C07-8BD7-58C815ABFA97}"/>
              </a:ext>
            </a:extLst>
          </p:cNvPr>
          <p:cNvSpPr/>
          <p:nvPr/>
        </p:nvSpPr>
        <p:spPr bwMode="auto">
          <a:xfrm>
            <a:off x="4936307" y="3524417"/>
            <a:ext cx="3983087" cy="275874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AF09ED5E-EDD0-4639-A40F-CC332222A4E1}"/>
              </a:ext>
            </a:extLst>
          </p:cNvPr>
          <p:cNvSpPr/>
          <p:nvPr/>
        </p:nvSpPr>
        <p:spPr bwMode="auto">
          <a:xfrm>
            <a:off x="4964115" y="908721"/>
            <a:ext cx="3927472" cy="239963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宋体" panose="02010600030101010101" pitchFamily="2" charset="-122"/>
            </a:endParaRP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1597" y="1082851"/>
            <a:ext cx="3633788" cy="21621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模式和实例</a:t>
            </a:r>
          </a:p>
        </p:txBody>
      </p:sp>
      <p:sp>
        <p:nvSpPr>
          <p:cNvPr id="73731" name="Text Box 3"/>
          <p:cNvSpPr txBox="1">
            <a:spLocks noGrp="1" noChangeArrowheads="1"/>
          </p:cNvSpPr>
          <p:nvPr>
            <p:ph type="body" sz="half" idx="1"/>
          </p:nvPr>
        </p:nvSpPr>
        <p:spPr>
          <a:xfrm>
            <a:off x="252413" y="3101975"/>
            <a:ext cx="4189412" cy="1422400"/>
          </a:xfrm>
          <a:noFill/>
          <a:ln w="28575" cap="flat">
            <a:solidFill>
              <a:schemeClr val="tx1"/>
            </a:solidFill>
          </a:ln>
        </p:spPr>
        <p:txBody>
          <a:bodyPr/>
          <a:lstStyle/>
          <a:p>
            <a:r>
              <a:rPr lang="zh-CN" sz="2000"/>
              <a:t>学生表 </a:t>
            </a:r>
            <a:r>
              <a:rPr lang="zh-CN" altLang="zh-CN" sz="2000"/>
              <a:t>(</a:t>
            </a:r>
            <a:r>
              <a:rPr lang="zh-CN" sz="2000" u="sng"/>
              <a:t>学号</a:t>
            </a:r>
            <a:r>
              <a:rPr lang="zh-CN" sz="2000"/>
              <a:t>，姓名，年龄</a:t>
            </a:r>
            <a:r>
              <a:rPr lang="zh-CN" altLang="zh-CN" sz="2000"/>
              <a:t>)</a:t>
            </a:r>
          </a:p>
          <a:p>
            <a:r>
              <a:rPr lang="zh-CN" sz="2000"/>
              <a:t>课程表 </a:t>
            </a:r>
            <a:r>
              <a:rPr lang="zh-CN" altLang="zh-CN" sz="2000"/>
              <a:t>(</a:t>
            </a:r>
            <a:r>
              <a:rPr lang="zh-CN" sz="2000" u="sng"/>
              <a:t>课程号</a:t>
            </a:r>
            <a:r>
              <a:rPr lang="zh-CN" sz="2000"/>
              <a:t>，课程名，学分</a:t>
            </a:r>
            <a:r>
              <a:rPr lang="zh-CN" altLang="zh-CN" sz="2000"/>
              <a:t>)</a:t>
            </a:r>
          </a:p>
          <a:p>
            <a:r>
              <a:rPr lang="zh-CN" sz="2000"/>
              <a:t>选课表 </a:t>
            </a:r>
            <a:r>
              <a:rPr lang="zh-CN" altLang="zh-CN" sz="2000"/>
              <a:t>(</a:t>
            </a:r>
            <a:r>
              <a:rPr lang="zh-CN" sz="2000" u="sng"/>
              <a:t>学号</a:t>
            </a:r>
            <a:r>
              <a:rPr lang="zh-CN" sz="2000"/>
              <a:t>，</a:t>
            </a:r>
            <a:r>
              <a:rPr lang="zh-CN" sz="2000" u="sng"/>
              <a:t>课程号</a:t>
            </a:r>
            <a:r>
              <a:rPr lang="zh-CN" sz="2000"/>
              <a:t>，成绩</a:t>
            </a:r>
            <a:r>
              <a:rPr lang="zh-CN" altLang="zh-CN" sz="2000"/>
              <a:t>)</a:t>
            </a:r>
          </a:p>
        </p:txBody>
      </p:sp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0013" y="3549650"/>
            <a:ext cx="3603625" cy="27082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030288" y="2178050"/>
            <a:ext cx="1016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>
                <a:solidFill>
                  <a:schemeClr val="tx2"/>
                </a:solidFill>
              </a:rPr>
              <a:t>模式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2655888" y="1393825"/>
            <a:ext cx="1524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>
                <a:solidFill>
                  <a:schemeClr val="tx2"/>
                </a:solidFill>
              </a:rPr>
              <a:t>实例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endParaRPr lang="zh-CN">
              <a:solidFill>
                <a:schemeClr val="tx2"/>
              </a:solidFill>
            </a:endParaRP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 flipV="1">
            <a:off x="4470400" y="2787650"/>
            <a:ext cx="595313" cy="78422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>
            <a:off x="4454525" y="3976688"/>
            <a:ext cx="696913" cy="57943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9" name="AutoShape 11"/>
          <p:cNvSpPr>
            <a:spLocks noChangeArrowheads="1"/>
          </p:cNvSpPr>
          <p:nvPr/>
        </p:nvSpPr>
        <p:spPr bwMode="auto">
          <a:xfrm>
            <a:off x="4194175" y="1408113"/>
            <a:ext cx="550863" cy="406400"/>
          </a:xfrm>
          <a:prstGeom prst="rightArrow">
            <a:avLst>
              <a:gd name="adj1" fmla="val 50000"/>
              <a:gd name="adj2" fmla="val 338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AutoShape 12"/>
          <p:cNvSpPr>
            <a:spLocks noChangeArrowheads="1"/>
          </p:cNvSpPr>
          <p:nvPr/>
        </p:nvSpPr>
        <p:spPr bwMode="auto">
          <a:xfrm>
            <a:off x="1233488" y="2714625"/>
            <a:ext cx="363537" cy="3476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574BD6AE-ECF6-49E4-AD54-925FB50E8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275" y="4803774"/>
            <a:ext cx="1524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>
                <a:solidFill>
                  <a:schemeClr val="tx2"/>
                </a:solidFill>
              </a:rPr>
              <a:t>实例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endParaRPr lang="zh-CN">
              <a:solidFill>
                <a:schemeClr val="tx2"/>
              </a:solidFill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975D73E6-B9B8-452A-B396-DE28D1D00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562" y="4818062"/>
            <a:ext cx="550863" cy="406400"/>
          </a:xfrm>
          <a:prstGeom prst="rightArrow">
            <a:avLst>
              <a:gd name="adj1" fmla="val 50000"/>
              <a:gd name="adj2" fmla="val 338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392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</a:t>
            </a:r>
            <a:r>
              <a:rPr lang="zh-CN"/>
              <a:t>数据库系统的三级模式结构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4F92F7-F7C2-416B-80A9-A33CC014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79855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96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1.  </a:t>
            </a:r>
            <a:r>
              <a:rPr lang="zh-CN" altLang="en-US" sz="3600" smtClean="0"/>
              <a:t>模式（</a:t>
            </a:r>
            <a:r>
              <a:rPr lang="en-US" altLang="zh-CN" sz="3600" smtClean="0"/>
              <a:t>Schema</a:t>
            </a:r>
            <a:r>
              <a:rPr lang="zh-CN" altLang="en-US" sz="3600" smtClean="0"/>
              <a:t>）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9850"/>
            <a:ext cx="8362950" cy="485457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模式（也称逻辑模式）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数据库中全体数据的逻辑结构和特征的描述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所有用户的公共数据视图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一个数据库只有一个模式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模式的地位：是数据库系统模式结构的中间层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与数据的物理存储细节和硬件环境无关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与具体的应用程序、开发工具及高级程序设计语言无关</a:t>
            </a:r>
          </a:p>
        </p:txBody>
      </p:sp>
    </p:spTree>
    <p:extLst>
      <p:ext uri="{BB962C8B-B14F-4D97-AF65-F5344CB8AC3E}">
        <p14:creationId xmlns:p14="http://schemas.microsoft.com/office/powerpoint/2010/main" val="1280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模式（续）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模式的定义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数据的逻辑结构（数据项的名字、类型、取值范围等）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数据之间的联系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数据有关的安全性、完整性要求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84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2.  </a:t>
            </a:r>
            <a:r>
              <a:rPr lang="zh-CN" altLang="en-US" sz="3600" smtClean="0"/>
              <a:t>外模式（</a:t>
            </a:r>
            <a:r>
              <a:rPr lang="en-US" altLang="zh-CN" sz="3600" smtClean="0"/>
              <a:t>External Schema</a:t>
            </a:r>
            <a:r>
              <a:rPr lang="zh-CN" altLang="en-US" sz="3600" smtClean="0"/>
              <a:t>）</a:t>
            </a:r>
          </a:p>
        </p:txBody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80000"/>
              </a:lnSpc>
            </a:pPr>
            <a:r>
              <a:rPr lang="zh-CN" altLang="en-US" smtClean="0"/>
              <a:t>外模式（也称子模式或用户模式）</a:t>
            </a:r>
          </a:p>
          <a:p>
            <a:pPr lvl="1" algn="just" eaLnBrk="1" hangingPunct="1">
              <a:lnSpc>
                <a:spcPct val="180000"/>
              </a:lnSpc>
            </a:pPr>
            <a:r>
              <a:rPr lang="zh-CN" altLang="en-US" smtClean="0"/>
              <a:t>数据库用户（包括应用程序员和最终用户）使用的</a:t>
            </a:r>
            <a:r>
              <a:rPr lang="zh-CN" altLang="en-US" smtClean="0">
                <a:solidFill>
                  <a:srgbClr val="FF00FF"/>
                </a:solidFill>
              </a:rPr>
              <a:t>局部</a:t>
            </a:r>
            <a:r>
              <a:rPr lang="zh-CN" altLang="en-US" smtClean="0"/>
              <a:t>数据的逻辑结构和特征的描述</a:t>
            </a:r>
          </a:p>
          <a:p>
            <a:pPr lvl="1" algn="just" eaLnBrk="1" hangingPunct="1">
              <a:lnSpc>
                <a:spcPct val="180000"/>
              </a:lnSpc>
            </a:pPr>
            <a:r>
              <a:rPr lang="zh-CN" altLang="en-US" smtClean="0"/>
              <a:t>数据库用户的数据视图，是与某一应用有关的数据的逻辑表示</a:t>
            </a:r>
          </a:p>
        </p:txBody>
      </p:sp>
    </p:spTree>
    <p:extLst>
      <p:ext uri="{BB962C8B-B14F-4D97-AF65-F5344CB8AC3E}">
        <p14:creationId xmlns:p14="http://schemas.microsoft.com/office/powerpoint/2010/main" val="40587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外模式（续）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91512" cy="521017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/>
              <a:t>外模式的地位：介于模式与应用之间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/>
              <a:t>模式与外模式的关系：一对多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外模式通常是模式的子集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一个数据库可以有多个外模式。反映了不同的用户的应用需求、看待数据的方式、对数据保密的要求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对模式中同一数据，在外模式中的结构、类型、长度、保密级别等都可以不同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/>
              <a:t>外模式与应用的关系：一对多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同一外模式也可以为某一用户的多个应用系统所使用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但一个应用程序只能使用一个外模式</a:t>
            </a:r>
          </a:p>
        </p:txBody>
      </p:sp>
    </p:spTree>
    <p:extLst>
      <p:ext uri="{BB962C8B-B14F-4D97-AF65-F5344CB8AC3E}">
        <p14:creationId xmlns:p14="http://schemas.microsoft.com/office/powerpoint/2010/main" val="18626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外模式（续）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外模式的用途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 smtClean="0"/>
              <a:t>保证数据库安全性的一个有力措施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 smtClean="0"/>
              <a:t>每个用户只能看见和访问所对应的外模式中的数据</a:t>
            </a:r>
          </a:p>
          <a:p>
            <a:pPr eaLnBrk="1" hangingPunct="1"/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3375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3. </a:t>
            </a:r>
            <a:r>
              <a:rPr lang="zh-CN" altLang="en-US" sz="3600" smtClean="0"/>
              <a:t>内模式（</a:t>
            </a:r>
            <a:r>
              <a:rPr lang="en-US" altLang="zh-CN" sz="3600" smtClean="0"/>
              <a:t>Internal Schema</a:t>
            </a:r>
            <a:r>
              <a:rPr lang="zh-CN" altLang="en-US" sz="3600" smtClean="0"/>
              <a:t>）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98550"/>
            <a:ext cx="8229600" cy="51498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内模式（也称存储模式）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是数据物理结构和存储方式的描述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是数据在数据库内部的表示方式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记录的存储方式（例如，顺序存储，按照</a:t>
            </a:r>
            <a:r>
              <a:rPr lang="en-US" altLang="zh-CN" sz="2200" dirty="0" smtClean="0"/>
              <a:t>B+</a:t>
            </a:r>
            <a:r>
              <a:rPr lang="zh-CN" altLang="en-US" sz="2200" dirty="0" smtClean="0"/>
              <a:t>树结构</a:t>
            </a:r>
            <a:r>
              <a:rPr lang="zh-CN" altLang="en-US" sz="2200" dirty="0" smtClean="0"/>
              <a:t>存储，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Arial" panose="020B0604020202020204" pitchFamily="34" charset="0"/>
              <a:buNone/>
            </a:pPr>
            <a:r>
              <a:rPr lang="zh-CN" altLang="en-US" sz="2200" dirty="0" smtClean="0"/>
              <a:t>                                按</a:t>
            </a:r>
            <a:r>
              <a:rPr lang="en-US" altLang="zh-CN" sz="2200" dirty="0" smtClean="0"/>
              <a:t>hash</a:t>
            </a:r>
            <a:r>
              <a:rPr lang="zh-CN" altLang="en-US" sz="2200" dirty="0" smtClean="0"/>
              <a:t>方法存储等）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索引的组织方式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数据是否压缩存储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数据是否加密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数据存储记录结构的规定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一个数据库只有一个内模式</a:t>
            </a:r>
          </a:p>
        </p:txBody>
      </p:sp>
    </p:spTree>
    <p:extLst>
      <p:ext uri="{BB962C8B-B14F-4D97-AF65-F5344CB8AC3E}">
        <p14:creationId xmlns:p14="http://schemas.microsoft.com/office/powerpoint/2010/main" val="25384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/>
              <a:t>第一章 绪论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b="1">
                <a:solidFill>
                  <a:srgbClr val="FF0000"/>
                </a:solidFill>
              </a:rPr>
              <a:t>1.1 </a:t>
            </a:r>
            <a:r>
              <a:rPr lang="zh-CN" b="1">
                <a:solidFill>
                  <a:srgbClr val="FF0000"/>
                </a:solidFill>
              </a:rPr>
              <a:t>数据库系统概述</a:t>
            </a:r>
            <a:endParaRPr lang="zh-CN"/>
          </a:p>
          <a:p>
            <a:pPr eaLnBrk="1" hangingPunct="1"/>
            <a:r>
              <a:rPr lang="zh-CN" altLang="zh-CN">
                <a:solidFill>
                  <a:schemeClr val="tx1"/>
                </a:solidFill>
              </a:rPr>
              <a:t>1.2 </a:t>
            </a:r>
            <a:r>
              <a:rPr lang="zh-CN">
                <a:solidFill>
                  <a:schemeClr val="tx1"/>
                </a:solidFill>
              </a:rPr>
              <a:t>数据模型</a:t>
            </a:r>
            <a:endParaRPr lang="en-US" altLang="zh-CN">
              <a:solidFill>
                <a:schemeClr val="tx1"/>
              </a:solidFill>
            </a:endParaRPr>
          </a:p>
          <a:p>
            <a:pPr eaLnBrk="1" hangingPunct="1"/>
            <a:r>
              <a:rPr lang="zh-CN" altLang="zh-CN"/>
              <a:t>1.3 数据库系统结构</a:t>
            </a:r>
            <a:endParaRPr lang="en-US" altLang="zh-CN"/>
          </a:p>
          <a:p>
            <a:pPr eaLnBrk="1" hangingPunct="1"/>
            <a:r>
              <a:rPr lang="en-US" altLang="zh-CN"/>
              <a:t>1.4 </a:t>
            </a:r>
            <a:r>
              <a:rPr lang="zh-CN" altLang="en-US"/>
              <a:t>数据库系统的组成</a:t>
            </a:r>
          </a:p>
          <a:p>
            <a:pPr eaLnBrk="1" hangingPunct="1"/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08377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42106"/>
            <a:ext cx="7488237" cy="617378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094598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1.3.3 </a:t>
            </a:r>
            <a:r>
              <a:rPr lang="zh-CN" sz="3600"/>
              <a:t>数据库的二级映象和数据独立性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dirty="0"/>
              <a:t>三级模式是对数据的三个抽象级别</a:t>
            </a:r>
          </a:p>
          <a:p>
            <a:pPr algn="just"/>
            <a:endParaRPr lang="zh-CN" dirty="0"/>
          </a:p>
          <a:p>
            <a:pPr algn="just">
              <a:lnSpc>
                <a:spcPct val="130000"/>
              </a:lnSpc>
            </a:pPr>
            <a:r>
              <a:rPr lang="zh-CN" dirty="0"/>
              <a:t>二级映象在</a:t>
            </a:r>
            <a:r>
              <a:rPr lang="zh-CN" altLang="zh-CN" dirty="0"/>
              <a:t>DBMS</a:t>
            </a:r>
            <a:r>
              <a:rPr lang="zh-CN" dirty="0"/>
              <a:t>内部实现这三个抽象层次的联系和转换</a:t>
            </a:r>
            <a:endParaRPr lang="en-US" altLang="zh-CN" dirty="0"/>
          </a:p>
          <a:p>
            <a:pPr lvl="1" algn="just">
              <a:lnSpc>
                <a:spcPct val="130000"/>
              </a:lnSpc>
            </a:pPr>
            <a:r>
              <a:rPr lang="zh-CN" altLang="en-US" b="1" dirty="0">
                <a:solidFill>
                  <a:srgbClr val="0C0CF2"/>
                </a:solidFill>
              </a:rPr>
              <a:t>外模式／模式映像 </a:t>
            </a:r>
          </a:p>
          <a:p>
            <a:pPr lvl="1" algn="just">
              <a:lnSpc>
                <a:spcPct val="130000"/>
              </a:lnSpc>
            </a:pPr>
            <a:r>
              <a:rPr lang="zh-CN" altLang="en-US" b="1" dirty="0">
                <a:solidFill>
                  <a:srgbClr val="0C0CF2"/>
                </a:solidFill>
              </a:rPr>
              <a:t>模式／内模式映像</a:t>
            </a:r>
            <a:endParaRPr lang="zh-CN" b="1" dirty="0">
              <a:solidFill>
                <a:srgbClr val="0C0CF2"/>
              </a:solidFill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984912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三级模式与二级映像</a:t>
            </a:r>
          </a:p>
        </p:txBody>
      </p:sp>
      <p:pic>
        <p:nvPicPr>
          <p:cNvPr id="80899" name="Picture 3" descr="../../../数据库系统概论/courseware/1/images/1.3.1.4.jpg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899592" y="1124744"/>
            <a:ext cx="7543800" cy="50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84696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外模式</a:t>
            </a:r>
            <a:r>
              <a:rPr lang="zh-CN" altLang="zh-CN"/>
              <a:t>/</a:t>
            </a:r>
            <a:r>
              <a:rPr lang="zh-CN"/>
              <a:t>模式映象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b="1">
                <a:solidFill>
                  <a:srgbClr val="0C0CF2"/>
                </a:solidFill>
              </a:rPr>
              <a:t>定义了外模式与概念模式之间的对应关系</a:t>
            </a:r>
          </a:p>
          <a:p>
            <a:pPr lvl="1"/>
            <a:r>
              <a:rPr lang="zh-CN" altLang="en-US" sz="2400"/>
              <a:t>一个模式可能对应多个外模式</a:t>
            </a:r>
            <a:endParaRPr lang="zh-CN" sz="2400"/>
          </a:p>
          <a:p>
            <a:endParaRPr lang="en-US" altLang="zh-CN" sz="2800"/>
          </a:p>
          <a:p>
            <a:r>
              <a:rPr lang="zh-CN" altLang="en-US" sz="2800"/>
              <a:t>保证数据的逻辑独立性</a:t>
            </a:r>
            <a:endParaRPr lang="zh-CN" sz="2800"/>
          </a:p>
          <a:p>
            <a:pPr lvl="1"/>
            <a:r>
              <a:rPr lang="zh-CN"/>
              <a:t>当模式改变时，只要修改</a:t>
            </a:r>
            <a:r>
              <a:rPr lang="zh-CN" altLang="en-US"/>
              <a:t>外模式</a:t>
            </a:r>
            <a:r>
              <a:rPr lang="zh-CN" altLang="zh-CN"/>
              <a:t>/</a:t>
            </a:r>
            <a:r>
              <a:rPr lang="zh-CN" altLang="en-US"/>
              <a:t>模式映象定义</a:t>
            </a:r>
            <a:r>
              <a:rPr lang="zh-CN"/>
              <a:t>，</a:t>
            </a:r>
            <a:r>
              <a:rPr lang="zh-CN" altLang="en-US"/>
              <a:t>使外模式不变</a:t>
            </a:r>
            <a:endParaRPr lang="en-US" altLang="zh-CN"/>
          </a:p>
          <a:p>
            <a:pPr lvl="1"/>
            <a:r>
              <a:rPr lang="zh-CN" altLang="en-US"/>
              <a:t>应用程序是依据数据的外模式编写的，应用程序不必修改，保证了数据与程序的逻辑独立性，简称</a:t>
            </a:r>
            <a:r>
              <a:rPr lang="zh-CN" altLang="en-US" b="1">
                <a:solidFill>
                  <a:srgbClr val="C00000"/>
                </a:solidFill>
              </a:rPr>
              <a:t>数据的逻辑独立性</a:t>
            </a:r>
            <a:endParaRPr lang="zh-CN" sz="22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2480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模式</a:t>
            </a:r>
            <a:r>
              <a:rPr lang="zh-CN" altLang="zh-CN"/>
              <a:t>/</a:t>
            </a:r>
            <a:r>
              <a:rPr lang="zh-CN"/>
              <a:t>内模式映象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b="1">
                <a:solidFill>
                  <a:srgbClr val="0C0CF2"/>
                </a:solidFill>
              </a:rPr>
              <a:t>定义了模式与内模式之间的对应关系</a:t>
            </a:r>
          </a:p>
          <a:p>
            <a:pPr lvl="1"/>
            <a:r>
              <a:rPr lang="zh-CN" altLang="en-US"/>
              <a:t>例如：</a:t>
            </a:r>
            <a:r>
              <a:rPr lang="zh-CN"/>
              <a:t>模式中的逻辑记录和字段在内部如何表示</a:t>
            </a:r>
            <a:endParaRPr lang="en-US" altLang="zh-CN"/>
          </a:p>
          <a:p>
            <a:pPr lvl="1"/>
            <a:r>
              <a:rPr lang="zh-CN" altLang="zh-CN"/>
              <a:t>模式/内模式映象</a:t>
            </a:r>
            <a:r>
              <a:rPr lang="zh-CN" altLang="en-US"/>
              <a:t>是唯一的</a:t>
            </a:r>
            <a:endParaRPr lang="zh-CN"/>
          </a:p>
          <a:p>
            <a:pPr lvl="1"/>
            <a:endParaRPr lang="zh-CN"/>
          </a:p>
          <a:p>
            <a:r>
              <a:rPr lang="zh-CN" altLang="en-US"/>
              <a:t>保证数据的物理独立性 </a:t>
            </a:r>
          </a:p>
          <a:p>
            <a:pPr lvl="1"/>
            <a:r>
              <a:rPr lang="zh-CN" altLang="en-US"/>
              <a:t>当数据库的存储结构改变了，数据库管理员修改模式／内模式映象，使模式保持不变。</a:t>
            </a:r>
            <a:endParaRPr lang="en-US" altLang="zh-CN"/>
          </a:p>
          <a:p>
            <a:pPr lvl="1"/>
            <a:r>
              <a:rPr lang="zh-CN" altLang="en-US"/>
              <a:t>应用程序不受影响。保证了数据与程序的物理独立性， 简称</a:t>
            </a:r>
            <a:r>
              <a:rPr lang="zh-CN" altLang="en-US" b="1">
                <a:solidFill>
                  <a:srgbClr val="C00000"/>
                </a:solidFill>
              </a:rPr>
              <a:t>数据的物理独立性</a:t>
            </a:r>
            <a:endParaRPr lang="zh-C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8675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CF437-B5F7-4CD3-BD19-C2ECDCA6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数据库系统的组成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D35C9-FDD3-409D-B91F-3454204A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数据库 </a:t>
            </a:r>
          </a:p>
          <a:p>
            <a:r>
              <a:rPr lang="zh-CN" altLang="en-US"/>
              <a:t>数据库管理系统（及其开发工具） </a:t>
            </a:r>
          </a:p>
          <a:p>
            <a:r>
              <a:rPr lang="zh-CN" altLang="en-US"/>
              <a:t>应用程序 </a:t>
            </a:r>
          </a:p>
          <a:p>
            <a:r>
              <a:rPr lang="zh-CN" altLang="en-US"/>
              <a:t>数据库管理</a:t>
            </a:r>
            <a:endParaRPr lang="en-US" altLang="zh-CN"/>
          </a:p>
          <a:p>
            <a:r>
              <a:rPr lang="zh-CN" altLang="en-US"/>
              <a:t>硬件平台及数据库  </a:t>
            </a:r>
          </a:p>
          <a:p>
            <a:r>
              <a:rPr lang="zh-CN" altLang="en-US"/>
              <a:t>软件  </a:t>
            </a:r>
          </a:p>
          <a:p>
            <a:r>
              <a:rPr lang="zh-CN" altLang="en-US"/>
              <a:t>人员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62F9CC-E4AA-4E5D-87D4-58F7C5E2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682777"/>
            <a:ext cx="5033058" cy="34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1020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本课小结</a:t>
            </a:r>
            <a:r>
              <a:rPr lang="en-US" altLang="zh-CN"/>
              <a:t>(1)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数据库系统概述</a:t>
            </a:r>
            <a:endParaRPr lang="en-US" altLang="zh-CN"/>
          </a:p>
          <a:p>
            <a:pPr lvl="1"/>
            <a:r>
              <a:rPr lang="zh-CN" altLang="en-US"/>
              <a:t>数据库的基本概念</a:t>
            </a:r>
            <a:endParaRPr lang="en-US" altLang="zh-CN"/>
          </a:p>
          <a:p>
            <a:pPr lvl="1"/>
            <a:r>
              <a:rPr lang="zh-CN" altLang="en-US"/>
              <a:t>数据管理的发展过程</a:t>
            </a:r>
            <a:endParaRPr lang="en-US" altLang="zh-CN"/>
          </a:p>
          <a:p>
            <a:pPr lvl="1"/>
            <a:r>
              <a:rPr lang="zh-CN" altLang="en-US"/>
              <a:t>数据库系统的特点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数据模型</a:t>
            </a:r>
            <a:endParaRPr lang="en-US" altLang="zh-CN"/>
          </a:p>
          <a:p>
            <a:pPr lvl="1"/>
            <a:r>
              <a:rPr lang="zh-CN" altLang="en-US"/>
              <a:t>数据模型的三要素</a:t>
            </a:r>
            <a:endParaRPr lang="en-US" altLang="zh-CN"/>
          </a:p>
          <a:p>
            <a:pPr lvl="1"/>
            <a:r>
              <a:rPr lang="zh-CN" altLang="en-US"/>
              <a:t>三种主要数据库模型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84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2545D-62B3-498B-9804-5E68249F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本课小结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02024-648F-44BB-A3B6-C7B19F229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数据库系统内部的系统结构 </a:t>
            </a:r>
          </a:p>
          <a:p>
            <a:pPr lvl="1"/>
            <a:r>
              <a:rPr lang="zh-CN" altLang="en-US"/>
              <a:t>数据库系统三级模式结构 </a:t>
            </a:r>
          </a:p>
          <a:p>
            <a:pPr lvl="1"/>
            <a:r>
              <a:rPr lang="zh-CN" altLang="en-US"/>
              <a:t>数据库系统两层映像系统结构 </a:t>
            </a:r>
          </a:p>
          <a:p>
            <a:endParaRPr lang="en-US" altLang="zh-CN"/>
          </a:p>
          <a:p>
            <a:r>
              <a:rPr lang="zh-CN" altLang="en-US"/>
              <a:t>数据库系统的组成 </a:t>
            </a:r>
          </a:p>
        </p:txBody>
      </p:sp>
    </p:spTree>
    <p:extLst>
      <p:ext uri="{BB962C8B-B14F-4D97-AF65-F5344CB8AC3E}">
        <p14:creationId xmlns:p14="http://schemas.microsoft.com/office/powerpoint/2010/main" val="98659450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       </a:t>
            </a:r>
            <a:r>
              <a:rPr lang="zh-CN" altLang="en-US" i="1">
                <a:solidFill>
                  <a:schemeClr val="folHlink"/>
                </a:solidFill>
                <a:ea typeface="楷体_GB2312" pitchFamily="49" charset="-122"/>
              </a:rPr>
              <a:t>下课了。。。</a:t>
            </a:r>
          </a:p>
        </p:txBody>
      </p:sp>
      <p:pic>
        <p:nvPicPr>
          <p:cNvPr id="164867" name="Picture 3" descr="000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grayscl/>
            <a:lum bright="18000" contrast="12000"/>
          </a:blip>
          <a:srcRect/>
          <a:stretch>
            <a:fillRect/>
          </a:stretch>
        </p:blipFill>
        <p:spPr>
          <a:xfrm>
            <a:off x="5418138" y="4422775"/>
            <a:ext cx="1839912" cy="1506538"/>
          </a:xfrm>
          <a:noFill/>
        </p:spPr>
      </p:pic>
      <p:pic>
        <p:nvPicPr>
          <p:cNvPr id="164869" name="Picture 5" descr="bayshore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116013" y="1628775"/>
            <a:ext cx="3240087" cy="4103688"/>
          </a:xfrm>
        </p:spPr>
      </p:pic>
      <p:sp>
        <p:nvSpPr>
          <p:cNvPr id="164870" name="WordArt 6"/>
          <p:cNvSpPr>
            <a:spLocks noChangeArrowheads="1" noChangeShapeType="1" noTextEdit="1"/>
          </p:cNvSpPr>
          <p:nvPr/>
        </p:nvSpPr>
        <p:spPr bwMode="auto">
          <a:xfrm>
            <a:off x="3563938" y="2420938"/>
            <a:ext cx="720725" cy="10080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追</a:t>
            </a:r>
          </a:p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</a:p>
        </p:txBody>
      </p:sp>
    </p:spTree>
    <p:extLst>
      <p:ext uri="{BB962C8B-B14F-4D97-AF65-F5344CB8AC3E}">
        <p14:creationId xmlns:p14="http://schemas.microsoft.com/office/powerpoint/2010/main" val="307872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F9C51-2BA4-4FFE-A316-362A7A8A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菜鸟驿站</a:t>
            </a:r>
          </a:p>
        </p:txBody>
      </p:sp>
      <p:sp>
        <p:nvSpPr>
          <p:cNvPr id="4" name="圆角矩形 6">
            <a:extLst>
              <a:ext uri="{FF2B5EF4-FFF2-40B4-BE49-F238E27FC236}">
                <a16:creationId xmlns:a16="http://schemas.microsoft.com/office/drawing/2014/main" id="{79A2155C-9EAD-4317-98E1-9C0D99F4536A}"/>
              </a:ext>
            </a:extLst>
          </p:cNvPr>
          <p:cNvSpPr/>
          <p:nvPr/>
        </p:nvSpPr>
        <p:spPr>
          <a:xfrm>
            <a:off x="2526030" y="4023995"/>
            <a:ext cx="3658235" cy="2155479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数据库管理系统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34526575-3C53-40A8-B683-82DADF889F63}"/>
              </a:ext>
            </a:extLst>
          </p:cNvPr>
          <p:cNvSpPr/>
          <p:nvPr/>
        </p:nvSpPr>
        <p:spPr>
          <a:xfrm>
            <a:off x="2693669" y="4886847"/>
            <a:ext cx="1395731" cy="79913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宋体" panose="02010600030101010101" pitchFamily="2" charset="-122"/>
              </a:rPr>
              <a:t>MYSQL1</a:t>
            </a:r>
          </a:p>
        </p:txBody>
      </p:sp>
      <p:sp>
        <p:nvSpPr>
          <p:cNvPr id="6" name="双波形 5">
            <a:extLst>
              <a:ext uri="{FF2B5EF4-FFF2-40B4-BE49-F238E27FC236}">
                <a16:creationId xmlns:a16="http://schemas.microsoft.com/office/drawing/2014/main" id="{01732A95-BEAF-45E8-8C73-A12F63F9F15D}"/>
              </a:ext>
            </a:extLst>
          </p:cNvPr>
          <p:cNvSpPr/>
          <p:nvPr/>
        </p:nvSpPr>
        <p:spPr>
          <a:xfrm>
            <a:off x="285750" y="1692276"/>
            <a:ext cx="1800224" cy="616368"/>
          </a:xfrm>
          <a:prstGeom prst="doubleWav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寄、取快递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 160">
            <a:extLst>
              <a:ext uri="{FF2B5EF4-FFF2-40B4-BE49-F238E27FC236}">
                <a16:creationId xmlns:a16="http://schemas.microsoft.com/office/drawing/2014/main" id="{5921CDD8-ABC5-40C2-A881-EAD2A9F14351}"/>
              </a:ext>
            </a:extLst>
          </p:cNvPr>
          <p:cNvSpPr/>
          <p:nvPr/>
        </p:nvSpPr>
        <p:spPr>
          <a:xfrm rot="5100000">
            <a:off x="1354455" y="2755265"/>
            <a:ext cx="1609725" cy="59626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FE0FA1-C0D2-4E07-A2E1-A271F04BD3C4}"/>
              </a:ext>
            </a:extLst>
          </p:cNvPr>
          <p:cNvSpPr txBox="1"/>
          <p:nvPr/>
        </p:nvSpPr>
        <p:spPr>
          <a:xfrm>
            <a:off x="2459860" y="2525226"/>
            <a:ext cx="1863348" cy="923330"/>
          </a:xfrm>
          <a:prstGeom prst="rect">
            <a:avLst/>
          </a:prstGeom>
          <a:gradFill flip="none" rotWithShape="1">
            <a:gsLst>
              <a:gs pos="0">
                <a:srgbClr val="FECF40"/>
              </a:gs>
              <a:gs pos="100000">
                <a:srgbClr val="846C21"/>
              </a:gs>
            </a:gsLst>
            <a:lin ang="16200000" scaled="0"/>
          </a:gra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相关数据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客户、</a:t>
            </a:r>
            <a:r>
              <a:rPr lang="zh-CN" altLang="en-US" sz="1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包裹、地址、寄取信息等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 2050">
            <a:extLst>
              <a:ext uri="{FF2B5EF4-FFF2-40B4-BE49-F238E27FC236}">
                <a16:creationId xmlns:a16="http://schemas.microsoft.com/office/drawing/2014/main" id="{1C9EB989-3BB0-4CE3-A190-9B234AC46829}"/>
              </a:ext>
            </a:extLst>
          </p:cNvPr>
          <p:cNvSpPr/>
          <p:nvPr/>
        </p:nvSpPr>
        <p:spPr bwMode="auto">
          <a:xfrm>
            <a:off x="285750" y="4518660"/>
            <a:ext cx="706755" cy="880745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US" altLang="zh-CN" sz="2000">
                <a:solidFill>
                  <a:schemeClr val="tx1"/>
                </a:solidFill>
              </a:rPr>
              <a:t>DBA</a:t>
            </a:r>
          </a:p>
        </p:txBody>
      </p:sp>
      <p:sp>
        <p:nvSpPr>
          <p:cNvPr id="10" name=" 159">
            <a:extLst>
              <a:ext uri="{FF2B5EF4-FFF2-40B4-BE49-F238E27FC236}">
                <a16:creationId xmlns:a16="http://schemas.microsoft.com/office/drawing/2014/main" id="{043CF6A2-262C-44EC-872D-15389B41563E}"/>
              </a:ext>
            </a:extLst>
          </p:cNvPr>
          <p:cNvSpPr/>
          <p:nvPr/>
        </p:nvSpPr>
        <p:spPr>
          <a:xfrm>
            <a:off x="1100455" y="4953635"/>
            <a:ext cx="1237615" cy="31369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棱台 12">
            <a:extLst>
              <a:ext uri="{FF2B5EF4-FFF2-40B4-BE49-F238E27FC236}">
                <a16:creationId xmlns:a16="http://schemas.microsoft.com/office/drawing/2014/main" id="{AF0D59C2-33B0-41F0-885E-6E2421381AF4}"/>
              </a:ext>
            </a:extLst>
          </p:cNvPr>
          <p:cNvSpPr/>
          <p:nvPr/>
        </p:nvSpPr>
        <p:spPr>
          <a:xfrm>
            <a:off x="6286500" y="1513205"/>
            <a:ext cx="1800225" cy="617800"/>
          </a:xfrm>
          <a:prstGeom prst="beve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菜鸟裹裹</a:t>
            </a:r>
          </a:p>
        </p:txBody>
      </p:sp>
      <p:sp>
        <p:nvSpPr>
          <p:cNvPr id="13" name="直角双向箭头 14">
            <a:extLst>
              <a:ext uri="{FF2B5EF4-FFF2-40B4-BE49-F238E27FC236}">
                <a16:creationId xmlns:a16="http://schemas.microsoft.com/office/drawing/2014/main" id="{D35531B8-89B0-4014-92E7-C4B865CAB72B}"/>
              </a:ext>
            </a:extLst>
          </p:cNvPr>
          <p:cNvSpPr/>
          <p:nvPr/>
        </p:nvSpPr>
        <p:spPr>
          <a:xfrm>
            <a:off x="6372225" y="2225675"/>
            <a:ext cx="1120140" cy="3419296"/>
          </a:xfrm>
          <a:prstGeom prst="leftUpArrow">
            <a:avLst>
              <a:gd name="adj1" fmla="val 19006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B8A851-FE85-49CF-AE42-ED0C5BDAFB95}"/>
              </a:ext>
            </a:extLst>
          </p:cNvPr>
          <p:cNvSpPr txBox="1"/>
          <p:nvPr/>
        </p:nvSpPr>
        <p:spPr>
          <a:xfrm>
            <a:off x="7421524" y="3378299"/>
            <a:ext cx="1502415" cy="646331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16200000" scaled="0"/>
          </a:gra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zh-CN" altLang="en-US" sz="18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访问</a:t>
            </a:r>
            <a:r>
              <a:rPr lang="en-US" altLang="zh-CN" sz="18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18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等数据库</a:t>
            </a:r>
            <a:endParaRPr lang="zh-CN" altLang="en-US" sz="1800">
              <a:solidFill>
                <a:schemeClr val="accent4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E156BD-C190-437D-98EB-F36362776D92}"/>
              </a:ext>
            </a:extLst>
          </p:cNvPr>
          <p:cNvSpPr txBox="1"/>
          <p:nvPr/>
        </p:nvSpPr>
        <p:spPr>
          <a:xfrm>
            <a:off x="1018540" y="5541645"/>
            <a:ext cx="1402080" cy="646331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16200000" scaled="0"/>
          </a:gra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zh-CN" altLang="en-US" sz="1800">
                <a:solidFill>
                  <a:schemeClr val="accent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数据库系统管理</a:t>
            </a:r>
          </a:p>
        </p:txBody>
      </p:sp>
      <p:sp>
        <p:nvSpPr>
          <p:cNvPr id="16" name="虚尾箭头 17">
            <a:extLst>
              <a:ext uri="{FF2B5EF4-FFF2-40B4-BE49-F238E27FC236}">
                <a16:creationId xmlns:a16="http://schemas.microsoft.com/office/drawing/2014/main" id="{AF9136E4-5EAB-44F1-9F4F-31879CE04AB0}"/>
              </a:ext>
            </a:extLst>
          </p:cNvPr>
          <p:cNvSpPr/>
          <p:nvPr/>
        </p:nvSpPr>
        <p:spPr>
          <a:xfrm>
            <a:off x="2411730" y="1731645"/>
            <a:ext cx="3672205" cy="287655"/>
          </a:xfrm>
          <a:prstGeom prst="striped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5AE7D4-D884-409A-80F4-C3BEABCEDFE3}"/>
              </a:ext>
            </a:extLst>
          </p:cNvPr>
          <p:cNvSpPr txBox="1"/>
          <p:nvPr/>
        </p:nvSpPr>
        <p:spPr>
          <a:xfrm>
            <a:off x="3382010" y="1307465"/>
            <a:ext cx="1402080" cy="384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软件开发</a:t>
            </a:r>
          </a:p>
        </p:txBody>
      </p:sp>
      <p:sp>
        <p:nvSpPr>
          <p:cNvPr id="19" name="流程图: 磁盘 18">
            <a:extLst>
              <a:ext uri="{FF2B5EF4-FFF2-40B4-BE49-F238E27FC236}">
                <a16:creationId xmlns:a16="http://schemas.microsoft.com/office/drawing/2014/main" id="{2E5780BD-49B2-47B6-AB8E-BCFD75C21877}"/>
              </a:ext>
            </a:extLst>
          </p:cNvPr>
          <p:cNvSpPr/>
          <p:nvPr/>
        </p:nvSpPr>
        <p:spPr>
          <a:xfrm>
            <a:off x="4505030" y="4856477"/>
            <a:ext cx="1395731" cy="79913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宋体" panose="02010600030101010101" pitchFamily="2" charset="-122"/>
              </a:rPr>
              <a:t>MYSQL2</a:t>
            </a:r>
          </a:p>
        </p:txBody>
      </p:sp>
    </p:spTree>
    <p:extLst>
      <p:ext uri="{BB962C8B-B14F-4D97-AF65-F5344CB8AC3E}">
        <p14:creationId xmlns:p14="http://schemas.microsoft.com/office/powerpoint/2010/main" val="356942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526030" y="4023995"/>
            <a:ext cx="3658235" cy="2155479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数据库管理系统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学习内容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2964180" y="5128895"/>
            <a:ext cx="991235" cy="870901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宋体" panose="02010600030101010101" pitchFamily="2" charset="-122"/>
              </a:rPr>
              <a:t>DB1</a:t>
            </a:r>
          </a:p>
        </p:txBody>
      </p:sp>
      <p:sp>
        <p:nvSpPr>
          <p:cNvPr id="5" name="双波形 4"/>
          <p:cNvSpPr/>
          <p:nvPr/>
        </p:nvSpPr>
        <p:spPr>
          <a:xfrm>
            <a:off x="457200" y="1692275"/>
            <a:ext cx="1512570" cy="611292"/>
          </a:xfrm>
          <a:prstGeom prst="doubleWav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问题域</a:t>
            </a:r>
          </a:p>
        </p:txBody>
      </p:sp>
      <p:sp>
        <p:nvSpPr>
          <p:cNvPr id="160" name=" 160"/>
          <p:cNvSpPr/>
          <p:nvPr/>
        </p:nvSpPr>
        <p:spPr>
          <a:xfrm rot="5100000">
            <a:off x="1354455" y="2755265"/>
            <a:ext cx="1609725" cy="59626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20620" y="2744470"/>
            <a:ext cx="1402080" cy="384810"/>
          </a:xfrm>
          <a:prstGeom prst="rect">
            <a:avLst/>
          </a:prstGeom>
          <a:gradFill flip="none" rotWithShape="1">
            <a:gsLst>
              <a:gs pos="0">
                <a:srgbClr val="FECF40"/>
              </a:gs>
              <a:gs pos="100000">
                <a:srgbClr val="846C21"/>
              </a:gs>
            </a:gsLst>
            <a:lin ang="16200000" scaled="0"/>
          </a:gra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数据库设计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285750" y="4518660"/>
            <a:ext cx="706755" cy="880745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US" altLang="zh-CN" sz="2000">
                <a:solidFill>
                  <a:schemeClr val="tx1"/>
                </a:solidFill>
              </a:rPr>
              <a:t>DBA</a:t>
            </a:r>
          </a:p>
        </p:txBody>
      </p:sp>
      <p:sp>
        <p:nvSpPr>
          <p:cNvPr id="159" name=" 159"/>
          <p:cNvSpPr/>
          <p:nvPr/>
        </p:nvSpPr>
        <p:spPr>
          <a:xfrm>
            <a:off x="1100455" y="4953635"/>
            <a:ext cx="1237615" cy="31369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4784090" y="5111115"/>
            <a:ext cx="991235" cy="915499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宋体" panose="02010600030101010101" pitchFamily="2" charset="-122"/>
              </a:rPr>
              <a:t>DB2</a:t>
            </a:r>
          </a:p>
        </p:txBody>
      </p:sp>
      <p:sp>
        <p:nvSpPr>
          <p:cNvPr id="13" name="棱台 12"/>
          <p:cNvSpPr/>
          <p:nvPr/>
        </p:nvSpPr>
        <p:spPr>
          <a:xfrm>
            <a:off x="6286500" y="1513205"/>
            <a:ext cx="1800225" cy="617800"/>
          </a:xfrm>
          <a:prstGeom prst="beve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应用软件</a:t>
            </a:r>
          </a:p>
        </p:txBody>
      </p:sp>
      <p:sp>
        <p:nvSpPr>
          <p:cNvPr id="15" name="直角双向箭头 14"/>
          <p:cNvSpPr/>
          <p:nvPr/>
        </p:nvSpPr>
        <p:spPr>
          <a:xfrm>
            <a:off x="6372225" y="2225675"/>
            <a:ext cx="1120140" cy="3419296"/>
          </a:xfrm>
          <a:prstGeom prst="leftUpArrow">
            <a:avLst>
              <a:gd name="adj1" fmla="val 19006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56349" y="3352725"/>
            <a:ext cx="1410970" cy="369332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16200000" scaled="0"/>
          </a:gra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800">
                <a:solidFill>
                  <a:schemeClr val="accent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18540" y="5541645"/>
            <a:ext cx="1402080" cy="38481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16200000" scaled="0"/>
          </a:gra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800">
                <a:solidFill>
                  <a:schemeClr val="accent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数据库管理</a:t>
            </a:r>
          </a:p>
        </p:txBody>
      </p:sp>
      <p:sp>
        <p:nvSpPr>
          <p:cNvPr id="18" name="虚尾箭头 17"/>
          <p:cNvSpPr/>
          <p:nvPr/>
        </p:nvSpPr>
        <p:spPr>
          <a:xfrm>
            <a:off x="2411730" y="1731645"/>
            <a:ext cx="3672205" cy="287655"/>
          </a:xfrm>
          <a:prstGeom prst="striped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82010" y="1307465"/>
            <a:ext cx="1402080" cy="384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软件开发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857250" y="1772816"/>
            <a:ext cx="8222615" cy="4543425"/>
          </a:xfrm>
          <a:custGeom>
            <a:avLst/>
            <a:gdLst>
              <a:gd name="connisteX0" fmla="*/ 1494155 w 8222615"/>
              <a:gd name="connsiteY0" fmla="*/ 43180 h 4543425"/>
              <a:gd name="connisteX1" fmla="*/ 1606550 w 8222615"/>
              <a:gd name="connsiteY1" fmla="*/ 34925 h 4543425"/>
              <a:gd name="connisteX2" fmla="*/ 1736090 w 8222615"/>
              <a:gd name="connsiteY2" fmla="*/ 34925 h 4543425"/>
              <a:gd name="connisteX3" fmla="*/ 1822450 w 8222615"/>
              <a:gd name="connsiteY3" fmla="*/ 34925 h 4543425"/>
              <a:gd name="connisteX4" fmla="*/ 1917065 w 8222615"/>
              <a:gd name="connsiteY4" fmla="*/ 34925 h 4543425"/>
              <a:gd name="connisteX5" fmla="*/ 2003425 w 8222615"/>
              <a:gd name="connsiteY5" fmla="*/ 34925 h 4543425"/>
              <a:gd name="connisteX6" fmla="*/ 2098675 w 8222615"/>
              <a:gd name="connsiteY6" fmla="*/ 34925 h 4543425"/>
              <a:gd name="connisteX7" fmla="*/ 2202180 w 8222615"/>
              <a:gd name="connsiteY7" fmla="*/ 26035 h 4543425"/>
              <a:gd name="connisteX8" fmla="*/ 2305685 w 8222615"/>
              <a:gd name="connsiteY8" fmla="*/ 17145 h 4543425"/>
              <a:gd name="connisteX9" fmla="*/ 2409825 w 8222615"/>
              <a:gd name="connsiteY9" fmla="*/ 8890 h 4543425"/>
              <a:gd name="connisteX10" fmla="*/ 2504440 w 8222615"/>
              <a:gd name="connsiteY10" fmla="*/ 8890 h 4543425"/>
              <a:gd name="connisteX11" fmla="*/ 2590800 w 8222615"/>
              <a:gd name="connsiteY11" fmla="*/ 8890 h 4543425"/>
              <a:gd name="connisteX12" fmla="*/ 2686050 w 8222615"/>
              <a:gd name="connsiteY12" fmla="*/ 8890 h 4543425"/>
              <a:gd name="connisteX13" fmla="*/ 2772410 w 8222615"/>
              <a:gd name="connsiteY13" fmla="*/ 8890 h 4543425"/>
              <a:gd name="connisteX14" fmla="*/ 2858770 w 8222615"/>
              <a:gd name="connsiteY14" fmla="*/ 8890 h 4543425"/>
              <a:gd name="connisteX15" fmla="*/ 2979420 w 8222615"/>
              <a:gd name="connsiteY15" fmla="*/ 0 h 4543425"/>
              <a:gd name="connisteX16" fmla="*/ 3048635 w 8222615"/>
              <a:gd name="connsiteY16" fmla="*/ 0 h 4543425"/>
              <a:gd name="connisteX17" fmla="*/ 3134995 w 8222615"/>
              <a:gd name="connsiteY17" fmla="*/ 0 h 4543425"/>
              <a:gd name="connisteX18" fmla="*/ 3213100 w 8222615"/>
              <a:gd name="connsiteY18" fmla="*/ 8890 h 4543425"/>
              <a:gd name="connisteX19" fmla="*/ 3290570 w 8222615"/>
              <a:gd name="connsiteY19" fmla="*/ 43180 h 4543425"/>
              <a:gd name="connisteX20" fmla="*/ 3368040 w 8222615"/>
              <a:gd name="connsiteY20" fmla="*/ 60325 h 4543425"/>
              <a:gd name="connisteX21" fmla="*/ 3446145 w 8222615"/>
              <a:gd name="connsiteY21" fmla="*/ 86360 h 4543425"/>
              <a:gd name="connisteX22" fmla="*/ 3515360 w 8222615"/>
              <a:gd name="connsiteY22" fmla="*/ 121285 h 4543425"/>
              <a:gd name="connisteX23" fmla="*/ 3575685 w 8222615"/>
              <a:gd name="connsiteY23" fmla="*/ 190500 h 4543425"/>
              <a:gd name="connisteX24" fmla="*/ 3592830 w 8222615"/>
              <a:gd name="connsiteY24" fmla="*/ 267970 h 4543425"/>
              <a:gd name="connisteX25" fmla="*/ 3601720 w 8222615"/>
              <a:gd name="connsiteY25" fmla="*/ 345440 h 4543425"/>
              <a:gd name="connisteX26" fmla="*/ 3592830 w 8222615"/>
              <a:gd name="connsiteY26" fmla="*/ 431800 h 4543425"/>
              <a:gd name="connisteX27" fmla="*/ 3549650 w 8222615"/>
              <a:gd name="connsiteY27" fmla="*/ 501015 h 4543425"/>
              <a:gd name="connisteX28" fmla="*/ 3480435 w 8222615"/>
              <a:gd name="connsiteY28" fmla="*/ 570230 h 4543425"/>
              <a:gd name="connisteX29" fmla="*/ 3429000 w 8222615"/>
              <a:gd name="connsiteY29" fmla="*/ 639445 h 4543425"/>
              <a:gd name="connisteX30" fmla="*/ 3420110 w 8222615"/>
              <a:gd name="connsiteY30" fmla="*/ 708660 h 4543425"/>
              <a:gd name="connisteX31" fmla="*/ 3515360 w 8222615"/>
              <a:gd name="connsiteY31" fmla="*/ 742950 h 4543425"/>
              <a:gd name="connisteX32" fmla="*/ 3609975 w 8222615"/>
              <a:gd name="connsiteY32" fmla="*/ 760095 h 4543425"/>
              <a:gd name="connisteX33" fmla="*/ 3688080 w 8222615"/>
              <a:gd name="connsiteY33" fmla="*/ 768985 h 4543425"/>
              <a:gd name="connisteX34" fmla="*/ 3774440 w 8222615"/>
              <a:gd name="connsiteY34" fmla="*/ 768985 h 4543425"/>
              <a:gd name="connisteX35" fmla="*/ 3860800 w 8222615"/>
              <a:gd name="connsiteY35" fmla="*/ 777240 h 4543425"/>
              <a:gd name="connisteX36" fmla="*/ 3964305 w 8222615"/>
              <a:gd name="connsiteY36" fmla="*/ 795020 h 4543425"/>
              <a:gd name="connisteX37" fmla="*/ 4059555 w 8222615"/>
              <a:gd name="connsiteY37" fmla="*/ 795020 h 4543425"/>
              <a:gd name="connisteX38" fmla="*/ 4189095 w 8222615"/>
              <a:gd name="connsiteY38" fmla="*/ 795020 h 4543425"/>
              <a:gd name="connisteX39" fmla="*/ 4318635 w 8222615"/>
              <a:gd name="connsiteY39" fmla="*/ 786130 h 4543425"/>
              <a:gd name="connisteX40" fmla="*/ 4448175 w 8222615"/>
              <a:gd name="connsiteY40" fmla="*/ 777240 h 4543425"/>
              <a:gd name="connisteX41" fmla="*/ 4577715 w 8222615"/>
              <a:gd name="connsiteY41" fmla="*/ 751840 h 4543425"/>
              <a:gd name="connisteX42" fmla="*/ 4707255 w 8222615"/>
              <a:gd name="connsiteY42" fmla="*/ 742950 h 4543425"/>
              <a:gd name="connisteX43" fmla="*/ 4853940 w 8222615"/>
              <a:gd name="connsiteY43" fmla="*/ 734060 h 4543425"/>
              <a:gd name="connisteX44" fmla="*/ 4974590 w 8222615"/>
              <a:gd name="connsiteY44" fmla="*/ 716915 h 4543425"/>
              <a:gd name="connisteX45" fmla="*/ 5104130 w 8222615"/>
              <a:gd name="connsiteY45" fmla="*/ 690880 h 4543425"/>
              <a:gd name="connisteX46" fmla="*/ 5216525 w 8222615"/>
              <a:gd name="connsiteY46" fmla="*/ 673735 h 4543425"/>
              <a:gd name="connisteX47" fmla="*/ 5337810 w 8222615"/>
              <a:gd name="connsiteY47" fmla="*/ 639445 h 4543425"/>
              <a:gd name="connisteX48" fmla="*/ 5441315 w 8222615"/>
              <a:gd name="connsiteY48" fmla="*/ 613410 h 4543425"/>
              <a:gd name="connisteX49" fmla="*/ 5544820 w 8222615"/>
              <a:gd name="connsiteY49" fmla="*/ 604520 h 4543425"/>
              <a:gd name="connisteX50" fmla="*/ 5631180 w 8222615"/>
              <a:gd name="connsiteY50" fmla="*/ 579120 h 4543425"/>
              <a:gd name="connisteX51" fmla="*/ 5726430 w 8222615"/>
              <a:gd name="connsiteY51" fmla="*/ 544195 h 4543425"/>
              <a:gd name="connisteX52" fmla="*/ 5812790 w 8222615"/>
              <a:gd name="connsiteY52" fmla="*/ 527050 h 4543425"/>
              <a:gd name="connisteX53" fmla="*/ 5890260 w 8222615"/>
              <a:gd name="connsiteY53" fmla="*/ 492760 h 4543425"/>
              <a:gd name="connisteX54" fmla="*/ 6011545 w 8222615"/>
              <a:gd name="connsiteY54" fmla="*/ 449580 h 4543425"/>
              <a:gd name="connisteX55" fmla="*/ 6080125 w 8222615"/>
              <a:gd name="connsiteY55" fmla="*/ 414655 h 4543425"/>
              <a:gd name="connisteX56" fmla="*/ 6192520 w 8222615"/>
              <a:gd name="connsiteY56" fmla="*/ 363220 h 4543425"/>
              <a:gd name="connisteX57" fmla="*/ 6261735 w 8222615"/>
              <a:gd name="connsiteY57" fmla="*/ 320040 h 4543425"/>
              <a:gd name="connisteX58" fmla="*/ 6348095 w 8222615"/>
              <a:gd name="connsiteY58" fmla="*/ 267970 h 4543425"/>
              <a:gd name="connisteX59" fmla="*/ 6417310 w 8222615"/>
              <a:gd name="connsiteY59" fmla="*/ 207645 h 4543425"/>
              <a:gd name="connisteX60" fmla="*/ 6494780 w 8222615"/>
              <a:gd name="connsiteY60" fmla="*/ 172720 h 4543425"/>
              <a:gd name="connisteX61" fmla="*/ 6563995 w 8222615"/>
              <a:gd name="connsiteY61" fmla="*/ 138430 h 4543425"/>
              <a:gd name="connisteX62" fmla="*/ 6633210 w 8222615"/>
              <a:gd name="connsiteY62" fmla="*/ 95250 h 4543425"/>
              <a:gd name="connisteX63" fmla="*/ 6702425 w 8222615"/>
              <a:gd name="connsiteY63" fmla="*/ 60325 h 4543425"/>
              <a:gd name="connisteX64" fmla="*/ 6779895 w 8222615"/>
              <a:gd name="connsiteY64" fmla="*/ 52070 h 4543425"/>
              <a:gd name="connisteX65" fmla="*/ 6858000 w 8222615"/>
              <a:gd name="connsiteY65" fmla="*/ 43180 h 4543425"/>
              <a:gd name="connisteX66" fmla="*/ 6944360 w 8222615"/>
              <a:gd name="connsiteY66" fmla="*/ 43180 h 4543425"/>
              <a:gd name="connisteX67" fmla="*/ 7013575 w 8222615"/>
              <a:gd name="connsiteY67" fmla="*/ 52070 h 4543425"/>
              <a:gd name="connisteX68" fmla="*/ 7091045 w 8222615"/>
              <a:gd name="connsiteY68" fmla="*/ 69215 h 4543425"/>
              <a:gd name="connisteX69" fmla="*/ 7160260 w 8222615"/>
              <a:gd name="connsiteY69" fmla="*/ 78105 h 4543425"/>
              <a:gd name="connisteX70" fmla="*/ 7229475 w 8222615"/>
              <a:gd name="connsiteY70" fmla="*/ 95250 h 4543425"/>
              <a:gd name="connisteX71" fmla="*/ 7315835 w 8222615"/>
              <a:gd name="connsiteY71" fmla="*/ 121285 h 4543425"/>
              <a:gd name="connisteX72" fmla="*/ 7384415 w 8222615"/>
              <a:gd name="connsiteY72" fmla="*/ 138430 h 4543425"/>
              <a:gd name="connisteX73" fmla="*/ 7462520 w 8222615"/>
              <a:gd name="connsiteY73" fmla="*/ 172720 h 4543425"/>
              <a:gd name="connisteX74" fmla="*/ 7548880 w 8222615"/>
              <a:gd name="connsiteY74" fmla="*/ 207645 h 4543425"/>
              <a:gd name="connisteX75" fmla="*/ 7618095 w 8222615"/>
              <a:gd name="connsiteY75" fmla="*/ 233680 h 4543425"/>
              <a:gd name="connisteX76" fmla="*/ 7686675 w 8222615"/>
              <a:gd name="connsiteY76" fmla="*/ 285115 h 4543425"/>
              <a:gd name="connisteX77" fmla="*/ 7755890 w 8222615"/>
              <a:gd name="connsiteY77" fmla="*/ 337185 h 4543425"/>
              <a:gd name="connisteX78" fmla="*/ 7825105 w 8222615"/>
              <a:gd name="connsiteY78" fmla="*/ 380365 h 4543425"/>
              <a:gd name="connisteX79" fmla="*/ 7894320 w 8222615"/>
              <a:gd name="connsiteY79" fmla="*/ 414655 h 4543425"/>
              <a:gd name="connisteX80" fmla="*/ 7963535 w 8222615"/>
              <a:gd name="connsiteY80" fmla="*/ 431800 h 4543425"/>
              <a:gd name="connisteX81" fmla="*/ 8032750 w 8222615"/>
              <a:gd name="connsiteY81" fmla="*/ 466725 h 4543425"/>
              <a:gd name="connisteX82" fmla="*/ 8101330 w 8222615"/>
              <a:gd name="connsiteY82" fmla="*/ 518160 h 4543425"/>
              <a:gd name="connisteX83" fmla="*/ 8170545 w 8222615"/>
              <a:gd name="connsiteY83" fmla="*/ 587375 h 4543425"/>
              <a:gd name="connisteX84" fmla="*/ 8213725 w 8222615"/>
              <a:gd name="connsiteY84" fmla="*/ 656590 h 4543425"/>
              <a:gd name="connisteX85" fmla="*/ 8222615 w 8222615"/>
              <a:gd name="connsiteY85" fmla="*/ 725805 h 4543425"/>
              <a:gd name="connisteX86" fmla="*/ 8196580 w 8222615"/>
              <a:gd name="connsiteY86" fmla="*/ 795020 h 4543425"/>
              <a:gd name="connisteX87" fmla="*/ 8144510 w 8222615"/>
              <a:gd name="connsiteY87" fmla="*/ 863600 h 4543425"/>
              <a:gd name="connisteX88" fmla="*/ 8084185 w 8222615"/>
              <a:gd name="connsiteY88" fmla="*/ 932815 h 4543425"/>
              <a:gd name="connisteX89" fmla="*/ 8032750 w 8222615"/>
              <a:gd name="connsiteY89" fmla="*/ 1002030 h 4543425"/>
              <a:gd name="connisteX90" fmla="*/ 7963535 w 8222615"/>
              <a:gd name="connsiteY90" fmla="*/ 1062355 h 4543425"/>
              <a:gd name="connisteX91" fmla="*/ 7894320 w 8222615"/>
              <a:gd name="connsiteY91" fmla="*/ 1123315 h 4543425"/>
              <a:gd name="connisteX92" fmla="*/ 7816215 w 8222615"/>
              <a:gd name="connsiteY92" fmla="*/ 1166495 h 4543425"/>
              <a:gd name="connisteX93" fmla="*/ 7738745 w 8222615"/>
              <a:gd name="connsiteY93" fmla="*/ 1200785 h 4543425"/>
              <a:gd name="connisteX94" fmla="*/ 7643495 w 8222615"/>
              <a:gd name="connsiteY94" fmla="*/ 1217930 h 4543425"/>
              <a:gd name="connisteX95" fmla="*/ 7557135 w 8222615"/>
              <a:gd name="connsiteY95" fmla="*/ 1252855 h 4543425"/>
              <a:gd name="connisteX96" fmla="*/ 7445375 w 8222615"/>
              <a:gd name="connsiteY96" fmla="*/ 1261110 h 4543425"/>
              <a:gd name="connisteX97" fmla="*/ 7315835 w 8222615"/>
              <a:gd name="connsiteY97" fmla="*/ 1287145 h 4543425"/>
              <a:gd name="connisteX98" fmla="*/ 7194550 w 8222615"/>
              <a:gd name="connsiteY98" fmla="*/ 1313180 h 4543425"/>
              <a:gd name="connisteX99" fmla="*/ 7073900 w 8222615"/>
              <a:gd name="connsiteY99" fmla="*/ 1330325 h 4543425"/>
              <a:gd name="connisteX100" fmla="*/ 6969760 w 8222615"/>
              <a:gd name="connsiteY100" fmla="*/ 1364615 h 4543425"/>
              <a:gd name="connisteX101" fmla="*/ 6883400 w 8222615"/>
              <a:gd name="connsiteY101" fmla="*/ 1382395 h 4543425"/>
              <a:gd name="connisteX102" fmla="*/ 6797040 w 8222615"/>
              <a:gd name="connsiteY102" fmla="*/ 1399540 h 4543425"/>
              <a:gd name="connisteX103" fmla="*/ 6710680 w 8222615"/>
              <a:gd name="connsiteY103" fmla="*/ 1433830 h 4543425"/>
              <a:gd name="connisteX104" fmla="*/ 6642100 w 8222615"/>
              <a:gd name="connsiteY104" fmla="*/ 1485900 h 4543425"/>
              <a:gd name="connisteX105" fmla="*/ 6537960 w 8222615"/>
              <a:gd name="connsiteY105" fmla="*/ 1555115 h 4543425"/>
              <a:gd name="connisteX106" fmla="*/ 6443345 w 8222615"/>
              <a:gd name="connsiteY106" fmla="*/ 1632585 h 4543425"/>
              <a:gd name="connisteX107" fmla="*/ 6365240 w 8222615"/>
              <a:gd name="connsiteY107" fmla="*/ 1736090 h 4543425"/>
              <a:gd name="connisteX108" fmla="*/ 6296660 w 8222615"/>
              <a:gd name="connsiteY108" fmla="*/ 1814195 h 4543425"/>
              <a:gd name="connisteX109" fmla="*/ 6227445 w 8222615"/>
              <a:gd name="connsiteY109" fmla="*/ 1883410 h 4543425"/>
              <a:gd name="connisteX110" fmla="*/ 6175375 w 8222615"/>
              <a:gd name="connsiteY110" fmla="*/ 1951990 h 4543425"/>
              <a:gd name="connisteX111" fmla="*/ 6123305 w 8222615"/>
              <a:gd name="connsiteY111" fmla="*/ 2030095 h 4543425"/>
              <a:gd name="connisteX112" fmla="*/ 6097905 w 8222615"/>
              <a:gd name="connsiteY112" fmla="*/ 2099310 h 4543425"/>
              <a:gd name="connisteX113" fmla="*/ 6080125 w 8222615"/>
              <a:gd name="connsiteY113" fmla="*/ 2167890 h 4543425"/>
              <a:gd name="connisteX114" fmla="*/ 6054725 w 8222615"/>
              <a:gd name="connsiteY114" fmla="*/ 2254250 h 4543425"/>
              <a:gd name="connisteX115" fmla="*/ 6036945 w 8222615"/>
              <a:gd name="connsiteY115" fmla="*/ 2323465 h 4543425"/>
              <a:gd name="connisteX116" fmla="*/ 6019800 w 8222615"/>
              <a:gd name="connsiteY116" fmla="*/ 2401570 h 4543425"/>
              <a:gd name="connisteX117" fmla="*/ 6002655 w 8222615"/>
              <a:gd name="connsiteY117" fmla="*/ 2470150 h 4543425"/>
              <a:gd name="connisteX118" fmla="*/ 5985510 w 8222615"/>
              <a:gd name="connsiteY118" fmla="*/ 2548255 h 4543425"/>
              <a:gd name="connisteX119" fmla="*/ 5968365 w 8222615"/>
              <a:gd name="connsiteY119" fmla="*/ 2634615 h 4543425"/>
              <a:gd name="connisteX120" fmla="*/ 5950585 w 8222615"/>
              <a:gd name="connsiteY120" fmla="*/ 2712085 h 4543425"/>
              <a:gd name="connisteX121" fmla="*/ 5933440 w 8222615"/>
              <a:gd name="connsiteY121" fmla="*/ 2790190 h 4543425"/>
              <a:gd name="connisteX122" fmla="*/ 5925185 w 8222615"/>
              <a:gd name="connsiteY122" fmla="*/ 2884805 h 4543425"/>
              <a:gd name="connisteX123" fmla="*/ 5907405 w 8222615"/>
              <a:gd name="connsiteY123" fmla="*/ 2954020 h 4543425"/>
              <a:gd name="connisteX124" fmla="*/ 5899150 w 8222615"/>
              <a:gd name="connsiteY124" fmla="*/ 3032125 h 4543425"/>
              <a:gd name="connisteX125" fmla="*/ 5890260 w 8222615"/>
              <a:gd name="connsiteY125" fmla="*/ 3126740 h 4543425"/>
              <a:gd name="connisteX126" fmla="*/ 5882005 w 8222615"/>
              <a:gd name="connsiteY126" fmla="*/ 3213100 h 4543425"/>
              <a:gd name="connisteX127" fmla="*/ 5864225 w 8222615"/>
              <a:gd name="connsiteY127" fmla="*/ 3282315 h 4543425"/>
              <a:gd name="connisteX128" fmla="*/ 5847080 w 8222615"/>
              <a:gd name="connsiteY128" fmla="*/ 3377565 h 4543425"/>
              <a:gd name="connisteX129" fmla="*/ 5829935 w 8222615"/>
              <a:gd name="connsiteY129" fmla="*/ 3455035 h 4543425"/>
              <a:gd name="connisteX130" fmla="*/ 5803900 w 8222615"/>
              <a:gd name="connsiteY130" fmla="*/ 3532505 h 4543425"/>
              <a:gd name="connisteX131" fmla="*/ 5786755 w 8222615"/>
              <a:gd name="connsiteY131" fmla="*/ 3619500 h 4543425"/>
              <a:gd name="connisteX132" fmla="*/ 5752465 w 8222615"/>
              <a:gd name="connsiteY132" fmla="*/ 3688080 h 4543425"/>
              <a:gd name="connisteX133" fmla="*/ 5700395 w 8222615"/>
              <a:gd name="connsiteY133" fmla="*/ 3766185 h 4543425"/>
              <a:gd name="connisteX134" fmla="*/ 5648325 w 8222615"/>
              <a:gd name="connsiteY134" fmla="*/ 3835400 h 4543425"/>
              <a:gd name="connisteX135" fmla="*/ 5596890 w 8222615"/>
              <a:gd name="connsiteY135" fmla="*/ 3912870 h 4543425"/>
              <a:gd name="connisteX136" fmla="*/ 5527675 w 8222615"/>
              <a:gd name="connsiteY136" fmla="*/ 3973195 h 4543425"/>
              <a:gd name="connisteX137" fmla="*/ 5458460 w 8222615"/>
              <a:gd name="connsiteY137" fmla="*/ 3999230 h 4543425"/>
              <a:gd name="connisteX138" fmla="*/ 5372100 w 8222615"/>
              <a:gd name="connsiteY138" fmla="*/ 4051300 h 4543425"/>
              <a:gd name="connisteX139" fmla="*/ 5285740 w 8222615"/>
              <a:gd name="connsiteY139" fmla="*/ 4085590 h 4543425"/>
              <a:gd name="connisteX140" fmla="*/ 5190490 w 8222615"/>
              <a:gd name="connsiteY140" fmla="*/ 4111625 h 4543425"/>
              <a:gd name="connisteX141" fmla="*/ 5121910 w 8222615"/>
              <a:gd name="connsiteY141" fmla="*/ 4145915 h 4543425"/>
              <a:gd name="connisteX142" fmla="*/ 5043805 w 8222615"/>
              <a:gd name="connsiteY142" fmla="*/ 4163060 h 4543425"/>
              <a:gd name="connisteX143" fmla="*/ 4957445 w 8222615"/>
              <a:gd name="connsiteY143" fmla="*/ 4180840 h 4543425"/>
              <a:gd name="connisteX144" fmla="*/ 4871085 w 8222615"/>
              <a:gd name="connsiteY144" fmla="*/ 4197985 h 4543425"/>
              <a:gd name="connisteX145" fmla="*/ 4784725 w 8222615"/>
              <a:gd name="connsiteY145" fmla="*/ 4215130 h 4543425"/>
              <a:gd name="connisteX146" fmla="*/ 4681220 w 8222615"/>
              <a:gd name="connsiteY146" fmla="*/ 4232275 h 4543425"/>
              <a:gd name="connisteX147" fmla="*/ 4577715 w 8222615"/>
              <a:gd name="connsiteY147" fmla="*/ 4249420 h 4543425"/>
              <a:gd name="connisteX148" fmla="*/ 4456430 w 8222615"/>
              <a:gd name="connsiteY148" fmla="*/ 4267200 h 4543425"/>
              <a:gd name="connisteX149" fmla="*/ 4335780 w 8222615"/>
              <a:gd name="connsiteY149" fmla="*/ 4292600 h 4543425"/>
              <a:gd name="connisteX150" fmla="*/ 4214495 w 8222615"/>
              <a:gd name="connsiteY150" fmla="*/ 4310380 h 4543425"/>
              <a:gd name="connisteX151" fmla="*/ 4093845 w 8222615"/>
              <a:gd name="connsiteY151" fmla="*/ 4310380 h 4543425"/>
              <a:gd name="connisteX152" fmla="*/ 3973195 w 8222615"/>
              <a:gd name="connsiteY152" fmla="*/ 4327525 h 4543425"/>
              <a:gd name="connisteX153" fmla="*/ 3851910 w 8222615"/>
              <a:gd name="connsiteY153" fmla="*/ 4353560 h 4543425"/>
              <a:gd name="connisteX154" fmla="*/ 3731260 w 8222615"/>
              <a:gd name="connsiteY154" fmla="*/ 4361815 h 4543425"/>
              <a:gd name="connisteX155" fmla="*/ 3601720 w 8222615"/>
              <a:gd name="connsiteY155" fmla="*/ 4361815 h 4543425"/>
              <a:gd name="connisteX156" fmla="*/ 3480435 w 8222615"/>
              <a:gd name="connsiteY156" fmla="*/ 4378960 h 4543425"/>
              <a:gd name="connisteX157" fmla="*/ 3411220 w 8222615"/>
              <a:gd name="connsiteY157" fmla="*/ 4387850 h 4543425"/>
              <a:gd name="connisteX158" fmla="*/ 3333750 w 8222615"/>
              <a:gd name="connsiteY158" fmla="*/ 4404995 h 4543425"/>
              <a:gd name="connisteX159" fmla="*/ 3187065 w 8222615"/>
              <a:gd name="connsiteY159" fmla="*/ 4413885 h 4543425"/>
              <a:gd name="connisteX160" fmla="*/ 3048635 w 8222615"/>
              <a:gd name="connsiteY160" fmla="*/ 4431030 h 4543425"/>
              <a:gd name="connisteX161" fmla="*/ 2979420 w 8222615"/>
              <a:gd name="connsiteY161" fmla="*/ 4439920 h 4543425"/>
              <a:gd name="connisteX162" fmla="*/ 2884805 w 8222615"/>
              <a:gd name="connsiteY162" fmla="*/ 4457065 h 4543425"/>
              <a:gd name="connisteX163" fmla="*/ 2798445 w 8222615"/>
              <a:gd name="connsiteY163" fmla="*/ 4465955 h 4543425"/>
              <a:gd name="connisteX164" fmla="*/ 2703195 w 8222615"/>
              <a:gd name="connsiteY164" fmla="*/ 4465955 h 4543425"/>
              <a:gd name="connisteX165" fmla="*/ 2607945 w 8222615"/>
              <a:gd name="connsiteY165" fmla="*/ 4474210 h 4543425"/>
              <a:gd name="connisteX166" fmla="*/ 2521585 w 8222615"/>
              <a:gd name="connsiteY166" fmla="*/ 4491355 h 4543425"/>
              <a:gd name="connisteX167" fmla="*/ 2435225 w 8222615"/>
              <a:gd name="connsiteY167" fmla="*/ 4500245 h 4543425"/>
              <a:gd name="connisteX168" fmla="*/ 2357755 w 8222615"/>
              <a:gd name="connsiteY168" fmla="*/ 4509135 h 4543425"/>
              <a:gd name="connisteX169" fmla="*/ 2288540 w 8222615"/>
              <a:gd name="connsiteY169" fmla="*/ 4509135 h 4543425"/>
              <a:gd name="connisteX170" fmla="*/ 2219325 w 8222615"/>
              <a:gd name="connsiteY170" fmla="*/ 4509135 h 4543425"/>
              <a:gd name="connisteX171" fmla="*/ 2141855 w 8222615"/>
              <a:gd name="connsiteY171" fmla="*/ 4509135 h 4543425"/>
              <a:gd name="connisteX172" fmla="*/ 2072640 w 8222615"/>
              <a:gd name="connsiteY172" fmla="*/ 4509135 h 4543425"/>
              <a:gd name="connisteX173" fmla="*/ 1995170 w 8222615"/>
              <a:gd name="connsiteY173" fmla="*/ 4517390 h 4543425"/>
              <a:gd name="connisteX174" fmla="*/ 1925955 w 8222615"/>
              <a:gd name="connsiteY174" fmla="*/ 4517390 h 4543425"/>
              <a:gd name="connisteX175" fmla="*/ 1804670 w 8222615"/>
              <a:gd name="connsiteY175" fmla="*/ 4526280 h 4543425"/>
              <a:gd name="connisteX176" fmla="*/ 1684020 w 8222615"/>
              <a:gd name="connsiteY176" fmla="*/ 4543425 h 4543425"/>
              <a:gd name="connisteX177" fmla="*/ 1554480 w 8222615"/>
              <a:gd name="connsiteY177" fmla="*/ 4543425 h 4543425"/>
              <a:gd name="connisteX178" fmla="*/ 1433830 w 8222615"/>
              <a:gd name="connsiteY178" fmla="*/ 4543425 h 4543425"/>
              <a:gd name="connisteX179" fmla="*/ 1321435 w 8222615"/>
              <a:gd name="connsiteY179" fmla="*/ 4543425 h 4543425"/>
              <a:gd name="connisteX180" fmla="*/ 1235075 w 8222615"/>
              <a:gd name="connsiteY180" fmla="*/ 4543425 h 4543425"/>
              <a:gd name="connisteX181" fmla="*/ 1139825 w 8222615"/>
              <a:gd name="connsiteY181" fmla="*/ 4543425 h 4543425"/>
              <a:gd name="connisteX182" fmla="*/ 1045210 w 8222615"/>
              <a:gd name="connsiteY182" fmla="*/ 4534535 h 4543425"/>
              <a:gd name="connisteX183" fmla="*/ 958215 w 8222615"/>
              <a:gd name="connsiteY183" fmla="*/ 4526280 h 4543425"/>
              <a:gd name="connisteX184" fmla="*/ 889635 w 8222615"/>
              <a:gd name="connsiteY184" fmla="*/ 4517390 h 4543425"/>
              <a:gd name="connisteX185" fmla="*/ 820420 w 8222615"/>
              <a:gd name="connsiteY185" fmla="*/ 4500245 h 4543425"/>
              <a:gd name="connisteX186" fmla="*/ 751205 w 8222615"/>
              <a:gd name="connsiteY186" fmla="*/ 4483100 h 4543425"/>
              <a:gd name="connisteX187" fmla="*/ 681990 w 8222615"/>
              <a:gd name="connsiteY187" fmla="*/ 4457065 h 4543425"/>
              <a:gd name="connisteX188" fmla="*/ 604520 w 8222615"/>
              <a:gd name="connsiteY188" fmla="*/ 4422775 h 4543425"/>
              <a:gd name="connisteX189" fmla="*/ 526415 w 8222615"/>
              <a:gd name="connsiteY189" fmla="*/ 4387850 h 4543425"/>
              <a:gd name="connisteX190" fmla="*/ 457835 w 8222615"/>
              <a:gd name="connsiteY190" fmla="*/ 4344670 h 4543425"/>
              <a:gd name="connisteX191" fmla="*/ 379730 w 8222615"/>
              <a:gd name="connsiteY191" fmla="*/ 4301490 h 4543425"/>
              <a:gd name="connisteX192" fmla="*/ 310515 w 8222615"/>
              <a:gd name="connsiteY192" fmla="*/ 4284345 h 4543425"/>
              <a:gd name="connisteX193" fmla="*/ 233045 w 8222615"/>
              <a:gd name="connsiteY193" fmla="*/ 4249420 h 4543425"/>
              <a:gd name="connisteX194" fmla="*/ 155575 w 8222615"/>
              <a:gd name="connsiteY194" fmla="*/ 4215130 h 4543425"/>
              <a:gd name="connisteX195" fmla="*/ 86360 w 8222615"/>
              <a:gd name="connsiteY195" fmla="*/ 4137660 h 4543425"/>
              <a:gd name="connisteX196" fmla="*/ 51435 w 8222615"/>
              <a:gd name="connsiteY196" fmla="*/ 4051300 h 4543425"/>
              <a:gd name="connisteX197" fmla="*/ 17145 w 8222615"/>
              <a:gd name="connsiteY197" fmla="*/ 3973195 h 4543425"/>
              <a:gd name="connisteX198" fmla="*/ 8255 w 8222615"/>
              <a:gd name="connsiteY198" fmla="*/ 3895725 h 4543425"/>
              <a:gd name="connisteX199" fmla="*/ 0 w 8222615"/>
              <a:gd name="connsiteY199" fmla="*/ 3817620 h 4543425"/>
              <a:gd name="connisteX200" fmla="*/ 17145 w 8222615"/>
              <a:gd name="connsiteY200" fmla="*/ 3749040 h 4543425"/>
              <a:gd name="connisteX201" fmla="*/ 34290 w 8222615"/>
              <a:gd name="connsiteY201" fmla="*/ 3670935 h 4543425"/>
              <a:gd name="connisteX202" fmla="*/ 68580 w 8222615"/>
              <a:gd name="connsiteY202" fmla="*/ 3601720 h 4543425"/>
              <a:gd name="connisteX203" fmla="*/ 94615 w 8222615"/>
              <a:gd name="connsiteY203" fmla="*/ 3532505 h 4543425"/>
              <a:gd name="connisteX204" fmla="*/ 120650 w 8222615"/>
              <a:gd name="connsiteY204" fmla="*/ 3463925 h 4543425"/>
              <a:gd name="connisteX205" fmla="*/ 146685 w 8222615"/>
              <a:gd name="connsiteY205" fmla="*/ 3394710 h 4543425"/>
              <a:gd name="connisteX206" fmla="*/ 180975 w 8222615"/>
              <a:gd name="connsiteY206" fmla="*/ 3325495 h 4543425"/>
              <a:gd name="connisteX207" fmla="*/ 224155 w 8222615"/>
              <a:gd name="connsiteY207" fmla="*/ 3248025 h 4543425"/>
              <a:gd name="connisteX208" fmla="*/ 250190 w 8222615"/>
              <a:gd name="connsiteY208" fmla="*/ 3178810 h 4543425"/>
              <a:gd name="connisteX209" fmla="*/ 276225 w 8222615"/>
              <a:gd name="connsiteY209" fmla="*/ 3109595 h 4543425"/>
              <a:gd name="connisteX210" fmla="*/ 310515 w 8222615"/>
              <a:gd name="connsiteY210" fmla="*/ 3023235 h 4543425"/>
              <a:gd name="connisteX211" fmla="*/ 336550 w 8222615"/>
              <a:gd name="connsiteY211" fmla="*/ 2954020 h 4543425"/>
              <a:gd name="connisteX212" fmla="*/ 362585 w 8222615"/>
              <a:gd name="connsiteY212" fmla="*/ 2884805 h 4543425"/>
              <a:gd name="connisteX213" fmla="*/ 379730 w 8222615"/>
              <a:gd name="connsiteY213" fmla="*/ 2816225 h 4543425"/>
              <a:gd name="connisteX214" fmla="*/ 405765 w 8222615"/>
              <a:gd name="connsiteY214" fmla="*/ 2720975 h 4543425"/>
              <a:gd name="connisteX215" fmla="*/ 422910 w 8222615"/>
              <a:gd name="connsiteY215" fmla="*/ 2634615 h 4543425"/>
              <a:gd name="connisteX216" fmla="*/ 440055 w 8222615"/>
              <a:gd name="connsiteY216" fmla="*/ 2548255 h 4543425"/>
              <a:gd name="connisteX217" fmla="*/ 457835 w 8222615"/>
              <a:gd name="connsiteY217" fmla="*/ 2470150 h 4543425"/>
              <a:gd name="connisteX218" fmla="*/ 474980 w 8222615"/>
              <a:gd name="connsiteY218" fmla="*/ 2401570 h 4543425"/>
              <a:gd name="connisteX219" fmla="*/ 492125 w 8222615"/>
              <a:gd name="connsiteY219" fmla="*/ 2332355 h 4543425"/>
              <a:gd name="connisteX220" fmla="*/ 518160 w 8222615"/>
              <a:gd name="connsiteY220" fmla="*/ 2245995 h 4543425"/>
              <a:gd name="connisteX221" fmla="*/ 535305 w 8222615"/>
              <a:gd name="connsiteY221" fmla="*/ 2176780 h 4543425"/>
              <a:gd name="connisteX222" fmla="*/ 561340 w 8222615"/>
              <a:gd name="connsiteY222" fmla="*/ 2090420 h 4543425"/>
              <a:gd name="connisteX223" fmla="*/ 578485 w 8222615"/>
              <a:gd name="connsiteY223" fmla="*/ 2021205 h 4543425"/>
              <a:gd name="connisteX224" fmla="*/ 604520 w 8222615"/>
              <a:gd name="connsiteY224" fmla="*/ 1934845 h 4543425"/>
              <a:gd name="connisteX225" fmla="*/ 621665 w 8222615"/>
              <a:gd name="connsiteY225" fmla="*/ 1865630 h 4543425"/>
              <a:gd name="connisteX226" fmla="*/ 638810 w 8222615"/>
              <a:gd name="connsiteY226" fmla="*/ 1796415 h 4543425"/>
              <a:gd name="connisteX227" fmla="*/ 655955 w 8222615"/>
              <a:gd name="connsiteY227" fmla="*/ 1718945 h 4543425"/>
              <a:gd name="connisteX228" fmla="*/ 681990 w 8222615"/>
              <a:gd name="connsiteY228" fmla="*/ 1649730 h 4543425"/>
              <a:gd name="connisteX229" fmla="*/ 708025 w 8222615"/>
              <a:gd name="connsiteY229" fmla="*/ 1563370 h 4543425"/>
              <a:gd name="connisteX230" fmla="*/ 734060 w 8222615"/>
              <a:gd name="connsiteY230" fmla="*/ 1477010 h 4543425"/>
              <a:gd name="connisteX231" fmla="*/ 751205 w 8222615"/>
              <a:gd name="connsiteY231" fmla="*/ 1399540 h 4543425"/>
              <a:gd name="connisteX232" fmla="*/ 760095 w 8222615"/>
              <a:gd name="connsiteY232" fmla="*/ 1321435 h 4543425"/>
              <a:gd name="connisteX233" fmla="*/ 768350 w 8222615"/>
              <a:gd name="connsiteY233" fmla="*/ 1243965 h 4543425"/>
              <a:gd name="connisteX234" fmla="*/ 785495 w 8222615"/>
              <a:gd name="connsiteY234" fmla="*/ 1157605 h 4543425"/>
              <a:gd name="connisteX235" fmla="*/ 803275 w 8222615"/>
              <a:gd name="connsiteY235" fmla="*/ 1088390 h 4543425"/>
              <a:gd name="connisteX236" fmla="*/ 820420 w 8222615"/>
              <a:gd name="connsiteY236" fmla="*/ 1002030 h 4543425"/>
              <a:gd name="connisteX237" fmla="*/ 837565 w 8222615"/>
              <a:gd name="connsiteY237" fmla="*/ 932815 h 4543425"/>
              <a:gd name="connisteX238" fmla="*/ 863600 w 8222615"/>
              <a:gd name="connsiteY238" fmla="*/ 863600 h 4543425"/>
              <a:gd name="connisteX239" fmla="*/ 889635 w 8222615"/>
              <a:gd name="connsiteY239" fmla="*/ 795020 h 4543425"/>
              <a:gd name="connisteX240" fmla="*/ 915035 w 8222615"/>
              <a:gd name="connsiteY240" fmla="*/ 708660 h 4543425"/>
              <a:gd name="connisteX241" fmla="*/ 949960 w 8222615"/>
              <a:gd name="connsiteY241" fmla="*/ 622300 h 4543425"/>
              <a:gd name="connisteX242" fmla="*/ 975995 w 8222615"/>
              <a:gd name="connsiteY242" fmla="*/ 553085 h 4543425"/>
              <a:gd name="connisteX243" fmla="*/ 1002030 w 8222615"/>
              <a:gd name="connsiteY243" fmla="*/ 483870 h 4543425"/>
              <a:gd name="connisteX244" fmla="*/ 1027430 w 8222615"/>
              <a:gd name="connsiteY244" fmla="*/ 406400 h 4543425"/>
              <a:gd name="connisteX245" fmla="*/ 1139825 w 8222615"/>
              <a:gd name="connsiteY245" fmla="*/ 267970 h 4543425"/>
              <a:gd name="connisteX246" fmla="*/ 1217930 w 8222615"/>
              <a:gd name="connsiteY246" fmla="*/ 207645 h 4543425"/>
              <a:gd name="connisteX247" fmla="*/ 1286510 w 8222615"/>
              <a:gd name="connsiteY247" fmla="*/ 155575 h 4543425"/>
              <a:gd name="connisteX248" fmla="*/ 1355725 w 8222615"/>
              <a:gd name="connsiteY248" fmla="*/ 121285 h 4543425"/>
              <a:gd name="connisteX249" fmla="*/ 1424940 w 8222615"/>
              <a:gd name="connsiteY249" fmla="*/ 95250 h 4543425"/>
              <a:gd name="connisteX250" fmla="*/ 1494155 w 8222615"/>
              <a:gd name="connsiteY250" fmla="*/ 78105 h 4543425"/>
              <a:gd name="connisteX251" fmla="*/ 1545590 w 8222615"/>
              <a:gd name="connsiteY251" fmla="*/ 0 h 4543425"/>
              <a:gd name="connisteX252" fmla="*/ 1986280 w 8222615"/>
              <a:gd name="connsiteY252" fmla="*/ 34925 h 4543425"/>
              <a:gd name="connisteX253" fmla="*/ 2012315 w 8222615"/>
              <a:gd name="connsiteY253" fmla="*/ 52070 h 4543425"/>
              <a:gd name="connisteX254" fmla="*/ 2012315 w 8222615"/>
              <a:gd name="connsiteY254" fmla="*/ 52070 h 4543425"/>
              <a:gd name="connisteX255" fmla="*/ 1891665 w 8222615"/>
              <a:gd name="connsiteY255" fmla="*/ 241935 h 45434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  <a:cxn ang="0">
                <a:pos x="connisteX198" y="connsiteY198"/>
              </a:cxn>
              <a:cxn ang="0">
                <a:pos x="connisteX199" y="connsiteY199"/>
              </a:cxn>
              <a:cxn ang="0">
                <a:pos x="connisteX200" y="connsiteY200"/>
              </a:cxn>
              <a:cxn ang="0">
                <a:pos x="connisteX201" y="connsiteY201"/>
              </a:cxn>
              <a:cxn ang="0">
                <a:pos x="connisteX202" y="connsiteY202"/>
              </a:cxn>
              <a:cxn ang="0">
                <a:pos x="connisteX203" y="connsiteY203"/>
              </a:cxn>
              <a:cxn ang="0">
                <a:pos x="connisteX204" y="connsiteY204"/>
              </a:cxn>
              <a:cxn ang="0">
                <a:pos x="connisteX205" y="connsiteY205"/>
              </a:cxn>
              <a:cxn ang="0">
                <a:pos x="connisteX206" y="connsiteY206"/>
              </a:cxn>
              <a:cxn ang="0">
                <a:pos x="connisteX207" y="connsiteY207"/>
              </a:cxn>
              <a:cxn ang="0">
                <a:pos x="connisteX208" y="connsiteY208"/>
              </a:cxn>
              <a:cxn ang="0">
                <a:pos x="connisteX209" y="connsiteY209"/>
              </a:cxn>
              <a:cxn ang="0">
                <a:pos x="connisteX210" y="connsiteY210"/>
              </a:cxn>
              <a:cxn ang="0">
                <a:pos x="connisteX211" y="connsiteY211"/>
              </a:cxn>
              <a:cxn ang="0">
                <a:pos x="connisteX212" y="connsiteY212"/>
              </a:cxn>
              <a:cxn ang="0">
                <a:pos x="connisteX213" y="connsiteY213"/>
              </a:cxn>
              <a:cxn ang="0">
                <a:pos x="connisteX214" y="connsiteY214"/>
              </a:cxn>
              <a:cxn ang="0">
                <a:pos x="connisteX215" y="connsiteY215"/>
              </a:cxn>
              <a:cxn ang="0">
                <a:pos x="connisteX216" y="connsiteY216"/>
              </a:cxn>
              <a:cxn ang="0">
                <a:pos x="connisteX217" y="connsiteY217"/>
              </a:cxn>
              <a:cxn ang="0">
                <a:pos x="connisteX218" y="connsiteY218"/>
              </a:cxn>
              <a:cxn ang="0">
                <a:pos x="connisteX219" y="connsiteY219"/>
              </a:cxn>
              <a:cxn ang="0">
                <a:pos x="connisteX220" y="connsiteY220"/>
              </a:cxn>
              <a:cxn ang="0">
                <a:pos x="connisteX221" y="connsiteY221"/>
              </a:cxn>
              <a:cxn ang="0">
                <a:pos x="connisteX222" y="connsiteY222"/>
              </a:cxn>
              <a:cxn ang="0">
                <a:pos x="connisteX223" y="connsiteY223"/>
              </a:cxn>
              <a:cxn ang="0">
                <a:pos x="connisteX224" y="connsiteY224"/>
              </a:cxn>
              <a:cxn ang="0">
                <a:pos x="connisteX225" y="connsiteY225"/>
              </a:cxn>
              <a:cxn ang="0">
                <a:pos x="connisteX226" y="connsiteY226"/>
              </a:cxn>
              <a:cxn ang="0">
                <a:pos x="connisteX227" y="connsiteY227"/>
              </a:cxn>
              <a:cxn ang="0">
                <a:pos x="connisteX228" y="connsiteY228"/>
              </a:cxn>
              <a:cxn ang="0">
                <a:pos x="connisteX229" y="connsiteY229"/>
              </a:cxn>
              <a:cxn ang="0">
                <a:pos x="connisteX230" y="connsiteY230"/>
              </a:cxn>
              <a:cxn ang="0">
                <a:pos x="connisteX231" y="connsiteY231"/>
              </a:cxn>
              <a:cxn ang="0">
                <a:pos x="connisteX232" y="connsiteY232"/>
              </a:cxn>
              <a:cxn ang="0">
                <a:pos x="connisteX233" y="connsiteY233"/>
              </a:cxn>
              <a:cxn ang="0">
                <a:pos x="connisteX234" y="connsiteY234"/>
              </a:cxn>
              <a:cxn ang="0">
                <a:pos x="connisteX235" y="connsiteY235"/>
              </a:cxn>
              <a:cxn ang="0">
                <a:pos x="connisteX236" y="connsiteY236"/>
              </a:cxn>
              <a:cxn ang="0">
                <a:pos x="connisteX237" y="connsiteY237"/>
              </a:cxn>
              <a:cxn ang="0">
                <a:pos x="connisteX238" y="connsiteY238"/>
              </a:cxn>
              <a:cxn ang="0">
                <a:pos x="connisteX239" y="connsiteY239"/>
              </a:cxn>
              <a:cxn ang="0">
                <a:pos x="connisteX240" y="connsiteY240"/>
              </a:cxn>
              <a:cxn ang="0">
                <a:pos x="connisteX241" y="connsiteY241"/>
              </a:cxn>
              <a:cxn ang="0">
                <a:pos x="connisteX242" y="connsiteY242"/>
              </a:cxn>
              <a:cxn ang="0">
                <a:pos x="connisteX243" y="connsiteY243"/>
              </a:cxn>
              <a:cxn ang="0">
                <a:pos x="connisteX244" y="connsiteY244"/>
              </a:cxn>
              <a:cxn ang="0">
                <a:pos x="connisteX245" y="connsiteY245"/>
              </a:cxn>
              <a:cxn ang="0">
                <a:pos x="connisteX246" y="connsiteY246"/>
              </a:cxn>
              <a:cxn ang="0">
                <a:pos x="connisteX247" y="connsiteY247"/>
              </a:cxn>
              <a:cxn ang="0">
                <a:pos x="connisteX248" y="connsiteY248"/>
              </a:cxn>
              <a:cxn ang="0">
                <a:pos x="connisteX249" y="connsiteY249"/>
              </a:cxn>
              <a:cxn ang="0">
                <a:pos x="connisteX250" y="connsiteY250"/>
              </a:cxn>
              <a:cxn ang="0">
                <a:pos x="connisteX251" y="connsiteY251"/>
              </a:cxn>
              <a:cxn ang="0">
                <a:pos x="connisteX252" y="connsiteY252"/>
              </a:cxn>
              <a:cxn ang="0">
                <a:pos x="connisteX253" y="connsiteY253"/>
              </a:cxn>
              <a:cxn ang="0">
                <a:pos x="connisteX254" y="connsiteY254"/>
              </a:cxn>
              <a:cxn ang="0">
                <a:pos x="connisteX255" y="connsiteY255"/>
              </a:cxn>
            </a:cxnLst>
            <a:rect l="l" t="t" r="r" b="b"/>
            <a:pathLst>
              <a:path w="8222615" h="4543425">
                <a:moveTo>
                  <a:pt x="1494155" y="43180"/>
                </a:moveTo>
                <a:lnTo>
                  <a:pt x="1606550" y="34925"/>
                </a:lnTo>
                <a:lnTo>
                  <a:pt x="1736090" y="34925"/>
                </a:lnTo>
                <a:lnTo>
                  <a:pt x="1822450" y="34925"/>
                </a:lnTo>
                <a:lnTo>
                  <a:pt x="1917065" y="34925"/>
                </a:lnTo>
                <a:lnTo>
                  <a:pt x="2003425" y="34925"/>
                </a:lnTo>
                <a:lnTo>
                  <a:pt x="2098675" y="34925"/>
                </a:lnTo>
                <a:lnTo>
                  <a:pt x="2202180" y="26035"/>
                </a:lnTo>
                <a:lnTo>
                  <a:pt x="2305685" y="17145"/>
                </a:lnTo>
                <a:lnTo>
                  <a:pt x="2409825" y="8890"/>
                </a:lnTo>
                <a:lnTo>
                  <a:pt x="2504440" y="8890"/>
                </a:lnTo>
                <a:lnTo>
                  <a:pt x="2590800" y="8890"/>
                </a:lnTo>
                <a:lnTo>
                  <a:pt x="2686050" y="8890"/>
                </a:lnTo>
                <a:lnTo>
                  <a:pt x="2772410" y="8890"/>
                </a:lnTo>
                <a:lnTo>
                  <a:pt x="2858770" y="8890"/>
                </a:lnTo>
                <a:lnTo>
                  <a:pt x="2979420" y="0"/>
                </a:lnTo>
                <a:lnTo>
                  <a:pt x="3048635" y="0"/>
                </a:lnTo>
                <a:lnTo>
                  <a:pt x="3134995" y="0"/>
                </a:lnTo>
                <a:lnTo>
                  <a:pt x="3213100" y="8890"/>
                </a:lnTo>
                <a:lnTo>
                  <a:pt x="3290570" y="43180"/>
                </a:lnTo>
                <a:lnTo>
                  <a:pt x="3368040" y="60325"/>
                </a:lnTo>
                <a:lnTo>
                  <a:pt x="3446145" y="86360"/>
                </a:lnTo>
                <a:lnTo>
                  <a:pt x="3515360" y="121285"/>
                </a:lnTo>
                <a:lnTo>
                  <a:pt x="3575685" y="190500"/>
                </a:lnTo>
                <a:lnTo>
                  <a:pt x="3592830" y="267970"/>
                </a:lnTo>
                <a:lnTo>
                  <a:pt x="3601720" y="345440"/>
                </a:lnTo>
                <a:lnTo>
                  <a:pt x="3592830" y="431800"/>
                </a:lnTo>
                <a:lnTo>
                  <a:pt x="3549650" y="501015"/>
                </a:lnTo>
                <a:lnTo>
                  <a:pt x="3480435" y="570230"/>
                </a:lnTo>
                <a:lnTo>
                  <a:pt x="3429000" y="639445"/>
                </a:lnTo>
                <a:lnTo>
                  <a:pt x="3420110" y="708660"/>
                </a:lnTo>
                <a:lnTo>
                  <a:pt x="3515360" y="742950"/>
                </a:lnTo>
                <a:lnTo>
                  <a:pt x="3609975" y="760095"/>
                </a:lnTo>
                <a:lnTo>
                  <a:pt x="3688080" y="768985"/>
                </a:lnTo>
                <a:lnTo>
                  <a:pt x="3774440" y="768985"/>
                </a:lnTo>
                <a:lnTo>
                  <a:pt x="3860800" y="777240"/>
                </a:lnTo>
                <a:lnTo>
                  <a:pt x="3964305" y="795020"/>
                </a:lnTo>
                <a:lnTo>
                  <a:pt x="4059555" y="795020"/>
                </a:lnTo>
                <a:lnTo>
                  <a:pt x="4189095" y="795020"/>
                </a:lnTo>
                <a:lnTo>
                  <a:pt x="4318635" y="786130"/>
                </a:lnTo>
                <a:lnTo>
                  <a:pt x="4448175" y="777240"/>
                </a:lnTo>
                <a:lnTo>
                  <a:pt x="4577715" y="751840"/>
                </a:lnTo>
                <a:lnTo>
                  <a:pt x="4707255" y="742950"/>
                </a:lnTo>
                <a:lnTo>
                  <a:pt x="4853940" y="734060"/>
                </a:lnTo>
                <a:lnTo>
                  <a:pt x="4974590" y="716915"/>
                </a:lnTo>
                <a:lnTo>
                  <a:pt x="5104130" y="690880"/>
                </a:lnTo>
                <a:lnTo>
                  <a:pt x="5216525" y="673735"/>
                </a:lnTo>
                <a:lnTo>
                  <a:pt x="5337810" y="639445"/>
                </a:lnTo>
                <a:lnTo>
                  <a:pt x="5441315" y="613410"/>
                </a:lnTo>
                <a:lnTo>
                  <a:pt x="5544820" y="604520"/>
                </a:lnTo>
                <a:lnTo>
                  <a:pt x="5631180" y="579120"/>
                </a:lnTo>
                <a:lnTo>
                  <a:pt x="5726430" y="544195"/>
                </a:lnTo>
                <a:lnTo>
                  <a:pt x="5812790" y="527050"/>
                </a:lnTo>
                <a:lnTo>
                  <a:pt x="5890260" y="492760"/>
                </a:lnTo>
                <a:lnTo>
                  <a:pt x="6011545" y="449580"/>
                </a:lnTo>
                <a:lnTo>
                  <a:pt x="6080125" y="414655"/>
                </a:lnTo>
                <a:lnTo>
                  <a:pt x="6192520" y="363220"/>
                </a:lnTo>
                <a:lnTo>
                  <a:pt x="6261735" y="320040"/>
                </a:lnTo>
                <a:lnTo>
                  <a:pt x="6348095" y="267970"/>
                </a:lnTo>
                <a:lnTo>
                  <a:pt x="6417310" y="207645"/>
                </a:lnTo>
                <a:lnTo>
                  <a:pt x="6494780" y="172720"/>
                </a:lnTo>
                <a:lnTo>
                  <a:pt x="6563995" y="138430"/>
                </a:lnTo>
                <a:lnTo>
                  <a:pt x="6633210" y="95250"/>
                </a:lnTo>
                <a:lnTo>
                  <a:pt x="6702425" y="60325"/>
                </a:lnTo>
                <a:lnTo>
                  <a:pt x="6779895" y="52070"/>
                </a:lnTo>
                <a:lnTo>
                  <a:pt x="6858000" y="43180"/>
                </a:lnTo>
                <a:lnTo>
                  <a:pt x="6944360" y="43180"/>
                </a:lnTo>
                <a:lnTo>
                  <a:pt x="7013575" y="52070"/>
                </a:lnTo>
                <a:lnTo>
                  <a:pt x="7091045" y="69215"/>
                </a:lnTo>
                <a:lnTo>
                  <a:pt x="7160260" y="78105"/>
                </a:lnTo>
                <a:lnTo>
                  <a:pt x="7229475" y="95250"/>
                </a:lnTo>
                <a:lnTo>
                  <a:pt x="7315835" y="121285"/>
                </a:lnTo>
                <a:lnTo>
                  <a:pt x="7384415" y="138430"/>
                </a:lnTo>
                <a:lnTo>
                  <a:pt x="7462520" y="172720"/>
                </a:lnTo>
                <a:lnTo>
                  <a:pt x="7548880" y="207645"/>
                </a:lnTo>
                <a:lnTo>
                  <a:pt x="7618095" y="233680"/>
                </a:lnTo>
                <a:lnTo>
                  <a:pt x="7686675" y="285115"/>
                </a:lnTo>
                <a:lnTo>
                  <a:pt x="7755890" y="337185"/>
                </a:lnTo>
                <a:lnTo>
                  <a:pt x="7825105" y="380365"/>
                </a:lnTo>
                <a:lnTo>
                  <a:pt x="7894320" y="414655"/>
                </a:lnTo>
                <a:lnTo>
                  <a:pt x="7963535" y="431800"/>
                </a:lnTo>
                <a:lnTo>
                  <a:pt x="8032750" y="466725"/>
                </a:lnTo>
                <a:lnTo>
                  <a:pt x="8101330" y="518160"/>
                </a:lnTo>
                <a:lnTo>
                  <a:pt x="8170545" y="587375"/>
                </a:lnTo>
                <a:lnTo>
                  <a:pt x="8213725" y="656590"/>
                </a:lnTo>
                <a:lnTo>
                  <a:pt x="8222615" y="725805"/>
                </a:lnTo>
                <a:lnTo>
                  <a:pt x="8196580" y="795020"/>
                </a:lnTo>
                <a:lnTo>
                  <a:pt x="8144510" y="863600"/>
                </a:lnTo>
                <a:lnTo>
                  <a:pt x="8084185" y="932815"/>
                </a:lnTo>
                <a:lnTo>
                  <a:pt x="8032750" y="1002030"/>
                </a:lnTo>
                <a:lnTo>
                  <a:pt x="7963535" y="1062355"/>
                </a:lnTo>
                <a:lnTo>
                  <a:pt x="7894320" y="1123315"/>
                </a:lnTo>
                <a:lnTo>
                  <a:pt x="7816215" y="1166495"/>
                </a:lnTo>
                <a:lnTo>
                  <a:pt x="7738745" y="1200785"/>
                </a:lnTo>
                <a:lnTo>
                  <a:pt x="7643495" y="1217930"/>
                </a:lnTo>
                <a:lnTo>
                  <a:pt x="7557135" y="1252855"/>
                </a:lnTo>
                <a:lnTo>
                  <a:pt x="7445375" y="1261110"/>
                </a:lnTo>
                <a:lnTo>
                  <a:pt x="7315835" y="1287145"/>
                </a:lnTo>
                <a:lnTo>
                  <a:pt x="7194550" y="1313180"/>
                </a:lnTo>
                <a:lnTo>
                  <a:pt x="7073900" y="1330325"/>
                </a:lnTo>
                <a:lnTo>
                  <a:pt x="6969760" y="1364615"/>
                </a:lnTo>
                <a:lnTo>
                  <a:pt x="6883400" y="1382395"/>
                </a:lnTo>
                <a:lnTo>
                  <a:pt x="6797040" y="1399540"/>
                </a:lnTo>
                <a:lnTo>
                  <a:pt x="6710680" y="1433830"/>
                </a:lnTo>
                <a:lnTo>
                  <a:pt x="6642100" y="1485900"/>
                </a:lnTo>
                <a:lnTo>
                  <a:pt x="6537960" y="1555115"/>
                </a:lnTo>
                <a:lnTo>
                  <a:pt x="6443345" y="1632585"/>
                </a:lnTo>
                <a:lnTo>
                  <a:pt x="6365240" y="1736090"/>
                </a:lnTo>
                <a:lnTo>
                  <a:pt x="6296660" y="1814195"/>
                </a:lnTo>
                <a:lnTo>
                  <a:pt x="6227445" y="1883410"/>
                </a:lnTo>
                <a:lnTo>
                  <a:pt x="6175375" y="1951990"/>
                </a:lnTo>
                <a:lnTo>
                  <a:pt x="6123305" y="2030095"/>
                </a:lnTo>
                <a:lnTo>
                  <a:pt x="6097905" y="2099310"/>
                </a:lnTo>
                <a:lnTo>
                  <a:pt x="6080125" y="2167890"/>
                </a:lnTo>
                <a:lnTo>
                  <a:pt x="6054725" y="2254250"/>
                </a:lnTo>
                <a:lnTo>
                  <a:pt x="6036945" y="2323465"/>
                </a:lnTo>
                <a:lnTo>
                  <a:pt x="6019800" y="2401570"/>
                </a:lnTo>
                <a:lnTo>
                  <a:pt x="6002655" y="2470150"/>
                </a:lnTo>
                <a:lnTo>
                  <a:pt x="5985510" y="2548255"/>
                </a:lnTo>
                <a:lnTo>
                  <a:pt x="5968365" y="2634615"/>
                </a:lnTo>
                <a:lnTo>
                  <a:pt x="5950585" y="2712085"/>
                </a:lnTo>
                <a:lnTo>
                  <a:pt x="5933440" y="2790190"/>
                </a:lnTo>
                <a:lnTo>
                  <a:pt x="5925185" y="2884805"/>
                </a:lnTo>
                <a:lnTo>
                  <a:pt x="5907405" y="2954020"/>
                </a:lnTo>
                <a:lnTo>
                  <a:pt x="5899150" y="3032125"/>
                </a:lnTo>
                <a:lnTo>
                  <a:pt x="5890260" y="3126740"/>
                </a:lnTo>
                <a:lnTo>
                  <a:pt x="5882005" y="3213100"/>
                </a:lnTo>
                <a:lnTo>
                  <a:pt x="5864225" y="3282315"/>
                </a:lnTo>
                <a:lnTo>
                  <a:pt x="5847080" y="3377565"/>
                </a:lnTo>
                <a:lnTo>
                  <a:pt x="5829935" y="3455035"/>
                </a:lnTo>
                <a:lnTo>
                  <a:pt x="5803900" y="3532505"/>
                </a:lnTo>
                <a:lnTo>
                  <a:pt x="5786755" y="3619500"/>
                </a:lnTo>
                <a:lnTo>
                  <a:pt x="5752465" y="3688080"/>
                </a:lnTo>
                <a:lnTo>
                  <a:pt x="5700395" y="3766185"/>
                </a:lnTo>
                <a:lnTo>
                  <a:pt x="5648325" y="3835400"/>
                </a:lnTo>
                <a:lnTo>
                  <a:pt x="5596890" y="3912870"/>
                </a:lnTo>
                <a:lnTo>
                  <a:pt x="5527675" y="3973195"/>
                </a:lnTo>
                <a:lnTo>
                  <a:pt x="5458460" y="3999230"/>
                </a:lnTo>
                <a:lnTo>
                  <a:pt x="5372100" y="4051300"/>
                </a:lnTo>
                <a:lnTo>
                  <a:pt x="5285740" y="4085590"/>
                </a:lnTo>
                <a:lnTo>
                  <a:pt x="5190490" y="4111625"/>
                </a:lnTo>
                <a:lnTo>
                  <a:pt x="5121910" y="4145915"/>
                </a:lnTo>
                <a:lnTo>
                  <a:pt x="5043805" y="4163060"/>
                </a:lnTo>
                <a:lnTo>
                  <a:pt x="4957445" y="4180840"/>
                </a:lnTo>
                <a:lnTo>
                  <a:pt x="4871085" y="4197985"/>
                </a:lnTo>
                <a:lnTo>
                  <a:pt x="4784725" y="4215130"/>
                </a:lnTo>
                <a:lnTo>
                  <a:pt x="4681220" y="4232275"/>
                </a:lnTo>
                <a:lnTo>
                  <a:pt x="4577715" y="4249420"/>
                </a:lnTo>
                <a:lnTo>
                  <a:pt x="4456430" y="4267200"/>
                </a:lnTo>
                <a:lnTo>
                  <a:pt x="4335780" y="4292600"/>
                </a:lnTo>
                <a:lnTo>
                  <a:pt x="4214495" y="4310380"/>
                </a:lnTo>
                <a:lnTo>
                  <a:pt x="4093845" y="4310380"/>
                </a:lnTo>
                <a:lnTo>
                  <a:pt x="3973195" y="4327525"/>
                </a:lnTo>
                <a:lnTo>
                  <a:pt x="3851910" y="4353560"/>
                </a:lnTo>
                <a:lnTo>
                  <a:pt x="3731260" y="4361815"/>
                </a:lnTo>
                <a:lnTo>
                  <a:pt x="3601720" y="4361815"/>
                </a:lnTo>
                <a:lnTo>
                  <a:pt x="3480435" y="4378960"/>
                </a:lnTo>
                <a:lnTo>
                  <a:pt x="3411220" y="4387850"/>
                </a:lnTo>
                <a:lnTo>
                  <a:pt x="3333750" y="4404995"/>
                </a:lnTo>
                <a:lnTo>
                  <a:pt x="3187065" y="4413885"/>
                </a:lnTo>
                <a:lnTo>
                  <a:pt x="3048635" y="4431030"/>
                </a:lnTo>
                <a:lnTo>
                  <a:pt x="2979420" y="4439920"/>
                </a:lnTo>
                <a:lnTo>
                  <a:pt x="2884805" y="4457065"/>
                </a:lnTo>
                <a:lnTo>
                  <a:pt x="2798445" y="4465955"/>
                </a:lnTo>
                <a:lnTo>
                  <a:pt x="2703195" y="4465955"/>
                </a:lnTo>
                <a:lnTo>
                  <a:pt x="2607945" y="4474210"/>
                </a:lnTo>
                <a:lnTo>
                  <a:pt x="2521585" y="4491355"/>
                </a:lnTo>
                <a:lnTo>
                  <a:pt x="2435225" y="4500245"/>
                </a:lnTo>
                <a:lnTo>
                  <a:pt x="2357755" y="4509135"/>
                </a:lnTo>
                <a:lnTo>
                  <a:pt x="2288540" y="4509135"/>
                </a:lnTo>
                <a:lnTo>
                  <a:pt x="2219325" y="4509135"/>
                </a:lnTo>
                <a:lnTo>
                  <a:pt x="2141855" y="4509135"/>
                </a:lnTo>
                <a:lnTo>
                  <a:pt x="2072640" y="4509135"/>
                </a:lnTo>
                <a:lnTo>
                  <a:pt x="1995170" y="4517390"/>
                </a:lnTo>
                <a:lnTo>
                  <a:pt x="1925955" y="4517390"/>
                </a:lnTo>
                <a:lnTo>
                  <a:pt x="1804670" y="4526280"/>
                </a:lnTo>
                <a:lnTo>
                  <a:pt x="1684020" y="4543425"/>
                </a:lnTo>
                <a:lnTo>
                  <a:pt x="1554480" y="4543425"/>
                </a:lnTo>
                <a:lnTo>
                  <a:pt x="1433830" y="4543425"/>
                </a:lnTo>
                <a:lnTo>
                  <a:pt x="1321435" y="4543425"/>
                </a:lnTo>
                <a:lnTo>
                  <a:pt x="1235075" y="4543425"/>
                </a:lnTo>
                <a:lnTo>
                  <a:pt x="1139825" y="4543425"/>
                </a:lnTo>
                <a:lnTo>
                  <a:pt x="1045210" y="4534535"/>
                </a:lnTo>
                <a:lnTo>
                  <a:pt x="958215" y="4526280"/>
                </a:lnTo>
                <a:lnTo>
                  <a:pt x="889635" y="4517390"/>
                </a:lnTo>
                <a:lnTo>
                  <a:pt x="820420" y="4500245"/>
                </a:lnTo>
                <a:lnTo>
                  <a:pt x="751205" y="4483100"/>
                </a:lnTo>
                <a:lnTo>
                  <a:pt x="681990" y="4457065"/>
                </a:lnTo>
                <a:lnTo>
                  <a:pt x="604520" y="4422775"/>
                </a:lnTo>
                <a:lnTo>
                  <a:pt x="526415" y="4387850"/>
                </a:lnTo>
                <a:lnTo>
                  <a:pt x="457835" y="4344670"/>
                </a:lnTo>
                <a:lnTo>
                  <a:pt x="379730" y="4301490"/>
                </a:lnTo>
                <a:lnTo>
                  <a:pt x="310515" y="4284345"/>
                </a:lnTo>
                <a:lnTo>
                  <a:pt x="233045" y="4249420"/>
                </a:lnTo>
                <a:lnTo>
                  <a:pt x="155575" y="4215130"/>
                </a:lnTo>
                <a:lnTo>
                  <a:pt x="86360" y="4137660"/>
                </a:lnTo>
                <a:lnTo>
                  <a:pt x="51435" y="4051300"/>
                </a:lnTo>
                <a:lnTo>
                  <a:pt x="17145" y="3973195"/>
                </a:lnTo>
                <a:lnTo>
                  <a:pt x="8255" y="3895725"/>
                </a:lnTo>
                <a:lnTo>
                  <a:pt x="0" y="3817620"/>
                </a:lnTo>
                <a:lnTo>
                  <a:pt x="17145" y="3749040"/>
                </a:lnTo>
                <a:lnTo>
                  <a:pt x="34290" y="3670935"/>
                </a:lnTo>
                <a:lnTo>
                  <a:pt x="68580" y="3601720"/>
                </a:lnTo>
                <a:lnTo>
                  <a:pt x="94615" y="3532505"/>
                </a:lnTo>
                <a:lnTo>
                  <a:pt x="120650" y="3463925"/>
                </a:lnTo>
                <a:lnTo>
                  <a:pt x="146685" y="3394710"/>
                </a:lnTo>
                <a:lnTo>
                  <a:pt x="180975" y="3325495"/>
                </a:lnTo>
                <a:lnTo>
                  <a:pt x="224155" y="3248025"/>
                </a:lnTo>
                <a:lnTo>
                  <a:pt x="250190" y="3178810"/>
                </a:lnTo>
                <a:lnTo>
                  <a:pt x="276225" y="3109595"/>
                </a:lnTo>
                <a:lnTo>
                  <a:pt x="310515" y="3023235"/>
                </a:lnTo>
                <a:lnTo>
                  <a:pt x="336550" y="2954020"/>
                </a:lnTo>
                <a:lnTo>
                  <a:pt x="362585" y="2884805"/>
                </a:lnTo>
                <a:lnTo>
                  <a:pt x="379730" y="2816225"/>
                </a:lnTo>
                <a:lnTo>
                  <a:pt x="405765" y="2720975"/>
                </a:lnTo>
                <a:lnTo>
                  <a:pt x="422910" y="2634615"/>
                </a:lnTo>
                <a:lnTo>
                  <a:pt x="440055" y="2548255"/>
                </a:lnTo>
                <a:lnTo>
                  <a:pt x="457835" y="2470150"/>
                </a:lnTo>
                <a:lnTo>
                  <a:pt x="474980" y="2401570"/>
                </a:lnTo>
                <a:lnTo>
                  <a:pt x="492125" y="2332355"/>
                </a:lnTo>
                <a:lnTo>
                  <a:pt x="518160" y="2245995"/>
                </a:lnTo>
                <a:lnTo>
                  <a:pt x="535305" y="2176780"/>
                </a:lnTo>
                <a:lnTo>
                  <a:pt x="561340" y="2090420"/>
                </a:lnTo>
                <a:lnTo>
                  <a:pt x="578485" y="2021205"/>
                </a:lnTo>
                <a:lnTo>
                  <a:pt x="604520" y="1934845"/>
                </a:lnTo>
                <a:lnTo>
                  <a:pt x="621665" y="1865630"/>
                </a:lnTo>
                <a:lnTo>
                  <a:pt x="638810" y="1796415"/>
                </a:lnTo>
                <a:lnTo>
                  <a:pt x="655955" y="1718945"/>
                </a:lnTo>
                <a:lnTo>
                  <a:pt x="681990" y="1649730"/>
                </a:lnTo>
                <a:lnTo>
                  <a:pt x="708025" y="1563370"/>
                </a:lnTo>
                <a:lnTo>
                  <a:pt x="734060" y="1477010"/>
                </a:lnTo>
                <a:lnTo>
                  <a:pt x="751205" y="1399540"/>
                </a:lnTo>
                <a:lnTo>
                  <a:pt x="760095" y="1321435"/>
                </a:lnTo>
                <a:lnTo>
                  <a:pt x="768350" y="1243965"/>
                </a:lnTo>
                <a:lnTo>
                  <a:pt x="785495" y="1157605"/>
                </a:lnTo>
                <a:lnTo>
                  <a:pt x="803275" y="1088390"/>
                </a:lnTo>
                <a:lnTo>
                  <a:pt x="820420" y="1002030"/>
                </a:lnTo>
                <a:lnTo>
                  <a:pt x="837565" y="932815"/>
                </a:lnTo>
                <a:lnTo>
                  <a:pt x="863600" y="863600"/>
                </a:lnTo>
                <a:lnTo>
                  <a:pt x="889635" y="795020"/>
                </a:lnTo>
                <a:lnTo>
                  <a:pt x="915035" y="708660"/>
                </a:lnTo>
                <a:lnTo>
                  <a:pt x="949960" y="622300"/>
                </a:lnTo>
                <a:lnTo>
                  <a:pt x="975995" y="553085"/>
                </a:lnTo>
                <a:lnTo>
                  <a:pt x="1002030" y="483870"/>
                </a:lnTo>
                <a:lnTo>
                  <a:pt x="1027430" y="406400"/>
                </a:lnTo>
                <a:lnTo>
                  <a:pt x="1139825" y="267970"/>
                </a:lnTo>
                <a:lnTo>
                  <a:pt x="1217930" y="207645"/>
                </a:lnTo>
                <a:lnTo>
                  <a:pt x="1286510" y="155575"/>
                </a:lnTo>
                <a:lnTo>
                  <a:pt x="1355725" y="121285"/>
                </a:lnTo>
                <a:lnTo>
                  <a:pt x="1424940" y="95250"/>
                </a:lnTo>
                <a:lnTo>
                  <a:pt x="1494155" y="78105"/>
                </a:lnTo>
                <a:lnTo>
                  <a:pt x="1545590" y="0"/>
                </a:lnTo>
                <a:lnTo>
                  <a:pt x="1986280" y="34925"/>
                </a:lnTo>
                <a:lnTo>
                  <a:pt x="2012315" y="52070"/>
                </a:lnTo>
                <a:lnTo>
                  <a:pt x="1891665" y="24193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80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160" grpId="0" animBg="1"/>
      <p:bldP spid="6" grpId="0" animBg="1"/>
      <p:bldP spid="2050" grpId="0" animBg="1"/>
      <p:bldP spid="159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latin typeface="宋体" panose="02010600030101010101" pitchFamily="2" charset="-122"/>
              </a:rPr>
              <a:t>数据库的地位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sz="2600" dirty="0" smtClean="0"/>
              <a:t>数据库技术产生于六十年代末，是数据管理的有效技术，是计算机科学的重要分支。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600" dirty="0" smtClean="0"/>
              <a:t>数据库技术是信息系统的核心和基础，它的出现极大地促进了计算机应用向各行各业的渗透。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zh-CN" sz="2600" dirty="0" smtClean="0"/>
              <a:t>数据库已经成为每个人生活中不可缺少的部分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39030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1.1 </a:t>
            </a:r>
            <a:r>
              <a:rPr lang="zh-CN"/>
              <a:t>数据库系统概述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1.1.1 </a:t>
            </a:r>
            <a:r>
              <a:rPr lang="zh-CN"/>
              <a:t>四个基本概念</a:t>
            </a:r>
          </a:p>
          <a:p>
            <a:pPr lvl="1" eaLnBrk="1" hangingPunct="1"/>
            <a:r>
              <a:rPr lang="zh-CN" b="1">
                <a:solidFill>
                  <a:srgbClr val="0C0CF2"/>
                </a:solidFill>
              </a:rPr>
              <a:t>数据</a:t>
            </a:r>
            <a:r>
              <a:rPr lang="zh-CN" altLang="zh-CN"/>
              <a:t>(Data)</a:t>
            </a:r>
          </a:p>
          <a:p>
            <a:pPr lvl="1" eaLnBrk="1" hangingPunct="1"/>
            <a:r>
              <a:rPr lang="zh-CN" b="1">
                <a:solidFill>
                  <a:srgbClr val="0C0CF2"/>
                </a:solidFill>
                <a:cs typeface="+mn-ea"/>
              </a:rPr>
              <a:t>数据库</a:t>
            </a:r>
            <a:r>
              <a:rPr lang="zh-CN" altLang="zh-CN"/>
              <a:t>(Database)</a:t>
            </a:r>
          </a:p>
          <a:p>
            <a:pPr lvl="1" eaLnBrk="1" hangingPunct="1"/>
            <a:r>
              <a:rPr lang="zh-CN" b="1">
                <a:solidFill>
                  <a:srgbClr val="0C0CF2"/>
                </a:solidFill>
                <a:cs typeface="+mn-ea"/>
              </a:rPr>
              <a:t>数据库管理系统</a:t>
            </a:r>
            <a:r>
              <a:rPr lang="zh-CN" altLang="zh-CN"/>
              <a:t>(DBMS)</a:t>
            </a:r>
          </a:p>
          <a:p>
            <a:pPr lvl="1" eaLnBrk="1" hangingPunct="1"/>
            <a:r>
              <a:rPr lang="zh-CN" b="1">
                <a:solidFill>
                  <a:srgbClr val="0C0CF2"/>
                </a:solidFill>
                <a:cs typeface="+mn-ea"/>
              </a:rPr>
              <a:t>数据库系统</a:t>
            </a:r>
            <a:r>
              <a:rPr lang="zh-CN" altLang="zh-CN"/>
              <a:t>(DBS)</a:t>
            </a:r>
          </a:p>
        </p:txBody>
      </p:sp>
    </p:spTree>
    <p:extLst>
      <p:ext uri="{BB962C8B-B14F-4D97-AF65-F5344CB8AC3E}">
        <p14:creationId xmlns:p14="http://schemas.microsoft.com/office/powerpoint/2010/main" val="35269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/>
              <a:t>一、数据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b="1" dirty="0">
                <a:solidFill>
                  <a:srgbClr val="C00000"/>
                </a:solidFill>
              </a:rPr>
              <a:t>数据</a:t>
            </a:r>
            <a:r>
              <a:rPr lang="zh-CN" altLang="zh-CN" b="1" dirty="0">
                <a:solidFill>
                  <a:srgbClr val="C00000"/>
                </a:solidFill>
              </a:rPr>
              <a:t>(Data)</a:t>
            </a:r>
            <a:endParaRPr 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b="1" dirty="0">
                <a:solidFill>
                  <a:srgbClr val="0C0CF2"/>
                </a:solidFill>
              </a:rPr>
              <a:t>描述事物的符号记录</a:t>
            </a:r>
          </a:p>
          <a:p>
            <a:pPr lvl="1" eaLnBrk="1" hangingPunct="1"/>
            <a:r>
              <a:rPr lang="zh-CN" dirty="0">
                <a:sym typeface="+mn-ea"/>
              </a:rPr>
              <a:t>是数据库中存储的基本对象</a:t>
            </a:r>
            <a:endParaRPr lang="zh-CN" b="1" dirty="0">
              <a:solidFill>
                <a:srgbClr val="FF0000"/>
              </a:solidFill>
              <a:sym typeface="+mn-ea"/>
            </a:endParaRPr>
          </a:p>
          <a:p>
            <a:pPr lvl="1" eaLnBrk="1" hangingPunct="1"/>
            <a:endParaRPr lang="zh-CN" b="1" dirty="0">
              <a:solidFill>
                <a:srgbClr val="FF0000"/>
              </a:solidFill>
            </a:endParaRPr>
          </a:p>
          <a:p>
            <a:pPr lvl="1" eaLnBrk="1" hangingPunct="1"/>
            <a:endParaRPr lang="zh-CN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</a:rPr>
              <a:t>数据的种类</a:t>
            </a:r>
          </a:p>
          <a:p>
            <a:pPr lvl="1" eaLnBrk="1" hangingPunct="1"/>
            <a:r>
              <a:rPr lang="zh-CN" dirty="0"/>
              <a:t>文字、图形</a:t>
            </a:r>
            <a:r>
              <a:rPr lang="zh-CN" dirty="0" smtClean="0"/>
              <a:t>、</a:t>
            </a:r>
            <a:r>
              <a:rPr lang="zh-CN" altLang="en-US" dirty="0" smtClean="0"/>
              <a:t>图像</a:t>
            </a:r>
            <a:r>
              <a:rPr lang="zh-CN" dirty="0" smtClean="0"/>
              <a:t>、</a:t>
            </a:r>
            <a:r>
              <a:rPr lang="zh-CN" dirty="0"/>
              <a:t>声音</a:t>
            </a:r>
            <a:r>
              <a:rPr lang="zh-CN" dirty="0" smtClean="0"/>
              <a:t>、</a:t>
            </a:r>
            <a:r>
              <a:rPr lang="zh-CN" altLang="en-US" dirty="0" smtClean="0"/>
              <a:t>视频</a:t>
            </a:r>
            <a:r>
              <a:rPr lang="zh-CN" dirty="0" smtClean="0"/>
              <a:t>等</a:t>
            </a:r>
            <a:r>
              <a:rPr lang="zh-CN" altLang="zh-CN" dirty="0"/>
              <a:t>……</a:t>
            </a:r>
          </a:p>
          <a:p>
            <a:pPr eaLnBrk="1" hangingPunct="1"/>
            <a:endParaRPr 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135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数据举例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zh-CN" altLang="zh-CN" sz="3460" dirty="0">
                <a:sym typeface="+mn-ea"/>
              </a:rPr>
              <a:t>数据</a:t>
            </a:r>
            <a:r>
              <a:rPr lang="zh-CN" altLang="en-US" sz="3460" dirty="0">
                <a:sym typeface="+mn-ea"/>
              </a:rPr>
              <a:t>的含义称为</a:t>
            </a:r>
            <a:r>
              <a:rPr lang="zh-CN" altLang="en-US" sz="3460" b="1" dirty="0">
                <a:solidFill>
                  <a:srgbClr val="C00000"/>
                </a:solidFill>
                <a:sym typeface="+mn-ea"/>
              </a:rPr>
              <a:t>数据的</a:t>
            </a:r>
            <a:r>
              <a:rPr lang="zh-CN" altLang="en-US" sz="3460" b="1" dirty="0" smtClean="0">
                <a:solidFill>
                  <a:srgbClr val="C00000"/>
                </a:solidFill>
                <a:sym typeface="+mn-ea"/>
              </a:rPr>
              <a:t>语义。数据与其语义是不可分的。</a:t>
            </a:r>
            <a:endParaRPr lang="en-US" altLang="zh-CN" sz="3460" b="1" dirty="0">
              <a:solidFill>
                <a:srgbClr val="C00000"/>
              </a:solidFill>
              <a:sym typeface="+mn-ea"/>
            </a:endParaRPr>
          </a:p>
          <a:p>
            <a:pPr lvl="0" eaLnBrk="1" hangingPunct="1"/>
            <a:endParaRPr lang="en-US" altLang="zh-CN" sz="3460" b="1" dirty="0">
              <a:solidFill>
                <a:srgbClr val="C00000"/>
              </a:solidFill>
              <a:sym typeface="+mn-ea"/>
            </a:endParaRPr>
          </a:p>
          <a:p>
            <a:pPr lvl="0" eaLnBrk="1" hangingPunct="1"/>
            <a:r>
              <a:rPr lang="zh-CN" altLang="en-US" sz="3460" dirty="0">
                <a:sym typeface="+mn-ea"/>
              </a:rPr>
              <a:t>例如：</a:t>
            </a:r>
            <a:r>
              <a:rPr lang="en-US" altLang="zh-CN" sz="3460" dirty="0">
                <a:sym typeface="+mn-ea"/>
              </a:rPr>
              <a:t>85</a:t>
            </a:r>
            <a:r>
              <a:rPr lang="zh-CN" altLang="en-US" sz="3460" dirty="0">
                <a:sym typeface="+mn-ea"/>
              </a:rPr>
              <a:t>是一个数据</a:t>
            </a:r>
            <a:endParaRPr lang="en-US" altLang="zh-CN" sz="3460" dirty="0">
              <a:sym typeface="+mn-ea"/>
            </a:endParaRPr>
          </a:p>
          <a:p>
            <a:pPr lvl="1" eaLnBrk="1" hangingPunct="1"/>
            <a:r>
              <a:rPr lang="zh-CN" altLang="en-US" dirty="0">
                <a:sym typeface="+mn-ea"/>
              </a:rPr>
              <a:t>语义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：学生某门课程的成绩</a:t>
            </a:r>
            <a:endParaRPr lang="en-US" altLang="zh-CN" dirty="0">
              <a:sym typeface="+mn-ea"/>
            </a:endParaRPr>
          </a:p>
          <a:p>
            <a:pPr lvl="1" eaLnBrk="1" hangingPunct="1"/>
            <a:r>
              <a:rPr lang="zh-CN" altLang="en-US" dirty="0">
                <a:sym typeface="+mn-ea"/>
              </a:rPr>
              <a:t>语义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：某个老人的年龄</a:t>
            </a:r>
            <a:endParaRPr lang="en-US" altLang="zh-CN" dirty="0">
              <a:sym typeface="+mn-ea"/>
            </a:endParaRPr>
          </a:p>
          <a:p>
            <a:pPr lvl="1" eaLnBrk="1" hangingPunct="1"/>
            <a:r>
              <a:rPr lang="zh-CN" altLang="en-US" dirty="0">
                <a:sym typeface="+mn-ea"/>
              </a:rPr>
              <a:t>语义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：某人的体重</a:t>
            </a:r>
            <a:endParaRPr lang="en-US" altLang="zh-CN" dirty="0">
              <a:sym typeface="+mn-ea"/>
            </a:endParaRPr>
          </a:p>
          <a:p>
            <a:pPr lvl="1" eaLnBrk="1" hangingPunct="1"/>
            <a:r>
              <a:rPr lang="zh-CN" altLang="en-US" dirty="0">
                <a:sym typeface="+mn-ea"/>
              </a:rPr>
              <a:t>语义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：请同学给出</a:t>
            </a:r>
            <a:r>
              <a:rPr lang="en-US" altLang="zh-CN" dirty="0">
                <a:sym typeface="+mn-ea"/>
              </a:rPr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921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数据的形式和</a:t>
            </a:r>
            <a:r>
              <a:rPr lang="zh-CN" altLang="en-US" dirty="0" smtClean="0"/>
              <a:t>语义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zh-CN" altLang="zh-CN" sz="3460" b="1">
                <a:solidFill>
                  <a:srgbClr val="0C0CF2"/>
                </a:solidFill>
                <a:sym typeface="+mn-ea"/>
              </a:rPr>
              <a:t>数据的</a:t>
            </a:r>
            <a:r>
              <a:rPr lang="zh-CN" altLang="en-US" sz="3460" b="1">
                <a:solidFill>
                  <a:srgbClr val="0C0CF2"/>
                </a:solidFill>
                <a:sym typeface="+mn-ea"/>
              </a:rPr>
              <a:t>表示</a:t>
            </a:r>
            <a:endParaRPr lang="zh-CN" altLang="zh-CN" sz="3460"/>
          </a:p>
          <a:p>
            <a:pPr lvl="1" eaLnBrk="1" hangingPunct="1">
              <a:buNone/>
            </a:pPr>
            <a:r>
              <a:rPr lang="zh-CN" altLang="zh-CN" sz="3000">
                <a:sym typeface="+mn-ea"/>
              </a:rPr>
              <a:t>（李明，男，1972，江苏，计算机系，1990）</a:t>
            </a:r>
            <a:endParaRPr lang="zh-CN" altLang="zh-CN">
              <a:sym typeface="+mn-ea"/>
            </a:endParaRPr>
          </a:p>
          <a:p>
            <a:pPr lvl="0" eaLnBrk="1" hangingPunct="1"/>
            <a:r>
              <a:rPr lang="zh-CN" sz="3000" b="1">
                <a:solidFill>
                  <a:srgbClr val="0C0CF2"/>
                </a:solidFill>
                <a:sym typeface="+mn-ea"/>
              </a:rPr>
              <a:t>数据</a:t>
            </a:r>
            <a:r>
              <a:rPr lang="zh-CN" sz="3000" b="1" dirty="0">
                <a:solidFill>
                  <a:srgbClr val="0C0CF2"/>
                </a:solidFill>
                <a:sym typeface="+mn-ea"/>
              </a:rPr>
              <a:t>的语义</a:t>
            </a:r>
            <a:endParaRPr lang="zh-CN" sz="3000" dirty="0">
              <a:sym typeface="+mn-ea"/>
            </a:endParaRPr>
          </a:p>
          <a:p>
            <a:pPr lvl="1" eaLnBrk="1" hangingPunct="1"/>
            <a:r>
              <a:rPr lang="zh-CN" sz="3000" dirty="0">
                <a:sym typeface="+mn-ea"/>
              </a:rPr>
              <a:t>学生姓名、性别、出生年月、籍贯、所在系别、</a:t>
            </a:r>
            <a:r>
              <a:rPr lang="zh-CN" sz="3000">
                <a:sym typeface="+mn-ea"/>
              </a:rPr>
              <a:t>入学时间</a:t>
            </a:r>
            <a:endParaRPr lang="en-US" altLang="zh-CN" sz="3000">
              <a:sym typeface="+mn-ea"/>
            </a:endParaRPr>
          </a:p>
          <a:p>
            <a:pPr eaLnBrk="1" hangingPunct="1"/>
            <a:r>
              <a:rPr lang="zh-CN" altLang="en-US" b="1">
                <a:solidFill>
                  <a:srgbClr val="0C0CF2"/>
                </a:solidFill>
                <a:sym typeface="+mn-ea"/>
              </a:rPr>
              <a:t>真实的</a:t>
            </a:r>
            <a:r>
              <a:rPr lang="zh-CN" altLang="zh-CN" b="1">
                <a:solidFill>
                  <a:srgbClr val="0C0CF2"/>
                </a:solidFill>
                <a:sym typeface="+mn-ea"/>
              </a:rPr>
              <a:t>数据</a:t>
            </a:r>
            <a:endParaRPr lang="zh-CN" altLang="zh-CN">
              <a:sym typeface="+mn-ea"/>
            </a:endParaRPr>
          </a:p>
          <a:p>
            <a:pPr lvl="1" eaLnBrk="1" hangingPunct="1"/>
            <a:r>
              <a:rPr lang="zh-CN" altLang="zh-CN">
                <a:sym typeface="+mn-ea"/>
              </a:rPr>
              <a:t>李明是个大学生，1972年出生，江苏人，1990年考入计算机系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3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课程概况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学习与考核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数据的结构和表示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数据是有结构的。</a:t>
            </a:r>
            <a:endParaRPr lang="en-US" altLang="zh-CN" dirty="0" smtClean="0"/>
          </a:p>
          <a:p>
            <a:r>
              <a:rPr lang="zh-CN" altLang="en-US" dirty="0" smtClean="0"/>
              <a:t>记录是计算机中表示和存储数据的一种格式和方法。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808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/>
              <a:t>二、数据库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b="1">
                <a:solidFill>
                  <a:srgbClr val="C00000"/>
                </a:solidFill>
              </a:rPr>
              <a:t>数据库</a:t>
            </a:r>
            <a:r>
              <a:rPr lang="zh-CN" altLang="zh-CN">
                <a:sym typeface="+mn-ea"/>
              </a:rPr>
              <a:t>(Database,</a:t>
            </a:r>
            <a:r>
              <a:rPr lang="zh-CN">
                <a:sym typeface="+mn-ea"/>
              </a:rPr>
              <a:t>简称</a:t>
            </a:r>
            <a:r>
              <a:rPr lang="zh-CN" altLang="zh-CN">
                <a:sym typeface="+mn-ea"/>
              </a:rPr>
              <a:t>DB)</a:t>
            </a:r>
            <a:endParaRPr lang="zh-CN"/>
          </a:p>
          <a:p>
            <a:pPr lvl="1" algn="just" eaLnBrk="1" hangingPunct="1"/>
            <a:r>
              <a:rPr lang="zh-CN" sz="2600"/>
              <a:t>数据的仓库</a:t>
            </a:r>
            <a:endParaRPr lang="zh-CN"/>
          </a:p>
          <a:p>
            <a:pPr lvl="1" algn="just" eaLnBrk="1" hangingPunct="1">
              <a:lnSpc>
                <a:spcPct val="120000"/>
              </a:lnSpc>
            </a:pPr>
            <a:r>
              <a:rPr lang="zh-CN"/>
              <a:t>是</a:t>
            </a:r>
            <a:r>
              <a:rPr lang="zh-CN" u="sng">
                <a:solidFill>
                  <a:srgbClr val="FF0000"/>
                </a:solidFill>
              </a:rPr>
              <a:t>长期</a:t>
            </a:r>
            <a:r>
              <a:rPr lang="zh-CN"/>
              <a:t>储存在计算机内、有</a:t>
            </a:r>
            <a:r>
              <a:rPr lang="zh-CN" u="sng">
                <a:solidFill>
                  <a:srgbClr val="FF0000"/>
                </a:solidFill>
              </a:rPr>
              <a:t>组织</a:t>
            </a:r>
            <a:r>
              <a:rPr lang="zh-CN"/>
              <a:t>的、可</a:t>
            </a:r>
            <a:r>
              <a:rPr lang="zh-CN" u="sng">
                <a:solidFill>
                  <a:srgbClr val="FF0000"/>
                </a:solidFill>
              </a:rPr>
              <a:t>共享</a:t>
            </a:r>
            <a:r>
              <a:rPr lang="zh-CN"/>
              <a:t>的</a:t>
            </a:r>
            <a:r>
              <a:rPr lang="zh-CN" u="sng">
                <a:solidFill>
                  <a:srgbClr val="FF0000"/>
                </a:solidFill>
              </a:rPr>
              <a:t>大量</a:t>
            </a:r>
            <a:r>
              <a:rPr lang="zh-CN"/>
              <a:t>数据集合</a:t>
            </a:r>
            <a:endParaRPr lang="en-US" altLang="zh-CN"/>
          </a:p>
          <a:p>
            <a:pPr algn="just" eaLnBrk="1" hangingPunct="1">
              <a:lnSpc>
                <a:spcPct val="120000"/>
              </a:lnSpc>
            </a:pPr>
            <a:r>
              <a:rPr lang="zh-CN" altLang="en-US"/>
              <a:t>特征</a:t>
            </a:r>
            <a:endParaRPr lang="zh-CN"/>
          </a:p>
          <a:p>
            <a:pPr lvl="1" algn="just" eaLnBrk="1" hangingPunct="1">
              <a:lnSpc>
                <a:spcPct val="120000"/>
              </a:lnSpc>
            </a:pPr>
            <a:r>
              <a:rPr lang="zh-CN"/>
              <a:t>数据按照一定的</a:t>
            </a:r>
            <a:r>
              <a:rPr lang="zh-CN" b="1">
                <a:solidFill>
                  <a:srgbClr val="0C0CF2"/>
                </a:solidFill>
              </a:rPr>
              <a:t>数据模型</a:t>
            </a:r>
            <a:r>
              <a:rPr lang="zh-CN"/>
              <a:t>组织、描述和存储</a:t>
            </a:r>
            <a:endParaRPr lang="en-US" altLang="zh-CN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/>
              <a:t>为各种用户共享</a:t>
            </a:r>
            <a:endParaRPr lang="en-US" altLang="zh-CN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/>
              <a:t>冗余度小、独立性高、易扩展</a:t>
            </a:r>
            <a:endParaRPr lang="zh-CN"/>
          </a:p>
          <a:p>
            <a:pPr lvl="1" algn="just" eaLnBrk="1" hangingPunct="1">
              <a:lnSpc>
                <a:spcPct val="120000"/>
              </a:lnSpc>
            </a:pPr>
            <a:endParaRPr lang="zh-CN"/>
          </a:p>
          <a:p>
            <a:pPr algn="just" eaLnBrk="1" hangingPunct="1"/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6674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  <a:sym typeface="+mn-ea"/>
              </a:rPr>
              <a:t>数据库 </a:t>
            </a:r>
            <a:r>
              <a:rPr lang="en-US" altLang="zh-CN" b="1" dirty="0">
                <a:solidFill>
                  <a:srgbClr val="00B050"/>
                </a:solidFill>
                <a:sym typeface="+mn-ea"/>
              </a:rPr>
              <a:t>VS </a:t>
            </a:r>
            <a:r>
              <a:rPr lang="zh-CN" altLang="en-US" b="1" dirty="0">
                <a:solidFill>
                  <a:srgbClr val="00B050"/>
                </a:solidFill>
                <a:sym typeface="+mn-ea"/>
              </a:rPr>
              <a:t>商品仓库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商品仓库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80" y="2374265"/>
            <a:ext cx="5633720" cy="37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/>
              <a:t>数据库示例：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71575"/>
            <a:ext cx="3352165" cy="4149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5761990"/>
            <a:ext cx="8731250" cy="800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1032510"/>
            <a:ext cx="5070475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数据的存储、访问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数据：</a:t>
            </a:r>
          </a:p>
          <a:p>
            <a:pPr lvl="1"/>
            <a:r>
              <a:rPr lang="zh-CN" dirty="0">
                <a:sym typeface="+mn-ea"/>
              </a:rPr>
              <a:t>李明是个大学生，</a:t>
            </a:r>
            <a:r>
              <a:rPr lang="zh-CN" altLang="zh-CN" dirty="0">
                <a:sym typeface="+mn-ea"/>
              </a:rPr>
              <a:t>1972</a:t>
            </a:r>
            <a:r>
              <a:rPr lang="zh-CN" dirty="0">
                <a:sym typeface="+mn-ea"/>
              </a:rPr>
              <a:t>年出生，江苏人，</a:t>
            </a:r>
            <a:r>
              <a:rPr lang="zh-CN" altLang="zh-CN" dirty="0">
                <a:sym typeface="+mn-ea"/>
              </a:rPr>
              <a:t>1990</a:t>
            </a:r>
            <a:r>
              <a:rPr lang="zh-CN" dirty="0">
                <a:sym typeface="+mn-ea"/>
              </a:rPr>
              <a:t>年考入计算机系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73755"/>
            <a:ext cx="2713355" cy="2540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40" y="5311775"/>
            <a:ext cx="5593715" cy="906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840" y="3242310"/>
            <a:ext cx="4419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67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/>
              <a:t>三、数据库管理系统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b="1">
                <a:solidFill>
                  <a:srgbClr val="C00000"/>
                </a:solidFill>
                <a:sym typeface="+mn-ea"/>
              </a:rPr>
              <a:t>数据库管理系统</a:t>
            </a:r>
          </a:p>
          <a:p>
            <a:pPr lvl="1" algn="just" eaLnBrk="1" hangingPunct="1"/>
            <a:r>
              <a:rPr lang="zh-CN" altLang="zh-CN">
                <a:sym typeface="+mn-ea"/>
              </a:rPr>
              <a:t>Database  Management System</a:t>
            </a:r>
            <a:r>
              <a:rPr lang="zh-CN">
                <a:sym typeface="+mn-ea"/>
              </a:rPr>
              <a:t>，简称</a:t>
            </a:r>
            <a:r>
              <a:rPr lang="zh-CN" altLang="zh-CN">
                <a:sym typeface="+mn-ea"/>
              </a:rPr>
              <a:t>DBMS</a:t>
            </a:r>
            <a:endParaRPr lang="zh-CN" altLang="zh-CN"/>
          </a:p>
          <a:p>
            <a:pPr lvl="1" algn="just" eaLnBrk="1" hangingPunct="1">
              <a:lnSpc>
                <a:spcPct val="120000"/>
              </a:lnSpc>
            </a:pPr>
            <a:r>
              <a:rPr lang="zh-CN"/>
              <a:t>是</a:t>
            </a:r>
            <a:r>
              <a:rPr lang="zh-CN" b="1">
                <a:solidFill>
                  <a:srgbClr val="0C0CF2"/>
                </a:solidFill>
              </a:rPr>
              <a:t>位于用户与操作系统之间</a:t>
            </a:r>
            <a:r>
              <a:rPr lang="zh-CN"/>
              <a:t>的一层数据管理软件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>
                <a:cs typeface="+mn-ea"/>
              </a:rPr>
              <a:t>对数据库进行管理：组织、存储、访问、维护等</a:t>
            </a:r>
          </a:p>
          <a:p>
            <a:pPr lvl="1" algn="just" eaLnBrk="1" hangingPunct="1"/>
            <a:endParaRPr lang="zh-CN">
              <a:solidFill>
                <a:srgbClr val="FF0000"/>
              </a:solidFill>
            </a:endParaRPr>
          </a:p>
          <a:p>
            <a:pPr lvl="0" algn="just" eaLnBrk="1" hangingPunct="1"/>
            <a:r>
              <a:rPr lang="en-US" altLang="zh-CN" sz="3000">
                <a:solidFill>
                  <a:schemeClr val="tx1"/>
                </a:solidFill>
              </a:rPr>
              <a:t>DBMS</a:t>
            </a:r>
            <a:r>
              <a:rPr lang="zh-CN" sz="3000">
                <a:solidFill>
                  <a:schemeClr val="tx1"/>
                </a:solidFill>
              </a:rPr>
              <a:t>举例：</a:t>
            </a:r>
            <a:endParaRPr lang="zh-CN" sz="3000">
              <a:solidFill>
                <a:srgbClr val="FF0000"/>
              </a:solidFill>
            </a:endParaRPr>
          </a:p>
          <a:p>
            <a:pPr lvl="1" algn="just" eaLnBrk="1" hangingPunct="1"/>
            <a:r>
              <a:rPr lang="en-US" altLang="zh-CN" sz="2600"/>
              <a:t>MS SQL Server 2008</a:t>
            </a:r>
          </a:p>
          <a:p>
            <a:pPr lvl="1" algn="just" eaLnBrk="1" hangingPunct="1"/>
            <a:r>
              <a:rPr lang="en-US" altLang="zh-CN"/>
              <a:t>MySQL</a:t>
            </a:r>
          </a:p>
          <a:p>
            <a:pPr lvl="1" algn="just" eaLnBrk="1" hangingPunct="1"/>
            <a:r>
              <a:rPr lang="en-US" altLang="zh-CN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39955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CB9B0-0E20-4F31-8467-B84F3C36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DMBS</a:t>
            </a:r>
            <a:r>
              <a:rPr lang="zh-CN" altLang="en-US"/>
              <a:t>在计算机系统中的位置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466772-F95C-473E-9EEA-1B684516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06" y="1700808"/>
            <a:ext cx="840558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7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数据库管理系统的主要功能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7993062" cy="463073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数据定义功能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提供数据定义语言（</a:t>
            </a:r>
            <a:r>
              <a:rPr lang="en-US" altLang="zh-CN" sz="2200" dirty="0" smtClean="0"/>
              <a:t>DDL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定义数据库中的数据对象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数据组织、存储和管理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分类组织、存储和管理各种数据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确定组织数据的文件结构和存取方式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实现数据之间的联系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提供多种存取方法提高存取效率</a:t>
            </a:r>
          </a:p>
        </p:txBody>
      </p:sp>
    </p:spTree>
    <p:extLst>
      <p:ext uri="{BB962C8B-B14F-4D97-AF65-F5344CB8AC3E}">
        <p14:creationId xmlns:p14="http://schemas.microsoft.com/office/powerpoint/2010/main" val="34517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数据库管理系统的主要功能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46563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</a:pPr>
            <a:r>
              <a:rPr lang="zh-CN" altLang="en-US" sz="2500" smtClean="0"/>
              <a:t>数据操纵功能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提供数据操纵语言（</a:t>
            </a:r>
            <a:r>
              <a:rPr lang="en-US" altLang="zh-CN" sz="2200" smtClean="0"/>
              <a:t>DML</a:t>
            </a:r>
            <a:r>
              <a:rPr lang="zh-CN" altLang="en-US" sz="2200" smtClean="0"/>
              <a:t>）</a:t>
            </a:r>
            <a:endParaRPr lang="en-US" altLang="zh-CN" sz="2200" smtClean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实现对数据库的基本操作  （查询、插入、删除和修改）</a:t>
            </a:r>
            <a:endParaRPr lang="en-US" altLang="zh-CN" sz="2200" smtClean="0"/>
          </a:p>
          <a:p>
            <a:pPr lvl="1" algn="just" eaLnBrk="1" hangingPunct="1">
              <a:lnSpc>
                <a:spcPct val="150000"/>
              </a:lnSpc>
              <a:spcAft>
                <a:spcPct val="20000"/>
              </a:spcAft>
            </a:pPr>
            <a:r>
              <a:rPr lang="zh-CN" altLang="en-US" sz="2500" smtClean="0"/>
              <a:t>数据库的事务管理和运行管理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数据库在建立、运行和维护时由数据库管理系统统一管理和控制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保证数据的安全性、完整性、多用户对数据的并发使用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发生故障后的系统恢复</a:t>
            </a:r>
          </a:p>
        </p:txBody>
      </p:sp>
    </p:spTree>
    <p:extLst>
      <p:ext uri="{BB962C8B-B14F-4D97-AF65-F5344CB8AC3E}">
        <p14:creationId xmlns:p14="http://schemas.microsoft.com/office/powerpoint/2010/main" val="12778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数据库管理系统的主要功能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数据库的建立和维护功能</a:t>
            </a:r>
            <a:endParaRPr lang="en-US" altLang="zh-CN" smtClean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数据库初始数据的装载和转换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数据库转储、恢复功能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数据库的重组织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性能监视、分析等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其它功能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数据库管理系统与网络中其它软件系统的通信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数据库管理系统系统之间的数据转换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异构数据库之间的互访和互操作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658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915CE-F850-4CF2-B0A4-91672C3D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课程概况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D315D-8E5E-44D4-971F-23784A7C1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数据是现代信息社会的基石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数据库负责数据的组织、存储和管理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60CE00-8558-413E-A27F-5923AA676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124744"/>
            <a:ext cx="3447132" cy="39604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9A8003-D1E4-4194-A3EB-EAB45516E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73" y="2540218"/>
            <a:ext cx="4242307" cy="22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75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/>
              <a:t>四、数据库系统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b="1" dirty="0">
                <a:solidFill>
                  <a:srgbClr val="C00000"/>
                </a:solidFill>
                <a:sym typeface="+mn-ea"/>
              </a:rPr>
              <a:t>数据库系统</a:t>
            </a:r>
            <a:r>
              <a:rPr lang="en-US" altLang="zh-CN" b="1" dirty="0">
                <a:solidFill>
                  <a:srgbClr val="6600CC"/>
                </a:solidFill>
                <a:sym typeface="+mn-ea"/>
              </a:rPr>
              <a:t>(</a:t>
            </a:r>
            <a:r>
              <a:rPr lang="zh-CN" altLang="zh-CN" dirty="0">
                <a:sym typeface="+mn-ea"/>
              </a:rPr>
              <a:t>Database System</a:t>
            </a:r>
            <a:r>
              <a:rPr lang="zh-CN" dirty="0">
                <a:sym typeface="+mn-ea"/>
              </a:rPr>
              <a:t>，简称</a:t>
            </a:r>
            <a:r>
              <a:rPr lang="zh-CN" altLang="zh-CN" dirty="0">
                <a:sym typeface="+mn-ea"/>
              </a:rPr>
              <a:t>DBS</a:t>
            </a:r>
            <a:r>
              <a:rPr lang="en-US" altLang="zh-CN" b="1" dirty="0">
                <a:solidFill>
                  <a:srgbClr val="6600CC"/>
                </a:solidFill>
                <a:sym typeface="+mn-ea"/>
              </a:rPr>
              <a:t>)</a:t>
            </a:r>
            <a:endParaRPr lang="zh-CN" dirty="0"/>
          </a:p>
          <a:p>
            <a:pPr lvl="1" algn="just" eaLnBrk="1" hangingPunct="1">
              <a:lnSpc>
                <a:spcPct val="120000"/>
              </a:lnSpc>
            </a:pPr>
            <a:r>
              <a:rPr lang="zh-CN" sz="2400" dirty="0"/>
              <a:t>是指在计算机系统中引入数据库后的系统构成。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sz="2400" dirty="0"/>
              <a:t>在不引起混淆的情况下</a:t>
            </a:r>
            <a:r>
              <a:rPr lang="zh-CN" sz="2400" dirty="0">
                <a:cs typeface="+mn-ea"/>
              </a:rPr>
              <a:t>常常把数据库系统</a:t>
            </a:r>
            <a:r>
              <a:rPr lang="zh-CN" sz="2400" dirty="0">
                <a:solidFill>
                  <a:srgbClr val="FF0000"/>
                </a:solidFill>
              </a:rPr>
              <a:t>简称为数据库</a:t>
            </a:r>
            <a:r>
              <a:rPr lang="zh-CN" sz="2400" dirty="0"/>
              <a:t>。</a:t>
            </a:r>
            <a:endParaRPr lang="en-US" altLang="zh-CN" sz="2400" dirty="0"/>
          </a:p>
          <a:p>
            <a:pPr lvl="1" algn="just" eaLnBrk="1" hangingPunct="1">
              <a:lnSpc>
                <a:spcPct val="120000"/>
              </a:lnSpc>
            </a:pPr>
            <a:endParaRPr lang="zh-CN" sz="2400" dirty="0"/>
          </a:p>
          <a:p>
            <a:pPr algn="just" eaLnBrk="1" hangingPunct="1"/>
            <a:r>
              <a:rPr lang="zh-CN" dirty="0"/>
              <a:t>数据库系统的构成</a:t>
            </a:r>
          </a:p>
          <a:p>
            <a:pPr lvl="1" algn="just" eaLnBrk="1" hangingPunct="1">
              <a:lnSpc>
                <a:spcPct val="170000"/>
              </a:lnSpc>
            </a:pPr>
            <a:r>
              <a:rPr lang="zh-CN" sz="2400" dirty="0"/>
              <a:t>由</a:t>
            </a:r>
            <a:r>
              <a:rPr lang="zh-CN" sz="2400" b="1" dirty="0">
                <a:solidFill>
                  <a:srgbClr val="0C0CF2"/>
                </a:solidFill>
              </a:rPr>
              <a:t>数据库、</a:t>
            </a:r>
            <a:r>
              <a:rPr lang="zh-CN" sz="2400" b="1" dirty="0" smtClean="0">
                <a:solidFill>
                  <a:srgbClr val="0C0CF2"/>
                </a:solidFill>
              </a:rPr>
              <a:t>数据库管理系统</a:t>
            </a:r>
            <a:r>
              <a:rPr lang="zh-CN" altLang="en-US" sz="2400" b="1" dirty="0" smtClean="0">
                <a:solidFill>
                  <a:srgbClr val="0C0CF2"/>
                </a:solidFill>
              </a:rPr>
              <a:t>（及其应用开发工具）</a:t>
            </a:r>
            <a:r>
              <a:rPr lang="zh-CN" sz="2400" b="1" dirty="0" smtClean="0">
                <a:solidFill>
                  <a:srgbClr val="0C0CF2"/>
                </a:solidFill>
              </a:rPr>
              <a:t>、</a:t>
            </a:r>
            <a:r>
              <a:rPr lang="zh-CN" sz="2400" b="1" dirty="0">
                <a:solidFill>
                  <a:srgbClr val="0C0CF2"/>
                </a:solidFill>
              </a:rPr>
              <a:t>应用系统、数据库管理员</a:t>
            </a:r>
            <a:r>
              <a:rPr lang="zh-CN" sz="2400" dirty="0"/>
              <a:t>构成。</a:t>
            </a:r>
            <a:endParaRPr lang="zh-CN" sz="2000" dirty="0"/>
          </a:p>
        </p:txBody>
      </p:sp>
    </p:spTree>
    <p:extLst>
      <p:ext uri="{BB962C8B-B14F-4D97-AF65-F5344CB8AC3E}">
        <p14:creationId xmlns:p14="http://schemas.microsoft.com/office/powerpoint/2010/main" val="558074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/>
              <a:t>数据库系统</a:t>
            </a:r>
          </a:p>
        </p:txBody>
      </p:sp>
      <p:grpSp>
        <p:nvGrpSpPr>
          <p:cNvPr id="19459" name="Group 3"/>
          <p:cNvGrpSpPr/>
          <p:nvPr/>
        </p:nvGrpSpPr>
        <p:grpSpPr bwMode="auto">
          <a:xfrm>
            <a:off x="2700338" y="871538"/>
            <a:ext cx="6048375" cy="5942012"/>
            <a:chOff x="0" y="0"/>
            <a:chExt cx="3810" cy="3743"/>
          </a:xfrm>
        </p:grpSpPr>
        <p:sp>
          <p:nvSpPr>
            <p:cNvPr id="19460" name="AutoShape 4"/>
            <p:cNvSpPr>
              <a:spLocks noChangeArrowheads="1"/>
            </p:cNvSpPr>
            <p:nvPr/>
          </p:nvSpPr>
          <p:spPr bwMode="auto">
            <a:xfrm>
              <a:off x="681" y="3289"/>
              <a:ext cx="862" cy="454"/>
            </a:xfrm>
            <a:prstGeom prst="can">
              <a:avLst>
                <a:gd name="adj" fmla="val 25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461" name="Group 5"/>
            <p:cNvGrpSpPr/>
            <p:nvPr/>
          </p:nvGrpSpPr>
          <p:grpSpPr bwMode="auto">
            <a:xfrm>
              <a:off x="0" y="0"/>
              <a:ext cx="3810" cy="3652"/>
              <a:chOff x="0" y="0"/>
              <a:chExt cx="3810" cy="3652"/>
            </a:xfrm>
          </p:grpSpPr>
          <p:sp>
            <p:nvSpPr>
              <p:cNvPr id="19462" name="AutoShape 6"/>
              <p:cNvSpPr>
                <a:spLocks noChangeArrowheads="1"/>
              </p:cNvSpPr>
              <p:nvPr/>
            </p:nvSpPr>
            <p:spPr bwMode="auto">
              <a:xfrm>
                <a:off x="590" y="680"/>
                <a:ext cx="998" cy="363"/>
              </a:xfrm>
              <a:prstGeom prst="flowChartPreparati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463" name="Text Box 7"/>
              <p:cNvSpPr txBox="1">
                <a:spLocks noChangeArrowheads="1"/>
              </p:cNvSpPr>
              <p:nvPr/>
            </p:nvSpPr>
            <p:spPr bwMode="auto">
              <a:xfrm>
                <a:off x="681" y="702"/>
                <a:ext cx="86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sz="2000" b="0"/>
                  <a:t>应用系统</a:t>
                </a:r>
              </a:p>
            </p:txBody>
          </p:sp>
          <p:sp>
            <p:nvSpPr>
              <p:cNvPr id="19464" name="AutoShape 8"/>
              <p:cNvSpPr>
                <a:spLocks noChangeArrowheads="1"/>
              </p:cNvSpPr>
              <p:nvPr/>
            </p:nvSpPr>
            <p:spPr bwMode="auto">
              <a:xfrm>
                <a:off x="363" y="1315"/>
                <a:ext cx="1543" cy="363"/>
              </a:xfrm>
              <a:prstGeom prst="flowChartPreparation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65" name="Text Box 9"/>
              <p:cNvSpPr txBox="1">
                <a:spLocks noChangeArrowheads="1"/>
              </p:cNvSpPr>
              <p:nvPr/>
            </p:nvSpPr>
            <p:spPr bwMode="auto">
              <a:xfrm>
                <a:off x="590" y="1360"/>
                <a:ext cx="108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sz="2000" b="0"/>
                  <a:t>应用开发工具</a:t>
                </a:r>
              </a:p>
            </p:txBody>
          </p:sp>
          <p:sp>
            <p:nvSpPr>
              <p:cNvPr id="19466" name="AutoShape 10"/>
              <p:cNvSpPr>
                <a:spLocks noChangeArrowheads="1"/>
              </p:cNvSpPr>
              <p:nvPr/>
            </p:nvSpPr>
            <p:spPr bwMode="auto">
              <a:xfrm>
                <a:off x="363" y="1950"/>
                <a:ext cx="1543" cy="363"/>
              </a:xfrm>
              <a:prstGeom prst="flowChartPreparati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467" name="Text Box 11"/>
              <p:cNvSpPr txBox="1">
                <a:spLocks noChangeArrowheads="1"/>
              </p:cNvSpPr>
              <p:nvPr/>
            </p:nvSpPr>
            <p:spPr bwMode="auto">
              <a:xfrm>
                <a:off x="499" y="1995"/>
                <a:ext cx="131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sz="2000" b="0"/>
                  <a:t>数据库管理系统</a:t>
                </a:r>
              </a:p>
            </p:txBody>
          </p:sp>
          <p:sp>
            <p:nvSpPr>
              <p:cNvPr id="19468" name="AutoShape 12"/>
              <p:cNvSpPr>
                <a:spLocks noChangeArrowheads="1"/>
              </p:cNvSpPr>
              <p:nvPr/>
            </p:nvSpPr>
            <p:spPr bwMode="auto">
              <a:xfrm>
                <a:off x="590" y="2563"/>
                <a:ext cx="998" cy="363"/>
              </a:xfrm>
              <a:prstGeom prst="flowChartPreparation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69" name="Text Box 13"/>
              <p:cNvSpPr txBox="1">
                <a:spLocks noChangeArrowheads="1"/>
              </p:cNvSpPr>
              <p:nvPr/>
            </p:nvSpPr>
            <p:spPr bwMode="auto">
              <a:xfrm>
                <a:off x="681" y="2585"/>
                <a:ext cx="86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sz="2000" b="0"/>
                  <a:t>操作系统</a:t>
                </a:r>
              </a:p>
            </p:txBody>
          </p:sp>
          <p:sp>
            <p:nvSpPr>
              <p:cNvPr id="19470" name="Text Box 14"/>
              <p:cNvSpPr txBox="1">
                <a:spLocks noChangeArrowheads="1"/>
              </p:cNvSpPr>
              <p:nvPr/>
            </p:nvSpPr>
            <p:spPr bwMode="auto">
              <a:xfrm>
                <a:off x="681" y="3402"/>
                <a:ext cx="862" cy="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miter lim="800000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sz="2000" b="0"/>
                  <a:t>数据库</a:t>
                </a:r>
              </a:p>
            </p:txBody>
          </p:sp>
          <p:sp>
            <p:nvSpPr>
              <p:cNvPr id="19471" name="Rectangle 15"/>
              <p:cNvSpPr>
                <a:spLocks noChangeArrowheads="1"/>
              </p:cNvSpPr>
              <p:nvPr/>
            </p:nvSpPr>
            <p:spPr bwMode="auto">
              <a:xfrm>
                <a:off x="2631" y="1995"/>
                <a:ext cx="1134" cy="31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2" name="Text Box 16"/>
              <p:cNvSpPr txBox="1">
                <a:spLocks noChangeArrowheads="1"/>
              </p:cNvSpPr>
              <p:nvPr/>
            </p:nvSpPr>
            <p:spPr bwMode="auto">
              <a:xfrm>
                <a:off x="2631" y="2041"/>
                <a:ext cx="117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sz="2000" b="0"/>
                  <a:t>数据库管理员</a:t>
                </a:r>
              </a:p>
            </p:txBody>
          </p:sp>
          <p:sp>
            <p:nvSpPr>
              <p:cNvPr id="19473" name="Line 17"/>
              <p:cNvSpPr>
                <a:spLocks noChangeShapeType="1"/>
              </p:cNvSpPr>
              <p:nvPr/>
            </p:nvSpPr>
            <p:spPr bwMode="auto">
              <a:xfrm>
                <a:off x="1089" y="1043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4" name="Line 18"/>
              <p:cNvSpPr>
                <a:spLocks noChangeShapeType="1"/>
              </p:cNvSpPr>
              <p:nvPr/>
            </p:nvSpPr>
            <p:spPr bwMode="auto">
              <a:xfrm>
                <a:off x="1089" y="1678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5" name="Line 19"/>
              <p:cNvSpPr>
                <a:spLocks noChangeShapeType="1"/>
              </p:cNvSpPr>
              <p:nvPr/>
            </p:nvSpPr>
            <p:spPr bwMode="auto">
              <a:xfrm>
                <a:off x="1089" y="2313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6" name="Line 20"/>
              <p:cNvSpPr>
                <a:spLocks noChangeShapeType="1"/>
              </p:cNvSpPr>
              <p:nvPr/>
            </p:nvSpPr>
            <p:spPr bwMode="auto">
              <a:xfrm>
                <a:off x="1089" y="2903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7" name="Line 21"/>
              <p:cNvSpPr>
                <a:spLocks noChangeShapeType="1"/>
              </p:cNvSpPr>
              <p:nvPr/>
            </p:nvSpPr>
            <p:spPr bwMode="auto">
              <a:xfrm flipH="1">
                <a:off x="1906" y="2131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8" name="Line 22"/>
              <p:cNvSpPr>
                <a:spLocks noChangeShapeType="1"/>
              </p:cNvSpPr>
              <p:nvPr/>
            </p:nvSpPr>
            <p:spPr bwMode="auto">
              <a:xfrm flipH="1">
                <a:off x="1543" y="2766"/>
                <a:ext cx="17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9" name="Line 23"/>
              <p:cNvSpPr>
                <a:spLocks noChangeShapeType="1"/>
              </p:cNvSpPr>
              <p:nvPr/>
            </p:nvSpPr>
            <p:spPr bwMode="auto">
              <a:xfrm flipV="1">
                <a:off x="3266" y="2313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0" name="Rectangle 24"/>
              <p:cNvSpPr>
                <a:spLocks noChangeArrowheads="1"/>
              </p:cNvSpPr>
              <p:nvPr/>
            </p:nvSpPr>
            <p:spPr bwMode="auto">
              <a:xfrm>
                <a:off x="1723" y="181"/>
                <a:ext cx="544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1" name="Text Box 25"/>
              <p:cNvSpPr txBox="1">
                <a:spLocks noChangeArrowheads="1"/>
              </p:cNvSpPr>
              <p:nvPr/>
            </p:nvSpPr>
            <p:spPr bwMode="auto">
              <a:xfrm>
                <a:off x="1723" y="181"/>
                <a:ext cx="54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sz="2000" b="0"/>
                  <a:t>用户</a:t>
                </a:r>
              </a:p>
            </p:txBody>
          </p:sp>
          <p:sp>
            <p:nvSpPr>
              <p:cNvPr id="19482" name="Rectangle 26"/>
              <p:cNvSpPr>
                <a:spLocks noChangeArrowheads="1"/>
              </p:cNvSpPr>
              <p:nvPr/>
            </p:nvSpPr>
            <p:spPr bwMode="auto">
              <a:xfrm>
                <a:off x="0" y="226"/>
                <a:ext cx="544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3" name="Text Box 27"/>
              <p:cNvSpPr txBox="1">
                <a:spLocks noChangeArrowheads="1"/>
              </p:cNvSpPr>
              <p:nvPr/>
            </p:nvSpPr>
            <p:spPr bwMode="auto">
              <a:xfrm>
                <a:off x="0" y="226"/>
                <a:ext cx="54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sz="2000" b="0"/>
                  <a:t>用户</a:t>
                </a:r>
              </a:p>
            </p:txBody>
          </p:sp>
          <p:sp>
            <p:nvSpPr>
              <p:cNvPr id="19484" name="Rectangle 28"/>
              <p:cNvSpPr>
                <a:spLocks noChangeArrowheads="1"/>
              </p:cNvSpPr>
              <p:nvPr/>
            </p:nvSpPr>
            <p:spPr bwMode="auto">
              <a:xfrm>
                <a:off x="907" y="0"/>
                <a:ext cx="544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5" name="Text Box 29"/>
              <p:cNvSpPr txBox="1">
                <a:spLocks noChangeArrowheads="1"/>
              </p:cNvSpPr>
              <p:nvPr/>
            </p:nvSpPr>
            <p:spPr bwMode="auto">
              <a:xfrm>
                <a:off x="907" y="0"/>
                <a:ext cx="54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sz="2000" b="0"/>
                  <a:t>用户</a:t>
                </a:r>
              </a:p>
            </p:txBody>
          </p:sp>
          <p:sp>
            <p:nvSpPr>
              <p:cNvPr id="19486" name="Line 30"/>
              <p:cNvSpPr>
                <a:spLocks noChangeShapeType="1"/>
              </p:cNvSpPr>
              <p:nvPr/>
            </p:nvSpPr>
            <p:spPr bwMode="auto">
              <a:xfrm>
                <a:off x="544" y="544"/>
                <a:ext cx="317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7" name="Line 31"/>
              <p:cNvSpPr>
                <a:spLocks noChangeShapeType="1"/>
              </p:cNvSpPr>
              <p:nvPr/>
            </p:nvSpPr>
            <p:spPr bwMode="auto">
              <a:xfrm>
                <a:off x="1134" y="317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8" name="Line 32"/>
              <p:cNvSpPr>
                <a:spLocks noChangeShapeType="1"/>
              </p:cNvSpPr>
              <p:nvPr/>
            </p:nvSpPr>
            <p:spPr bwMode="auto">
              <a:xfrm flipH="1">
                <a:off x="1406" y="499"/>
                <a:ext cx="544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796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1.1</a:t>
            </a:r>
            <a:r>
              <a:rPr lang="en-US" altLang="zh-CN"/>
              <a:t>.2</a:t>
            </a:r>
            <a:r>
              <a:rPr lang="zh-CN" altLang="zh-CN"/>
              <a:t> </a:t>
            </a:r>
            <a:r>
              <a:rPr lang="zh-CN" altLang="en-US"/>
              <a:t>数据管理技术</a:t>
            </a:r>
            <a:endParaRPr 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 dirty="0"/>
              <a:t>数据管理</a:t>
            </a:r>
          </a:p>
          <a:p>
            <a:pPr lvl="1" eaLnBrk="1" hangingPunct="1"/>
            <a:r>
              <a:rPr lang="zh-CN" dirty="0">
                <a:sym typeface="+mn-ea"/>
              </a:rPr>
              <a:t>对数据进行</a:t>
            </a:r>
            <a:r>
              <a:rPr lang="zh-CN" b="1" dirty="0">
                <a:solidFill>
                  <a:srgbClr val="0C0CF2"/>
                </a:solidFill>
                <a:sym typeface="+mn-ea"/>
              </a:rPr>
              <a:t>分类、组织、编码、存储、检索和维护</a:t>
            </a:r>
            <a:endParaRPr lang="zh-CN" altLang="zh-CN" sz="2600" b="1" dirty="0">
              <a:solidFill>
                <a:srgbClr val="0C0CF2"/>
              </a:solidFill>
              <a:sym typeface="+mn-ea"/>
            </a:endParaRPr>
          </a:p>
          <a:p>
            <a:pPr lvl="1" eaLnBrk="1" hangingPunct="1"/>
            <a:endParaRPr lang="zh-CN" altLang="zh-CN" dirty="0"/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1753DE07-F967-4575-94B9-B99A62913C4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7200" y="2564904"/>
          <a:ext cx="8229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4B69E85-EB7B-4B78-97E3-17D9ABBA9998}"/>
              </a:ext>
            </a:extLst>
          </p:cNvPr>
          <p:cNvSpPr txBox="1"/>
          <p:nvPr/>
        </p:nvSpPr>
        <p:spPr>
          <a:xfrm>
            <a:off x="755576" y="5473824"/>
            <a:ext cx="209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1950</a:t>
            </a:r>
            <a:r>
              <a:rPr lang="zh-CN" altLang="en-US"/>
              <a:t>中期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FD08C7-5D64-4E91-BC3B-268D59260D59}"/>
              </a:ext>
            </a:extLst>
          </p:cNvPr>
          <p:cNvSpPr txBox="1"/>
          <p:nvPr/>
        </p:nvSpPr>
        <p:spPr>
          <a:xfrm>
            <a:off x="3522712" y="4830266"/>
            <a:ext cx="209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1950</a:t>
            </a:r>
            <a:r>
              <a:rPr lang="zh-CN" altLang="en-US"/>
              <a:t>后期</a:t>
            </a:r>
            <a:r>
              <a:rPr lang="en-US" altLang="zh-CN"/>
              <a:t>~1960</a:t>
            </a:r>
            <a:r>
              <a:rPr lang="zh-CN" altLang="en-US"/>
              <a:t>中期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ACBB50-9218-4AF9-9C83-7179FB926B45}"/>
              </a:ext>
            </a:extLst>
          </p:cNvPr>
          <p:cNvSpPr txBox="1"/>
          <p:nvPr/>
        </p:nvSpPr>
        <p:spPr>
          <a:xfrm>
            <a:off x="6310017" y="4024168"/>
            <a:ext cx="209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1960</a:t>
            </a:r>
            <a:r>
              <a:rPr lang="zh-CN" altLang="en-US"/>
              <a:t>后期</a:t>
            </a:r>
            <a:r>
              <a:rPr lang="en-US" altLang="zh-CN"/>
              <a:t>~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84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68A9E-8F35-4D0C-80EE-71DE308A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1.1</a:t>
            </a:r>
            <a:r>
              <a:rPr lang="en-US" altLang="zh-CN"/>
              <a:t>.2</a:t>
            </a:r>
            <a:r>
              <a:rPr lang="zh-CN" altLang="zh-CN"/>
              <a:t> </a:t>
            </a:r>
            <a:r>
              <a:rPr lang="zh-CN" altLang="en-US"/>
              <a:t>数据管理技术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0DB95-FD0E-4480-885D-B3092A1C9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数据管理技术的发展动力</a:t>
            </a:r>
            <a:endParaRPr lang="en-US" altLang="zh-CN" dirty="0"/>
          </a:p>
          <a:p>
            <a:pPr lvl="1"/>
            <a:r>
              <a:rPr lang="zh-CN" altLang="en-US" dirty="0"/>
              <a:t>应用需求的推动</a:t>
            </a:r>
            <a:endParaRPr lang="en-US" altLang="zh-CN" dirty="0"/>
          </a:p>
          <a:p>
            <a:pPr lvl="1"/>
            <a:r>
              <a:rPr lang="zh-CN" altLang="en-US" dirty="0"/>
              <a:t>计算机硬件的发展</a:t>
            </a:r>
            <a:endParaRPr lang="en-US" altLang="zh-CN" dirty="0"/>
          </a:p>
          <a:p>
            <a:pPr lvl="1"/>
            <a:r>
              <a:rPr lang="zh-CN" altLang="en-US" dirty="0"/>
              <a:t>计算机软件的发展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802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1.  </a:t>
            </a:r>
            <a:r>
              <a:rPr lang="zh-CN" altLang="en-US" sz="3600" smtClean="0"/>
              <a:t>人工管理阶段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098550"/>
            <a:ext cx="6896100" cy="52260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时期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20</a:t>
            </a:r>
            <a:r>
              <a:rPr lang="zh-CN" altLang="en-US" smtClean="0"/>
              <a:t>世纪</a:t>
            </a:r>
            <a:r>
              <a:rPr lang="en-US" altLang="zh-CN" smtClean="0"/>
              <a:t>50</a:t>
            </a:r>
            <a:r>
              <a:rPr lang="zh-CN" altLang="en-US" smtClean="0"/>
              <a:t>年代中之前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产生的背景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应用背景	科学计算	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硬件背景	无直接存取存储设备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软件背景	没有操作系统	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处理方式	批处理	</a:t>
            </a:r>
          </a:p>
          <a:p>
            <a:pPr lvl="1"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642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/>
              <a:t>人工管理阶段</a:t>
            </a:r>
            <a:r>
              <a:rPr lang="en-US" altLang="zh-CN" dirty="0"/>
              <a:t>(1950</a:t>
            </a:r>
            <a:r>
              <a:rPr lang="zh-CN" altLang="en-US" dirty="0" smtClean="0"/>
              <a:t>中期之前</a:t>
            </a:r>
            <a:r>
              <a:rPr lang="en-US" altLang="zh-CN" dirty="0" smtClean="0"/>
              <a:t>)</a:t>
            </a:r>
            <a:endParaRPr lang="zh-CN" dirty="0"/>
          </a:p>
        </p:txBody>
      </p:sp>
      <p:grpSp>
        <p:nvGrpSpPr>
          <p:cNvPr id="21507" name="Group 3"/>
          <p:cNvGrpSpPr/>
          <p:nvPr/>
        </p:nvGrpSpPr>
        <p:grpSpPr bwMode="auto">
          <a:xfrm>
            <a:off x="4572000" y="1758156"/>
            <a:ext cx="4176712" cy="2305050"/>
            <a:chOff x="0" y="0"/>
            <a:chExt cx="3216" cy="1920"/>
          </a:xfrm>
        </p:grpSpPr>
        <p:grpSp>
          <p:nvGrpSpPr>
            <p:cNvPr id="21510" name="Group 4"/>
            <p:cNvGrpSpPr/>
            <p:nvPr/>
          </p:nvGrpSpPr>
          <p:grpSpPr bwMode="auto">
            <a:xfrm>
              <a:off x="0" y="0"/>
              <a:ext cx="3168" cy="816"/>
              <a:chOff x="0" y="0"/>
              <a:chExt cx="3570" cy="1256"/>
            </a:xfrm>
          </p:grpSpPr>
          <p:sp>
            <p:nvSpPr>
              <p:cNvPr id="21517" name="Text Box 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260" cy="4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zh-CN" sz="1800" b="0">
                    <a:latin typeface="Times New Roman" panose="02020603050405020304" pitchFamily="18" charset="0"/>
                  </a:rPr>
                  <a:t>应用程序１</a:t>
                </a:r>
              </a:p>
            </p:txBody>
          </p:sp>
          <p:sp>
            <p:nvSpPr>
              <p:cNvPr id="21518" name="Text Box 6"/>
              <p:cNvSpPr txBox="1">
                <a:spLocks noChangeArrowheads="1"/>
              </p:cNvSpPr>
              <p:nvPr/>
            </p:nvSpPr>
            <p:spPr bwMode="auto">
              <a:xfrm>
                <a:off x="2415" y="0"/>
                <a:ext cx="1155" cy="4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zh-CN" sz="1800" b="0">
                    <a:latin typeface="Times New Roman" panose="02020603050405020304" pitchFamily="18" charset="0"/>
                  </a:rPr>
                  <a:t>数据集１</a:t>
                </a:r>
              </a:p>
            </p:txBody>
          </p:sp>
          <p:sp>
            <p:nvSpPr>
              <p:cNvPr id="21519" name="Line 7"/>
              <p:cNvSpPr>
                <a:spLocks noChangeShapeType="1"/>
              </p:cNvSpPr>
              <p:nvPr/>
            </p:nvSpPr>
            <p:spPr bwMode="auto">
              <a:xfrm>
                <a:off x="1260" y="314"/>
                <a:ext cx="11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0" name="Text Box 8"/>
              <p:cNvSpPr txBox="1">
                <a:spLocks noChangeArrowheads="1"/>
              </p:cNvSpPr>
              <p:nvPr/>
            </p:nvSpPr>
            <p:spPr bwMode="auto">
              <a:xfrm>
                <a:off x="0" y="785"/>
                <a:ext cx="1260" cy="4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just" eaLnBrk="1" hangingPunct="1"/>
                <a:r>
                  <a:rPr lang="zh-CN" sz="1800" b="0">
                    <a:latin typeface="Times New Roman" panose="02020603050405020304" pitchFamily="18" charset="0"/>
                  </a:rPr>
                  <a:t>应用程序２</a:t>
                </a:r>
              </a:p>
            </p:txBody>
          </p:sp>
          <p:sp>
            <p:nvSpPr>
              <p:cNvPr id="21521" name="Text Box 9"/>
              <p:cNvSpPr txBox="1">
                <a:spLocks noChangeArrowheads="1"/>
              </p:cNvSpPr>
              <p:nvPr/>
            </p:nvSpPr>
            <p:spPr bwMode="auto">
              <a:xfrm>
                <a:off x="2415" y="785"/>
                <a:ext cx="1155" cy="4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zh-CN" sz="1800" b="0">
                    <a:latin typeface="Times New Roman" panose="02020603050405020304" pitchFamily="18" charset="0"/>
                  </a:rPr>
                  <a:t>数据集２</a:t>
                </a:r>
              </a:p>
            </p:txBody>
          </p:sp>
          <p:sp>
            <p:nvSpPr>
              <p:cNvPr id="21522" name="Line 10"/>
              <p:cNvSpPr>
                <a:spLocks noChangeShapeType="1"/>
              </p:cNvSpPr>
              <p:nvPr/>
            </p:nvSpPr>
            <p:spPr bwMode="auto">
              <a:xfrm>
                <a:off x="1260" y="1099"/>
                <a:ext cx="11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11" name="Group 11"/>
            <p:cNvGrpSpPr/>
            <p:nvPr/>
          </p:nvGrpSpPr>
          <p:grpSpPr bwMode="auto">
            <a:xfrm>
              <a:off x="0" y="1584"/>
              <a:ext cx="3216" cy="336"/>
              <a:chOff x="0" y="0"/>
              <a:chExt cx="3570" cy="471"/>
            </a:xfrm>
          </p:grpSpPr>
          <p:sp>
            <p:nvSpPr>
              <p:cNvPr id="21514" name="Text Box 1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260" cy="4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zh-CN" sz="1800" b="0">
                    <a:latin typeface="Times New Roman" panose="02020603050405020304" pitchFamily="18" charset="0"/>
                  </a:rPr>
                  <a:t>应用程序ｎ</a:t>
                </a:r>
              </a:p>
            </p:txBody>
          </p:sp>
          <p:sp>
            <p:nvSpPr>
              <p:cNvPr id="21515" name="Text Box 13"/>
              <p:cNvSpPr txBox="1">
                <a:spLocks noChangeArrowheads="1"/>
              </p:cNvSpPr>
              <p:nvPr/>
            </p:nvSpPr>
            <p:spPr bwMode="auto">
              <a:xfrm>
                <a:off x="2415" y="0"/>
                <a:ext cx="1155" cy="4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zh-CN" sz="1800" b="0" dirty="0">
                    <a:latin typeface="Times New Roman" panose="02020603050405020304" pitchFamily="18" charset="0"/>
                  </a:rPr>
                  <a:t>数据集</a:t>
                </a:r>
                <a:r>
                  <a:rPr lang="zh-CN" altLang="zh-CN" sz="1800" b="0" dirty="0"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1516" name="Line 14"/>
              <p:cNvSpPr>
                <a:spLocks noChangeShapeType="1"/>
              </p:cNvSpPr>
              <p:nvPr/>
            </p:nvSpPr>
            <p:spPr bwMode="auto">
              <a:xfrm>
                <a:off x="1260" y="314"/>
                <a:ext cx="11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2" name="Text Box 15"/>
            <p:cNvSpPr txBox="1">
              <a:spLocks noChangeArrowheads="1"/>
            </p:cNvSpPr>
            <p:nvPr/>
          </p:nvSpPr>
          <p:spPr bwMode="auto">
            <a:xfrm>
              <a:off x="175" y="1057"/>
              <a:ext cx="565" cy="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zh-CN" sz="1800" b="0">
                  <a:latin typeface="Times New Roman" panose="02020603050405020304" pitchFamily="18" charset="0"/>
                </a:rPr>
                <a:t>...…</a:t>
              </a:r>
            </a:p>
          </p:txBody>
        </p:sp>
        <p:sp>
          <p:nvSpPr>
            <p:cNvPr id="21513" name="Text Box 16"/>
            <p:cNvSpPr txBox="1">
              <a:spLocks noChangeArrowheads="1"/>
            </p:cNvSpPr>
            <p:nvPr/>
          </p:nvSpPr>
          <p:spPr bwMode="auto">
            <a:xfrm>
              <a:off x="2239" y="1057"/>
              <a:ext cx="565" cy="3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zh-CN" sz="1800" b="0">
                  <a:latin typeface="Times New Roman" panose="02020603050405020304" pitchFamily="18" charset="0"/>
                </a:rPr>
                <a:t>...…</a:t>
              </a:r>
            </a:p>
          </p:txBody>
        </p:sp>
      </p:grpSp>
      <p:sp>
        <p:nvSpPr>
          <p:cNvPr id="21508" name="Text Box 17"/>
          <p:cNvSpPr txBox="1">
            <a:spLocks noChangeArrowheads="1"/>
          </p:cNvSpPr>
          <p:nvPr/>
        </p:nvSpPr>
        <p:spPr bwMode="auto">
          <a:xfrm>
            <a:off x="3779838" y="5805488"/>
            <a:ext cx="504031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1800">
                <a:solidFill>
                  <a:srgbClr val="6600CC"/>
                </a:solidFill>
              </a:rPr>
              <a:t>应用程序与数据之间的对应关系</a:t>
            </a:r>
            <a:r>
              <a:rPr lang="zh-CN" altLang="zh-CN" sz="1800">
                <a:solidFill>
                  <a:srgbClr val="6600CC"/>
                </a:solidFill>
              </a:rPr>
              <a:t>(</a:t>
            </a:r>
            <a:r>
              <a:rPr lang="zh-CN" sz="1800">
                <a:solidFill>
                  <a:srgbClr val="6600CC"/>
                </a:solidFill>
              </a:rPr>
              <a:t>人工管理</a:t>
            </a:r>
            <a:r>
              <a:rPr lang="zh-CN" altLang="zh-CN" sz="1800">
                <a:solidFill>
                  <a:srgbClr val="6600CC"/>
                </a:solidFill>
              </a:rPr>
              <a:t>)</a:t>
            </a:r>
          </a:p>
        </p:txBody>
      </p:sp>
      <p:sp>
        <p:nvSpPr>
          <p:cNvPr id="21509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68313" y="1600200"/>
            <a:ext cx="8218487" cy="2620963"/>
          </a:xfrm>
          <a:noFill/>
        </p:spPr>
        <p:txBody>
          <a:bodyPr/>
          <a:lstStyle/>
          <a:p>
            <a:pPr eaLnBrk="1" hangingPunct="1"/>
            <a:r>
              <a:rPr lang="zh-CN" dirty="0"/>
              <a:t>特点：</a:t>
            </a:r>
          </a:p>
          <a:p>
            <a:pPr lvl="1" eaLnBrk="1" hangingPunct="1"/>
            <a:r>
              <a:rPr lang="zh-CN" dirty="0"/>
              <a:t>数据不保存</a:t>
            </a:r>
          </a:p>
          <a:p>
            <a:pPr lvl="1" eaLnBrk="1" hangingPunct="1"/>
            <a:r>
              <a:rPr lang="zh-CN" dirty="0"/>
              <a:t>应用程序管理数据</a:t>
            </a:r>
          </a:p>
          <a:p>
            <a:pPr lvl="1" eaLnBrk="1" hangingPunct="1"/>
            <a:r>
              <a:rPr lang="zh-CN" dirty="0"/>
              <a:t>数据不共享</a:t>
            </a:r>
          </a:p>
          <a:p>
            <a:pPr lvl="1" eaLnBrk="1" hangingPunct="1"/>
            <a:r>
              <a:rPr lang="zh-CN" dirty="0"/>
              <a:t>数据不具有</a:t>
            </a:r>
            <a:r>
              <a:rPr lang="zh-CN" dirty="0" smtClean="0"/>
              <a:t>独立性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数据的结构化：无结构</a:t>
            </a:r>
          </a:p>
          <a:p>
            <a:pPr lvl="1" eaLnBrk="1" hangingPunct="1"/>
            <a:r>
              <a:rPr lang="zh-CN" altLang="en-US" dirty="0"/>
              <a:t>数据控制能力：应用程序自己控制</a:t>
            </a:r>
          </a:p>
          <a:p>
            <a:pPr marL="344170" lvl="1" indent="0" eaLnBrk="1" hangingPunct="1">
              <a:buNone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48113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2.  </a:t>
            </a:r>
            <a:r>
              <a:rPr lang="zh-CN" altLang="en-US" sz="3600" smtClean="0"/>
              <a:t>文件系统阶段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时期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50</a:t>
            </a:r>
            <a:r>
              <a:rPr lang="zh-CN" altLang="en-US" dirty="0" smtClean="0"/>
              <a:t>年代末</a:t>
            </a:r>
            <a:r>
              <a:rPr lang="en-US" altLang="zh-CN" dirty="0" smtClean="0"/>
              <a:t>--60</a:t>
            </a:r>
            <a:r>
              <a:rPr lang="zh-CN" altLang="en-US" dirty="0" smtClean="0"/>
              <a:t>年代中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产生的背景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 smtClean="0"/>
              <a:t>应用背景	科学计算、数据管理	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 smtClean="0"/>
              <a:t>硬件背景	磁盘、磁鼓	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 smtClean="0"/>
              <a:t>软件背景	有文件系统	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 smtClean="0"/>
              <a:t>处理方式	联机实时处理、批处理	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265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文件系统阶段（续）</a:t>
            </a:r>
            <a:endParaRPr lang="en-US" altLang="zh-CN" sz="3600" dirty="0" smtClean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755650" y="1268413"/>
            <a:ext cx="8007350" cy="467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30000"/>
              </a:lnSpc>
              <a:spcBef>
                <a:spcPct val="20000"/>
              </a:spcBef>
              <a:buSzPct val="100000"/>
              <a:buFont typeface="Wingdings" pitchFamily="2" charset="2"/>
              <a:buChar char="v"/>
              <a:defRPr/>
            </a:pPr>
            <a:r>
              <a:rPr lang="zh-CN" altLang="en-US" sz="2800" b="1" dirty="0">
                <a:latin typeface="+mn-lt"/>
                <a:ea typeface="+mn-ea"/>
              </a:rPr>
              <a:t>特点</a:t>
            </a:r>
          </a:p>
          <a:p>
            <a:pPr marL="742950" lvl="1" indent="-285750" algn="l">
              <a:lnSpc>
                <a:spcPct val="130000"/>
              </a:lnSpc>
              <a:spcBef>
                <a:spcPct val="20000"/>
              </a:spcBef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+mn-lt"/>
                <a:ea typeface="+mn-ea"/>
              </a:rPr>
              <a:t>数据的管理者：文件系统，数据可长期保存</a:t>
            </a:r>
          </a:p>
          <a:p>
            <a:pPr marL="742950" lvl="1" indent="-285750" algn="l">
              <a:lnSpc>
                <a:spcPct val="130000"/>
              </a:lnSpc>
              <a:spcBef>
                <a:spcPct val="20000"/>
              </a:spcBef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+mn-lt"/>
                <a:ea typeface="+mn-ea"/>
              </a:rPr>
              <a:t>数据面向的对象：某一应用   </a:t>
            </a:r>
          </a:p>
          <a:p>
            <a:pPr marL="742950" lvl="1" indent="-285750" algn="l">
              <a:lnSpc>
                <a:spcPct val="130000"/>
              </a:lnSpc>
              <a:spcBef>
                <a:spcPct val="20000"/>
              </a:spcBef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+mn-lt"/>
                <a:ea typeface="+mn-ea"/>
              </a:rPr>
              <a:t>数据的共享程度：共享性差、冗余度大</a:t>
            </a:r>
          </a:p>
          <a:p>
            <a:pPr marL="742950" lvl="1" indent="-285750" algn="l">
              <a:lnSpc>
                <a:spcPct val="130000"/>
              </a:lnSpc>
              <a:spcBef>
                <a:spcPct val="20000"/>
              </a:spcBef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+mn-lt"/>
                <a:ea typeface="+mn-ea"/>
              </a:rPr>
              <a:t>数据的结构化：记录内有结构，整体无结构</a:t>
            </a:r>
          </a:p>
          <a:p>
            <a:pPr marL="742950" lvl="1" indent="-285750" algn="l">
              <a:lnSpc>
                <a:spcPct val="130000"/>
              </a:lnSpc>
              <a:spcBef>
                <a:spcPct val="20000"/>
              </a:spcBef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+mn-lt"/>
                <a:ea typeface="+mn-ea"/>
              </a:rPr>
              <a:t>数据的独立性：独立性差</a:t>
            </a:r>
            <a:endParaRPr lang="en-US" altLang="zh-CN" sz="2400" b="1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30000"/>
              </a:lnSpc>
              <a:spcBef>
                <a:spcPct val="20000"/>
              </a:spcBef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+mn-lt"/>
                <a:ea typeface="+mn-ea"/>
              </a:rPr>
              <a:t>数据控制能力：应用程序自己控制</a:t>
            </a:r>
          </a:p>
        </p:txBody>
      </p:sp>
    </p:spTree>
    <p:extLst>
      <p:ext uri="{BB962C8B-B14F-4D97-AF65-F5344CB8AC3E}">
        <p14:creationId xmlns:p14="http://schemas.microsoft.com/office/powerpoint/2010/main" val="482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430213"/>
            <a:ext cx="9036050" cy="612775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应用程序与数据的对应关系（文件系统阶段）</a:t>
            </a:r>
            <a:endParaRPr lang="en-US" altLang="zh-CN" sz="3600" dirty="0" smtClean="0"/>
          </a:p>
        </p:txBody>
      </p:sp>
      <p:grpSp>
        <p:nvGrpSpPr>
          <p:cNvPr id="39939" name="Group 26"/>
          <p:cNvGrpSpPr>
            <a:grpSpLocks/>
          </p:cNvGrpSpPr>
          <p:nvPr/>
        </p:nvGrpSpPr>
        <p:grpSpPr bwMode="auto">
          <a:xfrm>
            <a:off x="2051050" y="1628775"/>
            <a:ext cx="4608513" cy="3313113"/>
            <a:chOff x="1292" y="1389"/>
            <a:chExt cx="2903" cy="2087"/>
          </a:xfrm>
        </p:grpSpPr>
        <p:sp>
          <p:nvSpPr>
            <p:cNvPr id="39941" name="Text Box 5"/>
            <p:cNvSpPr txBox="1">
              <a:spLocks noChangeArrowheads="1"/>
            </p:cNvSpPr>
            <p:nvPr/>
          </p:nvSpPr>
          <p:spPr bwMode="auto">
            <a:xfrm>
              <a:off x="1292" y="1389"/>
              <a:ext cx="968" cy="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/>
                <a:t>应用程序１</a:t>
              </a:r>
            </a:p>
          </p:txBody>
        </p:sp>
        <p:sp>
          <p:nvSpPr>
            <p:cNvPr id="39942" name="Text Box 6"/>
            <p:cNvSpPr txBox="1">
              <a:spLocks noChangeArrowheads="1"/>
            </p:cNvSpPr>
            <p:nvPr/>
          </p:nvSpPr>
          <p:spPr bwMode="auto">
            <a:xfrm>
              <a:off x="3307" y="1396"/>
              <a:ext cx="888" cy="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/>
                <a:t>文件１</a:t>
              </a:r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2260" y="1593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>
              <a:off x="1292" y="1889"/>
              <a:ext cx="968" cy="2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/>
                <a:t>应用程序２</a:t>
              </a:r>
            </a:p>
          </p:txBody>
        </p:sp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3307" y="1889"/>
              <a:ext cx="888" cy="2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/>
                <a:t>文件</a:t>
              </a:r>
              <a:r>
                <a:rPr kumimoji="1" lang="en-US" altLang="zh-CN" sz="2000" b="1"/>
                <a:t>2</a:t>
              </a:r>
            </a:p>
          </p:txBody>
        </p:sp>
        <p:sp>
          <p:nvSpPr>
            <p:cNvPr id="39946" name="Line 10"/>
            <p:cNvSpPr>
              <a:spLocks noChangeShapeType="1"/>
            </p:cNvSpPr>
            <p:nvPr/>
          </p:nvSpPr>
          <p:spPr bwMode="auto">
            <a:xfrm>
              <a:off x="2260" y="2087"/>
              <a:ext cx="10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7" name="Text Box 11"/>
            <p:cNvSpPr txBox="1">
              <a:spLocks noChangeArrowheads="1"/>
            </p:cNvSpPr>
            <p:nvPr/>
          </p:nvSpPr>
          <p:spPr bwMode="auto">
            <a:xfrm>
              <a:off x="1292" y="3180"/>
              <a:ext cx="968" cy="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/>
                <a:t>应用程序ｎ</a:t>
              </a:r>
            </a:p>
          </p:txBody>
        </p: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3307" y="3177"/>
              <a:ext cx="879" cy="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/>
                <a:t>文件</a:t>
              </a:r>
              <a:r>
                <a:rPr kumimoji="1" lang="en-US" altLang="zh-CN" sz="2000" b="1"/>
                <a:t>n</a:t>
              </a:r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 flipV="1">
              <a:off x="2260" y="3374"/>
              <a:ext cx="1047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Oval 14"/>
            <p:cNvSpPr>
              <a:spLocks noChangeArrowheads="1"/>
            </p:cNvSpPr>
            <p:nvPr/>
          </p:nvSpPr>
          <p:spPr bwMode="auto">
            <a:xfrm>
              <a:off x="2422" y="2382"/>
              <a:ext cx="781" cy="6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/>
                <a:t>存取方法</a:t>
              </a:r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2260" y="1691"/>
              <a:ext cx="403" cy="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 flipH="1">
              <a:off x="2905" y="1691"/>
              <a:ext cx="402" cy="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2260" y="2185"/>
              <a:ext cx="242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 flipH="1">
              <a:off x="3065" y="2185"/>
              <a:ext cx="242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Freeform 19"/>
            <p:cNvSpPr>
              <a:spLocks/>
            </p:cNvSpPr>
            <p:nvPr/>
          </p:nvSpPr>
          <p:spPr bwMode="auto">
            <a:xfrm>
              <a:off x="2260" y="2941"/>
              <a:ext cx="317" cy="236"/>
            </a:xfrm>
            <a:custGeom>
              <a:avLst/>
              <a:gdLst>
                <a:gd name="T0" fmla="*/ 0 w 413"/>
                <a:gd name="T1" fmla="*/ 1 h 374"/>
                <a:gd name="T2" fmla="*/ 2 w 413"/>
                <a:gd name="T3" fmla="*/ 0 h 374"/>
                <a:gd name="T4" fmla="*/ 0 60000 65536"/>
                <a:gd name="T5" fmla="*/ 0 60000 65536"/>
                <a:gd name="T6" fmla="*/ 0 w 413"/>
                <a:gd name="T7" fmla="*/ 0 h 374"/>
                <a:gd name="T8" fmla="*/ 413 w 413"/>
                <a:gd name="T9" fmla="*/ 374 h 3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3" h="374">
                  <a:moveTo>
                    <a:pt x="0" y="374"/>
                  </a:moveTo>
                  <a:lnTo>
                    <a:pt x="41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6" name="Freeform 20"/>
            <p:cNvSpPr>
              <a:spLocks/>
            </p:cNvSpPr>
            <p:nvPr/>
          </p:nvSpPr>
          <p:spPr bwMode="auto">
            <a:xfrm>
              <a:off x="3067" y="2932"/>
              <a:ext cx="241" cy="242"/>
            </a:xfrm>
            <a:custGeom>
              <a:avLst/>
              <a:gdLst>
                <a:gd name="T0" fmla="*/ 2 w 314"/>
                <a:gd name="T1" fmla="*/ 1 h 384"/>
                <a:gd name="T2" fmla="*/ 0 w 314"/>
                <a:gd name="T3" fmla="*/ 0 h 384"/>
                <a:gd name="T4" fmla="*/ 0 60000 65536"/>
                <a:gd name="T5" fmla="*/ 0 60000 65536"/>
                <a:gd name="T6" fmla="*/ 0 w 314"/>
                <a:gd name="T7" fmla="*/ 0 h 384"/>
                <a:gd name="T8" fmla="*/ 314 w 314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4" h="384">
                  <a:moveTo>
                    <a:pt x="314" y="384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7" name="Text Box 21"/>
            <p:cNvSpPr txBox="1">
              <a:spLocks noChangeArrowheads="1"/>
            </p:cNvSpPr>
            <p:nvPr/>
          </p:nvSpPr>
          <p:spPr bwMode="auto">
            <a:xfrm>
              <a:off x="1563" y="2452"/>
              <a:ext cx="310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/>
                <a:t>...…</a:t>
              </a:r>
            </a:p>
          </p:txBody>
        </p:sp>
        <p:sp>
          <p:nvSpPr>
            <p:cNvPr id="39958" name="Text Box 22"/>
            <p:cNvSpPr txBox="1">
              <a:spLocks noChangeArrowheads="1"/>
            </p:cNvSpPr>
            <p:nvPr/>
          </p:nvSpPr>
          <p:spPr bwMode="auto">
            <a:xfrm>
              <a:off x="3600" y="2452"/>
              <a:ext cx="31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/>
                <a:t>...…</a:t>
              </a:r>
            </a:p>
          </p:txBody>
        </p:sp>
      </p:grp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2124075" y="5661025"/>
            <a:ext cx="4960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文件系统阶段 应用程序与数据之间的对应关系 </a:t>
            </a:r>
          </a:p>
        </p:txBody>
      </p:sp>
    </p:spTree>
    <p:extLst>
      <p:ext uri="{BB962C8B-B14F-4D97-AF65-F5344CB8AC3E}">
        <p14:creationId xmlns:p14="http://schemas.microsoft.com/office/powerpoint/2010/main" val="16406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3.  </a:t>
            </a:r>
            <a:r>
              <a:rPr lang="zh-CN" altLang="en-US" sz="3600" smtClean="0"/>
              <a:t>数据库系统阶段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98550"/>
            <a:ext cx="8548687" cy="49387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时期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mtClean="0"/>
              <a:t>20</a:t>
            </a:r>
            <a:r>
              <a:rPr lang="zh-CN" altLang="en-US" smtClean="0"/>
              <a:t>世纪</a:t>
            </a:r>
            <a:r>
              <a:rPr lang="en-US" altLang="zh-CN" smtClean="0"/>
              <a:t>60</a:t>
            </a:r>
            <a:r>
              <a:rPr lang="zh-CN" altLang="en-US" smtClean="0"/>
              <a:t>年代末以来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产生的背景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应用背景	大规模数据管理	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硬件背景	大容量磁盘、磁盘阵列	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软件背景	有数据库管理系统	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/>
              <a:t>处理方式	联机实时处理</a:t>
            </a:r>
            <a:r>
              <a:rPr lang="en-US" altLang="zh-CN" smtClean="0"/>
              <a:t>,</a:t>
            </a:r>
            <a:r>
              <a:rPr lang="zh-CN" altLang="en-US" smtClean="0"/>
              <a:t>分布处理</a:t>
            </a:r>
            <a:r>
              <a:rPr lang="en-US" altLang="zh-CN" smtClean="0"/>
              <a:t>,</a:t>
            </a:r>
            <a:r>
              <a:rPr lang="zh-CN" altLang="en-US" smtClean="0"/>
              <a:t>批处理</a:t>
            </a:r>
            <a:endParaRPr lang="en-US" altLang="zh-CN" smtClean="0"/>
          </a:p>
          <a:p>
            <a:pPr eaLnBrk="1" hangingPunct="1">
              <a:lnSpc>
                <a:spcPct val="130000"/>
              </a:lnSpc>
            </a:pPr>
            <a:r>
              <a:rPr lang="zh-CN" altLang="zh-CN" sz="2600" smtClean="0"/>
              <a:t>文件系统到数据库系统，标志着数据管理技术的飞跃</a:t>
            </a:r>
            <a:r>
              <a:rPr lang="zh-CN" altLang="en-US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43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教学章节</a:t>
            </a:r>
            <a:endParaRPr lang="zh-CN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260475" y="1628775"/>
            <a:ext cx="2230438" cy="1008063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60475" y="1773238"/>
            <a:ext cx="20145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>
                <a:solidFill>
                  <a:srgbClr val="6600CC"/>
                </a:solidFill>
              </a:rPr>
              <a:t>基础篇</a:t>
            </a:r>
          </a:p>
        </p:txBody>
      </p:sp>
      <p:sp>
        <p:nvSpPr>
          <p:cNvPr id="8197" name="AutoShape 5"/>
          <p:cNvSpPr/>
          <p:nvPr/>
        </p:nvSpPr>
        <p:spPr bwMode="auto">
          <a:xfrm>
            <a:off x="3635375" y="1196975"/>
            <a:ext cx="71438" cy="1727200"/>
          </a:xfrm>
          <a:prstGeom prst="leftBrace">
            <a:avLst>
              <a:gd name="adj1" fmla="val 20148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19475" y="906463"/>
            <a:ext cx="4572000" cy="2017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lvl="1" algn="l">
              <a:spcBef>
                <a:spcPct val="50000"/>
              </a:spcBef>
            </a:pPr>
            <a:r>
              <a:rPr lang="zh-CN" sz="1800" b="0" dirty="0"/>
              <a:t>第一章：绪论</a:t>
            </a:r>
          </a:p>
          <a:p>
            <a:pPr lvl="1" algn="l">
              <a:spcBef>
                <a:spcPct val="50000"/>
              </a:spcBef>
            </a:pPr>
            <a:r>
              <a:rPr lang="zh-CN" sz="1800" b="0" dirty="0"/>
              <a:t>第二章：关系数据库</a:t>
            </a:r>
          </a:p>
          <a:p>
            <a:pPr lvl="1" algn="l">
              <a:spcBef>
                <a:spcPct val="50000"/>
              </a:spcBef>
            </a:pPr>
            <a:r>
              <a:rPr lang="zh-CN" sz="1800" b="0" dirty="0"/>
              <a:t>第三章：关系数据库标准语言</a:t>
            </a:r>
            <a:r>
              <a:rPr lang="zh-CN" altLang="zh-CN" sz="1800" b="0" dirty="0"/>
              <a:t>SQL</a:t>
            </a:r>
          </a:p>
          <a:p>
            <a:pPr lvl="1" algn="l">
              <a:spcBef>
                <a:spcPct val="50000"/>
              </a:spcBef>
            </a:pPr>
            <a:r>
              <a:rPr lang="zh-CN" sz="1800" b="0" dirty="0"/>
              <a:t>第四章：关系系统安全性</a:t>
            </a:r>
          </a:p>
          <a:p>
            <a:pPr lvl="1" algn="l">
              <a:spcBef>
                <a:spcPct val="50000"/>
              </a:spcBef>
            </a:pPr>
            <a:r>
              <a:rPr lang="zh-CN" sz="1800" b="0" dirty="0"/>
              <a:t>第五章：数据库完整性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1476375" y="3213100"/>
            <a:ext cx="2806700" cy="1006475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619250" y="3429000"/>
            <a:ext cx="3095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>
                <a:solidFill>
                  <a:srgbClr val="6600CC"/>
                </a:solidFill>
              </a:rPr>
              <a:t>设计与应用开发篇</a:t>
            </a:r>
          </a:p>
        </p:txBody>
      </p:sp>
      <p:sp>
        <p:nvSpPr>
          <p:cNvPr id="8201" name="AutoShape 9"/>
          <p:cNvSpPr/>
          <p:nvPr/>
        </p:nvSpPr>
        <p:spPr bwMode="auto">
          <a:xfrm>
            <a:off x="4429125" y="3141663"/>
            <a:ext cx="142875" cy="1006475"/>
          </a:xfrm>
          <a:prstGeom prst="leftBrace">
            <a:avLst>
              <a:gd name="adj1" fmla="val 5870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302125" y="3068638"/>
            <a:ext cx="3438525" cy="1189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lvl="1" algn="l">
              <a:spcBef>
                <a:spcPct val="50000"/>
              </a:spcBef>
            </a:pPr>
            <a:r>
              <a:rPr lang="zh-CN" sz="1800" b="0"/>
              <a:t>第六章：关系数据理论</a:t>
            </a:r>
          </a:p>
          <a:p>
            <a:pPr lvl="1" algn="l">
              <a:spcBef>
                <a:spcPct val="50000"/>
              </a:spcBef>
            </a:pPr>
            <a:r>
              <a:rPr lang="zh-CN" sz="1800" b="0"/>
              <a:t>第七章：数据库设计</a:t>
            </a:r>
          </a:p>
          <a:p>
            <a:pPr lvl="1" algn="l">
              <a:spcBef>
                <a:spcPct val="50000"/>
              </a:spcBef>
            </a:pPr>
            <a:r>
              <a:rPr lang="zh-CN" sz="1800" b="0"/>
              <a:t>第八章：数据库编程</a:t>
            </a:r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2484438" y="4941888"/>
            <a:ext cx="2232025" cy="1006475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482850" y="5229225"/>
            <a:ext cx="20161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>
                <a:solidFill>
                  <a:srgbClr val="6600CC"/>
                </a:solidFill>
              </a:rPr>
              <a:t>系统篇</a:t>
            </a:r>
          </a:p>
        </p:txBody>
      </p:sp>
      <p:sp>
        <p:nvSpPr>
          <p:cNvPr id="8205" name="AutoShape 13"/>
          <p:cNvSpPr/>
          <p:nvPr/>
        </p:nvSpPr>
        <p:spPr bwMode="auto">
          <a:xfrm>
            <a:off x="4787900" y="4652963"/>
            <a:ext cx="142875" cy="1441450"/>
          </a:xfrm>
          <a:prstGeom prst="leftBrace">
            <a:avLst>
              <a:gd name="adj1" fmla="val 8407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4572000" y="4725988"/>
            <a:ext cx="3816350" cy="1604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lvl="1" algn="l">
              <a:spcBef>
                <a:spcPct val="50000"/>
              </a:spcBef>
            </a:pPr>
            <a:r>
              <a:rPr lang="zh-CN" sz="1800" b="0"/>
              <a:t>第十章：数据库恢复技术</a:t>
            </a:r>
          </a:p>
          <a:p>
            <a:pPr lvl="1" algn="l">
              <a:spcBef>
                <a:spcPct val="50000"/>
              </a:spcBef>
            </a:pPr>
            <a:r>
              <a:rPr lang="zh-CN" sz="1800" b="0"/>
              <a:t>第十一章：并发控制</a:t>
            </a:r>
          </a:p>
          <a:p>
            <a:pPr lvl="1" algn="l">
              <a:spcBef>
                <a:spcPct val="50000"/>
              </a:spcBef>
            </a:pPr>
            <a:r>
              <a:rPr lang="zh-CN" sz="1800" b="0"/>
              <a:t>第十二章：数据库管理系统</a:t>
            </a:r>
          </a:p>
        </p:txBody>
      </p:sp>
    </p:spTree>
    <p:extLst>
      <p:ext uri="{BB962C8B-B14F-4D97-AF65-F5344CB8AC3E}">
        <p14:creationId xmlns:p14="http://schemas.microsoft.com/office/powerpoint/2010/main" val="1596266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F5F2F-5CC4-40EA-B91A-6C6B46DA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1.1</a:t>
            </a:r>
            <a:r>
              <a:rPr lang="en-US" altLang="zh-CN"/>
              <a:t>.3</a:t>
            </a:r>
            <a:r>
              <a:rPr lang="zh-CN" altLang="zh-CN"/>
              <a:t> 数据库系统</a:t>
            </a:r>
            <a:r>
              <a:rPr lang="zh-CN" altLang="en-US"/>
              <a:t>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3BA05-22C8-4D00-84E4-B321350E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举个例子：学生的信息包括：</a:t>
            </a:r>
            <a:endParaRPr lang="en-US" altLang="zh-CN"/>
          </a:p>
          <a:p>
            <a:pPr lvl="1"/>
            <a:r>
              <a:rPr lang="zh-CN" altLang="en-US"/>
              <a:t>学号、姓名、年龄、籍贯、专业、班级、成绩等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分别用文件系统和数据库系统完成数据存储和查询</a:t>
            </a:r>
            <a:endParaRPr lang="en-US" altLang="zh-CN"/>
          </a:p>
          <a:p>
            <a:endParaRPr lang="en-US" altLang="zh-CN"/>
          </a:p>
          <a:p>
            <a:pPr lvl="2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81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5D696-F384-4B6F-8CBB-54F7BA78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9CF36-A19D-46FC-9DE9-D6C2CCF7D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数据存储</a:t>
            </a:r>
            <a:endParaRPr lang="en-US" altLang="zh-CN" b="1">
              <a:solidFill>
                <a:srgbClr val="C00000"/>
              </a:solidFill>
            </a:endParaRPr>
          </a:p>
          <a:p>
            <a:pPr lvl="1"/>
            <a:r>
              <a:rPr lang="zh-CN" altLang="en-US" b="1">
                <a:solidFill>
                  <a:srgbClr val="0C0CF2"/>
                </a:solidFill>
              </a:rPr>
              <a:t>文件</a:t>
            </a:r>
            <a:r>
              <a:rPr lang="en-US" altLang="zh-CN" b="1">
                <a:solidFill>
                  <a:srgbClr val="0C0CF2"/>
                </a:solidFill>
              </a:rPr>
              <a:t>1</a:t>
            </a:r>
            <a:r>
              <a:rPr lang="zh-CN" altLang="en-US"/>
              <a:t>：学号、性别、年龄、专业、班级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0C0CF2"/>
                </a:solidFill>
              </a:rPr>
              <a:t>文件</a:t>
            </a:r>
            <a:r>
              <a:rPr lang="en-US" altLang="zh-CN" b="1">
                <a:solidFill>
                  <a:srgbClr val="0C0CF2"/>
                </a:solidFill>
              </a:rPr>
              <a:t>2</a:t>
            </a:r>
            <a:r>
              <a:rPr lang="zh-CN" altLang="en-US"/>
              <a:t>：学号、课程、成绩</a:t>
            </a:r>
            <a:endParaRPr lang="en-US" altLang="zh-CN"/>
          </a:p>
          <a:p>
            <a:pPr lvl="1"/>
            <a:r>
              <a:rPr lang="zh-CN" altLang="en-US"/>
              <a:t>定义各字段的长度，存储学生记录到文件中</a:t>
            </a:r>
            <a:endParaRPr lang="en-US" altLang="zh-CN"/>
          </a:p>
          <a:p>
            <a:r>
              <a:rPr lang="zh-CN" altLang="en-US" b="1">
                <a:solidFill>
                  <a:srgbClr val="C00000"/>
                </a:solidFill>
              </a:rPr>
              <a:t>数据查询</a:t>
            </a:r>
            <a:endParaRPr lang="en-US" altLang="zh-CN" b="1">
              <a:solidFill>
                <a:srgbClr val="C00000"/>
              </a:solidFill>
            </a:endParaRPr>
          </a:p>
          <a:p>
            <a:pPr lvl="1"/>
            <a:r>
              <a:rPr lang="zh-CN" altLang="en-US"/>
              <a:t>编写程序，根据各字段长度，</a:t>
            </a:r>
            <a:r>
              <a:rPr lang="zh-CN" altLang="en-US" b="1">
                <a:solidFill>
                  <a:srgbClr val="0C0CF2"/>
                </a:solidFill>
              </a:rPr>
              <a:t>遍历查询</a:t>
            </a:r>
            <a:r>
              <a:rPr lang="zh-CN" altLang="en-US"/>
              <a:t>文件记录</a:t>
            </a:r>
            <a:endParaRPr lang="en-US" altLang="zh-CN"/>
          </a:p>
          <a:p>
            <a:r>
              <a:rPr lang="zh-CN" altLang="en-US" b="1">
                <a:solidFill>
                  <a:srgbClr val="C00000"/>
                </a:solidFill>
              </a:rPr>
              <a:t>缺点</a:t>
            </a:r>
            <a:endParaRPr lang="en-US" altLang="zh-CN" b="1">
              <a:solidFill>
                <a:srgbClr val="C00000"/>
              </a:solidFill>
            </a:endParaRPr>
          </a:p>
          <a:p>
            <a:pPr lvl="1"/>
            <a:r>
              <a:rPr lang="zh-CN" altLang="en-US"/>
              <a:t>程序员</a:t>
            </a:r>
            <a:r>
              <a:rPr lang="zh-CN" altLang="en-US" b="1">
                <a:solidFill>
                  <a:srgbClr val="0C0CF2"/>
                </a:solidFill>
              </a:rPr>
              <a:t>要关注记录结构和不同文件之间的记录联系</a:t>
            </a:r>
            <a:endParaRPr lang="en-US" altLang="zh-CN" b="1">
              <a:solidFill>
                <a:srgbClr val="0C0CF2"/>
              </a:solidFill>
            </a:endParaRPr>
          </a:p>
          <a:p>
            <a:pPr lvl="1"/>
            <a:r>
              <a:rPr lang="zh-CN" altLang="en-US"/>
              <a:t>数据查询、更新、统计比较繁琐</a:t>
            </a:r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06E88653-945D-4536-8BEE-CB30A4840371}"/>
              </a:ext>
            </a:extLst>
          </p:cNvPr>
          <p:cNvSpPr/>
          <p:nvPr/>
        </p:nvSpPr>
        <p:spPr bwMode="auto">
          <a:xfrm>
            <a:off x="5764182" y="1001049"/>
            <a:ext cx="2952328" cy="833178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宋体" panose="02010600030101010101" pitchFamily="2" charset="-122"/>
              </a:rPr>
              <a:t>数据结构需要应用程序定义，不易共享</a:t>
            </a:r>
          </a:p>
        </p:txBody>
      </p:sp>
    </p:spTree>
    <p:extLst>
      <p:ext uri="{BB962C8B-B14F-4D97-AF65-F5344CB8AC3E}">
        <p14:creationId xmlns:p14="http://schemas.microsoft.com/office/powerpoint/2010/main" val="341122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5D696-F384-4B6F-8CBB-54F7BA78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使用数据库系统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9CF36-A19D-46FC-9DE9-D6C2CCF7D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数据存储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0C0CF2"/>
                </a:solidFill>
              </a:rPr>
              <a:t>表</a:t>
            </a:r>
            <a:r>
              <a:rPr lang="en-US" altLang="zh-CN" b="1" dirty="0">
                <a:solidFill>
                  <a:srgbClr val="0C0CF2"/>
                </a:solidFill>
              </a:rPr>
              <a:t>1</a:t>
            </a:r>
            <a:r>
              <a:rPr lang="zh-CN" altLang="en-US" dirty="0"/>
              <a:t>：学号、性别、年龄、专业、班级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C0CF2"/>
                </a:solidFill>
              </a:rPr>
              <a:t>表</a:t>
            </a:r>
            <a:r>
              <a:rPr lang="en-US" altLang="zh-CN" b="1" dirty="0">
                <a:solidFill>
                  <a:srgbClr val="0C0CF2"/>
                </a:solidFill>
              </a:rPr>
              <a:t>2</a:t>
            </a:r>
            <a:r>
              <a:rPr lang="zh-CN" altLang="en-US" dirty="0"/>
              <a:t>：学号、课程、成绩</a:t>
            </a:r>
            <a:endParaRPr lang="en-US" altLang="zh-CN" dirty="0"/>
          </a:p>
          <a:p>
            <a:pPr lvl="1"/>
            <a:r>
              <a:rPr lang="zh-CN" altLang="en-US" dirty="0"/>
              <a:t>定义各字段类型和长度，存储学生记录到表中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数据查询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一条语句完成，根据表名、字段名直接查询出记录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优点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程序员</a:t>
            </a:r>
            <a:r>
              <a:rPr lang="zh-CN" altLang="en-US" b="1" dirty="0">
                <a:solidFill>
                  <a:srgbClr val="0C0CF2"/>
                </a:solidFill>
              </a:rPr>
              <a:t>不关注表和记录的存储位置</a:t>
            </a:r>
            <a:endParaRPr lang="en-US" altLang="zh-CN" b="1" dirty="0">
              <a:solidFill>
                <a:srgbClr val="0C0CF2"/>
              </a:solidFill>
            </a:endParaRPr>
          </a:p>
          <a:p>
            <a:pPr lvl="1"/>
            <a:r>
              <a:rPr lang="zh-CN" altLang="en-US" dirty="0"/>
              <a:t>数据查询、更新、统计非常简单高效</a:t>
            </a:r>
          </a:p>
        </p:txBody>
      </p:sp>
      <p:sp>
        <p:nvSpPr>
          <p:cNvPr id="4" name="标注: 线形 3">
            <a:extLst>
              <a:ext uri="{FF2B5EF4-FFF2-40B4-BE49-F238E27FC236}">
                <a16:creationId xmlns:a16="http://schemas.microsoft.com/office/drawing/2014/main" id="{A01E3C5A-0D82-4B5B-843F-36FD73DE0CB6}"/>
              </a:ext>
            </a:extLst>
          </p:cNvPr>
          <p:cNvSpPr/>
          <p:nvPr/>
        </p:nvSpPr>
        <p:spPr bwMode="auto">
          <a:xfrm>
            <a:off x="5764182" y="1001049"/>
            <a:ext cx="2952328" cy="833178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宋体" panose="02010600030101010101" pitchFamily="2" charset="-122"/>
              </a:rPr>
              <a:t>数据结构由</a:t>
            </a: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宋体" panose="02010600030101010101" pitchFamily="2" charset="-122"/>
              </a:rPr>
              <a:t>DMBS</a:t>
            </a: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宋体" panose="02010600030101010101" pitchFamily="2" charset="-122"/>
              </a:rPr>
              <a:t>定义，易共享</a:t>
            </a:r>
          </a:p>
        </p:txBody>
      </p:sp>
    </p:spTree>
    <p:extLst>
      <p:ext uri="{BB962C8B-B14F-4D97-AF65-F5344CB8AC3E}">
        <p14:creationId xmlns:p14="http://schemas.microsoft.com/office/powerpoint/2010/main" val="2023959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1.1</a:t>
            </a:r>
            <a:r>
              <a:rPr lang="en-US" altLang="zh-CN"/>
              <a:t>.3</a:t>
            </a:r>
            <a:r>
              <a:rPr lang="zh-CN" altLang="zh-CN"/>
              <a:t> </a:t>
            </a:r>
            <a:r>
              <a:rPr lang="zh-CN"/>
              <a:t>数据库系统</a:t>
            </a:r>
            <a:r>
              <a:rPr lang="zh-CN" altLang="en-US"/>
              <a:t>的特点</a:t>
            </a:r>
            <a:endParaRPr 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 dirty="0"/>
              <a:t>数据库系统的特点</a:t>
            </a:r>
            <a:endParaRPr lang="en-US" altLang="zh-CN" dirty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800" dirty="0"/>
              <a:t>数据结构化</a:t>
            </a:r>
            <a:endParaRPr lang="en-US" altLang="zh-CN" sz="2800" dirty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800" dirty="0"/>
              <a:t>数据的共享度高，冗余度低，易扩充</a:t>
            </a:r>
            <a:endParaRPr lang="zh-CN" altLang="zh-CN" sz="2800" dirty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400" dirty="0"/>
              <a:t>数据独立性高</a:t>
            </a:r>
            <a:endParaRPr lang="en-US" altLang="zh-CN" sz="2400" dirty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400" dirty="0"/>
              <a:t>数据由</a:t>
            </a:r>
            <a:r>
              <a:rPr lang="en-US" altLang="zh-CN" sz="2400" dirty="0"/>
              <a:t>DBMS</a:t>
            </a:r>
            <a:r>
              <a:rPr lang="zh-CN" altLang="en-US" sz="2400" dirty="0"/>
              <a:t>统一管理和控制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09584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数据结构化</a:t>
            </a:r>
            <a:endParaRPr lang="zh-CN" altLang="zh-CN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4744"/>
            <a:ext cx="8229600" cy="51125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数据的整体结构化是数据库的主要特征之一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C0CF2"/>
                </a:solidFill>
                <a:cs typeface="+mn-ea"/>
              </a:rPr>
              <a:t>不再仅仅针对某一个应用，而是面向全组织</a:t>
            </a:r>
          </a:p>
          <a:p>
            <a:pPr lvl="1" eaLnBrk="1" hangingPunct="1">
              <a:lnSpc>
                <a:spcPct val="90000"/>
              </a:lnSpc>
            </a:pPr>
            <a:r>
              <a:rPr lang="zh-CN" b="1" dirty="0" smtClean="0">
                <a:solidFill>
                  <a:srgbClr val="0C0CF2"/>
                </a:solidFill>
                <a:cs typeface="+mn-ea"/>
              </a:rPr>
              <a:t>数据</a:t>
            </a:r>
            <a:r>
              <a:rPr lang="zh-CN" altLang="en-US" b="1" dirty="0">
                <a:solidFill>
                  <a:srgbClr val="0C0CF2"/>
                </a:solidFill>
                <a:cs typeface="+mn-ea"/>
              </a:rPr>
              <a:t>内部</a:t>
            </a:r>
            <a:r>
              <a:rPr lang="zh-CN" altLang="en-US" b="1" dirty="0" smtClean="0">
                <a:solidFill>
                  <a:srgbClr val="0C0CF2"/>
                </a:solidFill>
                <a:cs typeface="+mn-ea"/>
              </a:rPr>
              <a:t>结构化，整体结构化</a:t>
            </a:r>
            <a:endParaRPr lang="en-US" altLang="zh-CN" b="1" dirty="0">
              <a:solidFill>
                <a:srgbClr val="0C0CF2"/>
              </a:solidFill>
              <a:cs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C0CF2"/>
                </a:solidFill>
                <a:cs typeface="+mn-ea"/>
              </a:rPr>
              <a:t>数据</a:t>
            </a:r>
            <a:r>
              <a:rPr lang="zh-CN" b="1" dirty="0">
                <a:solidFill>
                  <a:srgbClr val="0C0CF2"/>
                </a:solidFill>
                <a:cs typeface="+mn-ea"/>
              </a:rPr>
              <a:t>之间是具有联系的</a:t>
            </a:r>
            <a:endParaRPr 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solidFill>
                  <a:srgbClr val="C00000"/>
                </a:solidFill>
              </a:rPr>
              <a:t>student</a:t>
            </a:r>
            <a:r>
              <a:rPr lang="zh-CN" sz="2000" b="1" dirty="0">
                <a:solidFill>
                  <a:srgbClr val="C00000"/>
                </a:solidFill>
              </a:rPr>
              <a:t>的记录结构</a:t>
            </a:r>
            <a:endParaRPr lang="zh-CN" sz="2000" b="1" dirty="0">
              <a:solidFill>
                <a:srgbClr val="6600CC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sz="2000" dirty="0"/>
              <a:t>学生编号    姓名     性别     年龄     系    家庭住址    联系电话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sz="2000" b="1" dirty="0">
                <a:solidFill>
                  <a:srgbClr val="C00000"/>
                </a:solidFill>
                <a:cs typeface="+mn-ea"/>
              </a:rPr>
              <a:t>course的记录结构</a:t>
            </a:r>
            <a:endParaRPr lang="zh-CN" sz="2000" b="1" dirty="0">
              <a:solidFill>
                <a:srgbClr val="6600CC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sz="2000" dirty="0"/>
              <a:t>课程编号   课程名称     学时数        教材名称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sz="2000" b="1" dirty="0">
                <a:solidFill>
                  <a:srgbClr val="C00000"/>
                </a:solidFill>
                <a:cs typeface="+mn-ea"/>
              </a:rPr>
              <a:t>学生选课sc的记录结构</a:t>
            </a:r>
            <a:endParaRPr lang="zh-CN" sz="2000" b="1" dirty="0">
              <a:solidFill>
                <a:srgbClr val="6600CC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sz="2000" dirty="0"/>
              <a:t>学生编号      课程编号     学期      成绩</a:t>
            </a:r>
          </a:p>
        </p:txBody>
      </p:sp>
      <p:grpSp>
        <p:nvGrpSpPr>
          <p:cNvPr id="24580" name="Group 4"/>
          <p:cNvGrpSpPr/>
          <p:nvPr/>
        </p:nvGrpSpPr>
        <p:grpSpPr bwMode="auto">
          <a:xfrm>
            <a:off x="755650" y="3644900"/>
            <a:ext cx="7056438" cy="431800"/>
            <a:chOff x="0" y="0"/>
            <a:chExt cx="4445" cy="272"/>
          </a:xfrm>
        </p:grpSpPr>
        <p:sp>
          <p:nvSpPr>
            <p:cNvPr id="24590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444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6"/>
            <p:cNvSpPr>
              <a:spLocks noChangeShapeType="1"/>
            </p:cNvSpPr>
            <p:nvPr/>
          </p:nvSpPr>
          <p:spPr bwMode="auto">
            <a:xfrm>
              <a:off x="816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7"/>
            <p:cNvSpPr>
              <a:spLocks noChangeShapeType="1"/>
            </p:cNvSpPr>
            <p:nvPr/>
          </p:nvSpPr>
          <p:spPr bwMode="auto">
            <a:xfrm>
              <a:off x="1361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8"/>
            <p:cNvSpPr>
              <a:spLocks noChangeShapeType="1"/>
            </p:cNvSpPr>
            <p:nvPr/>
          </p:nvSpPr>
          <p:spPr bwMode="auto">
            <a:xfrm>
              <a:off x="2404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9"/>
            <p:cNvSpPr>
              <a:spLocks noChangeShapeType="1"/>
            </p:cNvSpPr>
            <p:nvPr/>
          </p:nvSpPr>
          <p:spPr bwMode="auto">
            <a:xfrm>
              <a:off x="2812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10"/>
            <p:cNvSpPr>
              <a:spLocks noChangeShapeType="1"/>
            </p:cNvSpPr>
            <p:nvPr/>
          </p:nvSpPr>
          <p:spPr bwMode="auto">
            <a:xfrm>
              <a:off x="186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11"/>
            <p:cNvSpPr>
              <a:spLocks noChangeShapeType="1"/>
            </p:cNvSpPr>
            <p:nvPr/>
          </p:nvSpPr>
          <p:spPr bwMode="auto">
            <a:xfrm>
              <a:off x="3583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1" name="Group 12"/>
          <p:cNvGrpSpPr/>
          <p:nvPr/>
        </p:nvGrpSpPr>
        <p:grpSpPr bwMode="auto">
          <a:xfrm>
            <a:off x="755650" y="4652963"/>
            <a:ext cx="5472113" cy="431800"/>
            <a:chOff x="0" y="0"/>
            <a:chExt cx="3447" cy="272"/>
          </a:xfrm>
        </p:grpSpPr>
        <p:sp>
          <p:nvSpPr>
            <p:cNvPr id="24586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3447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14"/>
            <p:cNvSpPr>
              <a:spLocks noChangeShapeType="1"/>
            </p:cNvSpPr>
            <p:nvPr/>
          </p:nvSpPr>
          <p:spPr bwMode="auto">
            <a:xfrm>
              <a:off x="816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15"/>
            <p:cNvSpPr>
              <a:spLocks noChangeShapeType="1"/>
            </p:cNvSpPr>
            <p:nvPr/>
          </p:nvSpPr>
          <p:spPr bwMode="auto">
            <a:xfrm>
              <a:off x="1633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6"/>
            <p:cNvSpPr>
              <a:spLocks noChangeShapeType="1"/>
            </p:cNvSpPr>
            <p:nvPr/>
          </p:nvSpPr>
          <p:spPr bwMode="auto">
            <a:xfrm>
              <a:off x="2359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2" name="Rectangle 17"/>
          <p:cNvSpPr>
            <a:spLocks noChangeArrowheads="1"/>
          </p:cNvSpPr>
          <p:nvPr/>
        </p:nvSpPr>
        <p:spPr bwMode="auto">
          <a:xfrm>
            <a:off x="755650" y="5659438"/>
            <a:ext cx="4537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Line 18"/>
          <p:cNvSpPr>
            <a:spLocks noChangeShapeType="1"/>
          </p:cNvSpPr>
          <p:nvPr/>
        </p:nvSpPr>
        <p:spPr bwMode="auto">
          <a:xfrm>
            <a:off x="2051050" y="56610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19"/>
          <p:cNvSpPr>
            <a:spLocks noChangeShapeType="1"/>
          </p:cNvSpPr>
          <p:nvPr/>
        </p:nvSpPr>
        <p:spPr bwMode="auto">
          <a:xfrm>
            <a:off x="3492500" y="56610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5" name="Line 20"/>
          <p:cNvSpPr>
            <a:spLocks noChangeShapeType="1"/>
          </p:cNvSpPr>
          <p:nvPr/>
        </p:nvSpPr>
        <p:spPr bwMode="auto">
          <a:xfrm>
            <a:off x="4356100" y="56610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" name="肘形连接符 1"/>
          <p:cNvCxnSpPr>
            <a:stCxn id="24582" idx="1"/>
            <a:endCxn id="24590" idx="1"/>
          </p:cNvCxnSpPr>
          <p:nvPr/>
        </p:nvCxnSpPr>
        <p:spPr>
          <a:xfrm rot="10800000">
            <a:off x="755650" y="3860165"/>
            <a:ext cx="3175" cy="2014855"/>
          </a:xfrm>
          <a:prstGeom prst="bentConnector3">
            <a:avLst>
              <a:gd name="adj1" fmla="val 760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24582" idx="2"/>
          </p:cNvCxnSpPr>
          <p:nvPr/>
        </p:nvCxnSpPr>
        <p:spPr>
          <a:xfrm rot="5400000" flipH="1">
            <a:off x="1278890" y="4345305"/>
            <a:ext cx="1222375" cy="2268855"/>
          </a:xfrm>
          <a:prstGeom prst="bentConnector4">
            <a:avLst>
              <a:gd name="adj1" fmla="val -19481"/>
              <a:gd name="adj2" fmla="val 12183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09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>
                <a:solidFill>
                  <a:schemeClr val="tx1"/>
                </a:solidFill>
              </a:rPr>
              <a:t>数据的共享度高，冗余度低，易扩充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dirty="0"/>
              <a:t>数据面向整个系统</a:t>
            </a:r>
            <a:r>
              <a:rPr lang="zh-CN" altLang="en-US" dirty="0"/>
              <a:t>，而非某个应用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可以被多个用户、程序共享</a:t>
            </a:r>
            <a:endParaRPr 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数据共享的好处</a:t>
            </a:r>
            <a:endParaRPr lang="zh-CN" altLang="zh-CN" dirty="0"/>
          </a:p>
          <a:p>
            <a:pPr lvl="1" eaLnBrk="1" hangingPunct="1"/>
            <a:r>
              <a:rPr lang="zh-CN" altLang="en-US" dirty="0"/>
              <a:t>减少数据冗余，节约存储空间</a:t>
            </a:r>
            <a:endParaRPr lang="en-US" altLang="zh-CN" dirty="0"/>
          </a:p>
          <a:p>
            <a:pPr lvl="1" eaLnBrk="1" hangingPunct="1"/>
            <a:r>
              <a:rPr lang="zh-CN" dirty="0"/>
              <a:t>避免数据之间的不相容性与不一致性。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系统易于扩充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32587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</a:rPr>
              <a:t>数据独立性高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b="1">
                <a:solidFill>
                  <a:srgbClr val="6600CC"/>
                </a:solidFill>
              </a:rPr>
              <a:t>物理独立性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/>
              <a:t>指用户的应用程序与存储在磁盘上的数据库中数据是相互独立的。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b="1">
                <a:solidFill>
                  <a:srgbClr val="C00000"/>
                </a:solidFill>
              </a:rPr>
              <a:t>当数据的物理存储改变了，应用程序不用改变</a:t>
            </a:r>
            <a:endParaRPr lang="zh-CN"/>
          </a:p>
          <a:p>
            <a:pPr lvl="1" eaLnBrk="1" hangingPunct="1">
              <a:lnSpc>
                <a:spcPct val="80000"/>
              </a:lnSpc>
            </a:pPr>
            <a:endParaRPr lang="zh-CN" altLang="zh-CN"/>
          </a:p>
          <a:p>
            <a:pPr eaLnBrk="1" hangingPunct="1">
              <a:lnSpc>
                <a:spcPct val="90000"/>
              </a:lnSpc>
            </a:pPr>
            <a:r>
              <a:rPr lang="zh-CN" b="1">
                <a:solidFill>
                  <a:srgbClr val="6600CC"/>
                </a:solidFill>
              </a:rPr>
              <a:t>逻辑独立性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/>
              <a:t>用户的应用程序与数据库的逻辑结构是相互独立的</a:t>
            </a:r>
          </a:p>
          <a:p>
            <a:pPr lvl="1" eaLnBrk="1" hangingPunct="1">
              <a:lnSpc>
                <a:spcPct val="80000"/>
              </a:lnSpc>
            </a:pPr>
            <a:r>
              <a:rPr lang="zh-CN" b="1">
                <a:solidFill>
                  <a:srgbClr val="C00000"/>
                </a:solidFill>
              </a:rPr>
              <a:t>数据的逻辑结构改变了，用户程序也可以不变。</a:t>
            </a:r>
            <a:endParaRPr lang="en-US" altLang="zh-CN" b="1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b="1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数据独立性由数据库的二级映像机制来保证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004808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424863" cy="563563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数据由数据管理系统统一管理和控制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507413" cy="51419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数据库管理系统提供的数据控制功能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）数据的安全性（</a:t>
            </a:r>
            <a:r>
              <a:rPr lang="en-US" altLang="zh-CN" smtClean="0"/>
              <a:t>Security</a:t>
            </a:r>
            <a:r>
              <a:rPr lang="zh-CN" altLang="en-US" smtClean="0"/>
              <a:t>）保护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Arial" panose="020B0604020202020204" pitchFamily="34" charset="0"/>
              <a:buNone/>
            </a:pPr>
            <a:r>
              <a:rPr lang="zh-CN" altLang="en-US" sz="2200" smtClean="0"/>
              <a:t>保护数据以防止不合法的使用造成的数据的泄密和破坏。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）数据的完整性（</a:t>
            </a:r>
            <a:r>
              <a:rPr lang="en-US" altLang="zh-CN" smtClean="0"/>
              <a:t>Integrity</a:t>
            </a:r>
            <a:r>
              <a:rPr lang="zh-CN" altLang="en-US" smtClean="0"/>
              <a:t>）检查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Arial" panose="020B0604020202020204" pitchFamily="34" charset="0"/>
              <a:buNone/>
            </a:pPr>
            <a:r>
              <a:rPr lang="zh-CN" altLang="en-US" sz="2200" smtClean="0"/>
              <a:t>保证数据的正确性、有效性和相容性。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）并发（</a:t>
            </a:r>
            <a:r>
              <a:rPr lang="en-US" altLang="zh-CN" smtClean="0"/>
              <a:t>Concurrency</a:t>
            </a:r>
            <a:r>
              <a:rPr lang="zh-CN" altLang="en-US" smtClean="0"/>
              <a:t>）控制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Arial" panose="020B0604020202020204" pitchFamily="34" charset="0"/>
              <a:buNone/>
            </a:pPr>
            <a:r>
              <a:rPr lang="zh-CN" altLang="en-US" sz="2200" smtClean="0"/>
              <a:t>对多用户的并发操作加以控制和协调，防止相互干扰而得到错误的结果。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）数据库恢复（</a:t>
            </a:r>
            <a:r>
              <a:rPr lang="en-US" altLang="zh-CN" smtClean="0"/>
              <a:t>Recovery</a:t>
            </a:r>
            <a:r>
              <a:rPr lang="zh-CN" altLang="en-US" smtClean="0"/>
              <a:t>）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Arial" panose="020B0604020202020204" pitchFamily="34" charset="0"/>
              <a:buNone/>
            </a:pPr>
            <a:r>
              <a:rPr lang="zh-CN" altLang="en-US" sz="2200" smtClean="0"/>
              <a:t>将数据库从错误状态恢复到某一已知的正确状态。</a:t>
            </a:r>
          </a:p>
        </p:txBody>
      </p:sp>
    </p:spTree>
    <p:extLst>
      <p:ext uri="{BB962C8B-B14F-4D97-AF65-F5344CB8AC3E}">
        <p14:creationId xmlns:p14="http://schemas.microsoft.com/office/powerpoint/2010/main" val="1487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-34925" y="188913"/>
            <a:ext cx="9359900" cy="563562"/>
          </a:xfrm>
        </p:spPr>
        <p:txBody>
          <a:bodyPr/>
          <a:lstStyle/>
          <a:p>
            <a:pPr eaLnBrk="1" hangingPunct="1"/>
            <a:r>
              <a:rPr lang="zh-CN" altLang="en-US" sz="3500" smtClean="0"/>
              <a:t>应用程序与数据的对应关系（数据库系统阶段）</a:t>
            </a:r>
            <a:endParaRPr lang="en-US" altLang="zh-CN" sz="3500" smtClean="0"/>
          </a:p>
        </p:txBody>
      </p:sp>
      <p:grpSp>
        <p:nvGrpSpPr>
          <p:cNvPr id="51203" name="Group 41"/>
          <p:cNvGrpSpPr>
            <a:grpSpLocks/>
          </p:cNvGrpSpPr>
          <p:nvPr/>
        </p:nvGrpSpPr>
        <p:grpSpPr bwMode="auto">
          <a:xfrm>
            <a:off x="1258888" y="1916113"/>
            <a:ext cx="6138862" cy="3592512"/>
            <a:chOff x="1216" y="1162"/>
            <a:chExt cx="3867" cy="2263"/>
          </a:xfrm>
        </p:grpSpPr>
        <p:sp>
          <p:nvSpPr>
            <p:cNvPr id="51205" name="Line 6"/>
            <p:cNvSpPr>
              <a:spLocks noChangeShapeType="1"/>
            </p:cNvSpPr>
            <p:nvPr/>
          </p:nvSpPr>
          <p:spPr bwMode="auto">
            <a:xfrm>
              <a:off x="1216" y="3425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6" name="Line 7"/>
            <p:cNvSpPr>
              <a:spLocks noChangeShapeType="1"/>
            </p:cNvSpPr>
            <p:nvPr/>
          </p:nvSpPr>
          <p:spPr bwMode="auto">
            <a:xfrm>
              <a:off x="1279" y="3171"/>
              <a:ext cx="64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207" name="Group 9"/>
            <p:cNvGrpSpPr>
              <a:grpSpLocks/>
            </p:cNvGrpSpPr>
            <p:nvPr/>
          </p:nvGrpSpPr>
          <p:grpSpPr bwMode="auto">
            <a:xfrm>
              <a:off x="1562" y="2795"/>
              <a:ext cx="698" cy="372"/>
              <a:chOff x="2119" y="7370"/>
              <a:chExt cx="1155" cy="471"/>
            </a:xfrm>
          </p:grpSpPr>
          <p:sp>
            <p:nvSpPr>
              <p:cNvPr id="51232" name="Rectangle 10"/>
              <p:cNvSpPr>
                <a:spLocks noChangeArrowheads="1"/>
              </p:cNvSpPr>
              <p:nvPr/>
            </p:nvSpPr>
            <p:spPr bwMode="auto">
              <a:xfrm>
                <a:off x="2224" y="7370"/>
                <a:ext cx="1050" cy="3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/>
              </a:p>
            </p:txBody>
          </p:sp>
          <p:sp>
            <p:nvSpPr>
              <p:cNvPr id="51233" name="Line 11"/>
              <p:cNvSpPr>
                <a:spLocks noChangeShapeType="1"/>
              </p:cNvSpPr>
              <p:nvPr/>
            </p:nvSpPr>
            <p:spPr bwMode="auto">
              <a:xfrm flipH="1">
                <a:off x="2119" y="7684"/>
                <a:ext cx="105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4" name="Line 12"/>
              <p:cNvSpPr>
                <a:spLocks noChangeShapeType="1"/>
              </p:cNvSpPr>
              <p:nvPr/>
            </p:nvSpPr>
            <p:spPr bwMode="auto">
              <a:xfrm flipH="1">
                <a:off x="3169" y="7684"/>
                <a:ext cx="105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5" name="Line 13"/>
              <p:cNvSpPr>
                <a:spLocks noChangeShapeType="1"/>
              </p:cNvSpPr>
              <p:nvPr/>
            </p:nvSpPr>
            <p:spPr bwMode="auto">
              <a:xfrm>
                <a:off x="2119" y="7841"/>
                <a:ext cx="10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08" name="Group 14"/>
            <p:cNvGrpSpPr>
              <a:grpSpLocks/>
            </p:cNvGrpSpPr>
            <p:nvPr/>
          </p:nvGrpSpPr>
          <p:grpSpPr bwMode="auto">
            <a:xfrm>
              <a:off x="1371" y="2919"/>
              <a:ext cx="254" cy="496"/>
              <a:chOff x="1909" y="7527"/>
              <a:chExt cx="420" cy="628"/>
            </a:xfrm>
          </p:grpSpPr>
          <p:grpSp>
            <p:nvGrpSpPr>
              <p:cNvPr id="51226" name="Group 15"/>
              <p:cNvGrpSpPr>
                <a:grpSpLocks/>
              </p:cNvGrpSpPr>
              <p:nvPr/>
            </p:nvGrpSpPr>
            <p:grpSpPr bwMode="auto">
              <a:xfrm>
                <a:off x="1909" y="7527"/>
                <a:ext cx="261" cy="628"/>
                <a:chOff x="1909" y="7527"/>
                <a:chExt cx="261" cy="628"/>
              </a:xfrm>
            </p:grpSpPr>
            <p:sp>
              <p:nvSpPr>
                <p:cNvPr id="51228" name="AutoShape 16"/>
                <p:cNvSpPr>
                  <a:spLocks noChangeArrowheads="1"/>
                </p:cNvSpPr>
                <p:nvPr/>
              </p:nvSpPr>
              <p:spPr bwMode="auto">
                <a:xfrm>
                  <a:off x="2065" y="7527"/>
                  <a:ext cx="105" cy="142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 b="1"/>
                </a:p>
              </p:txBody>
            </p:sp>
            <p:sp>
              <p:nvSpPr>
                <p:cNvPr id="51229" name="Arc 17"/>
                <p:cNvSpPr>
                  <a:spLocks/>
                </p:cNvSpPr>
                <p:nvPr/>
              </p:nvSpPr>
              <p:spPr bwMode="auto">
                <a:xfrm flipH="1">
                  <a:off x="2008" y="7684"/>
                  <a:ext cx="105" cy="31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230" name="Line 18"/>
                <p:cNvSpPr>
                  <a:spLocks noChangeShapeType="1"/>
                </p:cNvSpPr>
                <p:nvPr/>
              </p:nvSpPr>
              <p:spPr bwMode="auto">
                <a:xfrm>
                  <a:off x="2014" y="7998"/>
                  <a:ext cx="105" cy="15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3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909" y="7998"/>
                  <a:ext cx="105" cy="15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227" name="Line 20"/>
              <p:cNvSpPr>
                <a:spLocks noChangeShapeType="1"/>
              </p:cNvSpPr>
              <p:nvPr/>
            </p:nvSpPr>
            <p:spPr bwMode="auto">
              <a:xfrm>
                <a:off x="2119" y="7684"/>
                <a:ext cx="21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09" name="AutoShape 21"/>
            <p:cNvSpPr>
              <a:spLocks noChangeArrowheads="1"/>
            </p:cNvSpPr>
            <p:nvPr/>
          </p:nvSpPr>
          <p:spPr bwMode="auto">
            <a:xfrm>
              <a:off x="2608" y="1706"/>
              <a:ext cx="953" cy="762"/>
            </a:xfrm>
            <a:prstGeom prst="hexagon">
              <a:avLst>
                <a:gd name="adj" fmla="val 31266"/>
                <a:gd name="vf" fmla="val 11547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90800" r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1"/>
                <a:t>数据库管理系统</a:t>
              </a:r>
              <a:endParaRPr kumimoji="1" lang="en-US" altLang="zh-CN" b="1"/>
            </a:p>
          </p:txBody>
        </p:sp>
        <p:sp>
          <p:nvSpPr>
            <p:cNvPr id="51210" name="AutoShape 22"/>
            <p:cNvSpPr>
              <a:spLocks noChangeArrowheads="1"/>
            </p:cNvSpPr>
            <p:nvPr/>
          </p:nvSpPr>
          <p:spPr bwMode="auto">
            <a:xfrm>
              <a:off x="4130" y="1344"/>
              <a:ext cx="953" cy="1778"/>
            </a:xfrm>
            <a:prstGeom prst="can">
              <a:avLst>
                <a:gd name="adj" fmla="val 4664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51211" name="Rectangle 24"/>
            <p:cNvSpPr>
              <a:spLocks noChangeArrowheads="1"/>
            </p:cNvSpPr>
            <p:nvPr/>
          </p:nvSpPr>
          <p:spPr bwMode="auto">
            <a:xfrm>
              <a:off x="4316" y="2024"/>
              <a:ext cx="254" cy="1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51212" name="Rectangle 25"/>
            <p:cNvSpPr>
              <a:spLocks noChangeArrowheads="1"/>
            </p:cNvSpPr>
            <p:nvPr/>
          </p:nvSpPr>
          <p:spPr bwMode="auto">
            <a:xfrm>
              <a:off x="4316" y="2405"/>
              <a:ext cx="254" cy="1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51213" name="Rectangle 26"/>
            <p:cNvSpPr>
              <a:spLocks noChangeArrowheads="1"/>
            </p:cNvSpPr>
            <p:nvPr/>
          </p:nvSpPr>
          <p:spPr bwMode="auto">
            <a:xfrm>
              <a:off x="4697" y="2405"/>
              <a:ext cx="254" cy="1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51214" name="Rectangle 27"/>
            <p:cNvSpPr>
              <a:spLocks noChangeArrowheads="1"/>
            </p:cNvSpPr>
            <p:nvPr/>
          </p:nvSpPr>
          <p:spPr bwMode="auto">
            <a:xfrm>
              <a:off x="4507" y="2786"/>
              <a:ext cx="254" cy="1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51215" name="Line 28"/>
            <p:cNvSpPr>
              <a:spLocks noChangeShapeType="1"/>
            </p:cNvSpPr>
            <p:nvPr/>
          </p:nvSpPr>
          <p:spPr bwMode="auto">
            <a:xfrm>
              <a:off x="4443" y="2151"/>
              <a:ext cx="0" cy="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Line 29"/>
            <p:cNvSpPr>
              <a:spLocks noChangeShapeType="1"/>
            </p:cNvSpPr>
            <p:nvPr/>
          </p:nvSpPr>
          <p:spPr bwMode="auto">
            <a:xfrm>
              <a:off x="4507" y="2532"/>
              <a:ext cx="63" cy="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Line 30"/>
            <p:cNvSpPr>
              <a:spLocks noChangeShapeType="1"/>
            </p:cNvSpPr>
            <p:nvPr/>
          </p:nvSpPr>
          <p:spPr bwMode="auto">
            <a:xfrm flipH="1">
              <a:off x="4697" y="2532"/>
              <a:ext cx="64" cy="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Line 31"/>
            <p:cNvSpPr>
              <a:spLocks noChangeShapeType="1"/>
            </p:cNvSpPr>
            <p:nvPr/>
          </p:nvSpPr>
          <p:spPr bwMode="auto">
            <a:xfrm>
              <a:off x="3560" y="2069"/>
              <a:ext cx="5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Line 32"/>
            <p:cNvSpPr>
              <a:spLocks noChangeShapeType="1"/>
            </p:cNvSpPr>
            <p:nvPr/>
          </p:nvSpPr>
          <p:spPr bwMode="auto">
            <a:xfrm>
              <a:off x="2245" y="1480"/>
              <a:ext cx="590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Line 33"/>
            <p:cNvSpPr>
              <a:spLocks noChangeShapeType="1"/>
            </p:cNvSpPr>
            <p:nvPr/>
          </p:nvSpPr>
          <p:spPr bwMode="auto">
            <a:xfrm>
              <a:off x="2290" y="2069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34"/>
            <p:cNvSpPr>
              <a:spLocks noChangeShapeType="1"/>
            </p:cNvSpPr>
            <p:nvPr/>
          </p:nvSpPr>
          <p:spPr bwMode="auto">
            <a:xfrm flipV="1">
              <a:off x="2290" y="2478"/>
              <a:ext cx="545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Text Box 35"/>
            <p:cNvSpPr txBox="1">
              <a:spLocks noChangeArrowheads="1"/>
            </p:cNvSpPr>
            <p:nvPr/>
          </p:nvSpPr>
          <p:spPr bwMode="auto">
            <a:xfrm>
              <a:off x="1383" y="1162"/>
              <a:ext cx="871" cy="3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/>
                <a:t>应用程序</a:t>
              </a:r>
              <a:r>
                <a:rPr kumimoji="1" lang="en-US" altLang="zh-CN" sz="2000" b="1"/>
                <a:t>1</a:t>
              </a:r>
            </a:p>
          </p:txBody>
        </p:sp>
        <p:sp>
          <p:nvSpPr>
            <p:cNvPr id="51223" name="Text Box 36"/>
            <p:cNvSpPr txBox="1">
              <a:spLocks noChangeArrowheads="1"/>
            </p:cNvSpPr>
            <p:nvPr/>
          </p:nvSpPr>
          <p:spPr bwMode="auto">
            <a:xfrm>
              <a:off x="1429" y="1933"/>
              <a:ext cx="871" cy="3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1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/>
                <a:t>应用程序</a:t>
              </a:r>
              <a:r>
                <a:rPr kumimoji="1" lang="en-US" altLang="zh-CN" sz="2000" b="1"/>
                <a:t>2</a:t>
              </a:r>
            </a:p>
          </p:txBody>
        </p:sp>
        <p:sp>
          <p:nvSpPr>
            <p:cNvPr id="51224" name="Text Box 38"/>
            <p:cNvSpPr txBox="1">
              <a:spLocks noChangeArrowheads="1"/>
            </p:cNvSpPr>
            <p:nvPr/>
          </p:nvSpPr>
          <p:spPr bwMode="auto">
            <a:xfrm>
              <a:off x="4332" y="1434"/>
              <a:ext cx="653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/>
                <a:t>数据库</a:t>
              </a:r>
            </a:p>
          </p:txBody>
        </p:sp>
        <p:sp>
          <p:nvSpPr>
            <p:cNvPr id="51225" name="Text Box 39"/>
            <p:cNvSpPr txBox="1">
              <a:spLocks noChangeArrowheads="1"/>
            </p:cNvSpPr>
            <p:nvPr/>
          </p:nvSpPr>
          <p:spPr bwMode="auto">
            <a:xfrm>
              <a:off x="1891" y="2341"/>
              <a:ext cx="31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/>
                <a:t>…</a:t>
              </a:r>
            </a:p>
          </p:txBody>
        </p:sp>
      </p:grp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2330450" y="5583238"/>
            <a:ext cx="5194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数据库系统阶段 应用程序与数据之间的对应关系 </a:t>
            </a:r>
          </a:p>
        </p:txBody>
      </p:sp>
    </p:spTree>
    <p:extLst>
      <p:ext uri="{BB962C8B-B14F-4D97-AF65-F5344CB8AC3E}">
        <p14:creationId xmlns:p14="http://schemas.microsoft.com/office/powerpoint/2010/main" val="42458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001000" cy="611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16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掌握数据库基本理论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和方法</a:t>
            </a:r>
            <a:r>
              <a:rPr lang="zh-CN" altLang="zh-CN" sz="2800" dirty="0"/>
              <a:t>，包括</a:t>
            </a:r>
            <a:r>
              <a:rPr lang="zh-CN" altLang="en-US" sz="2800" dirty="0"/>
              <a:t>数据</a:t>
            </a:r>
            <a:r>
              <a:rPr lang="zh-CN" altLang="zh-CN" sz="2800" dirty="0"/>
              <a:t>模型、规范化理论、</a:t>
            </a:r>
            <a:r>
              <a:rPr lang="zh-CN" altLang="en-US" sz="2800" dirty="0"/>
              <a:t>事务与并发机制、备份和恢复方法</a:t>
            </a:r>
            <a:r>
              <a:rPr lang="zh-CN" altLang="zh-CN" sz="2800" dirty="0"/>
              <a:t>等</a:t>
            </a:r>
            <a:endParaRPr lang="en-US" altLang="zh-CN" sz="2800" dirty="0"/>
          </a:p>
          <a:p>
            <a:r>
              <a:rPr lang="zh-CN" altLang="en-US" sz="2800" dirty="0"/>
              <a:t>面向复杂工程问题，能够抽象出数据模型，并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设计出合适的关系数据库</a:t>
            </a:r>
            <a:r>
              <a:rPr lang="zh-CN" altLang="en-US" sz="2800" dirty="0"/>
              <a:t>，完成数据组织、存储和管理任务</a:t>
            </a:r>
            <a:endParaRPr lang="en-US" altLang="zh-CN" sz="2800" dirty="0"/>
          </a:p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掌握关系数据库应用开发技术</a:t>
            </a:r>
            <a:r>
              <a:rPr lang="zh-CN" altLang="en-US" sz="2800" b="1" dirty="0">
                <a:solidFill>
                  <a:srgbClr val="C00000"/>
                </a:solidFill>
              </a:rPr>
              <a:t>，</a:t>
            </a:r>
            <a:r>
              <a:rPr lang="zh-CN" altLang="en-US" sz="2800" dirty="0"/>
              <a:t>能够完成计算机软件开发中的数据库编程任务</a:t>
            </a:r>
            <a:endParaRPr lang="en-US" altLang="zh-CN" sz="2800" dirty="0"/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zh-CN" altLang="en-US" sz="2800" dirty="0"/>
              <a:t>，能够胜任数据库系统管理的日常工作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5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28805-2BBE-40D1-AD43-641A764D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数据库概念小结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0106D-D85C-4192-860C-B8770513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数据库</a:t>
            </a:r>
            <a:r>
              <a:rPr lang="zh-CN" altLang="en-US"/>
              <a:t>是长期存储在计算机内有组织的大量的共享的数据集合。 </a:t>
            </a:r>
          </a:p>
          <a:p>
            <a:r>
              <a:rPr lang="zh-CN" altLang="en-US"/>
              <a:t>可以供各种用户共享，具有最小冗余度和较高的数据独立性。 </a:t>
            </a:r>
          </a:p>
          <a:p>
            <a:r>
              <a:rPr lang="zh-CN" altLang="en-US"/>
              <a:t>数据库管理系统在数据库建立、运用和维护时对数据库进行统一控制，以保证数据的完整性、安全性，并在多用户同时使用数据库时进行并发控制，在发生故障后对数据库进行恢复</a:t>
            </a:r>
          </a:p>
        </p:txBody>
      </p:sp>
    </p:spTree>
    <p:extLst>
      <p:ext uri="{BB962C8B-B14F-4D97-AF65-F5344CB8AC3E}">
        <p14:creationId xmlns:p14="http://schemas.microsoft.com/office/powerpoint/2010/main" val="1372166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1.2  </a:t>
            </a:r>
            <a:r>
              <a:rPr lang="zh-CN"/>
              <a:t>数据模型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b="1" dirty="0">
                <a:solidFill>
                  <a:srgbClr val="6600CC"/>
                </a:solidFill>
              </a:rPr>
              <a:t>数据模型</a:t>
            </a:r>
            <a:r>
              <a:rPr lang="zh-CN" dirty="0"/>
              <a:t>是对现实世界数据特征的</a:t>
            </a:r>
            <a:r>
              <a:rPr lang="zh-CN" b="1" dirty="0">
                <a:solidFill>
                  <a:srgbClr val="FF0000"/>
                </a:solidFill>
              </a:rPr>
              <a:t>抽象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zh-CN" dirty="0"/>
              <a:t>通俗地讲数据模型就是现实世界的模拟</a:t>
            </a:r>
          </a:p>
          <a:p>
            <a:pPr lvl="1" eaLnBrk="1" hangingPunct="1">
              <a:lnSpc>
                <a:spcPct val="140000"/>
              </a:lnSpc>
            </a:pPr>
            <a:r>
              <a:rPr lang="zh-CN" dirty="0"/>
              <a:t>用来描述数据、组织数据和对数据进行操作的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数据模型应满足三方面要求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能比较</a:t>
            </a:r>
            <a:r>
              <a:rPr lang="zh-CN" altLang="en-US" dirty="0">
                <a:solidFill>
                  <a:srgbClr val="5F9F25"/>
                </a:solidFill>
              </a:rPr>
              <a:t>真实</a:t>
            </a:r>
            <a:r>
              <a:rPr lang="zh-CN" altLang="en-US" dirty="0"/>
              <a:t>地模拟现实世界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5F9F25"/>
                </a:solidFill>
              </a:rPr>
              <a:t>容易</a:t>
            </a:r>
            <a:r>
              <a:rPr lang="zh-CN" altLang="en-US" dirty="0"/>
              <a:t>为人所</a:t>
            </a:r>
            <a:r>
              <a:rPr lang="zh-CN" altLang="en-US" dirty="0">
                <a:solidFill>
                  <a:srgbClr val="5F9F25"/>
                </a:solidFill>
              </a:rPr>
              <a:t>理解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便于在计算机上</a:t>
            </a:r>
            <a:r>
              <a:rPr lang="zh-CN" altLang="en-US" dirty="0">
                <a:solidFill>
                  <a:srgbClr val="5F9F25"/>
                </a:solidFill>
              </a:rPr>
              <a:t>实现</a:t>
            </a:r>
            <a:endParaRPr lang="en-US" altLang="zh-CN" dirty="0">
              <a:solidFill>
                <a:srgbClr val="5F9F25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zh-CN" b="1" u="sng" dirty="0" smtClean="0">
                <a:solidFill>
                  <a:srgbClr val="C00000"/>
                </a:solidFill>
              </a:rPr>
              <a:t>数据模型</a:t>
            </a:r>
            <a:r>
              <a:rPr lang="zh-CN" b="1" u="sng" dirty="0">
                <a:solidFill>
                  <a:srgbClr val="C00000"/>
                </a:solidFill>
              </a:rPr>
              <a:t>是数据库系统的核心和基础。</a:t>
            </a:r>
          </a:p>
        </p:txBody>
      </p:sp>
    </p:spTree>
    <p:extLst>
      <p:ext uri="{BB962C8B-B14F-4D97-AF65-F5344CB8AC3E}">
        <p14:creationId xmlns:p14="http://schemas.microsoft.com/office/powerpoint/2010/main" val="319703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1.2.1 </a:t>
            </a:r>
            <a:r>
              <a:rPr lang="zh-CN" dirty="0"/>
              <a:t>两类数据模型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zh-CN" sz="2600"/>
          </a:p>
          <a:p>
            <a:pPr marL="0" indent="0" eaLnBrk="1" hangingPunct="1">
              <a:buNone/>
            </a:pPr>
            <a:endParaRPr lang="zh-CN" sz="2600"/>
          </a:p>
          <a:p>
            <a:pPr marL="0" indent="0" eaLnBrk="1" hangingPunct="1">
              <a:buNone/>
            </a:pPr>
            <a:endParaRPr lang="zh-CN" sz="2600"/>
          </a:p>
          <a:p>
            <a:pPr marL="0" indent="0" eaLnBrk="1" hangingPunct="1">
              <a:buNone/>
            </a:pPr>
            <a:endParaRPr lang="zh-CN" sz="2600"/>
          </a:p>
          <a:p>
            <a:pPr marL="0" indent="0" eaLnBrk="1" hangingPunct="1">
              <a:buNone/>
            </a:pPr>
            <a:endParaRPr lang="zh-CN" sz="2600"/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zh-CN" sz="2200" b="1"/>
              <a:t>(1) </a:t>
            </a:r>
            <a:r>
              <a:rPr lang="zh-CN" sz="2200" b="1">
                <a:solidFill>
                  <a:srgbClr val="6600CC"/>
                </a:solidFill>
              </a:rPr>
              <a:t>概念模型</a:t>
            </a:r>
            <a:r>
              <a:rPr lang="zh-CN" sz="2200" b="1"/>
              <a:t>   </a:t>
            </a:r>
            <a:r>
              <a:rPr lang="zh-CN" sz="2200"/>
              <a:t>使用</a:t>
            </a:r>
            <a:r>
              <a:rPr lang="en-US" altLang="zh-CN" sz="2200"/>
              <a:t>ER</a:t>
            </a:r>
            <a:r>
              <a:rPr lang="zh-CN" altLang="en-US" sz="2200"/>
              <a:t>图描述，用于数据库设计</a:t>
            </a:r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zh-CN" sz="2200" b="1"/>
              <a:t>(2.1) </a:t>
            </a:r>
            <a:r>
              <a:rPr lang="zh-CN" sz="2200" b="1">
                <a:solidFill>
                  <a:srgbClr val="6600CC"/>
                </a:solidFill>
              </a:rPr>
              <a:t>逻辑模型</a:t>
            </a:r>
            <a:r>
              <a:rPr lang="zh-CN" sz="2200" b="1"/>
              <a:t>   </a:t>
            </a:r>
            <a:r>
              <a:rPr lang="zh-CN" sz="2200"/>
              <a:t>包括网状模型、层次模型、关系模型等</a:t>
            </a:r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zh-CN" sz="2200" b="1"/>
              <a:t>(2.2) </a:t>
            </a:r>
            <a:r>
              <a:rPr lang="zh-CN" sz="2200" b="1">
                <a:solidFill>
                  <a:srgbClr val="6600CC"/>
                </a:solidFill>
              </a:rPr>
              <a:t>物理模型</a:t>
            </a:r>
            <a:r>
              <a:rPr lang="zh-CN" sz="2200" b="1">
                <a:solidFill>
                  <a:schemeClr val="hlink"/>
                </a:solidFill>
              </a:rPr>
              <a:t> </a:t>
            </a:r>
            <a:r>
              <a:rPr lang="zh-CN" sz="2200"/>
              <a:t>  描述数据在系统内部的表示方式和存取方法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1045845"/>
            <a:ext cx="7233920" cy="29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数据模型分类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示例（现实世界）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en-US" altLang="zh-CN" dirty="0"/>
              <a:t>. </a:t>
            </a:r>
            <a:r>
              <a:rPr lang="zh-CN" altLang="en-US" dirty="0"/>
              <a:t>李明这个学期选修了</a:t>
            </a:r>
            <a:r>
              <a:rPr lang="en-US" altLang="zh-CN" dirty="0"/>
              <a:t>《</a:t>
            </a:r>
            <a:r>
              <a:rPr lang="zh-CN" altLang="en-US" dirty="0"/>
              <a:t>心理学</a:t>
            </a:r>
            <a:r>
              <a:rPr lang="en-US" altLang="zh-CN" dirty="0"/>
              <a:t>》</a:t>
            </a:r>
            <a:r>
              <a:rPr lang="zh-CN" altLang="en-US" dirty="0"/>
              <a:t>课程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刘琪上个学期的</a:t>
            </a:r>
            <a:r>
              <a:rPr lang="en-US" altLang="zh-CN" dirty="0"/>
              <a:t>《</a:t>
            </a:r>
            <a:r>
              <a:rPr lang="zh-CN" altLang="en-US" dirty="0"/>
              <a:t>大学物理</a:t>
            </a:r>
            <a:r>
              <a:rPr lang="en-US" altLang="zh-CN" dirty="0"/>
              <a:t>》</a:t>
            </a:r>
            <a:r>
              <a:rPr lang="zh-CN" altLang="en-US" dirty="0"/>
              <a:t>课重修了，只考了</a:t>
            </a:r>
            <a:r>
              <a:rPr lang="en-US" altLang="zh-CN" dirty="0"/>
              <a:t>53</a:t>
            </a:r>
            <a:r>
              <a:rPr lang="zh-CN" altLang="en-US" dirty="0"/>
              <a:t>分</a:t>
            </a:r>
          </a:p>
          <a:p>
            <a:r>
              <a:rPr lang="zh-CN" altLang="en-US"/>
              <a:t>根据</a:t>
            </a:r>
            <a:r>
              <a:rPr lang="zh-CN" altLang="en-US" dirty="0"/>
              <a:t>上述描述</a:t>
            </a:r>
            <a:r>
              <a:rPr lang="zh-CN" altLang="en-US"/>
              <a:t>，建立</a:t>
            </a:r>
            <a:r>
              <a:rPr lang="zh-CN" altLang="en-US" b="1">
                <a:solidFill>
                  <a:srgbClr val="C00000"/>
                </a:solidFill>
              </a:rPr>
              <a:t>数据模型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6E1A81-278E-42C3-B2BA-63121CE64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" y="1201420"/>
            <a:ext cx="8877935" cy="50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1E114-7C4B-4E87-A9C5-A06EA26D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数据模型的抽象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F2DBB1-AAFE-4838-9369-BE7D5CB6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68" y="1052736"/>
            <a:ext cx="8580864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081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数据模型的抽象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99465" y="1747520"/>
            <a:ext cx="7017385" cy="1069340"/>
            <a:chOff x="510" y="7894"/>
            <a:chExt cx="11051" cy="1684"/>
          </a:xfrm>
        </p:grpSpPr>
        <p:sp>
          <p:nvSpPr>
            <p:cNvPr id="4" name="云形 3"/>
            <p:cNvSpPr/>
            <p:nvPr/>
          </p:nvSpPr>
          <p:spPr>
            <a:xfrm>
              <a:off x="510" y="7894"/>
              <a:ext cx="2494" cy="1684"/>
            </a:xfrm>
            <a:prstGeom prst="clou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anchor="t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宋体" panose="02010600030101010101" pitchFamily="2" charset="-122"/>
                </a:rPr>
                <a:t>问题域</a:t>
              </a:r>
            </a:p>
          </p:txBody>
        </p:sp>
        <p:sp>
          <p:nvSpPr>
            <p:cNvPr id="5" name="右箭头 4"/>
            <p:cNvSpPr/>
            <p:nvPr/>
          </p:nvSpPr>
          <p:spPr>
            <a:xfrm>
              <a:off x="3335" y="8452"/>
              <a:ext cx="907" cy="56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anchor="t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" name="同侧圆角矩形 5"/>
            <p:cNvSpPr/>
            <p:nvPr/>
          </p:nvSpPr>
          <p:spPr>
            <a:xfrm>
              <a:off x="4792" y="8283"/>
              <a:ext cx="2381" cy="759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anchor="t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宋体" panose="02010600030101010101" pitchFamily="2" charset="-122"/>
                </a:rPr>
                <a:t>概念模型</a:t>
              </a:r>
            </a:p>
          </p:txBody>
        </p:sp>
        <p:sp>
          <p:nvSpPr>
            <p:cNvPr id="7" name="右箭头 6"/>
            <p:cNvSpPr/>
            <p:nvPr/>
          </p:nvSpPr>
          <p:spPr>
            <a:xfrm>
              <a:off x="7724" y="8429"/>
              <a:ext cx="907" cy="56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anchor="t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" name="同侧圆角矩形 7"/>
            <p:cNvSpPr/>
            <p:nvPr/>
          </p:nvSpPr>
          <p:spPr>
            <a:xfrm>
              <a:off x="9181" y="8260"/>
              <a:ext cx="2381" cy="759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anchor="t" anchorCtr="0" compatLnSpc="1"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宋体" panose="02010600030101010101" pitchFamily="2" charset="-122"/>
                </a:rPr>
                <a:t>逻辑模型</a:t>
              </a:r>
            </a:p>
          </p:txBody>
        </p:sp>
      </p:grpSp>
      <p:sp>
        <p:nvSpPr>
          <p:cNvPr id="2050" name=" 2050"/>
          <p:cNvSpPr/>
          <p:nvPr/>
        </p:nvSpPr>
        <p:spPr bwMode="auto">
          <a:xfrm>
            <a:off x="888365" y="4077970"/>
            <a:ext cx="1405890" cy="1717040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83105" y="3128010"/>
            <a:ext cx="267208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sz="7200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How?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891915" y="4028440"/>
            <a:ext cx="4237355" cy="1499870"/>
            <a:chOff x="6129" y="6344"/>
            <a:chExt cx="6673" cy="2362"/>
          </a:xfrm>
        </p:grpSpPr>
        <p:sp>
          <p:nvSpPr>
            <p:cNvPr id="12" name="矩形 11"/>
            <p:cNvSpPr/>
            <p:nvPr/>
          </p:nvSpPr>
          <p:spPr>
            <a:xfrm>
              <a:off x="8174" y="7266"/>
              <a:ext cx="4628" cy="14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zh-CN" altLang="en-US" sz="540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楷体" panose="02010609060101010101" charset="-122"/>
                  <a:ea typeface="楷体" panose="02010609060101010101" charset="-122"/>
                </a:rPr>
                <a:t>数据抽象</a:t>
              </a:r>
            </a:p>
          </p:txBody>
        </p:sp>
        <p:sp>
          <p:nvSpPr>
            <p:cNvPr id="160" name=" 160"/>
            <p:cNvSpPr/>
            <p:nvPr/>
          </p:nvSpPr>
          <p:spPr>
            <a:xfrm rot="4680000">
              <a:off x="6120" y="6353"/>
              <a:ext cx="1887" cy="1868"/>
            </a:xfrm>
            <a:custGeom>
              <a:avLst/>
              <a:gdLst>
                <a:gd name="connsiteX0" fmla="*/ 2723651 w 2860172"/>
                <a:gd name="connsiteY0" fmla="*/ 817 h 2023853"/>
                <a:gd name="connsiteX1" fmla="*/ 2826935 w 2860172"/>
                <a:gd name="connsiteY1" fmla="*/ 33337 h 2023853"/>
                <a:gd name="connsiteX2" fmla="*/ 2829774 w 2860172"/>
                <a:gd name="connsiteY2" fmla="*/ 35326 h 2023853"/>
                <a:gd name="connsiteX3" fmla="*/ 2849613 w 2860172"/>
                <a:gd name="connsiteY3" fmla="*/ 185007 h 2023853"/>
                <a:gd name="connsiteX4" fmla="*/ 2807494 w 2860172"/>
                <a:gd name="connsiteY4" fmla="*/ 326285 h 2023853"/>
                <a:gd name="connsiteX5" fmla="*/ 2480152 w 2860172"/>
                <a:gd name="connsiteY5" fmla="*/ 1326140 h 2023853"/>
                <a:gd name="connsiteX6" fmla="*/ 2479216 w 2860172"/>
                <a:gd name="connsiteY6" fmla="*/ 1322755 h 2023853"/>
                <a:gd name="connsiteX7" fmla="*/ 2348905 w 2860172"/>
                <a:gd name="connsiteY7" fmla="*/ 1721466 h 2023853"/>
                <a:gd name="connsiteX8" fmla="*/ 2280556 w 2860172"/>
                <a:gd name="connsiteY8" fmla="*/ 1058272 h 2023853"/>
                <a:gd name="connsiteX9" fmla="*/ 2226338 w 2860172"/>
                <a:gd name="connsiteY9" fmla="*/ 1103673 h 2023853"/>
                <a:gd name="connsiteX10" fmla="*/ 0 w 2860172"/>
                <a:gd name="connsiteY10" fmla="*/ 2023853 h 2023853"/>
                <a:gd name="connsiteX11" fmla="*/ 1702841 w 2860172"/>
                <a:gd name="connsiteY11" fmla="*/ 735848 h 2023853"/>
                <a:gd name="connsiteX12" fmla="*/ 1811294 w 2860172"/>
                <a:gd name="connsiteY12" fmla="*/ 575004 h 2023853"/>
                <a:gd name="connsiteX13" fmla="*/ 1151281 w 2860172"/>
                <a:gd name="connsiteY13" fmla="*/ 506068 h 2023853"/>
                <a:gd name="connsiteX14" fmla="*/ 2640411 w 2860172"/>
                <a:gd name="connsiteY14" fmla="*/ 20803 h 2023853"/>
                <a:gd name="connsiteX15" fmla="*/ 2675299 w 2860172"/>
                <a:gd name="connsiteY15" fmla="*/ 10454 h 2023853"/>
                <a:gd name="connsiteX16" fmla="*/ 2723651 w 2860172"/>
                <a:gd name="connsiteY16" fmla="*/ 817 h 202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0172" h="2023853">
                  <a:moveTo>
                    <a:pt x="2723651" y="817"/>
                  </a:moveTo>
                  <a:cubicBezTo>
                    <a:pt x="2768908" y="-3349"/>
                    <a:pt x="2804496" y="8545"/>
                    <a:pt x="2826935" y="33337"/>
                  </a:cubicBezTo>
                  <a:cubicBezTo>
                    <a:pt x="2828146" y="33729"/>
                    <a:pt x="2828970" y="34520"/>
                    <a:pt x="2829774" y="35326"/>
                  </a:cubicBezTo>
                  <a:cubicBezTo>
                    <a:pt x="2860445" y="66039"/>
                    <a:pt x="2869482" y="118360"/>
                    <a:pt x="2849613" y="185007"/>
                  </a:cubicBezTo>
                  <a:lnTo>
                    <a:pt x="2807494" y="326285"/>
                  </a:lnTo>
                  <a:lnTo>
                    <a:pt x="2480152" y="1326140"/>
                  </a:lnTo>
                  <a:lnTo>
                    <a:pt x="2479216" y="1322755"/>
                  </a:lnTo>
                  <a:lnTo>
                    <a:pt x="2348905" y="1721466"/>
                  </a:lnTo>
                  <a:lnTo>
                    <a:pt x="2280556" y="1058272"/>
                  </a:lnTo>
                  <a:lnTo>
                    <a:pt x="2226338" y="1103673"/>
                  </a:lnTo>
                  <a:cubicBezTo>
                    <a:pt x="1323053" y="1809646"/>
                    <a:pt x="162385" y="2005519"/>
                    <a:pt x="0" y="2023853"/>
                  </a:cubicBezTo>
                  <a:cubicBezTo>
                    <a:pt x="722027" y="1807246"/>
                    <a:pt x="1311081" y="1275400"/>
                    <a:pt x="1702841" y="735848"/>
                  </a:cubicBezTo>
                  <a:lnTo>
                    <a:pt x="1811294" y="575004"/>
                  </a:lnTo>
                  <a:lnTo>
                    <a:pt x="1151281" y="506068"/>
                  </a:lnTo>
                  <a:lnTo>
                    <a:pt x="2640411" y="20803"/>
                  </a:lnTo>
                  <a:lnTo>
                    <a:pt x="2675299" y="10454"/>
                  </a:lnTo>
                  <a:cubicBezTo>
                    <a:pt x="2692405" y="5379"/>
                    <a:pt x="2708565" y="2206"/>
                    <a:pt x="2723651" y="817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07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关于抽象</a:t>
            </a:r>
            <a:r>
              <a:rPr lang="en-US" altLang="zh-CN"/>
              <a:t>(1)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分类</a:t>
            </a:r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定义某一类概念</a:t>
            </a:r>
            <a:r>
              <a:rPr lang="zh-CN" altLang="en-US"/>
              <a:t>作为现实世界中一组对象的类型</a:t>
            </a:r>
          </a:p>
          <a:p>
            <a:pPr lvl="1"/>
            <a:r>
              <a:rPr lang="zh-CN" altLang="en-US"/>
              <a:t>这些对象具有某些共同的特性和行为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它抽象了对象值和型之间的“is member of”的语义</a:t>
            </a:r>
          </a:p>
          <a:p>
            <a:pPr lvl="1"/>
            <a:endParaRPr lang="zh-CN" altLang="en-US"/>
          </a:p>
          <a:p>
            <a:pPr marL="344170" lvl="1" indent="0">
              <a:buNone/>
            </a:pPr>
            <a:r>
              <a:rPr lang="zh-CN" altLang="en-US"/>
              <a:t>例如：学生</a:t>
            </a:r>
            <a:r>
              <a:rPr lang="en-US" altLang="zh-CN"/>
              <a:t>-----{</a:t>
            </a:r>
            <a:r>
              <a:rPr lang="zh-CN" altLang="en-US"/>
              <a:t>李明、刘琪</a:t>
            </a:r>
            <a:r>
              <a:rPr lang="en-US" altLang="zh-CN">
                <a:sym typeface="+mn-ea"/>
              </a:rPr>
              <a:t>}</a:t>
            </a:r>
          </a:p>
          <a:p>
            <a:pPr marL="344170" lvl="1" indent="0">
              <a:buNone/>
            </a:pPr>
            <a:r>
              <a:rPr lang="zh-CN" altLang="en-US"/>
              <a:t>           手机品牌</a:t>
            </a:r>
            <a:r>
              <a:rPr lang="en-US" altLang="zh-CN"/>
              <a:t>-----{apple, </a:t>
            </a:r>
            <a:r>
              <a:rPr lang="zh-CN" altLang="en-US"/>
              <a:t>华为，小米</a:t>
            </a:r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51234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关于抽象</a:t>
            </a:r>
            <a:r>
              <a:rPr lang="en-US" altLang="zh-CN">
                <a:sym typeface="+mn-ea"/>
              </a:rPr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聚集</a:t>
            </a:r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定义某一类型的组成成分</a:t>
            </a:r>
          </a:p>
          <a:p>
            <a:pPr lvl="1"/>
            <a:r>
              <a:rPr lang="zh-CN" altLang="en-US"/>
              <a:t>它抽象了对象内部类型和成分之间“is part of”的语义</a:t>
            </a:r>
          </a:p>
          <a:p>
            <a:pPr lvl="1"/>
            <a:endParaRPr lang="zh-CN" altLang="en-US"/>
          </a:p>
          <a:p>
            <a:pPr marL="344170" lvl="1" indent="0">
              <a:buNone/>
            </a:pPr>
            <a:r>
              <a:rPr lang="zh-CN" altLang="en-US"/>
              <a:t>例如：学生</a:t>
            </a:r>
            <a:r>
              <a:rPr lang="en-US" altLang="zh-CN"/>
              <a:t>----</a:t>
            </a:r>
            <a:r>
              <a:rPr lang="zh-CN" altLang="en-US"/>
              <a:t>学号、姓名、性别、班级</a:t>
            </a:r>
          </a:p>
          <a:p>
            <a:pPr marL="344170" lvl="1" indent="0">
              <a:buNone/>
            </a:pPr>
            <a:r>
              <a:rPr lang="zh-CN" altLang="en-US"/>
              <a:t>           手机品牌</a:t>
            </a:r>
            <a:r>
              <a:rPr lang="en-US" altLang="zh-CN"/>
              <a:t>-----</a:t>
            </a:r>
            <a:r>
              <a:rPr lang="zh-CN" altLang="en-US"/>
              <a:t>名称、定位、国内</a:t>
            </a:r>
            <a:r>
              <a:rPr lang="en-US" altLang="zh-CN"/>
              <a:t>/</a:t>
            </a:r>
            <a:r>
              <a:rPr lang="zh-CN" altLang="en-US"/>
              <a:t>外</a:t>
            </a:r>
          </a:p>
        </p:txBody>
      </p:sp>
    </p:spTree>
    <p:extLst>
      <p:ext uri="{BB962C8B-B14F-4D97-AF65-F5344CB8AC3E}">
        <p14:creationId xmlns:p14="http://schemas.microsoft.com/office/powerpoint/2010/main" val="18109131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关于抽象</a:t>
            </a:r>
            <a:r>
              <a:rPr lang="en-US" altLang="zh-CN"/>
              <a:t>(3)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概括</a:t>
            </a:r>
          </a:p>
          <a:p>
            <a:pPr lvl="1"/>
            <a:r>
              <a:rPr lang="zh-CN" altLang="en-US"/>
              <a:t>定义类型之间的一种</a:t>
            </a:r>
            <a:r>
              <a:rPr lang="zh-CN" altLang="en-US" b="1">
                <a:solidFill>
                  <a:srgbClr val="FF0000"/>
                </a:solidFill>
              </a:rPr>
              <a:t>子集联系</a:t>
            </a:r>
          </a:p>
          <a:p>
            <a:pPr lvl="1"/>
            <a:r>
              <a:rPr lang="zh-CN" altLang="en-US"/>
              <a:t>它抽象了类型之间的“is subset of”的语义</a:t>
            </a:r>
          </a:p>
          <a:p>
            <a:pPr lvl="1"/>
            <a:endParaRPr lang="zh-CN" altLang="en-US"/>
          </a:p>
          <a:p>
            <a:pPr marL="344170" lvl="1" indent="0">
              <a:buNone/>
            </a:pPr>
            <a:r>
              <a:rPr lang="zh-CN" altLang="en-US"/>
              <a:t>例如：学生</a:t>
            </a:r>
            <a:r>
              <a:rPr lang="en-US" altLang="zh-CN"/>
              <a:t>---</a:t>
            </a:r>
            <a:r>
              <a:rPr lang="zh-CN" altLang="en-US"/>
              <a:t>班长</a:t>
            </a:r>
          </a:p>
        </p:txBody>
      </p:sp>
    </p:spTree>
    <p:extLst>
      <p:ext uri="{BB962C8B-B14F-4D97-AF65-F5344CB8AC3E}">
        <p14:creationId xmlns:p14="http://schemas.microsoft.com/office/powerpoint/2010/main" val="3009758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r>
              <a:rPr lang="en-US" altLang="zh-CN" dirty="0"/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示例（现实世界）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en-US" altLang="zh-CN" dirty="0"/>
              <a:t>. </a:t>
            </a:r>
            <a:r>
              <a:rPr lang="zh-CN" altLang="en-US" dirty="0"/>
              <a:t>李明这个学期选修了</a:t>
            </a:r>
            <a:r>
              <a:rPr lang="en-US" altLang="zh-CN" dirty="0"/>
              <a:t>《</a:t>
            </a:r>
            <a:r>
              <a:rPr lang="zh-CN" altLang="en-US" dirty="0"/>
              <a:t>心理学</a:t>
            </a:r>
            <a:r>
              <a:rPr lang="en-US" altLang="zh-CN" dirty="0"/>
              <a:t>》</a:t>
            </a:r>
            <a:r>
              <a:rPr lang="zh-CN" altLang="en-US" dirty="0"/>
              <a:t>课程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刘琪上个学期的</a:t>
            </a:r>
            <a:r>
              <a:rPr lang="en-US" altLang="zh-CN" dirty="0"/>
              <a:t>《</a:t>
            </a:r>
            <a:r>
              <a:rPr lang="zh-CN" altLang="en-US" dirty="0"/>
              <a:t>大学物理</a:t>
            </a:r>
            <a:r>
              <a:rPr lang="en-US" altLang="zh-CN" dirty="0"/>
              <a:t>》</a:t>
            </a:r>
            <a:r>
              <a:rPr lang="zh-CN" altLang="en-US" dirty="0"/>
              <a:t>课重修了，只考了</a:t>
            </a:r>
            <a:r>
              <a:rPr lang="en-US" altLang="zh-CN" dirty="0"/>
              <a:t>53</a:t>
            </a:r>
            <a:r>
              <a:rPr lang="zh-CN" altLang="en-US" dirty="0"/>
              <a:t>分</a:t>
            </a:r>
          </a:p>
          <a:p>
            <a:r>
              <a:rPr lang="zh-CN" altLang="en-US"/>
              <a:t>根据上述描述，进行数据抽象，建立</a:t>
            </a:r>
            <a:r>
              <a:rPr lang="zh-CN" altLang="en-US" b="1">
                <a:solidFill>
                  <a:srgbClr val="C00000"/>
                </a:solidFill>
              </a:rPr>
              <a:t>数据模型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知识点：</a:t>
            </a:r>
            <a:endParaRPr lang="en-US" altLang="zh-CN" b="1">
              <a:solidFill>
                <a:srgbClr val="C00000"/>
              </a:solidFill>
            </a:endParaRPr>
          </a:p>
          <a:p>
            <a:pPr lvl="1"/>
            <a:r>
              <a:rPr lang="zh-CN" altLang="en-US" b="1">
                <a:solidFill>
                  <a:srgbClr val="0C0CF2"/>
                </a:solidFill>
              </a:rPr>
              <a:t>数据抽象：分类、聚集、概括</a:t>
            </a:r>
            <a:endParaRPr lang="en-US" altLang="zh-CN" b="1">
              <a:solidFill>
                <a:srgbClr val="0C0CF2"/>
              </a:solidFill>
            </a:endParaRPr>
          </a:p>
          <a:p>
            <a:pPr lvl="1"/>
            <a:r>
              <a:rPr lang="zh-CN" altLang="en-US" b="1">
                <a:solidFill>
                  <a:srgbClr val="0C0CF2"/>
                </a:solidFill>
              </a:rPr>
              <a:t>数据模型：概念模型、逻辑模型、物理模型</a:t>
            </a:r>
            <a:endParaRPr lang="en-US" altLang="zh-CN" b="1" dirty="0">
              <a:solidFill>
                <a:srgbClr val="0C0CF2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165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915CE-F850-4CF2-B0A4-91672C3D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研究对象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D315D-8E5E-44D4-971F-23784A7C1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研究对象：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数据库应用的支撑软件</a:t>
            </a:r>
            <a:r>
              <a:rPr lang="zh-CN" altLang="en-US"/>
              <a:t>（数据库管理系统，即</a:t>
            </a:r>
            <a:r>
              <a:rPr lang="en-US" altLang="zh-CN"/>
              <a:t>DBMS</a:t>
            </a:r>
            <a:r>
              <a:rPr lang="zh-CN" altLang="en-US"/>
              <a:t>）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C00000"/>
                </a:solidFill>
              </a:rPr>
              <a:t>DBMS</a:t>
            </a:r>
            <a:r>
              <a:rPr lang="zh-CN" altLang="en-US" sz="2400" b="1">
                <a:solidFill>
                  <a:srgbClr val="C00000"/>
                </a:solidFill>
              </a:rPr>
              <a:t>的数据模型理论，</a:t>
            </a:r>
            <a:r>
              <a:rPr lang="zh-CN" altLang="en-US" sz="2400"/>
              <a:t>包括模型结构、完整性、模型操作、模型设计等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C00000"/>
                </a:solidFill>
              </a:rPr>
              <a:t>DBMS</a:t>
            </a:r>
            <a:r>
              <a:rPr lang="zh-CN" altLang="en-US" sz="2400" b="1">
                <a:solidFill>
                  <a:srgbClr val="C00000"/>
                </a:solidFill>
              </a:rPr>
              <a:t>的内核原理</a:t>
            </a:r>
            <a:r>
              <a:rPr lang="zh-CN" altLang="en-US" sz="2400"/>
              <a:t>，包括系统结构、数据安全性、备份和恢复、事务和并发控制等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C00000"/>
                </a:solidFill>
              </a:rPr>
              <a:t>DBMS</a:t>
            </a:r>
            <a:r>
              <a:rPr lang="zh-CN" altLang="en-US" sz="2400" b="1">
                <a:solidFill>
                  <a:srgbClr val="C00000"/>
                </a:solidFill>
              </a:rPr>
              <a:t>的运行管理方法</a:t>
            </a:r>
            <a:r>
              <a:rPr lang="zh-CN" altLang="en-US" sz="2400"/>
              <a:t>，包括创建数据库、数据查询更新、数据控制、备份恢复等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基于</a:t>
            </a:r>
            <a:r>
              <a:rPr lang="en-US" altLang="zh-CN" sz="2400" b="1">
                <a:solidFill>
                  <a:srgbClr val="C00000"/>
                </a:solidFill>
              </a:rPr>
              <a:t>DBMS</a:t>
            </a:r>
            <a:r>
              <a:rPr lang="zh-CN" altLang="en-US" sz="2400" b="1">
                <a:solidFill>
                  <a:srgbClr val="C00000"/>
                </a:solidFill>
              </a:rPr>
              <a:t>的数据库应用开发技术，</a:t>
            </a:r>
            <a:r>
              <a:rPr lang="zh-CN" altLang="en-US" sz="2400"/>
              <a:t>包括</a:t>
            </a:r>
            <a:r>
              <a:rPr lang="en-US" altLang="zh-CN" sz="2400"/>
              <a:t>SQL</a:t>
            </a:r>
            <a:r>
              <a:rPr lang="zh-CN" altLang="en-US" sz="2400"/>
              <a:t>语言、存储过程、数据库编程接口等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9028234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概念模型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165" y="2037080"/>
            <a:ext cx="4953635" cy="400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08915" y="1238250"/>
            <a:ext cx="3233420" cy="4892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分类抽象</a:t>
            </a:r>
          </a:p>
          <a:p>
            <a:pPr algn="l"/>
            <a:r>
              <a:rPr lang="zh-CN" altLang="en-US">
                <a:solidFill>
                  <a:srgbClr val="0C0CF2"/>
                </a:solidFill>
              </a:rPr>
              <a:t>课程</a:t>
            </a:r>
            <a:r>
              <a:rPr lang="zh-CN" altLang="en-US" b="0"/>
              <a:t>：心理学、物理</a:t>
            </a:r>
          </a:p>
          <a:p>
            <a:pPr algn="l"/>
            <a:r>
              <a:rPr lang="zh-CN" altLang="en-US">
                <a:solidFill>
                  <a:srgbClr val="0C0CF2"/>
                </a:solidFill>
              </a:rPr>
              <a:t>学生</a:t>
            </a:r>
            <a:r>
              <a:rPr lang="zh-CN" altLang="en-US" b="0"/>
              <a:t>：</a:t>
            </a:r>
            <a:r>
              <a:rPr lang="zh-CN" altLang="en-US" b="0">
                <a:sym typeface="+mn-ea"/>
              </a:rPr>
              <a:t>李明、刘琪</a:t>
            </a:r>
          </a:p>
          <a:p>
            <a:pPr algn="l"/>
            <a:r>
              <a:rPr lang="zh-CN" altLang="en-US">
                <a:solidFill>
                  <a:srgbClr val="0C0CF2"/>
                </a:solidFill>
                <a:sym typeface="+mn-ea"/>
              </a:rPr>
              <a:t>选修</a:t>
            </a:r>
            <a:r>
              <a:rPr lang="zh-CN" altLang="en-US" b="0">
                <a:sym typeface="+mn-ea"/>
              </a:rPr>
              <a:t>：定义学生和</a:t>
            </a:r>
          </a:p>
          <a:p>
            <a:pPr algn="l"/>
            <a:r>
              <a:rPr lang="zh-CN" altLang="en-US" b="0">
                <a:sym typeface="+mn-ea"/>
              </a:rPr>
              <a:t>课程之间的关系</a:t>
            </a:r>
          </a:p>
          <a:p>
            <a:pPr algn="l"/>
            <a:endParaRPr lang="zh-CN" altLang="en-US" b="0">
              <a:sym typeface="+mn-ea"/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聚集抽象</a:t>
            </a:r>
          </a:p>
          <a:p>
            <a:pPr algn="l"/>
            <a:r>
              <a:rPr lang="zh-CN" altLang="en-US">
                <a:solidFill>
                  <a:srgbClr val="0C0CF2"/>
                </a:solidFill>
                <a:sym typeface="+mn-ea"/>
              </a:rPr>
              <a:t>课程</a:t>
            </a:r>
            <a:r>
              <a:rPr lang="zh-CN" altLang="en-US" b="0">
                <a:solidFill>
                  <a:schemeClr val="tx1"/>
                </a:solidFill>
                <a:sym typeface="+mn-ea"/>
              </a:rPr>
              <a:t>：课程名、学分</a:t>
            </a:r>
          </a:p>
          <a:p>
            <a:pPr algn="l"/>
            <a:r>
              <a:rPr lang="zh-CN" altLang="en-US">
                <a:solidFill>
                  <a:srgbClr val="0C0CF2"/>
                </a:solidFill>
                <a:sym typeface="+mn-ea"/>
              </a:rPr>
              <a:t>选修</a:t>
            </a:r>
            <a:r>
              <a:rPr lang="zh-CN" altLang="en-US" b="0">
                <a:solidFill>
                  <a:schemeClr val="tx1"/>
                </a:solidFill>
                <a:sym typeface="+mn-ea"/>
              </a:rPr>
              <a:t>：选修时间、成绩</a:t>
            </a:r>
          </a:p>
          <a:p>
            <a:pPr algn="l"/>
            <a:r>
              <a:rPr lang="zh-CN" altLang="en-US">
                <a:solidFill>
                  <a:srgbClr val="0C0CF2"/>
                </a:solidFill>
                <a:sym typeface="+mn-ea"/>
              </a:rPr>
              <a:t>学生</a:t>
            </a:r>
            <a:r>
              <a:rPr lang="zh-CN" altLang="en-US" b="0">
                <a:solidFill>
                  <a:schemeClr val="tx1"/>
                </a:solidFill>
                <a:sym typeface="+mn-ea"/>
              </a:rPr>
              <a:t>：姓名、学号</a:t>
            </a:r>
          </a:p>
          <a:p>
            <a:pPr algn="l"/>
            <a:endParaRPr lang="en-US" altLang="zh-CN" b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概括抽象</a:t>
            </a:r>
            <a:endParaRPr lang="zh-CN" altLang="en-US" b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b="0">
                <a:solidFill>
                  <a:schemeClr val="tx1"/>
                </a:solidFill>
                <a:sym typeface="+mn-ea"/>
              </a:rPr>
              <a:t>课程</a:t>
            </a:r>
            <a:r>
              <a:rPr lang="en-US" altLang="zh-CN" b="0">
                <a:solidFill>
                  <a:schemeClr val="tx1"/>
                </a:solidFill>
                <a:sym typeface="+mn-ea"/>
              </a:rPr>
              <a:t>~</a:t>
            </a:r>
            <a:r>
              <a:rPr lang="zh-CN" altLang="en-US" b="0">
                <a:solidFill>
                  <a:schemeClr val="tx1"/>
                </a:solidFill>
                <a:sym typeface="+mn-ea"/>
              </a:rPr>
              <a:t>选修课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02000" y="403225"/>
            <a:ext cx="53848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dirty="0">
                <a:sym typeface="+mn-ea"/>
              </a:rPr>
              <a:t>1. </a:t>
            </a:r>
            <a:r>
              <a:rPr lang="zh-CN" altLang="en-US" sz="2000" dirty="0">
                <a:sym typeface="+mn-ea"/>
              </a:rPr>
              <a:t>李明这个学期选修了</a:t>
            </a:r>
            <a:r>
              <a:rPr lang="en-US" altLang="zh-CN" sz="2000" dirty="0">
                <a:sym typeface="+mn-ea"/>
              </a:rPr>
              <a:t>《</a:t>
            </a:r>
            <a:r>
              <a:rPr lang="zh-CN" altLang="en-US" sz="2000" dirty="0">
                <a:sym typeface="+mn-ea"/>
              </a:rPr>
              <a:t>心理学</a:t>
            </a:r>
            <a:r>
              <a:rPr lang="en-US" altLang="zh-CN" sz="2000" dirty="0">
                <a:sym typeface="+mn-ea"/>
              </a:rPr>
              <a:t>》</a:t>
            </a:r>
            <a:r>
              <a:rPr lang="zh-CN" altLang="en-US" sz="2000" dirty="0">
                <a:sym typeface="+mn-ea"/>
              </a:rPr>
              <a:t>课程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2. </a:t>
            </a:r>
            <a:r>
              <a:rPr lang="zh-CN" altLang="en-US" sz="2000" dirty="0">
                <a:sym typeface="+mn-ea"/>
              </a:rPr>
              <a:t>刘琪上个学期的</a:t>
            </a:r>
            <a:r>
              <a:rPr lang="en-US" altLang="zh-CN" sz="2000" dirty="0">
                <a:sym typeface="+mn-ea"/>
              </a:rPr>
              <a:t>《</a:t>
            </a:r>
            <a:r>
              <a:rPr lang="zh-CN" altLang="en-US" sz="2000" dirty="0">
                <a:sym typeface="+mn-ea"/>
              </a:rPr>
              <a:t>大学物理</a:t>
            </a:r>
            <a:r>
              <a:rPr lang="en-US" altLang="zh-CN" sz="2000" dirty="0">
                <a:sym typeface="+mn-ea"/>
              </a:rPr>
              <a:t>》</a:t>
            </a:r>
            <a:r>
              <a:rPr lang="zh-CN" altLang="en-US" sz="2000" dirty="0">
                <a:sym typeface="+mn-ea"/>
              </a:rPr>
              <a:t>课重修了，只考了</a:t>
            </a:r>
            <a:r>
              <a:rPr lang="en-US" altLang="zh-CN" sz="2000" dirty="0">
                <a:sym typeface="+mn-ea"/>
              </a:rPr>
              <a:t>53</a:t>
            </a:r>
            <a:r>
              <a:rPr lang="zh-CN" altLang="en-US" sz="2000" dirty="0">
                <a:sym typeface="+mn-ea"/>
              </a:rPr>
              <a:t>分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9474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</a:p>
        </p:txBody>
      </p:sp>
      <p:graphicFrame>
        <p:nvGraphicFramePr>
          <p:cNvPr id="9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378192" y="3362272"/>
          <a:ext cx="613102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95704" y="417150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95536" y="4941168"/>
          <a:ext cx="820891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选修时间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796" name="Rectangle 4"/>
          <p:cNvSpPr>
            <a:spLocks noGrp="1"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/>
              <a:t>从概念模型导出逻辑模型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84458"/>
            <a:ext cx="3106688" cy="251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0076677-33C7-40C3-984B-EEED334DA800}"/>
              </a:ext>
            </a:extLst>
          </p:cNvPr>
          <p:cNvSpPr/>
          <p:nvPr/>
        </p:nvSpPr>
        <p:spPr bwMode="auto">
          <a:xfrm rot="7823869">
            <a:off x="5724465" y="2882949"/>
            <a:ext cx="720080" cy="3600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0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物理模型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数据库在磁盘上的组织和存储方式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2941320"/>
            <a:ext cx="8832215" cy="9753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A8EBB0-4F94-40CC-9AC8-148AA56B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1" y="4272519"/>
            <a:ext cx="8494229" cy="11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479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../../../数据库系统概论/courseware/1/images/1.2.1.1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671873" y="2543668"/>
            <a:ext cx="5800254" cy="3595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1.2.2 </a:t>
            </a:r>
            <a:r>
              <a:rPr lang="zh-CN"/>
              <a:t>概念模型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/>
              <a:t>概念模型用于对信息世界的建模</a:t>
            </a:r>
            <a:endParaRPr lang="en-US" altLang="zh-CN"/>
          </a:p>
          <a:p>
            <a:pPr lvl="1" eaLnBrk="1" hangingPunct="1"/>
            <a:r>
              <a:rPr lang="zh-CN" altLang="en-US"/>
              <a:t>实体</a:t>
            </a:r>
            <a:r>
              <a:rPr lang="en-US" altLang="zh-CN"/>
              <a:t>-</a:t>
            </a:r>
            <a:r>
              <a:rPr lang="zh-CN" altLang="en-US"/>
              <a:t>联系方法（</a:t>
            </a:r>
            <a:r>
              <a:rPr lang="en-US" altLang="zh-CN"/>
              <a:t>ER</a:t>
            </a:r>
            <a:r>
              <a:rPr lang="zh-CN" altLang="en-US"/>
              <a:t>模型）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226785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1.2.2  </a:t>
            </a:r>
            <a:r>
              <a:rPr lang="zh-CN" altLang="en-US" sz="3600" smtClean="0"/>
              <a:t>概念模型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098550"/>
            <a:ext cx="7772400" cy="49942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概念模型的用途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概念模型用于信息世界的建模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是现实世界到机器世界的一个中间层次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是数据库设计的有力工具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数据库设计人员和用户之间进行交流的语言</a:t>
            </a:r>
            <a:endParaRPr lang="zh-CN" altLang="en-US" sz="2800" dirty="0" smtClean="0"/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对概念模型的基本要求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较强的语义表达能力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简单、清晰、易于用户理解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6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信息世界中的基本概念(</a:t>
            </a:r>
            <a:r>
              <a:rPr lang="en-US" altLang="zh-CN"/>
              <a:t>1</a:t>
            </a:r>
            <a:r>
              <a:rPr lang="zh-CN" altLang="zh-CN"/>
              <a:t>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sz="2800" b="1" dirty="0">
                <a:solidFill>
                  <a:srgbClr val="6600CC"/>
                </a:solidFill>
                <a:latin typeface="Verdana" panose="020B0604030504040204" pitchFamily="34" charset="0"/>
              </a:rPr>
              <a:t>实体</a:t>
            </a:r>
            <a:r>
              <a:rPr lang="zh-CN" altLang="zh-CN" sz="2800" dirty="0">
                <a:latin typeface="Verdana" panose="020B0604030504040204" pitchFamily="34" charset="0"/>
              </a:rPr>
              <a:t>(Entity)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400" dirty="0">
                <a:latin typeface="Verdana" panose="020B0604030504040204" pitchFamily="34" charset="0"/>
              </a:rPr>
              <a:t>	</a:t>
            </a:r>
            <a:r>
              <a:rPr lang="zh-CN" sz="2400" dirty="0">
                <a:latin typeface="Verdana" panose="020B0604030504040204" pitchFamily="34" charset="0"/>
              </a:rPr>
              <a:t>客观存在并可相互区别的事物称为实体。</a:t>
            </a:r>
            <a:endParaRPr lang="en-US" altLang="zh-CN" sz="2400" dirty="0">
              <a:latin typeface="Verdana" panose="020B0604030504040204" pitchFamily="34" charset="0"/>
            </a:endParaRPr>
          </a:p>
          <a:p>
            <a:pPr lvl="1" eaLnBrk="1" hangingPunct="1">
              <a:buNone/>
            </a:pPr>
            <a:r>
              <a:rPr lang="en-US" altLang="zh-CN" sz="2400" dirty="0">
                <a:latin typeface="Verdana" panose="020B0604030504040204" pitchFamily="34" charset="0"/>
              </a:rPr>
              <a:t>	</a:t>
            </a:r>
            <a:r>
              <a:rPr lang="zh-CN" altLang="en-US" sz="2400" dirty="0"/>
              <a:t>表示数据库中描述的现实世界中的对象或概念。</a:t>
            </a:r>
            <a:endParaRPr lang="zh-CN" sz="2400" dirty="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sz="2800" b="1" dirty="0">
                <a:solidFill>
                  <a:srgbClr val="6600CC"/>
                </a:solidFill>
                <a:latin typeface="Verdana" panose="020B0604030504040204" pitchFamily="34" charset="0"/>
              </a:rPr>
              <a:t>属性</a:t>
            </a:r>
            <a:r>
              <a:rPr lang="zh-CN" altLang="zh-CN" sz="2800" dirty="0">
                <a:latin typeface="Verdana" panose="020B0604030504040204" pitchFamily="34" charset="0"/>
              </a:rPr>
              <a:t>(Attribute)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800" dirty="0">
                <a:latin typeface="Verdana" panose="020B0604030504040204" pitchFamily="34" charset="0"/>
              </a:rPr>
              <a:t>	</a:t>
            </a:r>
            <a:r>
              <a:rPr lang="zh-CN" sz="2400" dirty="0">
                <a:latin typeface="Verdana" panose="020B0604030504040204" pitchFamily="34" charset="0"/>
              </a:rPr>
              <a:t>实体所具有的某一特性称为属性。</a:t>
            </a:r>
            <a:endParaRPr lang="en-US" altLang="zh-CN" sz="2400" dirty="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Verdana" panose="020B0604030504040204" pitchFamily="34" charset="0"/>
            </a:endParaRPr>
          </a:p>
          <a:p>
            <a:pPr eaLnBrk="1" hangingPunct="1"/>
            <a:r>
              <a:rPr lang="zh-CN" altLang="zh-CN" sz="2600" b="1" dirty="0">
                <a:solidFill>
                  <a:srgbClr val="6600CC"/>
                </a:solidFill>
                <a:latin typeface="Verdana" panose="020B0604030504040204" pitchFamily="34" charset="0"/>
              </a:rPr>
              <a:t>码</a:t>
            </a:r>
            <a:r>
              <a:rPr lang="zh-CN" altLang="zh-CN" sz="2600" dirty="0">
                <a:latin typeface="Verdana" panose="020B0604030504040204" pitchFamily="34" charset="0"/>
              </a:rPr>
              <a:t>(Key)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zh-CN" altLang="zh-CN" sz="2400" dirty="0">
                <a:latin typeface="Verdana" panose="020B0604030504040204" pitchFamily="34" charset="0"/>
              </a:rPr>
              <a:t>	唯一标识实体的属性集称为码。</a:t>
            </a:r>
            <a:endParaRPr lang="zh-CN" altLang="zh-CN" sz="2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9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/>
              <a:t>信息世界中的基本概念</a:t>
            </a:r>
            <a:r>
              <a:rPr lang="zh-CN" altLang="zh-CN"/>
              <a:t>(2)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sz="2600" b="1" dirty="0">
                <a:solidFill>
                  <a:srgbClr val="6600CC"/>
                </a:solidFill>
                <a:latin typeface="Verdana" panose="020B0604030504040204" pitchFamily="34" charset="0"/>
              </a:rPr>
              <a:t>属性值</a:t>
            </a:r>
            <a:r>
              <a:rPr lang="zh-CN" altLang="zh-CN" sz="2600" dirty="0">
                <a:latin typeface="Verdana" panose="020B0604030504040204" pitchFamily="34" charset="0"/>
              </a:rPr>
              <a:t>(Attribute Value) </a:t>
            </a:r>
            <a:endParaRPr lang="en-US" altLang="zh-CN" sz="2600" dirty="0">
              <a:latin typeface="Verdana" panose="020B0604030504040204" pitchFamily="34" charset="0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Verdana" panose="020B0604030504040204" pitchFamily="34" charset="0"/>
              </a:rPr>
              <a:t>	   </a:t>
            </a:r>
            <a:r>
              <a:rPr lang="zh-CN" altLang="zh-CN" sz="2400" dirty="0">
                <a:latin typeface="Verdana" panose="020B0604030504040204" pitchFamily="34" charset="0"/>
              </a:rPr>
              <a:t>每个属性（数据元）中包含的实际数据和信息</a:t>
            </a:r>
          </a:p>
          <a:p>
            <a:pPr eaLnBrk="1" hangingPunct="1"/>
            <a:r>
              <a:rPr lang="zh-CN" altLang="zh-CN" sz="2600" b="1" dirty="0">
                <a:solidFill>
                  <a:srgbClr val="6600CC"/>
                </a:solidFill>
                <a:latin typeface="Verdana" panose="020B0604030504040204" pitchFamily="34" charset="0"/>
              </a:rPr>
              <a:t>域</a:t>
            </a:r>
            <a:r>
              <a:rPr lang="zh-CN" altLang="zh-CN" sz="2600" dirty="0">
                <a:latin typeface="Verdana" panose="020B0604030504040204" pitchFamily="34" charset="0"/>
              </a:rPr>
              <a:t>(Domain)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zh-CN" altLang="zh-CN" sz="2400" dirty="0">
                <a:latin typeface="Verdana" panose="020B0604030504040204" pitchFamily="34" charset="0"/>
              </a:rPr>
              <a:t>	属性的取值范围称为该属性的域。</a:t>
            </a:r>
            <a:endParaRPr lang="en-US" altLang="zh-CN" sz="2400" dirty="0">
              <a:latin typeface="Verdana" panose="020B0604030504040204" pitchFamily="34" charset="0"/>
            </a:endParaRPr>
          </a:p>
          <a:p>
            <a:pPr lvl="1" eaLnBrk="1" hangingPunct="1">
              <a:buNone/>
            </a:pPr>
            <a:endParaRPr lang="zh-CN" altLang="zh-CN" sz="2400" dirty="0">
              <a:latin typeface="Verdana" panose="020B0604030504040204" pitchFamily="34" charset="0"/>
            </a:endParaRPr>
          </a:p>
          <a:p>
            <a:pPr eaLnBrk="1" hangingPunct="1"/>
            <a:r>
              <a:rPr lang="zh-CN" sz="2600" b="1" dirty="0">
                <a:solidFill>
                  <a:srgbClr val="6600CC"/>
                </a:solidFill>
                <a:latin typeface="Verdana" panose="020B0604030504040204" pitchFamily="34" charset="0"/>
              </a:rPr>
              <a:t>实体型</a:t>
            </a:r>
            <a:r>
              <a:rPr lang="zh-CN" altLang="zh-CN" sz="2600" dirty="0">
                <a:latin typeface="Verdana" panose="020B0604030504040204" pitchFamily="34" charset="0"/>
              </a:rPr>
              <a:t>(Entity Type)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400" dirty="0">
                <a:latin typeface="Verdana" panose="020B0604030504040204" pitchFamily="34" charset="0"/>
              </a:rPr>
              <a:t>	</a:t>
            </a:r>
            <a:r>
              <a:rPr lang="zh-CN" sz="2400" dirty="0">
                <a:latin typeface="Verdana" panose="020B0604030504040204" pitchFamily="34" charset="0"/>
              </a:rPr>
              <a:t>用实体名及其属性名集合来抽象和刻画同类实体，称为实体型。</a:t>
            </a:r>
            <a:endParaRPr lang="zh-CN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sz="2600" b="1" dirty="0">
                <a:solidFill>
                  <a:srgbClr val="6600CC"/>
                </a:solidFill>
                <a:latin typeface="Verdana" panose="020B0604030504040204" pitchFamily="34" charset="0"/>
              </a:rPr>
              <a:t>实体集</a:t>
            </a:r>
            <a:r>
              <a:rPr lang="zh-CN" altLang="zh-CN" sz="2600" dirty="0">
                <a:latin typeface="Verdana" panose="020B0604030504040204" pitchFamily="34" charset="0"/>
              </a:rPr>
              <a:t>(Entity Set)</a:t>
            </a:r>
            <a:endParaRPr lang="zh-CN" altLang="zh-CN" sz="2600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400" dirty="0">
                <a:latin typeface="Verdana" panose="020B0604030504040204" pitchFamily="34" charset="0"/>
              </a:rPr>
              <a:t>	</a:t>
            </a:r>
            <a:r>
              <a:rPr lang="zh-CN" sz="2400" dirty="0">
                <a:latin typeface="Verdana" panose="020B0604030504040204" pitchFamily="34" charset="0"/>
              </a:rPr>
              <a:t>同型实体的集合称为实体集。</a:t>
            </a:r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7151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/>
              <a:t>信息世界中的基本概念</a:t>
            </a:r>
            <a:r>
              <a:rPr lang="zh-CN" altLang="zh-CN"/>
              <a:t>(3)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sz="2400">
                <a:solidFill>
                  <a:schemeClr val="tx2"/>
                </a:solidFill>
                <a:latin typeface="Verdana" panose="020B0604030504040204" pitchFamily="34" charset="0"/>
              </a:rPr>
              <a:t>例：</a:t>
            </a:r>
          </a:p>
          <a:p>
            <a:pPr lvl="1" eaLnBrk="1" hangingPunct="1"/>
            <a:r>
              <a:rPr lang="zh-CN" sz="2400">
                <a:latin typeface="Verdana" panose="020B0604030504040204" pitchFamily="34" charset="0"/>
              </a:rPr>
              <a:t>一个学生，一本书，一次订购（实体）</a:t>
            </a:r>
            <a:r>
              <a:rPr lang="zh-CN" sz="2400"/>
              <a:t> </a:t>
            </a:r>
          </a:p>
          <a:p>
            <a:pPr lvl="1" eaLnBrk="1" hangingPunct="1"/>
            <a:r>
              <a:rPr lang="zh-CN" sz="2400">
                <a:latin typeface="Verdana" panose="020B0604030504040204" pitchFamily="34" charset="0"/>
              </a:rPr>
              <a:t>学生的姓名、学号，书的书名、作者，订购的时间、数量（属性）</a:t>
            </a:r>
            <a:endParaRPr lang="zh-CN" sz="2400"/>
          </a:p>
          <a:p>
            <a:pPr lvl="1" eaLnBrk="1" hangingPunct="1"/>
            <a:r>
              <a:rPr lang="zh-CN" sz="2400">
                <a:latin typeface="Verdana" panose="020B0604030504040204" pitchFamily="34" charset="0"/>
              </a:rPr>
              <a:t>张小敏，数据库系统概论，咖啡，</a:t>
            </a:r>
            <a:r>
              <a:rPr lang="zh-CN" altLang="zh-CN" sz="2400">
                <a:latin typeface="Verdana" panose="020B0604030504040204" pitchFamily="34" charset="0"/>
              </a:rPr>
              <a:t>1</a:t>
            </a:r>
            <a:r>
              <a:rPr lang="zh-CN" sz="2400">
                <a:latin typeface="Verdana" panose="020B0604030504040204" pitchFamily="34" charset="0"/>
              </a:rPr>
              <a:t>盒（属性值）</a:t>
            </a:r>
          </a:p>
          <a:p>
            <a:pPr lvl="1" eaLnBrk="1" hangingPunct="1"/>
            <a:r>
              <a:rPr lang="zh-CN" sz="2400">
                <a:latin typeface="Verdana" panose="020B0604030504040204" pitchFamily="34" charset="0"/>
              </a:rPr>
              <a:t>学生的学号，书的书号，订购的票据号（码）</a:t>
            </a:r>
            <a:endParaRPr lang="zh-CN" sz="2400"/>
          </a:p>
          <a:p>
            <a:pPr lvl="1" eaLnBrk="1" hangingPunct="1"/>
            <a:r>
              <a:rPr lang="zh-CN" sz="2400">
                <a:latin typeface="Verdana" panose="020B0604030504040204" pitchFamily="34" charset="0"/>
              </a:rPr>
              <a:t>学生的年龄必须为整数，订购的数量必须大于</a:t>
            </a:r>
            <a:r>
              <a:rPr lang="zh-CN" altLang="zh-CN" sz="2400">
                <a:latin typeface="Verdana" panose="020B0604030504040204" pitchFamily="34" charset="0"/>
              </a:rPr>
              <a:t>1</a:t>
            </a:r>
            <a:r>
              <a:rPr lang="zh-CN" sz="2400">
                <a:latin typeface="Verdana" panose="020B0604030504040204" pitchFamily="34" charset="0"/>
              </a:rPr>
              <a:t>（域）</a:t>
            </a:r>
          </a:p>
          <a:p>
            <a:pPr lvl="1" eaLnBrk="1" hangingPunct="1"/>
            <a:r>
              <a:rPr lang="zh-CN" sz="2400">
                <a:latin typeface="Verdana" panose="020B0604030504040204" pitchFamily="34" charset="0"/>
              </a:rPr>
              <a:t>学生（学号，姓名，年龄）（实体型）</a:t>
            </a:r>
          </a:p>
          <a:p>
            <a:pPr lvl="1" eaLnBrk="1" hangingPunct="1"/>
            <a:r>
              <a:rPr lang="zh-CN" sz="2400">
                <a:latin typeface="Verdana" panose="020B0604030504040204" pitchFamily="34" charset="0"/>
              </a:rPr>
              <a:t>所有的学生（实体集）</a:t>
            </a:r>
          </a:p>
        </p:txBody>
      </p:sp>
    </p:spTree>
    <p:extLst>
      <p:ext uri="{BB962C8B-B14F-4D97-AF65-F5344CB8AC3E}">
        <p14:creationId xmlns:p14="http://schemas.microsoft.com/office/powerpoint/2010/main" val="33766465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/>
              <a:t>信息世界中的基本概念</a:t>
            </a:r>
            <a:r>
              <a:rPr lang="zh-CN" altLang="zh-CN"/>
              <a:t>(4)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sz="2800" b="1" dirty="0">
                <a:solidFill>
                  <a:srgbClr val="6600CC"/>
                </a:solidFill>
                <a:latin typeface="Verdana" panose="020B0604030504040204" pitchFamily="34" charset="0"/>
              </a:rPr>
              <a:t>联系</a:t>
            </a:r>
            <a:r>
              <a:rPr lang="zh-CN" altLang="zh-CN" sz="2800" dirty="0">
                <a:latin typeface="Verdana" panose="020B0604030504040204" pitchFamily="34" charset="0"/>
              </a:rPr>
              <a:t>(Relationship)</a:t>
            </a:r>
            <a:r>
              <a:rPr lang="zh-CN" altLang="zh-CN" sz="2400" dirty="0">
                <a:latin typeface="Verdana" panose="020B0604030504040204" pitchFamily="34" charset="0"/>
              </a:rPr>
              <a:t> </a:t>
            </a:r>
            <a:endParaRPr lang="zh-CN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sz="2400" dirty="0">
                <a:latin typeface="Verdana" panose="020B0604030504040204" pitchFamily="34" charset="0"/>
              </a:rPr>
              <a:t>现实世界中</a:t>
            </a:r>
            <a:r>
              <a:rPr lang="zh-CN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事物内部以及事物之间的联系</a:t>
            </a:r>
            <a:r>
              <a:rPr lang="zh-CN" sz="2400" dirty="0">
                <a:latin typeface="Verdana" panose="020B0604030504040204" pitchFamily="34" charset="0"/>
              </a:rPr>
              <a:t>在信息世界中反映为实体内部的联系和实体之间的联系。</a:t>
            </a:r>
          </a:p>
          <a:p>
            <a:pPr lvl="1" eaLnBrk="1" hangingPunct="1">
              <a:lnSpc>
                <a:spcPct val="120000"/>
              </a:lnSpc>
            </a:pPr>
            <a:endParaRPr lang="zh-CN" altLang="zh-CN" sz="2400" dirty="0">
              <a:latin typeface="Verdan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sz="2400" dirty="0">
                <a:latin typeface="Verdana" panose="020B0604030504040204" pitchFamily="34" charset="0"/>
              </a:rPr>
              <a:t>实体内部联系指各属性之间的联系。</a:t>
            </a:r>
          </a:p>
          <a:p>
            <a:pPr lvl="1" eaLnBrk="1" hangingPunct="1">
              <a:lnSpc>
                <a:spcPct val="120000"/>
              </a:lnSpc>
            </a:pPr>
            <a:endParaRPr lang="zh-CN" altLang="zh-CN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sz="2400" dirty="0">
                <a:latin typeface="Verdana" panose="020B0604030504040204" pitchFamily="34" charset="0"/>
              </a:rPr>
              <a:t>实体型之间的联系指不同实体集之间的联系。</a:t>
            </a:r>
            <a:endParaRPr lang="zh-CN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50972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/>
              <a:t>两个实体型之间的联系</a:t>
            </a:r>
            <a:r>
              <a:rPr lang="zh-CN" altLang="zh-CN"/>
              <a:t>(1)</a:t>
            </a:r>
          </a:p>
        </p:txBody>
      </p:sp>
      <p:grpSp>
        <p:nvGrpSpPr>
          <p:cNvPr id="38915" name="Group 3"/>
          <p:cNvGrpSpPr/>
          <p:nvPr/>
        </p:nvGrpSpPr>
        <p:grpSpPr bwMode="auto">
          <a:xfrm>
            <a:off x="1447800" y="1828800"/>
            <a:ext cx="6629400" cy="4267200"/>
            <a:chOff x="0" y="0"/>
            <a:chExt cx="4176" cy="2688"/>
          </a:xfrm>
        </p:grpSpPr>
        <p:grpSp>
          <p:nvGrpSpPr>
            <p:cNvPr id="38916" name="Group 4"/>
            <p:cNvGrpSpPr/>
            <p:nvPr/>
          </p:nvGrpSpPr>
          <p:grpSpPr bwMode="auto">
            <a:xfrm>
              <a:off x="0" y="48"/>
              <a:ext cx="1008" cy="2640"/>
              <a:chOff x="0" y="0"/>
              <a:chExt cx="1008" cy="2640"/>
            </a:xfrm>
          </p:grpSpPr>
          <p:sp>
            <p:nvSpPr>
              <p:cNvPr id="38935" name="Text Box 5"/>
              <p:cNvSpPr txBox="1">
                <a:spLocks noChangeArrowheads="1"/>
              </p:cNvSpPr>
              <p:nvPr/>
            </p:nvSpPr>
            <p:spPr bwMode="auto">
              <a:xfrm>
                <a:off x="48" y="0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>
                    <a:latin typeface="Times New Roman" panose="02020603050405020304" pitchFamily="18" charset="0"/>
                  </a:rPr>
                  <a:t>实体型</a:t>
                </a:r>
                <a:r>
                  <a:rPr lang="zh-CN" altLang="zh-CN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936" name="AutoShape 6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r>
                  <a:rPr lang="zh-CN">
                    <a:latin typeface="Times New Roman" panose="02020603050405020304" pitchFamily="18" charset="0"/>
                  </a:rPr>
                  <a:t>联系名</a:t>
                </a:r>
                <a:endParaRPr lang="zh-CN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7" name="Text Box 7"/>
              <p:cNvSpPr txBox="1">
                <a:spLocks noChangeArrowheads="1"/>
              </p:cNvSpPr>
              <p:nvPr/>
            </p:nvSpPr>
            <p:spPr bwMode="auto">
              <a:xfrm>
                <a:off x="96" y="1824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>
                    <a:latin typeface="Times New Roman" panose="02020603050405020304" pitchFamily="18" charset="0"/>
                  </a:rPr>
                  <a:t>实体型</a:t>
                </a:r>
                <a:r>
                  <a:rPr lang="zh-CN" altLang="zh-CN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8938" name="Line 8"/>
              <p:cNvSpPr>
                <a:spLocks noChangeShapeType="1"/>
              </p:cNvSpPr>
              <p:nvPr/>
            </p:nvSpPr>
            <p:spPr bwMode="auto">
              <a:xfrm flipV="1">
                <a:off x="480" y="2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9" name="Line 9"/>
              <p:cNvSpPr>
                <a:spLocks noChangeShapeType="1"/>
              </p:cNvSpPr>
              <p:nvPr/>
            </p:nvSpPr>
            <p:spPr bwMode="auto">
              <a:xfrm>
                <a:off x="480" y="12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0" name="Text Box 10"/>
              <p:cNvSpPr txBox="1">
                <a:spLocks noChangeArrowheads="1"/>
              </p:cNvSpPr>
              <p:nvPr/>
            </p:nvSpPr>
            <p:spPr bwMode="auto">
              <a:xfrm>
                <a:off x="96" y="43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zh-CN">
                    <a:latin typeface="Times New Roman" panose="02020603050405020304" pitchFamily="18" charset="0"/>
                  </a:rPr>
                  <a:t>1</a:t>
                </a:r>
                <a:endParaRPr lang="zh-CN" altLang="zh-CN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1" name="Text Box 11"/>
              <p:cNvSpPr txBox="1">
                <a:spLocks noChangeArrowheads="1"/>
              </p:cNvSpPr>
              <p:nvPr/>
            </p:nvSpPr>
            <p:spPr bwMode="auto">
              <a:xfrm>
                <a:off x="144" y="139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zh-CN">
                    <a:latin typeface="Times New Roman" panose="02020603050405020304" pitchFamily="18" charset="0"/>
                  </a:rPr>
                  <a:t>1</a:t>
                </a:r>
                <a:endParaRPr lang="zh-CN" altLang="zh-CN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2" name="Text Box 12"/>
              <p:cNvSpPr txBox="1">
                <a:spLocks noChangeArrowheads="1"/>
              </p:cNvSpPr>
              <p:nvPr/>
            </p:nvSpPr>
            <p:spPr bwMode="auto">
              <a:xfrm>
                <a:off x="144" y="2352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zh-CN">
                    <a:latin typeface="Times New Roman" panose="02020603050405020304" pitchFamily="18" charset="0"/>
                  </a:rPr>
                  <a:t>1:1</a:t>
                </a:r>
                <a:r>
                  <a:rPr lang="zh-CN">
                    <a:latin typeface="Times New Roman" panose="02020603050405020304" pitchFamily="18" charset="0"/>
                  </a:rPr>
                  <a:t>联系</a:t>
                </a:r>
                <a:endParaRPr lang="zh-CN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8917" name="Group 13"/>
            <p:cNvGrpSpPr/>
            <p:nvPr/>
          </p:nvGrpSpPr>
          <p:grpSpPr bwMode="auto">
            <a:xfrm>
              <a:off x="3168" y="0"/>
              <a:ext cx="1008" cy="2640"/>
              <a:chOff x="0" y="0"/>
              <a:chExt cx="1008" cy="2640"/>
            </a:xfrm>
          </p:grpSpPr>
          <p:sp>
            <p:nvSpPr>
              <p:cNvPr id="38927" name="Text Box 14"/>
              <p:cNvSpPr txBox="1">
                <a:spLocks noChangeArrowheads="1"/>
              </p:cNvSpPr>
              <p:nvPr/>
            </p:nvSpPr>
            <p:spPr bwMode="auto">
              <a:xfrm>
                <a:off x="48" y="0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>
                    <a:latin typeface="Times New Roman" panose="02020603050405020304" pitchFamily="18" charset="0"/>
                  </a:rPr>
                  <a:t>实体型</a:t>
                </a:r>
                <a:r>
                  <a:rPr lang="zh-CN" altLang="zh-CN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928" name="AutoShape 15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r>
                  <a:rPr lang="zh-CN">
                    <a:latin typeface="Times New Roman" panose="02020603050405020304" pitchFamily="18" charset="0"/>
                  </a:rPr>
                  <a:t>联系名</a:t>
                </a:r>
                <a:endParaRPr lang="zh-CN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29" name="Text Box 16"/>
              <p:cNvSpPr txBox="1">
                <a:spLocks noChangeArrowheads="1"/>
              </p:cNvSpPr>
              <p:nvPr/>
            </p:nvSpPr>
            <p:spPr bwMode="auto">
              <a:xfrm>
                <a:off x="96" y="1824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>
                    <a:latin typeface="Times New Roman" panose="02020603050405020304" pitchFamily="18" charset="0"/>
                  </a:rPr>
                  <a:t>实体型</a:t>
                </a:r>
                <a:r>
                  <a:rPr lang="zh-CN" altLang="zh-CN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8930" name="Line 17"/>
              <p:cNvSpPr>
                <a:spLocks noChangeShapeType="1"/>
              </p:cNvSpPr>
              <p:nvPr/>
            </p:nvSpPr>
            <p:spPr bwMode="auto">
              <a:xfrm flipV="1">
                <a:off x="480" y="2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1" name="Line 18"/>
              <p:cNvSpPr>
                <a:spLocks noChangeShapeType="1"/>
              </p:cNvSpPr>
              <p:nvPr/>
            </p:nvSpPr>
            <p:spPr bwMode="auto">
              <a:xfrm>
                <a:off x="480" y="12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2" name="Text Box 19"/>
              <p:cNvSpPr txBox="1">
                <a:spLocks noChangeArrowheads="1"/>
              </p:cNvSpPr>
              <p:nvPr/>
            </p:nvSpPr>
            <p:spPr bwMode="auto">
              <a:xfrm>
                <a:off x="96" y="43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zh-CN">
                    <a:latin typeface="Times New Roman" panose="02020603050405020304" pitchFamily="18" charset="0"/>
                  </a:rPr>
                  <a:t>m</a:t>
                </a:r>
                <a:endParaRPr lang="zh-CN" altLang="zh-CN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3" name="Text Box 20"/>
              <p:cNvSpPr txBox="1">
                <a:spLocks noChangeArrowheads="1"/>
              </p:cNvSpPr>
              <p:nvPr/>
            </p:nvSpPr>
            <p:spPr bwMode="auto">
              <a:xfrm>
                <a:off x="144" y="139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zh-CN">
                    <a:latin typeface="Times New Roman" panose="02020603050405020304" pitchFamily="18" charset="0"/>
                  </a:rPr>
                  <a:t>n</a:t>
                </a:r>
                <a:endParaRPr lang="zh-CN" altLang="zh-CN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4" name="Text Box 21"/>
              <p:cNvSpPr txBox="1">
                <a:spLocks noChangeArrowheads="1"/>
              </p:cNvSpPr>
              <p:nvPr/>
            </p:nvSpPr>
            <p:spPr bwMode="auto">
              <a:xfrm>
                <a:off x="144" y="2352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zh-CN">
                    <a:latin typeface="Times New Roman" panose="02020603050405020304" pitchFamily="18" charset="0"/>
                  </a:rPr>
                  <a:t>m:n</a:t>
                </a:r>
                <a:r>
                  <a:rPr lang="zh-CN">
                    <a:latin typeface="Times New Roman" panose="02020603050405020304" pitchFamily="18" charset="0"/>
                  </a:rPr>
                  <a:t>联系</a:t>
                </a:r>
                <a:endParaRPr lang="zh-CN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8918" name="Group 22"/>
            <p:cNvGrpSpPr/>
            <p:nvPr/>
          </p:nvGrpSpPr>
          <p:grpSpPr bwMode="auto">
            <a:xfrm>
              <a:off x="1584" y="48"/>
              <a:ext cx="1008" cy="2640"/>
              <a:chOff x="0" y="0"/>
              <a:chExt cx="1008" cy="2640"/>
            </a:xfrm>
          </p:grpSpPr>
          <p:sp>
            <p:nvSpPr>
              <p:cNvPr id="38919" name="Text Box 23"/>
              <p:cNvSpPr txBox="1">
                <a:spLocks noChangeArrowheads="1"/>
              </p:cNvSpPr>
              <p:nvPr/>
            </p:nvSpPr>
            <p:spPr bwMode="auto">
              <a:xfrm>
                <a:off x="48" y="0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>
                    <a:latin typeface="Times New Roman" panose="02020603050405020304" pitchFamily="18" charset="0"/>
                  </a:rPr>
                  <a:t>实体型</a:t>
                </a:r>
                <a:r>
                  <a:rPr lang="zh-CN" altLang="zh-CN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920" name="AutoShape 24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r>
                  <a:rPr lang="zh-CN">
                    <a:latin typeface="Times New Roman" panose="02020603050405020304" pitchFamily="18" charset="0"/>
                  </a:rPr>
                  <a:t>联系名</a:t>
                </a:r>
                <a:endParaRPr lang="zh-CN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21" name="Text Box 25"/>
              <p:cNvSpPr txBox="1">
                <a:spLocks noChangeArrowheads="1"/>
              </p:cNvSpPr>
              <p:nvPr/>
            </p:nvSpPr>
            <p:spPr bwMode="auto">
              <a:xfrm>
                <a:off x="96" y="1824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>
                    <a:latin typeface="Times New Roman" panose="02020603050405020304" pitchFamily="18" charset="0"/>
                  </a:rPr>
                  <a:t>实体型</a:t>
                </a:r>
                <a:r>
                  <a:rPr lang="zh-CN" altLang="zh-CN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8922" name="Line 26"/>
              <p:cNvSpPr>
                <a:spLocks noChangeShapeType="1"/>
              </p:cNvSpPr>
              <p:nvPr/>
            </p:nvSpPr>
            <p:spPr bwMode="auto">
              <a:xfrm flipV="1">
                <a:off x="480" y="2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3" name="Line 27"/>
              <p:cNvSpPr>
                <a:spLocks noChangeShapeType="1"/>
              </p:cNvSpPr>
              <p:nvPr/>
            </p:nvSpPr>
            <p:spPr bwMode="auto">
              <a:xfrm>
                <a:off x="480" y="12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4" name="Text Box 28"/>
              <p:cNvSpPr txBox="1">
                <a:spLocks noChangeArrowheads="1"/>
              </p:cNvSpPr>
              <p:nvPr/>
            </p:nvSpPr>
            <p:spPr bwMode="auto">
              <a:xfrm>
                <a:off x="96" y="43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zh-CN">
                    <a:latin typeface="Times New Roman" panose="02020603050405020304" pitchFamily="18" charset="0"/>
                  </a:rPr>
                  <a:t>1</a:t>
                </a:r>
                <a:endParaRPr lang="zh-CN" altLang="zh-CN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25" name="Text Box 29"/>
              <p:cNvSpPr txBox="1">
                <a:spLocks noChangeArrowheads="1"/>
              </p:cNvSpPr>
              <p:nvPr/>
            </p:nvSpPr>
            <p:spPr bwMode="auto">
              <a:xfrm>
                <a:off x="144" y="139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zh-CN">
                    <a:latin typeface="Times New Roman" panose="02020603050405020304" pitchFamily="18" charset="0"/>
                  </a:rPr>
                  <a:t>n</a:t>
                </a:r>
                <a:endParaRPr lang="zh-CN" altLang="zh-CN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26" name="Text Box 30"/>
              <p:cNvSpPr txBox="1">
                <a:spLocks noChangeArrowheads="1"/>
              </p:cNvSpPr>
              <p:nvPr/>
            </p:nvSpPr>
            <p:spPr bwMode="auto">
              <a:xfrm>
                <a:off x="144" y="2352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zh-CN">
                    <a:latin typeface="Times New Roman" panose="02020603050405020304" pitchFamily="18" charset="0"/>
                  </a:rPr>
                  <a:t>1:n</a:t>
                </a:r>
                <a:r>
                  <a:rPr lang="zh-CN">
                    <a:latin typeface="Times New Roman" panose="02020603050405020304" pitchFamily="18" charset="0"/>
                  </a:rPr>
                  <a:t>联系</a:t>
                </a:r>
                <a:endParaRPr lang="zh-CN" b="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806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First Course in Database Systems </a:t>
            </a:r>
            <a:r>
              <a:rPr lang="en-US" altLang="zh-CN" dirty="0" err="1" smtClean="0"/>
              <a:t>Jeffrey.D.Ullman</a:t>
            </a:r>
            <a:r>
              <a:rPr lang="en-US" altLang="zh-CN" dirty="0"/>
              <a:t>, Jennifer </a:t>
            </a:r>
            <a:r>
              <a:rPr lang="en-US" altLang="zh-CN" dirty="0" err="1"/>
              <a:t>Widom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C.J. Date, An Introduction to Database System (Ed.8), Addison-Wesley,2003</a:t>
            </a:r>
          </a:p>
          <a:p>
            <a:r>
              <a:rPr lang="zh-CN" altLang="en-US" dirty="0" smtClean="0"/>
              <a:t>数据库系统</a:t>
            </a:r>
            <a:r>
              <a:rPr lang="zh-CN" altLang="en-US" dirty="0"/>
              <a:t>概念，亚伯拉罕</a:t>
            </a:r>
            <a:r>
              <a:rPr lang="en-US" altLang="zh-CN" dirty="0"/>
              <a:t>·</a:t>
            </a:r>
            <a:r>
              <a:rPr lang="zh-CN" altLang="en-US" dirty="0"/>
              <a:t>西尔伯沙茨</a:t>
            </a:r>
          </a:p>
        </p:txBody>
      </p:sp>
    </p:spTree>
    <p:extLst>
      <p:ext uri="{BB962C8B-B14F-4D97-AF65-F5344CB8AC3E}">
        <p14:creationId xmlns:p14="http://schemas.microsoft.com/office/powerpoint/2010/main" val="40561685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748712" cy="563562"/>
          </a:xfrm>
        </p:spPr>
        <p:txBody>
          <a:bodyPr/>
          <a:lstStyle/>
          <a:p>
            <a:pPr eaLnBrk="1" hangingPunct="1"/>
            <a:r>
              <a:rPr lang="zh-CN" altLang="zh-CN" sz="3600" smtClean="0"/>
              <a:t>实体</a:t>
            </a:r>
            <a:r>
              <a:rPr lang="en-US" altLang="zh-CN" sz="3600" smtClean="0"/>
              <a:t>-</a:t>
            </a:r>
            <a:r>
              <a:rPr lang="zh-CN" altLang="zh-CN" sz="3600" smtClean="0"/>
              <a:t>联系方法</a:t>
            </a:r>
            <a:endParaRPr lang="zh-CN" altLang="en-US" sz="3600" smtClean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214313" y="1785938"/>
            <a:ext cx="8686800" cy="28035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mtClean="0"/>
              <a:t>实体</a:t>
            </a:r>
            <a:r>
              <a:rPr lang="en-US" altLang="zh-CN" smtClean="0"/>
              <a:t>-</a:t>
            </a:r>
            <a:r>
              <a:rPr lang="zh-CN" altLang="zh-CN" smtClean="0"/>
              <a:t>联系方法（</a:t>
            </a:r>
            <a:r>
              <a:rPr lang="en-US" altLang="zh-CN" smtClean="0"/>
              <a:t>Entity-Relationship Approach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>
              <a:lnSpc>
                <a:spcPct val="150000"/>
              </a:lnSpc>
            </a:pPr>
            <a:r>
              <a:rPr lang="zh-CN" altLang="zh-CN" smtClean="0"/>
              <a:t>用</a:t>
            </a:r>
            <a:r>
              <a:rPr lang="en-US" altLang="zh-CN" smtClean="0"/>
              <a:t>E-R</a:t>
            </a:r>
            <a:r>
              <a:rPr lang="zh-CN" altLang="zh-CN" smtClean="0"/>
              <a:t>图来描述现实世界的概念模型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E-R</a:t>
            </a:r>
            <a:r>
              <a:rPr lang="zh-CN" altLang="zh-CN" smtClean="0"/>
              <a:t>方法也称为</a:t>
            </a:r>
            <a:r>
              <a:rPr lang="en-US" altLang="zh-CN" smtClean="0"/>
              <a:t>E-R</a:t>
            </a:r>
            <a:r>
              <a:rPr lang="zh-CN" altLang="zh-CN" smtClean="0"/>
              <a:t>模型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037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825760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944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F9924-107F-4CF4-AFAF-66238542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3C2FF-B67A-4D75-8BF5-7379C3FD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请分析共享单车系统中的概念模型</a:t>
            </a:r>
            <a:endParaRPr lang="en-US" altLang="zh-CN" dirty="0"/>
          </a:p>
          <a:p>
            <a:pPr lvl="1"/>
            <a:r>
              <a:rPr lang="zh-CN" altLang="en-US" dirty="0"/>
              <a:t>实体</a:t>
            </a:r>
            <a:endParaRPr lang="en-US" altLang="zh-CN" dirty="0"/>
          </a:p>
          <a:p>
            <a:pPr lvl="1"/>
            <a:r>
              <a:rPr lang="zh-CN" altLang="en-US" dirty="0"/>
              <a:t>实体属性</a:t>
            </a:r>
            <a:endParaRPr lang="en-US" altLang="zh-CN" dirty="0"/>
          </a:p>
          <a:p>
            <a:pPr lvl="1"/>
            <a:r>
              <a:rPr lang="zh-CN" altLang="en-US" dirty="0"/>
              <a:t>实体间联系</a:t>
            </a:r>
          </a:p>
        </p:txBody>
      </p:sp>
    </p:spTree>
    <p:extLst>
      <p:ext uri="{BB962C8B-B14F-4D97-AF65-F5344CB8AC3E}">
        <p14:creationId xmlns:p14="http://schemas.microsoft.com/office/powerpoint/2010/main" val="3918625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1.2.2 </a:t>
            </a:r>
            <a:r>
              <a:rPr lang="zh-CN" dirty="0"/>
              <a:t>数据模型的组成要素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2420620"/>
            <a:ext cx="7957185" cy="2890520"/>
          </a:xfrm>
          <a:prstGeom prst="rect">
            <a:avLst/>
          </a:prstGeom>
        </p:spPr>
      </p:pic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/>
              <a:t>数据模型的三个组成要素：</a:t>
            </a:r>
          </a:p>
        </p:txBody>
      </p:sp>
    </p:spTree>
    <p:extLst>
      <p:ext uri="{BB962C8B-B14F-4D97-AF65-F5344CB8AC3E}">
        <p14:creationId xmlns:p14="http://schemas.microsoft.com/office/powerpoint/2010/main" val="42947437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984CB-91EA-4E51-84E9-532DAB72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0EE6C-1F9F-45CB-81AD-01B20811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数据模型的数据结构</a:t>
            </a:r>
            <a:endParaRPr lang="en-US" altLang="zh-CN"/>
          </a:p>
          <a:p>
            <a:pPr lvl="1"/>
            <a:r>
              <a:rPr lang="zh-CN" altLang="en-US"/>
              <a:t>描述数据库的组成对象，以及对象之间的联系 </a:t>
            </a:r>
          </a:p>
          <a:p>
            <a:endParaRPr lang="en-US" altLang="zh-CN"/>
          </a:p>
          <a:p>
            <a:r>
              <a:rPr lang="zh-CN" altLang="en-US"/>
              <a:t>描述的内容 </a:t>
            </a:r>
            <a:endParaRPr lang="en-US" altLang="zh-CN"/>
          </a:p>
          <a:p>
            <a:pPr lvl="1"/>
            <a:r>
              <a:rPr lang="en-US" altLang="zh-CN"/>
              <a:t>1. </a:t>
            </a:r>
            <a:r>
              <a:rPr lang="zh-CN" altLang="en-US"/>
              <a:t>与对象的类型、内容、性质有关</a:t>
            </a:r>
            <a:endParaRPr lang="en-US" altLang="zh-CN"/>
          </a:p>
          <a:p>
            <a:pPr lvl="1"/>
            <a:r>
              <a:rPr lang="en-US" altLang="zh-CN"/>
              <a:t>2. </a:t>
            </a:r>
            <a:r>
              <a:rPr lang="zh-CN" altLang="en-US"/>
              <a:t>与数据之间联系有关 </a:t>
            </a:r>
          </a:p>
          <a:p>
            <a:endParaRPr lang="zh-CN" altLang="en-US"/>
          </a:p>
          <a:p>
            <a:r>
              <a:rPr lang="zh-CN" altLang="en-US"/>
              <a:t>数据结构是对系统静态特性的描述</a:t>
            </a:r>
          </a:p>
        </p:txBody>
      </p:sp>
    </p:spTree>
    <p:extLst>
      <p:ext uri="{BB962C8B-B14F-4D97-AF65-F5344CB8AC3E}">
        <p14:creationId xmlns:p14="http://schemas.microsoft.com/office/powerpoint/2010/main" val="26060106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A7EC5-8DF8-4BFB-859F-60AD8B97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311DE-EB8D-415E-A4A7-939E0923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数据操作 </a:t>
            </a:r>
            <a:endParaRPr lang="en-US" altLang="zh-CN"/>
          </a:p>
          <a:p>
            <a:pPr lvl="1"/>
            <a:r>
              <a:rPr lang="zh-CN" altLang="en-US"/>
              <a:t>对数据库中各种对象（型）的实例（值）允许执行的操作的集合，包括操作及有关的操作规则 </a:t>
            </a:r>
          </a:p>
          <a:p>
            <a:endParaRPr lang="en-US" altLang="zh-CN"/>
          </a:p>
          <a:p>
            <a:r>
              <a:rPr lang="zh-CN" altLang="en-US"/>
              <a:t>数据操作的类型 </a:t>
            </a:r>
          </a:p>
          <a:p>
            <a:pPr lvl="1"/>
            <a:r>
              <a:rPr lang="zh-CN" altLang="en-US"/>
              <a:t>查询 </a:t>
            </a:r>
          </a:p>
          <a:p>
            <a:pPr lvl="1"/>
            <a:r>
              <a:rPr lang="zh-CN" altLang="en-US"/>
              <a:t>更新（包括插入、删除、修改） </a:t>
            </a:r>
          </a:p>
        </p:txBody>
      </p:sp>
    </p:spTree>
    <p:extLst>
      <p:ext uri="{BB962C8B-B14F-4D97-AF65-F5344CB8AC3E}">
        <p14:creationId xmlns:p14="http://schemas.microsoft.com/office/powerpoint/2010/main" val="14519901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数据操作（续）</a:t>
            </a:r>
            <a:r>
              <a:rPr lang="en-US" altLang="zh-CN" sz="3600" smtClean="0"/>
              <a:t>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数据模型对操作的定义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600" smtClean="0"/>
              <a:t>操作的确切含义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600" smtClean="0"/>
              <a:t>操作符号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600" smtClean="0"/>
              <a:t>操作规则（如优先级）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600" smtClean="0"/>
              <a:t>实现操作的语言</a:t>
            </a:r>
          </a:p>
          <a:p>
            <a:pPr algn="just" eaLnBrk="1" hangingPunct="1"/>
            <a:r>
              <a:rPr lang="zh-CN" altLang="en-US" smtClean="0"/>
              <a:t>数据操作是对系统动态特性的描述</a:t>
            </a:r>
          </a:p>
        </p:txBody>
      </p:sp>
    </p:spTree>
    <p:extLst>
      <p:ext uri="{BB962C8B-B14F-4D97-AF65-F5344CB8AC3E}">
        <p14:creationId xmlns:p14="http://schemas.microsoft.com/office/powerpoint/2010/main" val="13443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A97DA-83D9-4DFB-AF97-9D8224C8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数据的完整性约束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4028D-E16F-4F32-B31C-D219AEDD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数据的完整性约束条件</a:t>
            </a:r>
            <a:endParaRPr lang="en-US" altLang="zh-CN" dirty="0"/>
          </a:p>
          <a:p>
            <a:pPr lvl="1"/>
            <a:r>
              <a:rPr lang="zh-CN" altLang="en-US" dirty="0"/>
              <a:t>一组完整性规则的集合 </a:t>
            </a:r>
          </a:p>
          <a:p>
            <a:endParaRPr lang="en-US" altLang="zh-CN" dirty="0"/>
          </a:p>
          <a:p>
            <a:r>
              <a:rPr lang="zh-CN" altLang="en-US" dirty="0"/>
              <a:t>完整性规则</a:t>
            </a:r>
            <a:endParaRPr lang="en-US" altLang="zh-CN" dirty="0"/>
          </a:p>
          <a:p>
            <a:pPr lvl="1"/>
            <a:r>
              <a:rPr lang="zh-CN" altLang="en-US" dirty="0"/>
              <a:t>给定的数据模型中数据及其联系所具有的制约和依存规则 </a:t>
            </a:r>
            <a:endParaRPr lang="en-US" altLang="zh-CN" dirty="0"/>
          </a:p>
          <a:p>
            <a:pPr lvl="1"/>
            <a:r>
              <a:rPr lang="zh-CN" altLang="en-US" dirty="0"/>
              <a:t>用以限定符合数据模型的数据库状态以及状态的变化，以保证数据的正确、有效和相容</a:t>
            </a:r>
          </a:p>
        </p:txBody>
      </p:sp>
      <p:sp>
        <p:nvSpPr>
          <p:cNvPr id="4" name="矩形: 对角圆角 3">
            <a:extLst>
              <a:ext uri="{FF2B5EF4-FFF2-40B4-BE49-F238E27FC236}">
                <a16:creationId xmlns:a16="http://schemas.microsoft.com/office/drawing/2014/main" id="{E8EB3D0A-570E-4C36-BCA9-FF1659D42C72}"/>
              </a:ext>
            </a:extLst>
          </p:cNvPr>
          <p:cNvSpPr/>
          <p:nvPr/>
        </p:nvSpPr>
        <p:spPr bwMode="auto">
          <a:xfrm>
            <a:off x="4932040" y="847725"/>
            <a:ext cx="4104456" cy="921814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/>
              <a:t>规则</a:t>
            </a:r>
            <a:r>
              <a:rPr lang="en-US" altLang="zh-CN"/>
              <a:t>1</a:t>
            </a:r>
            <a:r>
              <a:rPr lang="zh-CN" altLang="en-US"/>
              <a:t>：年龄为大于</a:t>
            </a:r>
            <a:r>
              <a:rPr lang="en-US" altLang="zh-CN"/>
              <a:t>0</a:t>
            </a:r>
            <a:r>
              <a:rPr lang="zh-CN" altLang="en-US"/>
              <a:t>的整数</a:t>
            </a:r>
            <a:endParaRPr lang="en-US" altLang="zh-CN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宋体" panose="02010600030101010101" pitchFamily="2" charset="-122"/>
              </a:rPr>
              <a:t>规则</a:t>
            </a: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宋体" panose="02010600030101010101" pitchFamily="2" charset="-122"/>
              </a:rPr>
              <a:t>2</a:t>
            </a: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宋体" panose="02010600030101010101" pitchFamily="2" charset="-122"/>
              </a:rPr>
              <a:t>：手机号为</a:t>
            </a: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宋体" panose="02010600030101010101" pitchFamily="2" charset="-122"/>
              </a:rPr>
              <a:t>11</a:t>
            </a: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宋体" panose="02010600030101010101" pitchFamily="2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440724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数据的完整性约束条件（续）</a:t>
            </a:r>
            <a:endParaRPr lang="en-US" altLang="zh-CN" sz="360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339850"/>
            <a:ext cx="822960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数据模型对完整性约束条件的定义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smtClean="0"/>
              <a:t>反映和规定必须遵守的</a:t>
            </a:r>
            <a:r>
              <a:rPr lang="zh-CN" altLang="en-US" smtClean="0">
                <a:solidFill>
                  <a:srgbClr val="5F9F25"/>
                </a:solidFill>
              </a:rPr>
              <a:t>基本的通用的</a:t>
            </a:r>
            <a:r>
              <a:rPr lang="zh-CN" altLang="en-US" smtClean="0"/>
              <a:t>完整性约束条件。</a:t>
            </a:r>
          </a:p>
          <a:p>
            <a:pPr lvl="1" algn="just" eaLnBrk="1" hangingPunct="1">
              <a:lnSpc>
                <a:spcPct val="180000"/>
              </a:lnSpc>
            </a:pPr>
            <a:r>
              <a:rPr lang="zh-CN" altLang="en-US" smtClean="0"/>
              <a:t>提供定义完整性约束条件的机制，以反映</a:t>
            </a:r>
            <a:r>
              <a:rPr lang="zh-CN" altLang="en-US" smtClean="0">
                <a:solidFill>
                  <a:srgbClr val="5F9F25"/>
                </a:solidFill>
              </a:rPr>
              <a:t>具体应用</a:t>
            </a:r>
            <a:r>
              <a:rPr lang="zh-CN" altLang="en-US" smtClean="0"/>
              <a:t>所涉及的数据必须遵守的特定的语义约束条件。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27192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1.2.4 </a:t>
            </a:r>
            <a:r>
              <a:rPr lang="zh-CN" dirty="0"/>
              <a:t>常用逻辑模型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6600CC"/>
                </a:solidFill>
              </a:rPr>
              <a:t>格式化</a:t>
            </a:r>
            <a:r>
              <a:rPr lang="zh-CN" b="1" dirty="0" smtClean="0">
                <a:solidFill>
                  <a:srgbClr val="6600CC"/>
                </a:solidFill>
              </a:rPr>
              <a:t>模型</a:t>
            </a:r>
            <a:endParaRPr lang="zh-CN" b="1" dirty="0">
              <a:solidFill>
                <a:srgbClr val="6600CC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dirty="0"/>
              <a:t>层次模型</a:t>
            </a:r>
            <a:r>
              <a:rPr lang="zh-CN" altLang="zh-CN" dirty="0"/>
              <a:t>(Hierarchical Model)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dirty="0"/>
              <a:t>网状模型</a:t>
            </a:r>
            <a:r>
              <a:rPr lang="zh-CN" altLang="zh-CN" dirty="0"/>
              <a:t>(Network Model )</a:t>
            </a:r>
          </a:p>
          <a:p>
            <a:pPr algn="just" eaLnBrk="1" hangingPunct="1"/>
            <a:r>
              <a:rPr lang="zh-CN" b="1" dirty="0">
                <a:solidFill>
                  <a:srgbClr val="6600CC"/>
                </a:solidFill>
              </a:rPr>
              <a:t>关系模型</a:t>
            </a:r>
            <a:r>
              <a:rPr lang="zh-CN" altLang="zh-CN" dirty="0"/>
              <a:t>(Relational Model)  </a:t>
            </a:r>
          </a:p>
          <a:p>
            <a:pPr lvl="1" algn="just" eaLnBrk="1" hangingPunct="1"/>
            <a:r>
              <a:rPr lang="zh-CN" dirty="0"/>
              <a:t>数据结构：表</a:t>
            </a:r>
          </a:p>
          <a:p>
            <a:pPr algn="just" eaLnBrk="1" hangingPunct="1"/>
            <a:r>
              <a:rPr lang="zh-CN" b="1" dirty="0">
                <a:solidFill>
                  <a:srgbClr val="6600CC"/>
                </a:solidFill>
              </a:rPr>
              <a:t>面向对象模型</a:t>
            </a:r>
            <a:r>
              <a:rPr lang="zh-CN" altLang="zh-CN" dirty="0"/>
              <a:t>(Object Oriented Model</a:t>
            </a:r>
            <a:r>
              <a:rPr lang="zh-CN" dirty="0"/>
              <a:t>）</a:t>
            </a:r>
            <a:endParaRPr lang="en-US" altLang="zh-CN" dirty="0"/>
          </a:p>
          <a:p>
            <a:pPr algn="just" eaLnBrk="1" hangingPunct="1"/>
            <a:r>
              <a:rPr lang="zh-CN" altLang="en-US" b="1" dirty="0">
                <a:solidFill>
                  <a:srgbClr val="6600CC"/>
                </a:solidFill>
              </a:rPr>
              <a:t>对象关系模型</a:t>
            </a:r>
            <a:r>
              <a:rPr lang="en-US" altLang="zh-CN" dirty="0"/>
              <a:t>(Object Relational Data Model)</a:t>
            </a:r>
          </a:p>
          <a:p>
            <a:pPr algn="just" eaLnBrk="1" hangingPunct="1"/>
            <a:r>
              <a:rPr lang="zh-CN" altLang="en-US" b="1" dirty="0">
                <a:solidFill>
                  <a:srgbClr val="6600CC"/>
                </a:solidFill>
              </a:rPr>
              <a:t>半结构化数据模型</a:t>
            </a:r>
            <a:r>
              <a:rPr lang="en-US" altLang="zh-CN" dirty="0"/>
              <a:t>(</a:t>
            </a:r>
            <a:r>
              <a:rPr lang="en-US" altLang="zh-CN" dirty="0" err="1"/>
              <a:t>Semistruture</a:t>
            </a:r>
            <a:r>
              <a:rPr lang="en-US" altLang="zh-CN" dirty="0"/>
              <a:t> Data Model)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70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7BD44-3661-4E43-A163-B1D74FD9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学习与考核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DCB4C-5AFD-4FBE-AD2B-BB505398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理论和实践相结合</a:t>
            </a:r>
            <a:endParaRPr lang="en-US" altLang="zh-CN" dirty="0"/>
          </a:p>
          <a:p>
            <a:pPr lvl="1"/>
            <a:r>
              <a:rPr lang="zh-CN" altLang="en-US" dirty="0"/>
              <a:t>通过实践练习，加深对基础理论的理解，融会贯通</a:t>
            </a:r>
            <a:endParaRPr lang="en-US" altLang="zh-CN" dirty="0"/>
          </a:p>
          <a:p>
            <a:pPr lvl="1"/>
            <a:r>
              <a:rPr lang="zh-CN" altLang="en-US" dirty="0"/>
              <a:t>通过理论学习，能够对实践中遇到的问题加以分析和研究，解决比较深入的实践问题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实践环境</a:t>
            </a:r>
            <a:endParaRPr lang="en-US" altLang="zh-CN" dirty="0"/>
          </a:p>
          <a:p>
            <a:pPr lvl="1"/>
            <a:r>
              <a:rPr lang="en-US" altLang="zh-CN" dirty="0"/>
              <a:t>DBMS:   </a:t>
            </a:r>
            <a:r>
              <a:rPr lang="en-US" altLang="zh-CN" dirty="0" smtClean="0"/>
              <a:t>MySQL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/>
              <a:t>开发环境</a:t>
            </a:r>
            <a:r>
              <a:rPr lang="en-US" altLang="zh-CN" dirty="0"/>
              <a:t>:  </a:t>
            </a:r>
            <a:r>
              <a:rPr lang="zh-CN" altLang="en-US" dirty="0"/>
              <a:t>推荐</a:t>
            </a:r>
            <a:r>
              <a:rPr lang="en-US" altLang="zh-CN" dirty="0"/>
              <a:t>Eclipse</a:t>
            </a:r>
            <a:r>
              <a:rPr lang="zh-CN" altLang="en-US" dirty="0"/>
              <a:t>或</a:t>
            </a:r>
            <a:r>
              <a:rPr lang="en-US" altLang="zh-CN" dirty="0"/>
              <a:t>IDEA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6541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1.2.5  </a:t>
            </a:r>
            <a:r>
              <a:rPr lang="zh-CN" altLang="en-US" sz="3600" smtClean="0"/>
              <a:t>层次模型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层次模型是数据库系统中最早出现的数据模型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层次数据库系统的典型代表是</a:t>
            </a:r>
            <a:r>
              <a:rPr lang="en-US" altLang="zh-CN" smtClean="0"/>
              <a:t>IBM</a:t>
            </a:r>
            <a:r>
              <a:rPr lang="zh-CN" altLang="en-US" smtClean="0"/>
              <a:t>公司的</a:t>
            </a:r>
            <a:r>
              <a:rPr lang="en-US" altLang="zh-CN" smtClean="0"/>
              <a:t>IMS</a:t>
            </a:r>
            <a:r>
              <a:rPr lang="zh-CN" altLang="en-US" smtClean="0"/>
              <a:t>（</a:t>
            </a:r>
            <a:r>
              <a:rPr lang="en-US" altLang="zh-CN" smtClean="0"/>
              <a:t>Information Management System</a:t>
            </a:r>
            <a:r>
              <a:rPr lang="zh-CN" altLang="en-US" smtClean="0"/>
              <a:t>）数据库管理系统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层次模型用</a:t>
            </a:r>
            <a:r>
              <a:rPr lang="zh-CN" altLang="en-US" smtClean="0">
                <a:solidFill>
                  <a:srgbClr val="FB33F1"/>
                </a:solidFill>
              </a:rPr>
              <a:t>树形结构</a:t>
            </a:r>
            <a:r>
              <a:rPr lang="zh-CN" altLang="en-US" smtClean="0"/>
              <a:t>来表示各类实体以及实体间的联系</a:t>
            </a:r>
            <a:r>
              <a:rPr lang="zh-CN" altLang="en-US" sz="200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211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1.  </a:t>
            </a:r>
            <a:r>
              <a:rPr lang="zh-CN" altLang="en-US" sz="3600" smtClean="0"/>
              <a:t>层次模型的数据结构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413"/>
            <a:ext cx="8458200" cy="4114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 smtClean="0"/>
              <a:t>层次模型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 </a:t>
            </a:r>
            <a:r>
              <a:rPr lang="zh-CN" altLang="en-US" dirty="0" smtClean="0"/>
              <a:t>满足下面两个条件的基本层次联系的集合为层次模型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有且只有一个结点没有双亲结点，这个结点称为根结点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根以外的其它结点有且只有一个双亲结点</a:t>
            </a:r>
            <a:endParaRPr lang="en-US" altLang="zh-CN" dirty="0" smtClean="0"/>
          </a:p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层次模型中的几个术语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根结点，双亲结点，兄弟结点，叶结点</a:t>
            </a:r>
            <a:endParaRPr lang="zh-CN" altLang="en-US" sz="28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171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层次模型的数据结构（续）</a:t>
            </a:r>
            <a:endParaRPr lang="en-US" altLang="zh-CN" sz="360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</a:t>
            </a:r>
          </a:p>
        </p:txBody>
      </p:sp>
      <p:grpSp>
        <p:nvGrpSpPr>
          <p:cNvPr id="78852" name="Group 223"/>
          <p:cNvGrpSpPr>
            <a:grpSpLocks/>
          </p:cNvGrpSpPr>
          <p:nvPr/>
        </p:nvGrpSpPr>
        <p:grpSpPr bwMode="auto">
          <a:xfrm>
            <a:off x="1763713" y="1341438"/>
            <a:ext cx="5353050" cy="4679950"/>
            <a:chOff x="1524" y="1285"/>
            <a:chExt cx="2692" cy="2327"/>
          </a:xfrm>
        </p:grpSpPr>
        <p:grpSp>
          <p:nvGrpSpPr>
            <p:cNvPr id="78854" name="Group 205"/>
            <p:cNvGrpSpPr>
              <a:grpSpLocks/>
            </p:cNvGrpSpPr>
            <p:nvPr/>
          </p:nvGrpSpPr>
          <p:grpSpPr bwMode="auto">
            <a:xfrm>
              <a:off x="1524" y="1285"/>
              <a:ext cx="2692" cy="1877"/>
              <a:chOff x="1524" y="1285"/>
              <a:chExt cx="2692" cy="1877"/>
            </a:xfrm>
          </p:grpSpPr>
          <p:sp>
            <p:nvSpPr>
              <p:cNvPr id="78872" name="Rectangle 5"/>
              <p:cNvSpPr>
                <a:spLocks noChangeArrowheads="1"/>
              </p:cNvSpPr>
              <p:nvPr/>
            </p:nvSpPr>
            <p:spPr bwMode="auto">
              <a:xfrm>
                <a:off x="1524" y="1314"/>
                <a:ext cx="50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endParaRPr kumimoji="1" lang="en-US" altLang="zh-CN" sz="2400" b="1"/>
              </a:p>
            </p:txBody>
          </p:sp>
          <p:sp>
            <p:nvSpPr>
              <p:cNvPr id="78873" name="Rectangle 6"/>
              <p:cNvSpPr>
                <a:spLocks noChangeArrowheads="1"/>
              </p:cNvSpPr>
              <p:nvPr/>
            </p:nvSpPr>
            <p:spPr bwMode="auto">
              <a:xfrm>
                <a:off x="2134" y="1306"/>
                <a:ext cx="306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         </a:t>
                </a:r>
                <a:endParaRPr kumimoji="1" lang="en-US" altLang="zh-CN" sz="2400" b="1"/>
              </a:p>
            </p:txBody>
          </p:sp>
          <p:sp>
            <p:nvSpPr>
              <p:cNvPr id="78874" name="Rectangle 7"/>
              <p:cNvSpPr>
                <a:spLocks noChangeArrowheads="1"/>
              </p:cNvSpPr>
              <p:nvPr/>
            </p:nvSpPr>
            <p:spPr bwMode="auto">
              <a:xfrm>
                <a:off x="2814" y="1306"/>
                <a:ext cx="3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</a:t>
                </a:r>
                <a:endParaRPr kumimoji="1" lang="en-US" altLang="zh-CN" sz="2400" b="1"/>
              </a:p>
            </p:txBody>
          </p:sp>
          <p:sp>
            <p:nvSpPr>
              <p:cNvPr id="78875" name="Rectangle 8"/>
              <p:cNvSpPr>
                <a:spLocks noChangeArrowheads="1"/>
              </p:cNvSpPr>
              <p:nvPr/>
            </p:nvSpPr>
            <p:spPr bwMode="auto">
              <a:xfrm>
                <a:off x="2898" y="1306"/>
                <a:ext cx="3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</a:t>
                </a:r>
                <a:endParaRPr kumimoji="1" lang="en-US" altLang="zh-CN" sz="2400" b="1"/>
              </a:p>
            </p:txBody>
          </p:sp>
          <p:sp>
            <p:nvSpPr>
              <p:cNvPr id="78876" name="Rectangle 9"/>
              <p:cNvSpPr>
                <a:spLocks noChangeArrowheads="1"/>
              </p:cNvSpPr>
              <p:nvPr/>
            </p:nvSpPr>
            <p:spPr bwMode="auto">
              <a:xfrm>
                <a:off x="2960" y="1314"/>
                <a:ext cx="166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17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Ｒ</a:t>
                </a:r>
                <a:r>
                  <a:rPr kumimoji="1"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kumimoji="1" lang="zh-CN" altLang="en-US" sz="2400" b="1"/>
              </a:p>
            </p:txBody>
          </p:sp>
          <p:sp>
            <p:nvSpPr>
              <p:cNvPr id="78877" name="Rectangle 11"/>
              <p:cNvSpPr>
                <a:spLocks noChangeArrowheads="1"/>
              </p:cNvSpPr>
              <p:nvPr/>
            </p:nvSpPr>
            <p:spPr bwMode="auto">
              <a:xfrm>
                <a:off x="2806" y="1285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878" name="Line 12"/>
              <p:cNvSpPr>
                <a:spLocks noChangeShapeType="1"/>
              </p:cNvSpPr>
              <p:nvPr/>
            </p:nvSpPr>
            <p:spPr bwMode="auto">
              <a:xfrm>
                <a:off x="2806" y="1285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9" name="Line 13"/>
              <p:cNvSpPr>
                <a:spLocks noChangeShapeType="1"/>
              </p:cNvSpPr>
              <p:nvPr/>
            </p:nvSpPr>
            <p:spPr bwMode="auto">
              <a:xfrm>
                <a:off x="2806" y="1285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80" name="Rectangle 14"/>
              <p:cNvSpPr>
                <a:spLocks noChangeArrowheads="1"/>
              </p:cNvSpPr>
              <p:nvPr/>
            </p:nvSpPr>
            <p:spPr bwMode="auto">
              <a:xfrm>
                <a:off x="2806" y="1285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881" name="Line 15"/>
              <p:cNvSpPr>
                <a:spLocks noChangeShapeType="1"/>
              </p:cNvSpPr>
              <p:nvPr/>
            </p:nvSpPr>
            <p:spPr bwMode="auto">
              <a:xfrm>
                <a:off x="2806" y="1285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82" name="Line 16"/>
              <p:cNvSpPr>
                <a:spLocks noChangeShapeType="1"/>
              </p:cNvSpPr>
              <p:nvPr/>
            </p:nvSpPr>
            <p:spPr bwMode="auto">
              <a:xfrm>
                <a:off x="2806" y="1285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83" name="Rectangle 17"/>
              <p:cNvSpPr>
                <a:spLocks noChangeArrowheads="1"/>
              </p:cNvSpPr>
              <p:nvPr/>
            </p:nvSpPr>
            <p:spPr bwMode="auto">
              <a:xfrm>
                <a:off x="2814" y="1285"/>
                <a:ext cx="48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884" name="Line 18"/>
              <p:cNvSpPr>
                <a:spLocks noChangeShapeType="1"/>
              </p:cNvSpPr>
              <p:nvPr/>
            </p:nvSpPr>
            <p:spPr bwMode="auto">
              <a:xfrm>
                <a:off x="2814" y="1285"/>
                <a:ext cx="4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85" name="Rectangle 19"/>
              <p:cNvSpPr>
                <a:spLocks noChangeArrowheads="1"/>
              </p:cNvSpPr>
              <p:nvPr/>
            </p:nvSpPr>
            <p:spPr bwMode="auto">
              <a:xfrm>
                <a:off x="3303" y="1285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886" name="Line 20"/>
              <p:cNvSpPr>
                <a:spLocks noChangeShapeType="1"/>
              </p:cNvSpPr>
              <p:nvPr/>
            </p:nvSpPr>
            <p:spPr bwMode="auto">
              <a:xfrm>
                <a:off x="3303" y="1285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87" name="Line 21"/>
              <p:cNvSpPr>
                <a:spLocks noChangeShapeType="1"/>
              </p:cNvSpPr>
              <p:nvPr/>
            </p:nvSpPr>
            <p:spPr bwMode="auto">
              <a:xfrm>
                <a:off x="3303" y="1285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88" name="Rectangle 22"/>
              <p:cNvSpPr>
                <a:spLocks noChangeArrowheads="1"/>
              </p:cNvSpPr>
              <p:nvPr/>
            </p:nvSpPr>
            <p:spPr bwMode="auto">
              <a:xfrm>
                <a:off x="3303" y="1285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889" name="Line 23"/>
              <p:cNvSpPr>
                <a:spLocks noChangeShapeType="1"/>
              </p:cNvSpPr>
              <p:nvPr/>
            </p:nvSpPr>
            <p:spPr bwMode="auto">
              <a:xfrm>
                <a:off x="3303" y="1285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90" name="Line 24"/>
              <p:cNvSpPr>
                <a:spLocks noChangeShapeType="1"/>
              </p:cNvSpPr>
              <p:nvPr/>
            </p:nvSpPr>
            <p:spPr bwMode="auto">
              <a:xfrm>
                <a:off x="3303" y="1285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91" name="Rectangle 25"/>
              <p:cNvSpPr>
                <a:spLocks noChangeArrowheads="1"/>
              </p:cNvSpPr>
              <p:nvPr/>
            </p:nvSpPr>
            <p:spPr bwMode="auto">
              <a:xfrm>
                <a:off x="2806" y="1292"/>
                <a:ext cx="8" cy="18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892" name="Line 26"/>
              <p:cNvSpPr>
                <a:spLocks noChangeShapeType="1"/>
              </p:cNvSpPr>
              <p:nvPr/>
            </p:nvSpPr>
            <p:spPr bwMode="auto">
              <a:xfrm>
                <a:off x="2806" y="1292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93" name="Rectangle 27"/>
              <p:cNvSpPr>
                <a:spLocks noChangeArrowheads="1"/>
              </p:cNvSpPr>
              <p:nvPr/>
            </p:nvSpPr>
            <p:spPr bwMode="auto">
              <a:xfrm>
                <a:off x="3303" y="1292"/>
                <a:ext cx="8" cy="18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894" name="Line 28"/>
              <p:cNvSpPr>
                <a:spLocks noChangeShapeType="1"/>
              </p:cNvSpPr>
              <p:nvPr/>
            </p:nvSpPr>
            <p:spPr bwMode="auto">
              <a:xfrm>
                <a:off x="3303" y="1292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95" name="Rectangle 29"/>
              <p:cNvSpPr>
                <a:spLocks noChangeArrowheads="1"/>
              </p:cNvSpPr>
              <p:nvPr/>
            </p:nvSpPr>
            <p:spPr bwMode="auto">
              <a:xfrm>
                <a:off x="2806" y="147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896" name="Line 30"/>
              <p:cNvSpPr>
                <a:spLocks noChangeShapeType="1"/>
              </p:cNvSpPr>
              <p:nvPr/>
            </p:nvSpPr>
            <p:spPr bwMode="auto">
              <a:xfrm>
                <a:off x="2806" y="147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97" name="Line 31"/>
              <p:cNvSpPr>
                <a:spLocks noChangeShapeType="1"/>
              </p:cNvSpPr>
              <p:nvPr/>
            </p:nvSpPr>
            <p:spPr bwMode="auto">
              <a:xfrm>
                <a:off x="2806" y="147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98" name="Rectangle 32"/>
              <p:cNvSpPr>
                <a:spLocks noChangeArrowheads="1"/>
              </p:cNvSpPr>
              <p:nvPr/>
            </p:nvSpPr>
            <p:spPr bwMode="auto">
              <a:xfrm>
                <a:off x="2806" y="147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899" name="Line 33"/>
              <p:cNvSpPr>
                <a:spLocks noChangeShapeType="1"/>
              </p:cNvSpPr>
              <p:nvPr/>
            </p:nvSpPr>
            <p:spPr bwMode="auto">
              <a:xfrm>
                <a:off x="2806" y="147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0" name="Line 34"/>
              <p:cNvSpPr>
                <a:spLocks noChangeShapeType="1"/>
              </p:cNvSpPr>
              <p:nvPr/>
            </p:nvSpPr>
            <p:spPr bwMode="auto">
              <a:xfrm>
                <a:off x="2806" y="147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1" name="Rectangle 35"/>
              <p:cNvSpPr>
                <a:spLocks noChangeArrowheads="1"/>
              </p:cNvSpPr>
              <p:nvPr/>
            </p:nvSpPr>
            <p:spPr bwMode="auto">
              <a:xfrm>
                <a:off x="2814" y="1474"/>
                <a:ext cx="48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02" name="Line 36"/>
              <p:cNvSpPr>
                <a:spLocks noChangeShapeType="1"/>
              </p:cNvSpPr>
              <p:nvPr/>
            </p:nvSpPr>
            <p:spPr bwMode="auto">
              <a:xfrm>
                <a:off x="2814" y="1474"/>
                <a:ext cx="4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3" name="Rectangle 37"/>
              <p:cNvSpPr>
                <a:spLocks noChangeArrowheads="1"/>
              </p:cNvSpPr>
              <p:nvPr/>
            </p:nvSpPr>
            <p:spPr bwMode="auto">
              <a:xfrm>
                <a:off x="3303" y="147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04" name="Line 38"/>
              <p:cNvSpPr>
                <a:spLocks noChangeShapeType="1"/>
              </p:cNvSpPr>
              <p:nvPr/>
            </p:nvSpPr>
            <p:spPr bwMode="auto">
              <a:xfrm>
                <a:off x="3303" y="147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5" name="Line 39"/>
              <p:cNvSpPr>
                <a:spLocks noChangeShapeType="1"/>
              </p:cNvSpPr>
              <p:nvPr/>
            </p:nvSpPr>
            <p:spPr bwMode="auto">
              <a:xfrm>
                <a:off x="3303" y="147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6" name="Rectangle 40"/>
              <p:cNvSpPr>
                <a:spLocks noChangeArrowheads="1"/>
              </p:cNvSpPr>
              <p:nvPr/>
            </p:nvSpPr>
            <p:spPr bwMode="auto">
              <a:xfrm>
                <a:off x="3303" y="147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07" name="Line 41"/>
              <p:cNvSpPr>
                <a:spLocks noChangeShapeType="1"/>
              </p:cNvSpPr>
              <p:nvPr/>
            </p:nvSpPr>
            <p:spPr bwMode="auto">
              <a:xfrm>
                <a:off x="3303" y="147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8" name="Line 42"/>
              <p:cNvSpPr>
                <a:spLocks noChangeShapeType="1"/>
              </p:cNvSpPr>
              <p:nvPr/>
            </p:nvSpPr>
            <p:spPr bwMode="auto">
              <a:xfrm>
                <a:off x="3303" y="147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9" name="Rectangle 43"/>
              <p:cNvSpPr>
                <a:spLocks noChangeArrowheads="1"/>
              </p:cNvSpPr>
              <p:nvPr/>
            </p:nvSpPr>
            <p:spPr bwMode="auto">
              <a:xfrm>
                <a:off x="3312" y="1306"/>
                <a:ext cx="6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 </a:t>
                </a:r>
                <a:endParaRPr kumimoji="1" lang="en-US" altLang="zh-CN" sz="2400" b="1"/>
              </a:p>
            </p:txBody>
          </p:sp>
          <p:sp>
            <p:nvSpPr>
              <p:cNvPr id="78910" name="Rectangle 44"/>
              <p:cNvSpPr>
                <a:spLocks noChangeArrowheads="1"/>
              </p:cNvSpPr>
              <p:nvPr/>
            </p:nvSpPr>
            <p:spPr bwMode="auto">
              <a:xfrm>
                <a:off x="3439" y="1314"/>
                <a:ext cx="40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1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根结点</a:t>
                </a:r>
                <a:endParaRPr kumimoji="1" lang="zh-CN" altLang="en-US" sz="3200" b="1"/>
              </a:p>
            </p:txBody>
          </p:sp>
          <p:sp>
            <p:nvSpPr>
              <p:cNvPr id="78911" name="Rectangle 45"/>
              <p:cNvSpPr>
                <a:spLocks noChangeArrowheads="1"/>
              </p:cNvSpPr>
              <p:nvPr/>
            </p:nvSpPr>
            <p:spPr bwMode="auto">
              <a:xfrm>
                <a:off x="1524" y="1806"/>
                <a:ext cx="123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   </a:t>
                </a:r>
                <a:endParaRPr kumimoji="1" lang="en-US" altLang="zh-CN" sz="2400" b="1"/>
              </a:p>
            </p:txBody>
          </p:sp>
          <p:sp>
            <p:nvSpPr>
              <p:cNvPr id="78912" name="Rectangle 46"/>
              <p:cNvSpPr>
                <a:spLocks noChangeArrowheads="1"/>
              </p:cNvSpPr>
              <p:nvPr/>
            </p:nvSpPr>
            <p:spPr bwMode="auto">
              <a:xfrm>
                <a:off x="1524" y="2026"/>
                <a:ext cx="245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       </a:t>
                </a:r>
                <a:endParaRPr kumimoji="1" lang="en-US" altLang="zh-CN" sz="2400" b="1"/>
              </a:p>
            </p:txBody>
          </p:sp>
          <p:sp>
            <p:nvSpPr>
              <p:cNvPr id="78913" name="Rectangle 47"/>
              <p:cNvSpPr>
                <a:spLocks noChangeArrowheads="1"/>
              </p:cNvSpPr>
              <p:nvPr/>
            </p:nvSpPr>
            <p:spPr bwMode="auto">
              <a:xfrm>
                <a:off x="2072" y="2026"/>
                <a:ext cx="3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</a:t>
                </a:r>
                <a:endParaRPr kumimoji="1" lang="en-US" altLang="zh-CN" sz="2400" b="1"/>
              </a:p>
            </p:txBody>
          </p:sp>
          <p:sp>
            <p:nvSpPr>
              <p:cNvPr id="78914" name="Rectangle 48"/>
              <p:cNvSpPr>
                <a:spLocks noChangeArrowheads="1"/>
              </p:cNvSpPr>
              <p:nvPr/>
            </p:nvSpPr>
            <p:spPr bwMode="auto">
              <a:xfrm>
                <a:off x="2156" y="2026"/>
                <a:ext cx="3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</a:t>
                </a:r>
                <a:endParaRPr kumimoji="1" lang="en-US" altLang="zh-CN" sz="2400" b="1"/>
              </a:p>
            </p:txBody>
          </p:sp>
          <p:sp>
            <p:nvSpPr>
              <p:cNvPr id="78915" name="Rectangle 49"/>
              <p:cNvSpPr>
                <a:spLocks noChangeArrowheads="1"/>
              </p:cNvSpPr>
              <p:nvPr/>
            </p:nvSpPr>
            <p:spPr bwMode="auto">
              <a:xfrm>
                <a:off x="2218" y="2033"/>
                <a:ext cx="166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17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Ｒ</a:t>
                </a:r>
                <a:r>
                  <a:rPr kumimoji="1"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2</a:t>
                </a:r>
                <a:endParaRPr kumimoji="1" lang="zh-CN" altLang="en-US" sz="2400" b="1"/>
              </a:p>
            </p:txBody>
          </p:sp>
          <p:sp>
            <p:nvSpPr>
              <p:cNvPr id="78916" name="Rectangle 51"/>
              <p:cNvSpPr>
                <a:spLocks noChangeArrowheads="1"/>
              </p:cNvSpPr>
              <p:nvPr/>
            </p:nvSpPr>
            <p:spPr bwMode="auto">
              <a:xfrm>
                <a:off x="2065" y="200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17" name="Line 52"/>
              <p:cNvSpPr>
                <a:spLocks noChangeShapeType="1"/>
              </p:cNvSpPr>
              <p:nvPr/>
            </p:nvSpPr>
            <p:spPr bwMode="auto">
              <a:xfrm>
                <a:off x="2065" y="200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18" name="Line 53"/>
              <p:cNvSpPr>
                <a:spLocks noChangeShapeType="1"/>
              </p:cNvSpPr>
              <p:nvPr/>
            </p:nvSpPr>
            <p:spPr bwMode="auto">
              <a:xfrm>
                <a:off x="2065" y="200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19" name="Rectangle 54"/>
              <p:cNvSpPr>
                <a:spLocks noChangeArrowheads="1"/>
              </p:cNvSpPr>
              <p:nvPr/>
            </p:nvSpPr>
            <p:spPr bwMode="auto">
              <a:xfrm>
                <a:off x="2065" y="200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20" name="Line 55"/>
              <p:cNvSpPr>
                <a:spLocks noChangeShapeType="1"/>
              </p:cNvSpPr>
              <p:nvPr/>
            </p:nvSpPr>
            <p:spPr bwMode="auto">
              <a:xfrm>
                <a:off x="2065" y="200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1" name="Line 56"/>
              <p:cNvSpPr>
                <a:spLocks noChangeShapeType="1"/>
              </p:cNvSpPr>
              <p:nvPr/>
            </p:nvSpPr>
            <p:spPr bwMode="auto">
              <a:xfrm>
                <a:off x="2065" y="200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2" name="Rectangle 57"/>
              <p:cNvSpPr>
                <a:spLocks noChangeArrowheads="1"/>
              </p:cNvSpPr>
              <p:nvPr/>
            </p:nvSpPr>
            <p:spPr bwMode="auto">
              <a:xfrm>
                <a:off x="2072" y="2004"/>
                <a:ext cx="55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23" name="Line 58"/>
              <p:cNvSpPr>
                <a:spLocks noChangeShapeType="1"/>
              </p:cNvSpPr>
              <p:nvPr/>
            </p:nvSpPr>
            <p:spPr bwMode="auto">
              <a:xfrm>
                <a:off x="2072" y="2004"/>
                <a:ext cx="55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4" name="Rectangle 59"/>
              <p:cNvSpPr>
                <a:spLocks noChangeArrowheads="1"/>
              </p:cNvSpPr>
              <p:nvPr/>
            </p:nvSpPr>
            <p:spPr bwMode="auto">
              <a:xfrm>
                <a:off x="2627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25" name="Line 60"/>
              <p:cNvSpPr>
                <a:spLocks noChangeShapeType="1"/>
              </p:cNvSpPr>
              <p:nvPr/>
            </p:nvSpPr>
            <p:spPr bwMode="auto">
              <a:xfrm>
                <a:off x="2627" y="200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6" name="Line 61"/>
              <p:cNvSpPr>
                <a:spLocks noChangeShapeType="1"/>
              </p:cNvSpPr>
              <p:nvPr/>
            </p:nvSpPr>
            <p:spPr bwMode="auto">
              <a:xfrm>
                <a:off x="2627" y="200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7" name="Rectangle 62"/>
              <p:cNvSpPr>
                <a:spLocks noChangeArrowheads="1"/>
              </p:cNvSpPr>
              <p:nvPr/>
            </p:nvSpPr>
            <p:spPr bwMode="auto">
              <a:xfrm>
                <a:off x="2627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28" name="Line 63"/>
              <p:cNvSpPr>
                <a:spLocks noChangeShapeType="1"/>
              </p:cNvSpPr>
              <p:nvPr/>
            </p:nvSpPr>
            <p:spPr bwMode="auto">
              <a:xfrm>
                <a:off x="2627" y="200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9" name="Line 64"/>
              <p:cNvSpPr>
                <a:spLocks noChangeShapeType="1"/>
              </p:cNvSpPr>
              <p:nvPr/>
            </p:nvSpPr>
            <p:spPr bwMode="auto">
              <a:xfrm>
                <a:off x="2627" y="200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30" name="Rectangle 65"/>
              <p:cNvSpPr>
                <a:spLocks noChangeArrowheads="1"/>
              </p:cNvSpPr>
              <p:nvPr/>
            </p:nvSpPr>
            <p:spPr bwMode="auto">
              <a:xfrm>
                <a:off x="2065" y="2011"/>
                <a:ext cx="7" cy="18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31" name="Line 66"/>
              <p:cNvSpPr>
                <a:spLocks noChangeShapeType="1"/>
              </p:cNvSpPr>
              <p:nvPr/>
            </p:nvSpPr>
            <p:spPr bwMode="auto">
              <a:xfrm>
                <a:off x="2065" y="2011"/>
                <a:ext cx="1" cy="18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32" name="Rectangle 67"/>
              <p:cNvSpPr>
                <a:spLocks noChangeArrowheads="1"/>
              </p:cNvSpPr>
              <p:nvPr/>
            </p:nvSpPr>
            <p:spPr bwMode="auto">
              <a:xfrm>
                <a:off x="2627" y="2011"/>
                <a:ext cx="8" cy="18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33" name="Line 68"/>
              <p:cNvSpPr>
                <a:spLocks noChangeShapeType="1"/>
              </p:cNvSpPr>
              <p:nvPr/>
            </p:nvSpPr>
            <p:spPr bwMode="auto">
              <a:xfrm>
                <a:off x="2627" y="2011"/>
                <a:ext cx="1" cy="18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34" name="Rectangle 69"/>
              <p:cNvSpPr>
                <a:spLocks noChangeArrowheads="1"/>
              </p:cNvSpPr>
              <p:nvPr/>
            </p:nvSpPr>
            <p:spPr bwMode="auto">
              <a:xfrm>
                <a:off x="2065" y="219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35" name="Line 70"/>
              <p:cNvSpPr>
                <a:spLocks noChangeShapeType="1"/>
              </p:cNvSpPr>
              <p:nvPr/>
            </p:nvSpPr>
            <p:spPr bwMode="auto">
              <a:xfrm>
                <a:off x="2065" y="219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36" name="Line 71"/>
              <p:cNvSpPr>
                <a:spLocks noChangeShapeType="1"/>
              </p:cNvSpPr>
              <p:nvPr/>
            </p:nvSpPr>
            <p:spPr bwMode="auto">
              <a:xfrm>
                <a:off x="2065" y="219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37" name="Rectangle 72"/>
              <p:cNvSpPr>
                <a:spLocks noChangeArrowheads="1"/>
              </p:cNvSpPr>
              <p:nvPr/>
            </p:nvSpPr>
            <p:spPr bwMode="auto">
              <a:xfrm>
                <a:off x="2065" y="219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38" name="Line 73"/>
              <p:cNvSpPr>
                <a:spLocks noChangeShapeType="1"/>
              </p:cNvSpPr>
              <p:nvPr/>
            </p:nvSpPr>
            <p:spPr bwMode="auto">
              <a:xfrm>
                <a:off x="2065" y="219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39" name="Line 74"/>
              <p:cNvSpPr>
                <a:spLocks noChangeShapeType="1"/>
              </p:cNvSpPr>
              <p:nvPr/>
            </p:nvSpPr>
            <p:spPr bwMode="auto">
              <a:xfrm>
                <a:off x="2065" y="219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40" name="Rectangle 75"/>
              <p:cNvSpPr>
                <a:spLocks noChangeArrowheads="1"/>
              </p:cNvSpPr>
              <p:nvPr/>
            </p:nvSpPr>
            <p:spPr bwMode="auto">
              <a:xfrm>
                <a:off x="2072" y="2194"/>
                <a:ext cx="55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41" name="Line 76"/>
              <p:cNvSpPr>
                <a:spLocks noChangeShapeType="1"/>
              </p:cNvSpPr>
              <p:nvPr/>
            </p:nvSpPr>
            <p:spPr bwMode="auto">
              <a:xfrm>
                <a:off x="2072" y="2194"/>
                <a:ext cx="55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42" name="Rectangle 77"/>
              <p:cNvSpPr>
                <a:spLocks noChangeArrowheads="1"/>
              </p:cNvSpPr>
              <p:nvPr/>
            </p:nvSpPr>
            <p:spPr bwMode="auto">
              <a:xfrm>
                <a:off x="2627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43" name="Line 78"/>
              <p:cNvSpPr>
                <a:spLocks noChangeShapeType="1"/>
              </p:cNvSpPr>
              <p:nvPr/>
            </p:nvSpPr>
            <p:spPr bwMode="auto">
              <a:xfrm>
                <a:off x="2627" y="219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44" name="Line 79"/>
              <p:cNvSpPr>
                <a:spLocks noChangeShapeType="1"/>
              </p:cNvSpPr>
              <p:nvPr/>
            </p:nvSpPr>
            <p:spPr bwMode="auto">
              <a:xfrm>
                <a:off x="2627" y="219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45" name="Rectangle 80"/>
              <p:cNvSpPr>
                <a:spLocks noChangeArrowheads="1"/>
              </p:cNvSpPr>
              <p:nvPr/>
            </p:nvSpPr>
            <p:spPr bwMode="auto">
              <a:xfrm>
                <a:off x="2627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46" name="Line 81"/>
              <p:cNvSpPr>
                <a:spLocks noChangeShapeType="1"/>
              </p:cNvSpPr>
              <p:nvPr/>
            </p:nvSpPr>
            <p:spPr bwMode="auto">
              <a:xfrm>
                <a:off x="2627" y="219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47" name="Line 82"/>
              <p:cNvSpPr>
                <a:spLocks noChangeShapeType="1"/>
              </p:cNvSpPr>
              <p:nvPr/>
            </p:nvSpPr>
            <p:spPr bwMode="auto">
              <a:xfrm>
                <a:off x="2627" y="219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48" name="Rectangle 83"/>
              <p:cNvSpPr>
                <a:spLocks noChangeArrowheads="1"/>
              </p:cNvSpPr>
              <p:nvPr/>
            </p:nvSpPr>
            <p:spPr bwMode="auto">
              <a:xfrm>
                <a:off x="2635" y="2026"/>
                <a:ext cx="6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 </a:t>
                </a:r>
                <a:endParaRPr kumimoji="1" lang="en-US" altLang="zh-CN" sz="2400" b="1"/>
              </a:p>
            </p:txBody>
          </p:sp>
          <p:sp>
            <p:nvSpPr>
              <p:cNvPr id="78949" name="Rectangle 84"/>
              <p:cNvSpPr>
                <a:spLocks noChangeArrowheads="1"/>
              </p:cNvSpPr>
              <p:nvPr/>
            </p:nvSpPr>
            <p:spPr bwMode="auto">
              <a:xfrm>
                <a:off x="2770" y="2026"/>
                <a:ext cx="3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</a:t>
                </a:r>
                <a:endParaRPr kumimoji="1" lang="en-US" altLang="zh-CN" sz="2400" b="1"/>
              </a:p>
            </p:txBody>
          </p:sp>
          <p:sp>
            <p:nvSpPr>
              <p:cNvPr id="78950" name="Rectangle 85"/>
              <p:cNvSpPr>
                <a:spLocks noChangeArrowheads="1"/>
              </p:cNvSpPr>
              <p:nvPr/>
            </p:nvSpPr>
            <p:spPr bwMode="auto">
              <a:xfrm>
                <a:off x="2683" y="2021"/>
                <a:ext cx="545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1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兄弟结点</a:t>
                </a:r>
                <a:endParaRPr kumimoji="1" lang="zh-CN" altLang="en-US" sz="3200" b="1"/>
              </a:p>
            </p:txBody>
          </p:sp>
          <p:sp>
            <p:nvSpPr>
              <p:cNvPr id="78951" name="Rectangle 86"/>
              <p:cNvSpPr>
                <a:spLocks noChangeArrowheads="1"/>
              </p:cNvSpPr>
              <p:nvPr/>
            </p:nvSpPr>
            <p:spPr bwMode="auto">
              <a:xfrm>
                <a:off x="3380" y="2026"/>
                <a:ext cx="6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 </a:t>
                </a:r>
                <a:endParaRPr kumimoji="1" lang="en-US" altLang="zh-CN" sz="2400" b="1"/>
              </a:p>
            </p:txBody>
          </p:sp>
          <p:sp>
            <p:nvSpPr>
              <p:cNvPr id="78952" name="Rectangle 87"/>
              <p:cNvSpPr>
                <a:spLocks noChangeArrowheads="1"/>
              </p:cNvSpPr>
              <p:nvPr/>
            </p:nvSpPr>
            <p:spPr bwMode="auto">
              <a:xfrm>
                <a:off x="3508" y="2033"/>
                <a:ext cx="110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17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　</a:t>
                </a:r>
                <a:endParaRPr kumimoji="1" lang="zh-CN" altLang="en-US" sz="2400" b="1"/>
              </a:p>
            </p:txBody>
          </p:sp>
          <p:sp>
            <p:nvSpPr>
              <p:cNvPr id="78953" name="Rectangle 88"/>
              <p:cNvSpPr>
                <a:spLocks noChangeArrowheads="1"/>
              </p:cNvSpPr>
              <p:nvPr/>
            </p:nvSpPr>
            <p:spPr bwMode="auto">
              <a:xfrm>
                <a:off x="3658" y="2026"/>
                <a:ext cx="3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</a:t>
                </a:r>
                <a:endParaRPr kumimoji="1" lang="en-US" altLang="zh-CN" sz="2400" b="1"/>
              </a:p>
            </p:txBody>
          </p:sp>
          <p:sp>
            <p:nvSpPr>
              <p:cNvPr id="78954" name="Rectangle 89"/>
              <p:cNvSpPr>
                <a:spLocks noChangeArrowheads="1"/>
              </p:cNvSpPr>
              <p:nvPr/>
            </p:nvSpPr>
            <p:spPr bwMode="auto">
              <a:xfrm>
                <a:off x="3742" y="2026"/>
                <a:ext cx="3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</a:t>
                </a:r>
                <a:endParaRPr kumimoji="1" lang="en-US" altLang="zh-CN" sz="2400" b="1"/>
              </a:p>
            </p:txBody>
          </p:sp>
          <p:sp>
            <p:nvSpPr>
              <p:cNvPr id="78955" name="Rectangle 90"/>
              <p:cNvSpPr>
                <a:spLocks noChangeArrowheads="1"/>
              </p:cNvSpPr>
              <p:nvPr/>
            </p:nvSpPr>
            <p:spPr bwMode="auto">
              <a:xfrm>
                <a:off x="3804" y="2033"/>
                <a:ext cx="166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17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Ｒ</a:t>
                </a:r>
                <a:r>
                  <a:rPr kumimoji="1"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3</a:t>
                </a:r>
                <a:endParaRPr kumimoji="1" lang="zh-CN" altLang="en-US" sz="2400" b="1"/>
              </a:p>
            </p:txBody>
          </p:sp>
          <p:sp>
            <p:nvSpPr>
              <p:cNvPr id="78956" name="Rectangle 92"/>
              <p:cNvSpPr>
                <a:spLocks noChangeArrowheads="1"/>
              </p:cNvSpPr>
              <p:nvPr/>
            </p:nvSpPr>
            <p:spPr bwMode="auto">
              <a:xfrm>
                <a:off x="3650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57" name="Line 93"/>
              <p:cNvSpPr>
                <a:spLocks noChangeShapeType="1"/>
              </p:cNvSpPr>
              <p:nvPr/>
            </p:nvSpPr>
            <p:spPr bwMode="auto">
              <a:xfrm>
                <a:off x="3650" y="200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58" name="Line 94"/>
              <p:cNvSpPr>
                <a:spLocks noChangeShapeType="1"/>
              </p:cNvSpPr>
              <p:nvPr/>
            </p:nvSpPr>
            <p:spPr bwMode="auto">
              <a:xfrm>
                <a:off x="3650" y="200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59" name="Rectangle 95"/>
              <p:cNvSpPr>
                <a:spLocks noChangeArrowheads="1"/>
              </p:cNvSpPr>
              <p:nvPr/>
            </p:nvSpPr>
            <p:spPr bwMode="auto">
              <a:xfrm>
                <a:off x="3650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60" name="Line 96"/>
              <p:cNvSpPr>
                <a:spLocks noChangeShapeType="1"/>
              </p:cNvSpPr>
              <p:nvPr/>
            </p:nvSpPr>
            <p:spPr bwMode="auto">
              <a:xfrm>
                <a:off x="3650" y="200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61" name="Line 97"/>
              <p:cNvSpPr>
                <a:spLocks noChangeShapeType="1"/>
              </p:cNvSpPr>
              <p:nvPr/>
            </p:nvSpPr>
            <p:spPr bwMode="auto">
              <a:xfrm>
                <a:off x="3650" y="200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62" name="Rectangle 98"/>
              <p:cNvSpPr>
                <a:spLocks noChangeArrowheads="1"/>
              </p:cNvSpPr>
              <p:nvPr/>
            </p:nvSpPr>
            <p:spPr bwMode="auto">
              <a:xfrm>
                <a:off x="3658" y="2004"/>
                <a:ext cx="48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63" name="Line 99"/>
              <p:cNvSpPr>
                <a:spLocks noChangeShapeType="1"/>
              </p:cNvSpPr>
              <p:nvPr/>
            </p:nvSpPr>
            <p:spPr bwMode="auto">
              <a:xfrm>
                <a:off x="3658" y="2004"/>
                <a:ext cx="4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64" name="Rectangle 100"/>
              <p:cNvSpPr>
                <a:spLocks noChangeArrowheads="1"/>
              </p:cNvSpPr>
              <p:nvPr/>
            </p:nvSpPr>
            <p:spPr bwMode="auto">
              <a:xfrm>
                <a:off x="4147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65" name="Line 101"/>
              <p:cNvSpPr>
                <a:spLocks noChangeShapeType="1"/>
              </p:cNvSpPr>
              <p:nvPr/>
            </p:nvSpPr>
            <p:spPr bwMode="auto">
              <a:xfrm>
                <a:off x="4147" y="200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66" name="Line 102"/>
              <p:cNvSpPr>
                <a:spLocks noChangeShapeType="1"/>
              </p:cNvSpPr>
              <p:nvPr/>
            </p:nvSpPr>
            <p:spPr bwMode="auto">
              <a:xfrm>
                <a:off x="4147" y="200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67" name="Rectangle 103"/>
              <p:cNvSpPr>
                <a:spLocks noChangeArrowheads="1"/>
              </p:cNvSpPr>
              <p:nvPr/>
            </p:nvSpPr>
            <p:spPr bwMode="auto">
              <a:xfrm>
                <a:off x="4147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68" name="Line 104"/>
              <p:cNvSpPr>
                <a:spLocks noChangeShapeType="1"/>
              </p:cNvSpPr>
              <p:nvPr/>
            </p:nvSpPr>
            <p:spPr bwMode="auto">
              <a:xfrm>
                <a:off x="4147" y="200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69" name="Line 105"/>
              <p:cNvSpPr>
                <a:spLocks noChangeShapeType="1"/>
              </p:cNvSpPr>
              <p:nvPr/>
            </p:nvSpPr>
            <p:spPr bwMode="auto">
              <a:xfrm>
                <a:off x="4147" y="200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0" name="Rectangle 106"/>
              <p:cNvSpPr>
                <a:spLocks noChangeArrowheads="1"/>
              </p:cNvSpPr>
              <p:nvPr/>
            </p:nvSpPr>
            <p:spPr bwMode="auto">
              <a:xfrm>
                <a:off x="3650" y="2011"/>
                <a:ext cx="8" cy="18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71" name="Line 107"/>
              <p:cNvSpPr>
                <a:spLocks noChangeShapeType="1"/>
              </p:cNvSpPr>
              <p:nvPr/>
            </p:nvSpPr>
            <p:spPr bwMode="auto">
              <a:xfrm>
                <a:off x="3650" y="2011"/>
                <a:ext cx="1" cy="18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2" name="Rectangle 108"/>
              <p:cNvSpPr>
                <a:spLocks noChangeArrowheads="1"/>
              </p:cNvSpPr>
              <p:nvPr/>
            </p:nvSpPr>
            <p:spPr bwMode="auto">
              <a:xfrm>
                <a:off x="4147" y="2011"/>
                <a:ext cx="8" cy="18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73" name="Line 109"/>
              <p:cNvSpPr>
                <a:spLocks noChangeShapeType="1"/>
              </p:cNvSpPr>
              <p:nvPr/>
            </p:nvSpPr>
            <p:spPr bwMode="auto">
              <a:xfrm>
                <a:off x="4147" y="2011"/>
                <a:ext cx="1" cy="18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4" name="Rectangle 110"/>
              <p:cNvSpPr>
                <a:spLocks noChangeArrowheads="1"/>
              </p:cNvSpPr>
              <p:nvPr/>
            </p:nvSpPr>
            <p:spPr bwMode="auto">
              <a:xfrm>
                <a:off x="3650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75" name="Line 111"/>
              <p:cNvSpPr>
                <a:spLocks noChangeShapeType="1"/>
              </p:cNvSpPr>
              <p:nvPr/>
            </p:nvSpPr>
            <p:spPr bwMode="auto">
              <a:xfrm>
                <a:off x="3650" y="219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6" name="Line 112"/>
              <p:cNvSpPr>
                <a:spLocks noChangeShapeType="1"/>
              </p:cNvSpPr>
              <p:nvPr/>
            </p:nvSpPr>
            <p:spPr bwMode="auto">
              <a:xfrm>
                <a:off x="3650" y="219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7" name="Rectangle 113"/>
              <p:cNvSpPr>
                <a:spLocks noChangeArrowheads="1"/>
              </p:cNvSpPr>
              <p:nvPr/>
            </p:nvSpPr>
            <p:spPr bwMode="auto">
              <a:xfrm>
                <a:off x="3650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78" name="Line 114"/>
              <p:cNvSpPr>
                <a:spLocks noChangeShapeType="1"/>
              </p:cNvSpPr>
              <p:nvPr/>
            </p:nvSpPr>
            <p:spPr bwMode="auto">
              <a:xfrm>
                <a:off x="3650" y="219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9" name="Line 115"/>
              <p:cNvSpPr>
                <a:spLocks noChangeShapeType="1"/>
              </p:cNvSpPr>
              <p:nvPr/>
            </p:nvSpPr>
            <p:spPr bwMode="auto">
              <a:xfrm>
                <a:off x="3650" y="219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80" name="Rectangle 116"/>
              <p:cNvSpPr>
                <a:spLocks noChangeArrowheads="1"/>
              </p:cNvSpPr>
              <p:nvPr/>
            </p:nvSpPr>
            <p:spPr bwMode="auto">
              <a:xfrm>
                <a:off x="3658" y="2194"/>
                <a:ext cx="48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81" name="Line 117"/>
              <p:cNvSpPr>
                <a:spLocks noChangeShapeType="1"/>
              </p:cNvSpPr>
              <p:nvPr/>
            </p:nvSpPr>
            <p:spPr bwMode="auto">
              <a:xfrm>
                <a:off x="3658" y="2194"/>
                <a:ext cx="4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82" name="Rectangle 118"/>
              <p:cNvSpPr>
                <a:spLocks noChangeArrowheads="1"/>
              </p:cNvSpPr>
              <p:nvPr/>
            </p:nvSpPr>
            <p:spPr bwMode="auto">
              <a:xfrm>
                <a:off x="4147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83" name="Line 119"/>
              <p:cNvSpPr>
                <a:spLocks noChangeShapeType="1"/>
              </p:cNvSpPr>
              <p:nvPr/>
            </p:nvSpPr>
            <p:spPr bwMode="auto">
              <a:xfrm>
                <a:off x="4147" y="219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84" name="Line 120"/>
              <p:cNvSpPr>
                <a:spLocks noChangeShapeType="1"/>
              </p:cNvSpPr>
              <p:nvPr/>
            </p:nvSpPr>
            <p:spPr bwMode="auto">
              <a:xfrm>
                <a:off x="4147" y="219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85" name="Rectangle 121"/>
              <p:cNvSpPr>
                <a:spLocks noChangeArrowheads="1"/>
              </p:cNvSpPr>
              <p:nvPr/>
            </p:nvSpPr>
            <p:spPr bwMode="auto">
              <a:xfrm>
                <a:off x="4147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86" name="Line 122"/>
              <p:cNvSpPr>
                <a:spLocks noChangeShapeType="1"/>
              </p:cNvSpPr>
              <p:nvPr/>
            </p:nvSpPr>
            <p:spPr bwMode="auto">
              <a:xfrm>
                <a:off x="4147" y="2194"/>
                <a:ext cx="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87" name="Line 123"/>
              <p:cNvSpPr>
                <a:spLocks noChangeShapeType="1"/>
              </p:cNvSpPr>
              <p:nvPr/>
            </p:nvSpPr>
            <p:spPr bwMode="auto">
              <a:xfrm>
                <a:off x="4147" y="219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88" name="Rectangle 124"/>
              <p:cNvSpPr>
                <a:spLocks noChangeArrowheads="1"/>
              </p:cNvSpPr>
              <p:nvPr/>
            </p:nvSpPr>
            <p:spPr bwMode="auto">
              <a:xfrm>
                <a:off x="4155" y="2026"/>
                <a:ext cx="6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 </a:t>
                </a:r>
                <a:endParaRPr kumimoji="1" lang="en-US" altLang="zh-CN" sz="2400" b="1"/>
              </a:p>
            </p:txBody>
          </p:sp>
          <p:sp>
            <p:nvSpPr>
              <p:cNvPr id="78989" name="Rectangle 125"/>
              <p:cNvSpPr>
                <a:spLocks noChangeArrowheads="1"/>
              </p:cNvSpPr>
              <p:nvPr/>
            </p:nvSpPr>
            <p:spPr bwMode="auto">
              <a:xfrm>
                <a:off x="1524" y="2274"/>
                <a:ext cx="980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                               </a:t>
                </a:r>
                <a:endParaRPr kumimoji="1" lang="en-US" altLang="zh-CN" sz="2400" b="1"/>
              </a:p>
            </p:txBody>
          </p:sp>
          <p:sp>
            <p:nvSpPr>
              <p:cNvPr id="78990" name="Rectangle 126"/>
              <p:cNvSpPr>
                <a:spLocks noChangeArrowheads="1"/>
              </p:cNvSpPr>
              <p:nvPr/>
            </p:nvSpPr>
            <p:spPr bwMode="auto">
              <a:xfrm>
                <a:off x="3680" y="2282"/>
                <a:ext cx="40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1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叶结点</a:t>
                </a:r>
                <a:endParaRPr kumimoji="1" lang="zh-CN" altLang="en-US" sz="3200" b="1"/>
              </a:p>
            </p:txBody>
          </p:sp>
          <p:sp>
            <p:nvSpPr>
              <p:cNvPr id="78991" name="Rectangle 127"/>
              <p:cNvSpPr>
                <a:spLocks noChangeArrowheads="1"/>
              </p:cNvSpPr>
              <p:nvPr/>
            </p:nvSpPr>
            <p:spPr bwMode="auto">
              <a:xfrm>
                <a:off x="1531" y="2744"/>
                <a:ext cx="3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</a:t>
                </a:r>
                <a:endParaRPr kumimoji="1" lang="en-US" altLang="zh-CN" sz="2400" b="1"/>
              </a:p>
            </p:txBody>
          </p:sp>
          <p:sp>
            <p:nvSpPr>
              <p:cNvPr id="78992" name="Rectangle 128"/>
              <p:cNvSpPr>
                <a:spLocks noChangeArrowheads="1"/>
              </p:cNvSpPr>
              <p:nvPr/>
            </p:nvSpPr>
            <p:spPr bwMode="auto">
              <a:xfrm>
                <a:off x="1612" y="2752"/>
                <a:ext cx="166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17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Ｒ</a:t>
                </a:r>
                <a:r>
                  <a:rPr kumimoji="1"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4</a:t>
                </a:r>
                <a:endParaRPr kumimoji="1" lang="zh-CN" altLang="en-US" sz="2400" b="1"/>
              </a:p>
            </p:txBody>
          </p:sp>
          <p:sp>
            <p:nvSpPr>
              <p:cNvPr id="78993" name="Rectangle 130"/>
              <p:cNvSpPr>
                <a:spLocks noChangeArrowheads="1"/>
              </p:cNvSpPr>
              <p:nvPr/>
            </p:nvSpPr>
            <p:spPr bwMode="auto">
              <a:xfrm>
                <a:off x="1524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94" name="Line 131"/>
              <p:cNvSpPr>
                <a:spLocks noChangeShapeType="1"/>
              </p:cNvSpPr>
              <p:nvPr/>
            </p:nvSpPr>
            <p:spPr bwMode="auto">
              <a:xfrm>
                <a:off x="1524" y="272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95" name="Line 132"/>
              <p:cNvSpPr>
                <a:spLocks noChangeShapeType="1"/>
              </p:cNvSpPr>
              <p:nvPr/>
            </p:nvSpPr>
            <p:spPr bwMode="auto">
              <a:xfrm>
                <a:off x="1524" y="272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96" name="Rectangle 133"/>
              <p:cNvSpPr>
                <a:spLocks noChangeArrowheads="1"/>
              </p:cNvSpPr>
              <p:nvPr/>
            </p:nvSpPr>
            <p:spPr bwMode="auto">
              <a:xfrm>
                <a:off x="1524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997" name="Line 134"/>
              <p:cNvSpPr>
                <a:spLocks noChangeShapeType="1"/>
              </p:cNvSpPr>
              <p:nvPr/>
            </p:nvSpPr>
            <p:spPr bwMode="auto">
              <a:xfrm>
                <a:off x="1524" y="272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98" name="Line 135"/>
              <p:cNvSpPr>
                <a:spLocks noChangeShapeType="1"/>
              </p:cNvSpPr>
              <p:nvPr/>
            </p:nvSpPr>
            <p:spPr bwMode="auto">
              <a:xfrm>
                <a:off x="1524" y="272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99" name="Rectangle 136"/>
              <p:cNvSpPr>
                <a:spLocks noChangeArrowheads="1"/>
              </p:cNvSpPr>
              <p:nvPr/>
            </p:nvSpPr>
            <p:spPr bwMode="auto">
              <a:xfrm>
                <a:off x="1531" y="2724"/>
                <a:ext cx="42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00" name="Line 137"/>
              <p:cNvSpPr>
                <a:spLocks noChangeShapeType="1"/>
              </p:cNvSpPr>
              <p:nvPr/>
            </p:nvSpPr>
            <p:spPr bwMode="auto">
              <a:xfrm>
                <a:off x="1531" y="2724"/>
                <a:ext cx="4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1" name="Rectangle 138"/>
              <p:cNvSpPr>
                <a:spLocks noChangeArrowheads="1"/>
              </p:cNvSpPr>
              <p:nvPr/>
            </p:nvSpPr>
            <p:spPr bwMode="auto">
              <a:xfrm>
                <a:off x="1955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02" name="Line 139"/>
              <p:cNvSpPr>
                <a:spLocks noChangeShapeType="1"/>
              </p:cNvSpPr>
              <p:nvPr/>
            </p:nvSpPr>
            <p:spPr bwMode="auto">
              <a:xfrm>
                <a:off x="1955" y="272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3" name="Line 140"/>
              <p:cNvSpPr>
                <a:spLocks noChangeShapeType="1"/>
              </p:cNvSpPr>
              <p:nvPr/>
            </p:nvSpPr>
            <p:spPr bwMode="auto">
              <a:xfrm>
                <a:off x="1955" y="272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4" name="Rectangle 141"/>
              <p:cNvSpPr>
                <a:spLocks noChangeArrowheads="1"/>
              </p:cNvSpPr>
              <p:nvPr/>
            </p:nvSpPr>
            <p:spPr bwMode="auto">
              <a:xfrm>
                <a:off x="1955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05" name="Line 142"/>
              <p:cNvSpPr>
                <a:spLocks noChangeShapeType="1"/>
              </p:cNvSpPr>
              <p:nvPr/>
            </p:nvSpPr>
            <p:spPr bwMode="auto">
              <a:xfrm>
                <a:off x="1955" y="272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6" name="Line 143"/>
              <p:cNvSpPr>
                <a:spLocks noChangeShapeType="1"/>
              </p:cNvSpPr>
              <p:nvPr/>
            </p:nvSpPr>
            <p:spPr bwMode="auto">
              <a:xfrm>
                <a:off x="1955" y="272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7" name="Rectangle 144"/>
              <p:cNvSpPr>
                <a:spLocks noChangeArrowheads="1"/>
              </p:cNvSpPr>
              <p:nvPr/>
            </p:nvSpPr>
            <p:spPr bwMode="auto">
              <a:xfrm>
                <a:off x="1524" y="2731"/>
                <a:ext cx="7" cy="18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08" name="Line 145"/>
              <p:cNvSpPr>
                <a:spLocks noChangeShapeType="1"/>
              </p:cNvSpPr>
              <p:nvPr/>
            </p:nvSpPr>
            <p:spPr bwMode="auto">
              <a:xfrm>
                <a:off x="1524" y="2731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9" name="Rectangle 146"/>
              <p:cNvSpPr>
                <a:spLocks noChangeArrowheads="1"/>
              </p:cNvSpPr>
              <p:nvPr/>
            </p:nvSpPr>
            <p:spPr bwMode="auto">
              <a:xfrm>
                <a:off x="1955" y="2731"/>
                <a:ext cx="7" cy="18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10" name="Line 147"/>
              <p:cNvSpPr>
                <a:spLocks noChangeShapeType="1"/>
              </p:cNvSpPr>
              <p:nvPr/>
            </p:nvSpPr>
            <p:spPr bwMode="auto">
              <a:xfrm>
                <a:off x="1955" y="2731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11" name="Rectangle 148"/>
              <p:cNvSpPr>
                <a:spLocks noChangeArrowheads="1"/>
              </p:cNvSpPr>
              <p:nvPr/>
            </p:nvSpPr>
            <p:spPr bwMode="auto">
              <a:xfrm>
                <a:off x="1524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12" name="Line 149"/>
              <p:cNvSpPr>
                <a:spLocks noChangeShapeType="1"/>
              </p:cNvSpPr>
              <p:nvPr/>
            </p:nvSpPr>
            <p:spPr bwMode="auto">
              <a:xfrm>
                <a:off x="1524" y="2913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13" name="Line 150"/>
              <p:cNvSpPr>
                <a:spLocks noChangeShapeType="1"/>
              </p:cNvSpPr>
              <p:nvPr/>
            </p:nvSpPr>
            <p:spPr bwMode="auto">
              <a:xfrm>
                <a:off x="1524" y="2913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14" name="Rectangle 151"/>
              <p:cNvSpPr>
                <a:spLocks noChangeArrowheads="1"/>
              </p:cNvSpPr>
              <p:nvPr/>
            </p:nvSpPr>
            <p:spPr bwMode="auto">
              <a:xfrm>
                <a:off x="1524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15" name="Line 152"/>
              <p:cNvSpPr>
                <a:spLocks noChangeShapeType="1"/>
              </p:cNvSpPr>
              <p:nvPr/>
            </p:nvSpPr>
            <p:spPr bwMode="auto">
              <a:xfrm>
                <a:off x="1524" y="2913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16" name="Line 153"/>
              <p:cNvSpPr>
                <a:spLocks noChangeShapeType="1"/>
              </p:cNvSpPr>
              <p:nvPr/>
            </p:nvSpPr>
            <p:spPr bwMode="auto">
              <a:xfrm>
                <a:off x="1524" y="2913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17" name="Rectangle 154"/>
              <p:cNvSpPr>
                <a:spLocks noChangeArrowheads="1"/>
              </p:cNvSpPr>
              <p:nvPr/>
            </p:nvSpPr>
            <p:spPr bwMode="auto">
              <a:xfrm>
                <a:off x="1531" y="2913"/>
                <a:ext cx="4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18" name="Line 155"/>
              <p:cNvSpPr>
                <a:spLocks noChangeShapeType="1"/>
              </p:cNvSpPr>
              <p:nvPr/>
            </p:nvSpPr>
            <p:spPr bwMode="auto">
              <a:xfrm>
                <a:off x="1531" y="2913"/>
                <a:ext cx="4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19" name="Rectangle 156"/>
              <p:cNvSpPr>
                <a:spLocks noChangeArrowheads="1"/>
              </p:cNvSpPr>
              <p:nvPr/>
            </p:nvSpPr>
            <p:spPr bwMode="auto">
              <a:xfrm>
                <a:off x="1955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20" name="Line 157"/>
              <p:cNvSpPr>
                <a:spLocks noChangeShapeType="1"/>
              </p:cNvSpPr>
              <p:nvPr/>
            </p:nvSpPr>
            <p:spPr bwMode="auto">
              <a:xfrm>
                <a:off x="1955" y="2913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21" name="Line 158"/>
              <p:cNvSpPr>
                <a:spLocks noChangeShapeType="1"/>
              </p:cNvSpPr>
              <p:nvPr/>
            </p:nvSpPr>
            <p:spPr bwMode="auto">
              <a:xfrm>
                <a:off x="1955" y="2913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22" name="Rectangle 159"/>
              <p:cNvSpPr>
                <a:spLocks noChangeArrowheads="1"/>
              </p:cNvSpPr>
              <p:nvPr/>
            </p:nvSpPr>
            <p:spPr bwMode="auto">
              <a:xfrm>
                <a:off x="1955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23" name="Line 160"/>
              <p:cNvSpPr>
                <a:spLocks noChangeShapeType="1"/>
              </p:cNvSpPr>
              <p:nvPr/>
            </p:nvSpPr>
            <p:spPr bwMode="auto">
              <a:xfrm>
                <a:off x="1955" y="2913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24" name="Line 161"/>
              <p:cNvSpPr>
                <a:spLocks noChangeShapeType="1"/>
              </p:cNvSpPr>
              <p:nvPr/>
            </p:nvSpPr>
            <p:spPr bwMode="auto">
              <a:xfrm>
                <a:off x="1955" y="2913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25" name="Rectangle 162"/>
              <p:cNvSpPr>
                <a:spLocks noChangeArrowheads="1"/>
              </p:cNvSpPr>
              <p:nvPr/>
            </p:nvSpPr>
            <p:spPr bwMode="auto">
              <a:xfrm>
                <a:off x="1962" y="2744"/>
                <a:ext cx="92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  </a:t>
                </a:r>
                <a:endParaRPr kumimoji="1" lang="en-US" altLang="zh-CN" sz="2400" b="1"/>
              </a:p>
            </p:txBody>
          </p:sp>
          <p:sp>
            <p:nvSpPr>
              <p:cNvPr id="79026" name="Rectangle 163"/>
              <p:cNvSpPr>
                <a:spLocks noChangeArrowheads="1"/>
              </p:cNvSpPr>
              <p:nvPr/>
            </p:nvSpPr>
            <p:spPr bwMode="auto">
              <a:xfrm>
                <a:off x="1995" y="2717"/>
                <a:ext cx="545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1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兄弟结点</a:t>
                </a:r>
                <a:endParaRPr kumimoji="1" lang="zh-CN" altLang="en-US" sz="3200" b="1"/>
              </a:p>
            </p:txBody>
          </p:sp>
          <p:sp>
            <p:nvSpPr>
              <p:cNvPr id="79027" name="Rectangle 164"/>
              <p:cNvSpPr>
                <a:spLocks noChangeArrowheads="1"/>
              </p:cNvSpPr>
              <p:nvPr/>
            </p:nvSpPr>
            <p:spPr bwMode="auto">
              <a:xfrm>
                <a:off x="2708" y="2744"/>
                <a:ext cx="3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</a:t>
                </a:r>
                <a:endParaRPr kumimoji="1" lang="en-US" altLang="zh-CN" sz="2400" b="1"/>
              </a:p>
            </p:txBody>
          </p:sp>
          <p:sp>
            <p:nvSpPr>
              <p:cNvPr id="79028" name="Rectangle 165"/>
              <p:cNvSpPr>
                <a:spLocks noChangeArrowheads="1"/>
              </p:cNvSpPr>
              <p:nvPr/>
            </p:nvSpPr>
            <p:spPr bwMode="auto">
              <a:xfrm>
                <a:off x="2770" y="2752"/>
                <a:ext cx="110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17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　</a:t>
                </a:r>
                <a:endParaRPr kumimoji="1" lang="zh-CN" altLang="en-US" sz="2400" b="1"/>
              </a:p>
            </p:txBody>
          </p:sp>
          <p:sp>
            <p:nvSpPr>
              <p:cNvPr id="79029" name="Rectangle 166"/>
              <p:cNvSpPr>
                <a:spLocks noChangeArrowheads="1"/>
              </p:cNvSpPr>
              <p:nvPr/>
            </p:nvSpPr>
            <p:spPr bwMode="auto">
              <a:xfrm>
                <a:off x="2916" y="2744"/>
                <a:ext cx="3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</a:t>
                </a:r>
                <a:endParaRPr kumimoji="1" lang="en-US" altLang="zh-CN" sz="2400" b="1"/>
              </a:p>
            </p:txBody>
          </p:sp>
          <p:sp>
            <p:nvSpPr>
              <p:cNvPr id="79030" name="Rectangle 167"/>
              <p:cNvSpPr>
                <a:spLocks noChangeArrowheads="1"/>
              </p:cNvSpPr>
              <p:nvPr/>
            </p:nvSpPr>
            <p:spPr bwMode="auto">
              <a:xfrm>
                <a:off x="2993" y="2752"/>
                <a:ext cx="166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17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Ｒ</a:t>
                </a:r>
                <a:r>
                  <a:rPr kumimoji="1" lang="en-US" altLang="zh-CN" sz="17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5</a:t>
                </a:r>
                <a:endParaRPr kumimoji="1" lang="zh-CN" altLang="en-US" sz="2400" b="1"/>
              </a:p>
            </p:txBody>
          </p:sp>
          <p:sp>
            <p:nvSpPr>
              <p:cNvPr id="79031" name="Rectangle 169"/>
              <p:cNvSpPr>
                <a:spLocks noChangeArrowheads="1"/>
              </p:cNvSpPr>
              <p:nvPr/>
            </p:nvSpPr>
            <p:spPr bwMode="auto">
              <a:xfrm>
                <a:off x="2909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32" name="Line 170"/>
              <p:cNvSpPr>
                <a:spLocks noChangeShapeType="1"/>
              </p:cNvSpPr>
              <p:nvPr/>
            </p:nvSpPr>
            <p:spPr bwMode="auto">
              <a:xfrm>
                <a:off x="2909" y="272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3" name="Line 171"/>
              <p:cNvSpPr>
                <a:spLocks noChangeShapeType="1"/>
              </p:cNvSpPr>
              <p:nvPr/>
            </p:nvSpPr>
            <p:spPr bwMode="auto">
              <a:xfrm>
                <a:off x="2909" y="272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4" name="Rectangle 172"/>
              <p:cNvSpPr>
                <a:spLocks noChangeArrowheads="1"/>
              </p:cNvSpPr>
              <p:nvPr/>
            </p:nvSpPr>
            <p:spPr bwMode="auto">
              <a:xfrm>
                <a:off x="2909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35" name="Line 173"/>
              <p:cNvSpPr>
                <a:spLocks noChangeShapeType="1"/>
              </p:cNvSpPr>
              <p:nvPr/>
            </p:nvSpPr>
            <p:spPr bwMode="auto">
              <a:xfrm>
                <a:off x="2909" y="272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6" name="Line 174"/>
              <p:cNvSpPr>
                <a:spLocks noChangeShapeType="1"/>
              </p:cNvSpPr>
              <p:nvPr/>
            </p:nvSpPr>
            <p:spPr bwMode="auto">
              <a:xfrm>
                <a:off x="2909" y="272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7" name="Rectangle 175"/>
              <p:cNvSpPr>
                <a:spLocks noChangeArrowheads="1"/>
              </p:cNvSpPr>
              <p:nvPr/>
            </p:nvSpPr>
            <p:spPr bwMode="auto">
              <a:xfrm>
                <a:off x="2916" y="2724"/>
                <a:ext cx="420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38" name="Line 176"/>
              <p:cNvSpPr>
                <a:spLocks noChangeShapeType="1"/>
              </p:cNvSpPr>
              <p:nvPr/>
            </p:nvSpPr>
            <p:spPr bwMode="auto">
              <a:xfrm>
                <a:off x="2916" y="2724"/>
                <a:ext cx="42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9" name="Rectangle 177"/>
              <p:cNvSpPr>
                <a:spLocks noChangeArrowheads="1"/>
              </p:cNvSpPr>
              <p:nvPr/>
            </p:nvSpPr>
            <p:spPr bwMode="auto">
              <a:xfrm>
                <a:off x="3336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40" name="Line 178"/>
              <p:cNvSpPr>
                <a:spLocks noChangeShapeType="1"/>
              </p:cNvSpPr>
              <p:nvPr/>
            </p:nvSpPr>
            <p:spPr bwMode="auto">
              <a:xfrm>
                <a:off x="3336" y="272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41" name="Line 179"/>
              <p:cNvSpPr>
                <a:spLocks noChangeShapeType="1"/>
              </p:cNvSpPr>
              <p:nvPr/>
            </p:nvSpPr>
            <p:spPr bwMode="auto">
              <a:xfrm>
                <a:off x="3336" y="272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42" name="Rectangle 180"/>
              <p:cNvSpPr>
                <a:spLocks noChangeArrowheads="1"/>
              </p:cNvSpPr>
              <p:nvPr/>
            </p:nvSpPr>
            <p:spPr bwMode="auto">
              <a:xfrm>
                <a:off x="3336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43" name="Line 181"/>
              <p:cNvSpPr>
                <a:spLocks noChangeShapeType="1"/>
              </p:cNvSpPr>
              <p:nvPr/>
            </p:nvSpPr>
            <p:spPr bwMode="auto">
              <a:xfrm>
                <a:off x="3336" y="272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44" name="Line 182"/>
              <p:cNvSpPr>
                <a:spLocks noChangeShapeType="1"/>
              </p:cNvSpPr>
              <p:nvPr/>
            </p:nvSpPr>
            <p:spPr bwMode="auto">
              <a:xfrm>
                <a:off x="3336" y="2724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45" name="Rectangle 183"/>
              <p:cNvSpPr>
                <a:spLocks noChangeArrowheads="1"/>
              </p:cNvSpPr>
              <p:nvPr/>
            </p:nvSpPr>
            <p:spPr bwMode="auto">
              <a:xfrm>
                <a:off x="2909" y="2731"/>
                <a:ext cx="7" cy="18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46" name="Line 184"/>
              <p:cNvSpPr>
                <a:spLocks noChangeShapeType="1"/>
              </p:cNvSpPr>
              <p:nvPr/>
            </p:nvSpPr>
            <p:spPr bwMode="auto">
              <a:xfrm>
                <a:off x="2909" y="2731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47" name="Rectangle 185"/>
              <p:cNvSpPr>
                <a:spLocks noChangeArrowheads="1"/>
              </p:cNvSpPr>
              <p:nvPr/>
            </p:nvSpPr>
            <p:spPr bwMode="auto">
              <a:xfrm>
                <a:off x="3336" y="2731"/>
                <a:ext cx="7" cy="18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48" name="Line 186"/>
              <p:cNvSpPr>
                <a:spLocks noChangeShapeType="1"/>
              </p:cNvSpPr>
              <p:nvPr/>
            </p:nvSpPr>
            <p:spPr bwMode="auto">
              <a:xfrm>
                <a:off x="3336" y="2731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49" name="Rectangle 187"/>
              <p:cNvSpPr>
                <a:spLocks noChangeArrowheads="1"/>
              </p:cNvSpPr>
              <p:nvPr/>
            </p:nvSpPr>
            <p:spPr bwMode="auto">
              <a:xfrm>
                <a:off x="2909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50" name="Line 188"/>
              <p:cNvSpPr>
                <a:spLocks noChangeShapeType="1"/>
              </p:cNvSpPr>
              <p:nvPr/>
            </p:nvSpPr>
            <p:spPr bwMode="auto">
              <a:xfrm>
                <a:off x="2909" y="2913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51" name="Line 189"/>
              <p:cNvSpPr>
                <a:spLocks noChangeShapeType="1"/>
              </p:cNvSpPr>
              <p:nvPr/>
            </p:nvSpPr>
            <p:spPr bwMode="auto">
              <a:xfrm>
                <a:off x="2909" y="2913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52" name="Rectangle 190"/>
              <p:cNvSpPr>
                <a:spLocks noChangeArrowheads="1"/>
              </p:cNvSpPr>
              <p:nvPr/>
            </p:nvSpPr>
            <p:spPr bwMode="auto">
              <a:xfrm>
                <a:off x="2909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53" name="Line 191"/>
              <p:cNvSpPr>
                <a:spLocks noChangeShapeType="1"/>
              </p:cNvSpPr>
              <p:nvPr/>
            </p:nvSpPr>
            <p:spPr bwMode="auto">
              <a:xfrm>
                <a:off x="2909" y="2913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54" name="Line 192"/>
              <p:cNvSpPr>
                <a:spLocks noChangeShapeType="1"/>
              </p:cNvSpPr>
              <p:nvPr/>
            </p:nvSpPr>
            <p:spPr bwMode="auto">
              <a:xfrm>
                <a:off x="2909" y="2913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55" name="Rectangle 193"/>
              <p:cNvSpPr>
                <a:spLocks noChangeArrowheads="1"/>
              </p:cNvSpPr>
              <p:nvPr/>
            </p:nvSpPr>
            <p:spPr bwMode="auto">
              <a:xfrm>
                <a:off x="2916" y="2913"/>
                <a:ext cx="42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56" name="Line 194"/>
              <p:cNvSpPr>
                <a:spLocks noChangeShapeType="1"/>
              </p:cNvSpPr>
              <p:nvPr/>
            </p:nvSpPr>
            <p:spPr bwMode="auto">
              <a:xfrm>
                <a:off x="2916" y="2913"/>
                <a:ext cx="42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57" name="Rectangle 195"/>
              <p:cNvSpPr>
                <a:spLocks noChangeArrowheads="1"/>
              </p:cNvSpPr>
              <p:nvPr/>
            </p:nvSpPr>
            <p:spPr bwMode="auto">
              <a:xfrm>
                <a:off x="3336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58" name="Line 196"/>
              <p:cNvSpPr>
                <a:spLocks noChangeShapeType="1"/>
              </p:cNvSpPr>
              <p:nvPr/>
            </p:nvSpPr>
            <p:spPr bwMode="auto">
              <a:xfrm>
                <a:off x="3336" y="2913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59" name="Line 197"/>
              <p:cNvSpPr>
                <a:spLocks noChangeShapeType="1"/>
              </p:cNvSpPr>
              <p:nvPr/>
            </p:nvSpPr>
            <p:spPr bwMode="auto">
              <a:xfrm>
                <a:off x="3336" y="2913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0" name="Rectangle 198"/>
              <p:cNvSpPr>
                <a:spLocks noChangeArrowheads="1"/>
              </p:cNvSpPr>
              <p:nvPr/>
            </p:nvSpPr>
            <p:spPr bwMode="auto">
              <a:xfrm>
                <a:off x="3336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061" name="Line 199"/>
              <p:cNvSpPr>
                <a:spLocks noChangeShapeType="1"/>
              </p:cNvSpPr>
              <p:nvPr/>
            </p:nvSpPr>
            <p:spPr bwMode="auto">
              <a:xfrm>
                <a:off x="3336" y="2913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2" name="Line 200"/>
              <p:cNvSpPr>
                <a:spLocks noChangeShapeType="1"/>
              </p:cNvSpPr>
              <p:nvPr/>
            </p:nvSpPr>
            <p:spPr bwMode="auto">
              <a:xfrm>
                <a:off x="3336" y="2913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3" name="Rectangle 201"/>
              <p:cNvSpPr>
                <a:spLocks noChangeArrowheads="1"/>
              </p:cNvSpPr>
              <p:nvPr/>
            </p:nvSpPr>
            <p:spPr bwMode="auto">
              <a:xfrm>
                <a:off x="1524" y="2992"/>
                <a:ext cx="31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</a:t>
                </a:r>
                <a:endParaRPr kumimoji="1" lang="en-US" altLang="zh-CN" sz="2400" b="1"/>
              </a:p>
            </p:txBody>
          </p:sp>
          <p:sp>
            <p:nvSpPr>
              <p:cNvPr id="79064" name="Rectangle 202"/>
              <p:cNvSpPr>
                <a:spLocks noChangeArrowheads="1"/>
              </p:cNvSpPr>
              <p:nvPr/>
            </p:nvSpPr>
            <p:spPr bwMode="auto">
              <a:xfrm>
                <a:off x="1586" y="3001"/>
                <a:ext cx="40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1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叶结点</a:t>
                </a:r>
                <a:endParaRPr kumimoji="1" lang="zh-CN" altLang="en-US" sz="3200" b="1"/>
              </a:p>
            </p:txBody>
          </p:sp>
          <p:sp>
            <p:nvSpPr>
              <p:cNvPr id="79065" name="Rectangle 203"/>
              <p:cNvSpPr>
                <a:spLocks noChangeArrowheads="1"/>
              </p:cNvSpPr>
              <p:nvPr/>
            </p:nvSpPr>
            <p:spPr bwMode="auto">
              <a:xfrm>
                <a:off x="2003" y="2992"/>
                <a:ext cx="398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700" b="1">
                    <a:solidFill>
                      <a:srgbClr val="000000"/>
                    </a:solidFill>
                  </a:rPr>
                  <a:t>             </a:t>
                </a:r>
                <a:endParaRPr kumimoji="1" lang="en-US" altLang="zh-CN" sz="2400" b="1"/>
              </a:p>
            </p:txBody>
          </p:sp>
          <p:sp>
            <p:nvSpPr>
              <p:cNvPr id="79066" name="Rectangle 204"/>
              <p:cNvSpPr>
                <a:spLocks noChangeArrowheads="1"/>
              </p:cNvSpPr>
              <p:nvPr/>
            </p:nvSpPr>
            <p:spPr bwMode="auto">
              <a:xfrm>
                <a:off x="2868" y="3001"/>
                <a:ext cx="40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1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叶结点</a:t>
                </a:r>
                <a:endParaRPr kumimoji="1" lang="zh-CN" altLang="en-US" sz="3200" b="1"/>
              </a:p>
            </p:txBody>
          </p:sp>
        </p:grpSp>
        <p:sp>
          <p:nvSpPr>
            <p:cNvPr id="78855" name="Rectangle 206"/>
            <p:cNvSpPr>
              <a:spLocks noChangeArrowheads="1"/>
            </p:cNvSpPr>
            <p:nvPr/>
          </p:nvSpPr>
          <p:spPr bwMode="auto">
            <a:xfrm>
              <a:off x="2445" y="3428"/>
              <a:ext cx="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 b="1"/>
            </a:p>
          </p:txBody>
        </p:sp>
        <p:sp>
          <p:nvSpPr>
            <p:cNvPr id="78856" name="Line 207"/>
            <p:cNvSpPr>
              <a:spLocks noChangeShapeType="1"/>
            </p:cNvSpPr>
            <p:nvPr/>
          </p:nvSpPr>
          <p:spPr bwMode="auto">
            <a:xfrm>
              <a:off x="3072" y="1491"/>
              <a:ext cx="1" cy="23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7" name="Freeform 208"/>
            <p:cNvSpPr>
              <a:spLocks noChangeArrowheads="1"/>
            </p:cNvSpPr>
            <p:nvPr/>
          </p:nvSpPr>
          <p:spPr bwMode="auto">
            <a:xfrm>
              <a:off x="2352" y="1722"/>
              <a:ext cx="1534" cy="6"/>
            </a:xfrm>
            <a:custGeom>
              <a:avLst/>
              <a:gdLst>
                <a:gd name="T0" fmla="*/ 0 w 1534"/>
                <a:gd name="T1" fmla="*/ 6 h 6"/>
                <a:gd name="T2" fmla="*/ 1534 w 1534"/>
                <a:gd name="T3" fmla="*/ 0 h 6"/>
                <a:gd name="T4" fmla="*/ 0 60000 65536"/>
                <a:gd name="T5" fmla="*/ 0 60000 65536"/>
                <a:gd name="T6" fmla="*/ 0 w 1534"/>
                <a:gd name="T7" fmla="*/ 0 h 6"/>
                <a:gd name="T8" fmla="*/ 1534 w 1534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34" h="6">
                  <a:moveTo>
                    <a:pt x="0" y="6"/>
                  </a:moveTo>
                  <a:lnTo>
                    <a:pt x="1534" y="0"/>
                  </a:lnTo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78858" name="Group 211"/>
            <p:cNvGrpSpPr>
              <a:grpSpLocks/>
            </p:cNvGrpSpPr>
            <p:nvPr/>
          </p:nvGrpSpPr>
          <p:grpSpPr bwMode="auto">
            <a:xfrm>
              <a:off x="3810" y="1728"/>
              <a:ext cx="121" cy="303"/>
              <a:chOff x="3866" y="1960"/>
              <a:chExt cx="121" cy="303"/>
            </a:xfrm>
          </p:grpSpPr>
          <p:sp>
            <p:nvSpPr>
              <p:cNvPr id="78870" name="Line 209"/>
              <p:cNvSpPr>
                <a:spLocks noChangeShapeType="1"/>
              </p:cNvSpPr>
              <p:nvPr/>
            </p:nvSpPr>
            <p:spPr bwMode="auto">
              <a:xfrm>
                <a:off x="3924" y="1960"/>
                <a:ext cx="4" cy="19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1" name="Freeform 210"/>
              <p:cNvSpPr>
                <a:spLocks/>
              </p:cNvSpPr>
              <p:nvPr/>
            </p:nvSpPr>
            <p:spPr bwMode="auto">
              <a:xfrm>
                <a:off x="3866" y="2146"/>
                <a:ext cx="121" cy="117"/>
              </a:xfrm>
              <a:custGeom>
                <a:avLst/>
                <a:gdLst>
                  <a:gd name="T0" fmla="*/ 0 w 121"/>
                  <a:gd name="T1" fmla="*/ 0 h 117"/>
                  <a:gd name="T2" fmla="*/ 62 w 121"/>
                  <a:gd name="T3" fmla="*/ 117 h 117"/>
                  <a:gd name="T4" fmla="*/ 121 w 121"/>
                  <a:gd name="T5" fmla="*/ 0 h 117"/>
                  <a:gd name="T6" fmla="*/ 0 w 121"/>
                  <a:gd name="T7" fmla="*/ 0 h 1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"/>
                  <a:gd name="T13" fmla="*/ 0 h 117"/>
                  <a:gd name="T14" fmla="*/ 121 w 121"/>
                  <a:gd name="T15" fmla="*/ 117 h 1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" h="117">
                    <a:moveTo>
                      <a:pt x="0" y="0"/>
                    </a:moveTo>
                    <a:lnTo>
                      <a:pt x="62" y="117"/>
                    </a:lnTo>
                    <a:lnTo>
                      <a:pt x="1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8859" name="Group 214"/>
            <p:cNvGrpSpPr>
              <a:grpSpLocks/>
            </p:cNvGrpSpPr>
            <p:nvPr/>
          </p:nvGrpSpPr>
          <p:grpSpPr bwMode="auto">
            <a:xfrm>
              <a:off x="2290" y="1728"/>
              <a:ext cx="121" cy="303"/>
              <a:chOff x="2346" y="1960"/>
              <a:chExt cx="121" cy="303"/>
            </a:xfrm>
          </p:grpSpPr>
          <p:sp>
            <p:nvSpPr>
              <p:cNvPr id="78868" name="Line 212"/>
              <p:cNvSpPr>
                <a:spLocks noChangeShapeType="1"/>
              </p:cNvSpPr>
              <p:nvPr/>
            </p:nvSpPr>
            <p:spPr bwMode="auto">
              <a:xfrm>
                <a:off x="2408" y="1960"/>
                <a:ext cx="1" cy="19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69" name="Freeform 213"/>
              <p:cNvSpPr>
                <a:spLocks/>
              </p:cNvSpPr>
              <p:nvPr/>
            </p:nvSpPr>
            <p:spPr bwMode="auto">
              <a:xfrm>
                <a:off x="2346" y="2146"/>
                <a:ext cx="121" cy="117"/>
              </a:xfrm>
              <a:custGeom>
                <a:avLst/>
                <a:gdLst>
                  <a:gd name="T0" fmla="*/ 0 w 121"/>
                  <a:gd name="T1" fmla="*/ 0 h 117"/>
                  <a:gd name="T2" fmla="*/ 62 w 121"/>
                  <a:gd name="T3" fmla="*/ 117 h 117"/>
                  <a:gd name="T4" fmla="*/ 121 w 121"/>
                  <a:gd name="T5" fmla="*/ 0 h 117"/>
                  <a:gd name="T6" fmla="*/ 0 w 121"/>
                  <a:gd name="T7" fmla="*/ 0 h 1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"/>
                  <a:gd name="T13" fmla="*/ 0 h 117"/>
                  <a:gd name="T14" fmla="*/ 121 w 121"/>
                  <a:gd name="T15" fmla="*/ 117 h 1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" h="117">
                    <a:moveTo>
                      <a:pt x="0" y="0"/>
                    </a:moveTo>
                    <a:lnTo>
                      <a:pt x="62" y="117"/>
                    </a:lnTo>
                    <a:lnTo>
                      <a:pt x="1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8860" name="Line 215"/>
            <p:cNvSpPr>
              <a:spLocks noChangeShapeType="1"/>
            </p:cNvSpPr>
            <p:nvPr/>
          </p:nvSpPr>
          <p:spPr bwMode="auto">
            <a:xfrm>
              <a:off x="2400" y="2211"/>
              <a:ext cx="1" cy="23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1" name="Line 216"/>
            <p:cNvSpPr>
              <a:spLocks noChangeShapeType="1"/>
            </p:cNvSpPr>
            <p:nvPr/>
          </p:nvSpPr>
          <p:spPr bwMode="auto">
            <a:xfrm>
              <a:off x="1680" y="2448"/>
              <a:ext cx="152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8862" name="Group 219"/>
            <p:cNvGrpSpPr>
              <a:grpSpLocks/>
            </p:cNvGrpSpPr>
            <p:nvPr/>
          </p:nvGrpSpPr>
          <p:grpSpPr bwMode="auto">
            <a:xfrm>
              <a:off x="3138" y="2448"/>
              <a:ext cx="121" cy="303"/>
              <a:chOff x="3146" y="2676"/>
              <a:chExt cx="121" cy="303"/>
            </a:xfrm>
          </p:grpSpPr>
          <p:sp>
            <p:nvSpPr>
              <p:cNvPr id="78866" name="Line 217"/>
              <p:cNvSpPr>
                <a:spLocks noChangeShapeType="1"/>
              </p:cNvSpPr>
              <p:nvPr/>
            </p:nvSpPr>
            <p:spPr bwMode="auto">
              <a:xfrm>
                <a:off x="3208" y="2676"/>
                <a:ext cx="1" cy="19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67" name="Freeform 218"/>
              <p:cNvSpPr>
                <a:spLocks/>
              </p:cNvSpPr>
              <p:nvPr/>
            </p:nvSpPr>
            <p:spPr bwMode="auto">
              <a:xfrm>
                <a:off x="3146" y="2862"/>
                <a:ext cx="121" cy="117"/>
              </a:xfrm>
              <a:custGeom>
                <a:avLst/>
                <a:gdLst>
                  <a:gd name="T0" fmla="*/ 0 w 121"/>
                  <a:gd name="T1" fmla="*/ 0 h 117"/>
                  <a:gd name="T2" fmla="*/ 62 w 121"/>
                  <a:gd name="T3" fmla="*/ 117 h 117"/>
                  <a:gd name="T4" fmla="*/ 121 w 121"/>
                  <a:gd name="T5" fmla="*/ 0 h 117"/>
                  <a:gd name="T6" fmla="*/ 0 w 121"/>
                  <a:gd name="T7" fmla="*/ 0 h 1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"/>
                  <a:gd name="T13" fmla="*/ 0 h 117"/>
                  <a:gd name="T14" fmla="*/ 121 w 121"/>
                  <a:gd name="T15" fmla="*/ 117 h 1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" h="117">
                    <a:moveTo>
                      <a:pt x="0" y="0"/>
                    </a:moveTo>
                    <a:lnTo>
                      <a:pt x="62" y="117"/>
                    </a:lnTo>
                    <a:lnTo>
                      <a:pt x="1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8863" name="Group 222"/>
            <p:cNvGrpSpPr>
              <a:grpSpLocks/>
            </p:cNvGrpSpPr>
            <p:nvPr/>
          </p:nvGrpSpPr>
          <p:grpSpPr bwMode="auto">
            <a:xfrm>
              <a:off x="1618" y="2448"/>
              <a:ext cx="121" cy="303"/>
              <a:chOff x="1626" y="2676"/>
              <a:chExt cx="121" cy="303"/>
            </a:xfrm>
          </p:grpSpPr>
          <p:sp>
            <p:nvSpPr>
              <p:cNvPr id="78864" name="Line 220"/>
              <p:cNvSpPr>
                <a:spLocks noChangeShapeType="1"/>
              </p:cNvSpPr>
              <p:nvPr/>
            </p:nvSpPr>
            <p:spPr bwMode="auto">
              <a:xfrm>
                <a:off x="1688" y="2676"/>
                <a:ext cx="1" cy="19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65" name="Freeform 221"/>
              <p:cNvSpPr>
                <a:spLocks/>
              </p:cNvSpPr>
              <p:nvPr/>
            </p:nvSpPr>
            <p:spPr bwMode="auto">
              <a:xfrm>
                <a:off x="1626" y="2862"/>
                <a:ext cx="121" cy="117"/>
              </a:xfrm>
              <a:custGeom>
                <a:avLst/>
                <a:gdLst>
                  <a:gd name="T0" fmla="*/ 0 w 121"/>
                  <a:gd name="T1" fmla="*/ 0 h 117"/>
                  <a:gd name="T2" fmla="*/ 62 w 121"/>
                  <a:gd name="T3" fmla="*/ 117 h 117"/>
                  <a:gd name="T4" fmla="*/ 121 w 121"/>
                  <a:gd name="T5" fmla="*/ 0 h 117"/>
                  <a:gd name="T6" fmla="*/ 0 w 121"/>
                  <a:gd name="T7" fmla="*/ 0 h 1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"/>
                  <a:gd name="T13" fmla="*/ 0 h 117"/>
                  <a:gd name="T14" fmla="*/ 121 w 121"/>
                  <a:gd name="T15" fmla="*/ 117 h 1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" h="117">
                    <a:moveTo>
                      <a:pt x="0" y="0"/>
                    </a:moveTo>
                    <a:lnTo>
                      <a:pt x="62" y="117"/>
                    </a:lnTo>
                    <a:lnTo>
                      <a:pt x="1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78853" name="Text Box 224"/>
          <p:cNvSpPr txBox="1">
            <a:spLocks noChangeArrowheads="1"/>
          </p:cNvSpPr>
          <p:nvPr/>
        </p:nvSpPr>
        <p:spPr bwMode="auto">
          <a:xfrm>
            <a:off x="3203575" y="5589588"/>
            <a:ext cx="2957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图</a:t>
            </a:r>
            <a:r>
              <a:rPr lang="en-US" altLang="zh-CN" b="1"/>
              <a:t>1.9  </a:t>
            </a:r>
            <a:r>
              <a:rPr lang="zh-CN" altLang="en-US" b="1"/>
              <a:t>一个层次模型的示例</a:t>
            </a:r>
          </a:p>
        </p:txBody>
      </p:sp>
    </p:spTree>
    <p:extLst>
      <p:ext uri="{BB962C8B-B14F-4D97-AF65-F5344CB8AC3E}">
        <p14:creationId xmlns:p14="http://schemas.microsoft.com/office/powerpoint/2010/main" val="20124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层次模型的数据结构（续）</a:t>
            </a:r>
            <a:endParaRPr lang="en-US" altLang="zh-CN" sz="360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2875"/>
            <a:ext cx="8763000" cy="4191000"/>
          </a:xfrm>
        </p:spPr>
        <p:txBody>
          <a:bodyPr/>
          <a:lstStyle/>
          <a:p>
            <a:pPr algn="just" eaLnBrk="1" hangingPunct="1"/>
            <a:r>
              <a:rPr lang="zh-CN" altLang="en-US" dirty="0" smtClean="0"/>
              <a:t>层次模型的特点：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 smtClean="0"/>
              <a:t>结点的双亲是唯一的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 smtClean="0"/>
              <a:t>只能直接处理</a:t>
            </a:r>
            <a:r>
              <a:rPr lang="zh-CN" altLang="en-US" b="1" dirty="0" smtClean="0"/>
              <a:t>一对多</a:t>
            </a:r>
            <a:r>
              <a:rPr lang="zh-CN" altLang="en-US" dirty="0" smtClean="0"/>
              <a:t>的实体联系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 smtClean="0"/>
              <a:t>每个记录类型可以定义一个排序字段，也称为码字段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 smtClean="0"/>
              <a:t>任何记录值只有按其路径查看时，才能显出它的全部意义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 smtClean="0"/>
              <a:t>没有一个子女记录值能够脱离双亲记录值而独立存在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271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层次模型的数据结构（续）</a:t>
            </a:r>
            <a:endParaRPr lang="en-US" altLang="zh-CN" sz="3600" smtClean="0"/>
          </a:p>
        </p:txBody>
      </p:sp>
      <p:sp>
        <p:nvSpPr>
          <p:cNvPr id="8089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700338" y="5661025"/>
            <a:ext cx="4330700" cy="376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smtClean="0"/>
              <a:t>图</a:t>
            </a:r>
            <a:r>
              <a:rPr lang="en-US" altLang="zh-CN" sz="1800" smtClean="0"/>
              <a:t>1.10  </a:t>
            </a:r>
            <a:r>
              <a:rPr lang="zh-CN" altLang="en-US" sz="1800" smtClean="0"/>
              <a:t>教员学生层次数据库模型 </a:t>
            </a:r>
          </a:p>
        </p:txBody>
      </p:sp>
      <p:pic>
        <p:nvPicPr>
          <p:cNvPr id="80900" name="Picture 2052" descr="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69850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6775" name="AutoShape 2055"/>
          <p:cNvSpPr>
            <a:spLocks noChangeArrowheads="1"/>
          </p:cNvSpPr>
          <p:nvPr/>
        </p:nvSpPr>
        <p:spPr bwMode="auto">
          <a:xfrm>
            <a:off x="6804025" y="1773238"/>
            <a:ext cx="1706563" cy="503237"/>
          </a:xfrm>
          <a:prstGeom prst="wedgeEllipseCallout">
            <a:avLst>
              <a:gd name="adj1" fmla="val -49347"/>
              <a:gd name="adj2" fmla="val 73028"/>
            </a:avLst>
          </a:prstGeom>
          <a:solidFill>
            <a:srgbClr val="FF99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</a:t>
            </a:r>
            <a:r>
              <a:rPr lang="zh-CN" altLang="en-US" b="1"/>
              <a:t>根结点</a:t>
            </a:r>
          </a:p>
        </p:txBody>
      </p:sp>
      <p:sp>
        <p:nvSpPr>
          <p:cNvPr id="416776" name="AutoShape 2056"/>
          <p:cNvSpPr>
            <a:spLocks noChangeArrowheads="1"/>
          </p:cNvSpPr>
          <p:nvPr/>
        </p:nvSpPr>
        <p:spPr bwMode="auto">
          <a:xfrm>
            <a:off x="0" y="1773238"/>
            <a:ext cx="2771775" cy="1582737"/>
          </a:xfrm>
          <a:prstGeom prst="cloudCallout">
            <a:avLst>
              <a:gd name="adj1" fmla="val 25486"/>
              <a:gd name="adj2" fmla="val 49597"/>
            </a:avLst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B33F1"/>
                </a:solidFill>
              </a:rPr>
              <a:t>记录型系的子女结点</a:t>
            </a:r>
          </a:p>
          <a:p>
            <a:pPr eaLnBrk="1" hangingPunct="1"/>
            <a:r>
              <a:rPr lang="zh-CN" altLang="en-US" b="1">
                <a:solidFill>
                  <a:srgbClr val="FB33F1"/>
                </a:solidFill>
              </a:rPr>
              <a:t>记录型教员的双亲结点</a:t>
            </a:r>
          </a:p>
        </p:txBody>
      </p:sp>
      <p:sp>
        <p:nvSpPr>
          <p:cNvPr id="416777" name="AutoShape 2057"/>
          <p:cNvSpPr>
            <a:spLocks noChangeArrowheads="1"/>
          </p:cNvSpPr>
          <p:nvPr/>
        </p:nvSpPr>
        <p:spPr bwMode="auto">
          <a:xfrm>
            <a:off x="7812088" y="3068638"/>
            <a:ext cx="1331912" cy="576262"/>
          </a:xfrm>
          <a:prstGeom prst="cloudCallout">
            <a:avLst>
              <a:gd name="adj1" fmla="val -38083"/>
              <a:gd name="adj2" fmla="val 61296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/>
              <a:t>叶结点</a:t>
            </a:r>
          </a:p>
        </p:txBody>
      </p:sp>
      <p:sp>
        <p:nvSpPr>
          <p:cNvPr id="416778" name="AutoShape 2058"/>
          <p:cNvSpPr>
            <a:spLocks noChangeArrowheads="1"/>
          </p:cNvSpPr>
          <p:nvPr/>
        </p:nvSpPr>
        <p:spPr bwMode="auto">
          <a:xfrm>
            <a:off x="5867400" y="4581525"/>
            <a:ext cx="1331913" cy="576263"/>
          </a:xfrm>
          <a:prstGeom prst="cloudCallout">
            <a:avLst>
              <a:gd name="adj1" fmla="val -84685"/>
              <a:gd name="adj2" fmla="val 4819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/>
              <a:t>叶结点</a:t>
            </a:r>
          </a:p>
        </p:txBody>
      </p:sp>
      <p:sp>
        <p:nvSpPr>
          <p:cNvPr id="416779" name="AutoShape 2059"/>
          <p:cNvSpPr>
            <a:spLocks noChangeArrowheads="1"/>
          </p:cNvSpPr>
          <p:nvPr/>
        </p:nvSpPr>
        <p:spPr bwMode="auto">
          <a:xfrm>
            <a:off x="3851275" y="1125538"/>
            <a:ext cx="914400" cy="914400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005F5"/>
                </a:solidFill>
              </a:rPr>
              <a:t>字段</a:t>
            </a:r>
          </a:p>
        </p:txBody>
      </p:sp>
    </p:spTree>
    <p:extLst>
      <p:ext uri="{BB962C8B-B14F-4D97-AF65-F5344CB8AC3E}">
        <p14:creationId xmlns:p14="http://schemas.microsoft.com/office/powerpoint/2010/main" val="25327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5" grpId="0" animBg="1"/>
      <p:bldP spid="416776" grpId="0" animBg="1"/>
      <p:bldP spid="416777" grpId="0" animBg="1"/>
      <p:bldP spid="416778" grpId="0" animBg="1"/>
      <p:bldP spid="41677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93392-9263-426A-99C3-2857065E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层次模型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19CAF-6994-4222-B8E0-0A409D75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EC0E28-1FEB-4443-946E-DB8FD289A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0" y="1623258"/>
            <a:ext cx="8378019" cy="43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4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2. </a:t>
            </a:r>
            <a:r>
              <a:rPr lang="zh-CN" altLang="en-US" sz="3600" smtClean="0"/>
              <a:t>层次模型的数据操纵与完整性约束 </a:t>
            </a: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931150" cy="485616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层次模型的数据操纵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 smtClean="0"/>
              <a:t>查询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 smtClean="0"/>
              <a:t>插入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 smtClean="0"/>
              <a:t>删除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 smtClean="0"/>
              <a:t>更新 </a:t>
            </a:r>
          </a:p>
        </p:txBody>
      </p:sp>
    </p:spTree>
    <p:extLst>
      <p:ext uri="{BB962C8B-B14F-4D97-AF65-F5344CB8AC3E}">
        <p14:creationId xmlns:p14="http://schemas.microsoft.com/office/powerpoint/2010/main" val="28098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563563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层次模型的完整性约束条件（续）</a:t>
            </a:r>
          </a:p>
        </p:txBody>
      </p:sp>
      <p:sp>
        <p:nvSpPr>
          <p:cNvPr id="839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层次模型的完整性约束条件 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 smtClean="0"/>
              <a:t>无相应的双亲结点值就不能插入子女结点值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 smtClean="0"/>
              <a:t>如果删除双亲结点值，则相应的子女结点值也被同时删除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 smtClean="0"/>
              <a:t>更新操作时，应更新所有相应记录，以保证数据的一致性</a:t>
            </a:r>
          </a:p>
        </p:txBody>
      </p:sp>
    </p:spTree>
    <p:extLst>
      <p:ext uri="{BB962C8B-B14F-4D97-AF65-F5344CB8AC3E}">
        <p14:creationId xmlns:p14="http://schemas.microsoft.com/office/powerpoint/2010/main" val="28444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3.</a:t>
            </a:r>
            <a:r>
              <a:rPr lang="zh-CN" altLang="en-US" sz="3600" smtClean="0"/>
              <a:t>层次模型的优缺点</a:t>
            </a:r>
            <a:endParaRPr lang="zh-CN" altLang="en-US" sz="3600" smtClean="0">
              <a:solidFill>
                <a:schemeClr val="tx1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43926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mtClean="0"/>
              <a:t>优点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层次模型的数据结构比较简单清晰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查询效率高，性能优于关系模型，不低于网状模型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mtClean="0"/>
              <a:t>层次数据模型提供了良好的完整性支持</a:t>
            </a:r>
            <a:endParaRPr lang="zh-CN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缺点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结点之间的多对多联系表示不自然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对插入和删除操作的限制多，应用程序的编写比较复杂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查询子女结点必须通过双亲结点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层次命令趋于程序化 </a:t>
            </a:r>
          </a:p>
        </p:txBody>
      </p:sp>
    </p:spTree>
    <p:extLst>
      <p:ext uri="{BB962C8B-B14F-4D97-AF65-F5344CB8AC3E}">
        <p14:creationId xmlns:p14="http://schemas.microsoft.com/office/powerpoint/2010/main" val="12488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1.  </a:t>
            </a:r>
            <a:r>
              <a:rPr lang="zh-CN" altLang="en-US" sz="3600" smtClean="0"/>
              <a:t>网状模型的数据结构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41438"/>
            <a:ext cx="7543800" cy="47815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网状模型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满足下面两个条件的基本层次联系的集合：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允许一个以上的结点无双亲；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2. </a:t>
            </a:r>
            <a:r>
              <a:rPr lang="zh-CN" altLang="en-US" sz="2800" dirty="0" smtClean="0"/>
              <a:t>一个结点可以有多于一个的双亲。</a:t>
            </a:r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81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BEF6A-0822-4B5B-B2E2-F2F4D70C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2DD60-B41E-4D1D-91F8-D6194B99B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学习环境</a:t>
            </a:r>
            <a:endParaRPr lang="en-US" altLang="zh-CN" dirty="0"/>
          </a:p>
          <a:p>
            <a:pPr lvl="1"/>
            <a:r>
              <a:rPr lang="zh-CN" altLang="en-US" dirty="0"/>
              <a:t>平台：超星学习通、中国大学</a:t>
            </a:r>
            <a:r>
              <a:rPr lang="en-US" altLang="zh-CN" dirty="0" err="1"/>
              <a:t>Mooc</a:t>
            </a:r>
            <a:r>
              <a:rPr lang="zh-CN" altLang="en-US" dirty="0"/>
              <a:t>、</a:t>
            </a:r>
            <a:r>
              <a:rPr lang="en-US" altLang="zh-CN" dirty="0"/>
              <a:t>PTA</a:t>
            </a:r>
          </a:p>
          <a:p>
            <a:pPr lvl="1"/>
            <a:r>
              <a:rPr lang="zh-CN" altLang="en-US" dirty="0"/>
              <a:t>资料：课后习题、实验手册、平台作业和测验</a:t>
            </a:r>
            <a:endParaRPr lang="en-US" altLang="zh-CN" dirty="0"/>
          </a:p>
          <a:p>
            <a:r>
              <a:rPr lang="zh-CN" altLang="en-US" dirty="0"/>
              <a:t>相关链接</a:t>
            </a:r>
            <a:endParaRPr lang="en-US" altLang="zh-CN" dirty="0"/>
          </a:p>
          <a:p>
            <a:pPr lvl="1"/>
            <a:r>
              <a:rPr lang="zh-CN" altLang="en-US" sz="1800" dirty="0" smtClean="0"/>
              <a:t>公开课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2"/>
            <a:r>
              <a:rPr lang="zh-CN" altLang="en-US" sz="1400" dirty="0"/>
              <a:t>浙大大学，陈岭，网易云课堂 </a:t>
            </a:r>
            <a:r>
              <a:rPr lang="en-US" altLang="zh-CN" sz="1600" dirty="0">
                <a:hlinkClick r:id="rId2"/>
              </a:rPr>
              <a:t>https://www.bilibili.com/video/av32704556</a:t>
            </a:r>
            <a:endParaRPr lang="en-US" altLang="zh-CN" sz="1600" dirty="0"/>
          </a:p>
          <a:p>
            <a:pPr lvl="2"/>
            <a:r>
              <a:rPr lang="zh-CN" altLang="en-US" sz="1600" dirty="0"/>
              <a:t>中国人民大学，王珊 </a:t>
            </a:r>
            <a:r>
              <a:rPr lang="en-US" altLang="zh-CN" sz="1600" dirty="0"/>
              <a:t>https://www.bilibili.com/video/BV13J411J7Vu</a:t>
            </a:r>
          </a:p>
          <a:p>
            <a:pPr lvl="2"/>
            <a:r>
              <a:rPr lang="zh-CN" altLang="en-US" sz="1600" dirty="0"/>
              <a:t>中国人民大学，王珊 </a:t>
            </a:r>
            <a:r>
              <a:rPr lang="en-US" altLang="zh-CN" sz="1600" dirty="0">
                <a:hlinkClick r:id="rId3"/>
              </a:rPr>
              <a:t>http://chinadb.ruc.edu.cn/home/nav/1</a:t>
            </a:r>
            <a:endParaRPr lang="en-US" altLang="zh-CN" sz="1600" dirty="0"/>
          </a:p>
          <a:p>
            <a:pPr marL="671195" lvl="2" indent="0">
              <a:buNone/>
            </a:pPr>
            <a:endParaRPr lang="en-US" altLang="zh-CN" sz="1600" dirty="0"/>
          </a:p>
          <a:p>
            <a:pPr marL="671195" lvl="2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846502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网状模型的数据结构（续）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smtClean="0"/>
              <a:t>表示方法（与层次数据模型相同）</a:t>
            </a:r>
            <a:endParaRPr lang="en-US" altLang="zh-CN" smtClean="0"/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</a:rPr>
              <a:t>实体型</a:t>
            </a:r>
            <a:r>
              <a:rPr lang="zh-CN" altLang="en-US" smtClean="0"/>
              <a:t>：用记录类型描述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           每个结点表示一个记录类型（实体）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</a:rPr>
              <a:t>属性</a:t>
            </a:r>
            <a:r>
              <a:rPr lang="zh-CN" altLang="en-US" smtClean="0"/>
              <a:t>：用字段描述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        每个记录类型可包含若干个字段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</a:rPr>
              <a:t>联系</a:t>
            </a:r>
            <a:r>
              <a:rPr lang="zh-CN" altLang="en-US" smtClean="0"/>
              <a:t>：用结点之间的连线表示记录类型（实体）之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        间的</a:t>
            </a:r>
            <a:r>
              <a:rPr lang="zh-CN" altLang="en-US" smtClean="0">
                <a:solidFill>
                  <a:srgbClr val="5F9F25"/>
                </a:solidFill>
              </a:rPr>
              <a:t>一对多的父子联系</a:t>
            </a:r>
          </a:p>
        </p:txBody>
      </p:sp>
    </p:spTree>
    <p:extLst>
      <p:ext uri="{BB962C8B-B14F-4D97-AF65-F5344CB8AC3E}">
        <p14:creationId xmlns:p14="http://schemas.microsoft.com/office/powerpoint/2010/main" val="14211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网状模型的数据结构（续）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772400" cy="43307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网状模型与层次模型的区别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mtClean="0"/>
              <a:t>网状模型允许多个结点没有双亲结点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mtClean="0"/>
              <a:t>网状模型允许结点有多个双亲结点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mtClean="0"/>
              <a:t>网状模型允许两个结点之间有多种联系（复合联系）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mtClean="0"/>
              <a:t>网状模型可以更直接地描述现实世界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mtClean="0"/>
              <a:t>层次模型实际上是网状模型的一个特例</a:t>
            </a:r>
          </a:p>
        </p:txBody>
      </p:sp>
    </p:spTree>
    <p:extLst>
      <p:ext uri="{BB962C8B-B14F-4D97-AF65-F5344CB8AC3E}">
        <p14:creationId xmlns:p14="http://schemas.microsoft.com/office/powerpoint/2010/main" val="7399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网状模型的数据结构（续）</a:t>
            </a:r>
          </a:p>
        </p:txBody>
      </p:sp>
      <p:sp>
        <p:nvSpPr>
          <p:cNvPr id="1028" name="Rectangle 1337"/>
          <p:cNvSpPr>
            <a:spLocks noChangeArrowheads="1"/>
          </p:cNvSpPr>
          <p:nvPr/>
        </p:nvSpPr>
        <p:spPr bwMode="auto">
          <a:xfrm>
            <a:off x="468313" y="930275"/>
            <a:ext cx="83820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/>
              <a:t>网状模型中子女结点与双亲结点的联系可以不唯一</a:t>
            </a:r>
          </a:p>
          <a:p>
            <a:pPr lvl="1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/>
              <a:t>要为每个联系命名，并指出与该联系有关的双亲记录和子女记录 </a:t>
            </a:r>
          </a:p>
        </p:txBody>
      </p:sp>
      <p:sp>
        <p:nvSpPr>
          <p:cNvPr id="295224" name="AutoShape 1336"/>
          <p:cNvSpPr>
            <a:spLocks noChangeArrowheads="1"/>
          </p:cNvSpPr>
          <p:nvPr/>
        </p:nvSpPr>
        <p:spPr bwMode="auto">
          <a:xfrm>
            <a:off x="468313" y="3068638"/>
            <a:ext cx="2232025" cy="1152525"/>
          </a:xfrm>
          <a:prstGeom prst="cloudCallout">
            <a:avLst>
              <a:gd name="adj1" fmla="val 86083"/>
              <a:gd name="adj2" fmla="val 34505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B33F1"/>
                </a:solidFill>
              </a:rPr>
              <a:t>R1</a:t>
            </a:r>
            <a:r>
              <a:rPr lang="zh-CN" altLang="en-US" sz="1600" b="1">
                <a:solidFill>
                  <a:srgbClr val="FB33F1"/>
                </a:solidFill>
              </a:rPr>
              <a:t>与</a:t>
            </a:r>
            <a:r>
              <a:rPr lang="en-US" altLang="zh-CN" sz="1600" b="1">
                <a:solidFill>
                  <a:srgbClr val="FB33F1"/>
                </a:solidFill>
              </a:rPr>
              <a:t>R3</a:t>
            </a:r>
            <a:r>
              <a:rPr lang="zh-CN" altLang="en-US" sz="1600" b="1">
                <a:solidFill>
                  <a:srgbClr val="FB33F1"/>
                </a:solidFill>
              </a:rPr>
              <a:t>之间的联系</a:t>
            </a:r>
            <a:r>
              <a:rPr lang="en-US" altLang="zh-CN" sz="1600" b="1" i="1">
                <a:solidFill>
                  <a:srgbClr val="FB33F1"/>
                </a:solidFill>
              </a:rPr>
              <a:t>L</a:t>
            </a:r>
            <a:r>
              <a:rPr lang="en-US" altLang="zh-CN" sz="1600" b="1">
                <a:solidFill>
                  <a:srgbClr val="FB33F1"/>
                </a:solidFill>
              </a:rPr>
              <a:t>1</a:t>
            </a:r>
          </a:p>
        </p:txBody>
      </p:sp>
      <p:sp>
        <p:nvSpPr>
          <p:cNvPr id="295226" name="AutoShape 1338"/>
          <p:cNvSpPr>
            <a:spLocks noChangeArrowheads="1"/>
          </p:cNvSpPr>
          <p:nvPr/>
        </p:nvSpPr>
        <p:spPr bwMode="auto">
          <a:xfrm>
            <a:off x="6948488" y="2349500"/>
            <a:ext cx="1901825" cy="1152525"/>
          </a:xfrm>
          <a:prstGeom prst="cloudCallout">
            <a:avLst>
              <a:gd name="adj1" fmla="val -120282"/>
              <a:gd name="adj2" fmla="val 94079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FB33F1"/>
                </a:solidFill>
              </a:rPr>
              <a:t>R2</a:t>
            </a:r>
            <a:r>
              <a:rPr lang="zh-CN" altLang="en-US" sz="1600" b="1">
                <a:solidFill>
                  <a:srgbClr val="FB33F1"/>
                </a:solidFill>
              </a:rPr>
              <a:t>与</a:t>
            </a:r>
            <a:r>
              <a:rPr lang="en-US" altLang="zh-CN" sz="1600" b="1">
                <a:solidFill>
                  <a:srgbClr val="FB33F1"/>
                </a:solidFill>
              </a:rPr>
              <a:t>R3</a:t>
            </a:r>
            <a:r>
              <a:rPr lang="zh-CN" altLang="en-US" sz="1600" b="1">
                <a:solidFill>
                  <a:srgbClr val="FB33F1"/>
                </a:solidFill>
              </a:rPr>
              <a:t>之间的联系</a:t>
            </a:r>
            <a:r>
              <a:rPr lang="en-US" altLang="zh-CN" sz="1600" b="1" i="1">
                <a:solidFill>
                  <a:srgbClr val="FB33F1"/>
                </a:solidFill>
              </a:rPr>
              <a:t>L</a:t>
            </a:r>
            <a:r>
              <a:rPr lang="en-US" altLang="zh-CN" sz="1600" b="1">
                <a:solidFill>
                  <a:srgbClr val="FB33F1"/>
                </a:solidFill>
              </a:rPr>
              <a:t>2</a:t>
            </a:r>
            <a:r>
              <a:rPr lang="en-US" altLang="zh-CN" sz="1600" b="1"/>
              <a:t> </a:t>
            </a:r>
            <a:endParaRPr lang="en-US" altLang="zh-CN" sz="1600"/>
          </a:p>
        </p:txBody>
      </p:sp>
      <p:graphicFrame>
        <p:nvGraphicFramePr>
          <p:cNvPr id="557056" name="Object 1024"/>
          <p:cNvGraphicFramePr>
            <a:graphicFrameLocks noChangeAspect="1"/>
          </p:cNvGraphicFramePr>
          <p:nvPr>
            <p:ph sz="half" idx="2"/>
          </p:nvPr>
        </p:nvGraphicFramePr>
        <p:xfrm>
          <a:off x="3113088" y="2852738"/>
          <a:ext cx="2630487" cy="30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3" imgW="8203175" imgH="8711111" progId="Photoshop.Image.7">
                  <p:embed/>
                </p:oleObj>
              </mc:Choice>
              <mc:Fallback>
                <p:oleObj name="Image" r:id="rId3" imgW="8203175" imgH="8711111" progId="Photoshop.Image.7">
                  <p:embed/>
                  <p:pic>
                    <p:nvPicPr>
                      <p:cNvPr id="55705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2852738"/>
                        <a:ext cx="2630487" cy="308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BBBBBB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1031"/>
          <p:cNvSpPr>
            <a:spLocks noChangeArrowheads="1"/>
          </p:cNvSpPr>
          <p:nvPr/>
        </p:nvSpPr>
        <p:spPr bwMode="auto">
          <a:xfrm>
            <a:off x="3563938" y="6091238"/>
            <a:ext cx="1876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/>
              <a:t>网状模型的例子 </a:t>
            </a:r>
          </a:p>
        </p:txBody>
      </p:sp>
    </p:spTree>
    <p:extLst>
      <p:ext uri="{BB962C8B-B14F-4D97-AF65-F5344CB8AC3E}">
        <p14:creationId xmlns:p14="http://schemas.microsoft.com/office/powerpoint/2010/main" val="21097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55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5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5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224" grpId="0" animBg="1"/>
      <p:bldP spid="295226" grpId="0" animBg="1"/>
      <p:bldP spid="103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网状模型的数据结构（续）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多对多联系在网状模型中的表示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mtClean="0"/>
              <a:t>用网状模型</a:t>
            </a:r>
            <a:r>
              <a:rPr lang="zh-CN" altLang="en-US" smtClean="0">
                <a:solidFill>
                  <a:srgbClr val="5F9F25"/>
                </a:solidFill>
              </a:rPr>
              <a:t>间接</a:t>
            </a:r>
            <a:r>
              <a:rPr lang="zh-CN" altLang="en-US" smtClean="0"/>
              <a:t>表示多对多联系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mtClean="0"/>
              <a:t>方法：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将多对多联系</a:t>
            </a:r>
            <a:r>
              <a:rPr lang="zh-CN" altLang="en-US" smtClean="0">
                <a:solidFill>
                  <a:srgbClr val="5F9F25"/>
                </a:solidFill>
              </a:rPr>
              <a:t>直接</a:t>
            </a:r>
            <a:r>
              <a:rPr lang="zh-CN" altLang="en-US" smtClean="0"/>
              <a:t>分解成一对多联系</a:t>
            </a:r>
          </a:p>
        </p:txBody>
      </p:sp>
    </p:spTree>
    <p:extLst>
      <p:ext uri="{BB962C8B-B14F-4D97-AF65-F5344CB8AC3E}">
        <p14:creationId xmlns:p14="http://schemas.microsoft.com/office/powerpoint/2010/main" val="39621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网状模型的数据结构（续）</a:t>
            </a:r>
          </a:p>
        </p:txBody>
      </p:sp>
      <p:sp>
        <p:nvSpPr>
          <p:cNvPr id="921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例如：一个学生可以选修若干门课程，某一课程可以被多个学生选修，学生与课程之间是多对多联系 </a:t>
            </a:r>
          </a:p>
          <a:p>
            <a:pPr lvl="1" eaLnBrk="1" hangingPunct="1">
              <a:lnSpc>
                <a:spcPct val="120000"/>
              </a:lnSpc>
              <a:buSzPct val="75000"/>
            </a:pPr>
            <a:r>
              <a:rPr lang="zh-CN" altLang="en-US" smtClean="0"/>
              <a:t>引进一个学生选课的联结记录，由</a:t>
            </a:r>
            <a:r>
              <a:rPr lang="en-US" altLang="zh-CN" smtClean="0"/>
              <a:t>3</a:t>
            </a:r>
            <a:r>
              <a:rPr lang="zh-CN" altLang="en-US" smtClean="0"/>
              <a:t>个数据项组成</a:t>
            </a:r>
          </a:p>
          <a:p>
            <a:pPr lvl="2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学号</a:t>
            </a:r>
          </a:p>
          <a:p>
            <a:pPr lvl="2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课程号</a:t>
            </a:r>
          </a:p>
          <a:p>
            <a:pPr lvl="2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成绩</a:t>
            </a:r>
          </a:p>
          <a:p>
            <a:pPr lvl="2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表示某个学生选修某一门课程及其成绩 </a:t>
            </a:r>
          </a:p>
        </p:txBody>
      </p:sp>
    </p:spTree>
    <p:extLst>
      <p:ext uri="{BB962C8B-B14F-4D97-AF65-F5344CB8AC3E}">
        <p14:creationId xmlns:p14="http://schemas.microsoft.com/office/powerpoint/2010/main" val="3561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网状模型的数据结构（续）</a:t>
            </a:r>
          </a:p>
        </p:txBody>
      </p:sp>
      <p:sp>
        <p:nvSpPr>
          <p:cNvPr id="931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84438" y="5589588"/>
            <a:ext cx="5113337" cy="3603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smtClean="0"/>
              <a:t>图</a:t>
            </a:r>
            <a:r>
              <a:rPr lang="en-US" altLang="zh-CN" sz="1800" smtClean="0"/>
              <a:t>1.13  </a:t>
            </a:r>
            <a:r>
              <a:rPr lang="zh-CN" altLang="en-US" sz="1800" smtClean="0"/>
              <a:t>学生</a:t>
            </a:r>
            <a:r>
              <a:rPr lang="en-US" altLang="zh-CN" sz="1800" smtClean="0"/>
              <a:t>/</a:t>
            </a:r>
            <a:r>
              <a:rPr lang="zh-CN" altLang="en-US" sz="1800" smtClean="0"/>
              <a:t>选课</a:t>
            </a:r>
            <a:r>
              <a:rPr lang="en-US" altLang="zh-CN" sz="1800" smtClean="0"/>
              <a:t>/</a:t>
            </a:r>
            <a:r>
              <a:rPr lang="zh-CN" altLang="en-US" sz="1800" smtClean="0"/>
              <a:t>课程的网状数据模型 </a:t>
            </a:r>
          </a:p>
        </p:txBody>
      </p:sp>
      <p:pic>
        <p:nvPicPr>
          <p:cNvPr id="93188" name="Picture 1028" descr="1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3238"/>
            <a:ext cx="7272338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0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2. </a:t>
            </a:r>
            <a:r>
              <a:rPr lang="zh-CN" altLang="en-US" sz="3600" smtClean="0"/>
              <a:t>网状模型的操纵与完整性约束</a:t>
            </a:r>
          </a:p>
        </p:txBody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924800" cy="45466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网状数据库系统（如</a:t>
            </a:r>
            <a:r>
              <a:rPr lang="en-US" altLang="zh-CN" smtClean="0"/>
              <a:t>DBTG</a:t>
            </a:r>
            <a:r>
              <a:rPr lang="zh-CN" altLang="en-US" smtClean="0"/>
              <a:t>）对数据操纵加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了一些限制，提供了一定的完整性约束</a:t>
            </a:r>
          </a:p>
          <a:p>
            <a:pPr marL="819150" lvl="1" eaLnBrk="1" hangingPunct="1">
              <a:lnSpc>
                <a:spcPct val="140000"/>
              </a:lnSpc>
            </a:pPr>
            <a:r>
              <a:rPr lang="zh-CN" altLang="en-US" smtClean="0"/>
              <a:t>码：唯一标识记录的数据项的集合 </a:t>
            </a:r>
          </a:p>
          <a:p>
            <a:pPr marL="819150" lvl="1" eaLnBrk="1" hangingPunct="1">
              <a:lnSpc>
                <a:spcPct val="140000"/>
              </a:lnSpc>
            </a:pPr>
            <a:r>
              <a:rPr lang="zh-CN" altLang="en-US" smtClean="0"/>
              <a:t>一个联系中双亲记录与子女记录之间是一对多联系</a:t>
            </a:r>
          </a:p>
          <a:p>
            <a:pPr marL="819150" lvl="1" eaLnBrk="1" hangingPunct="1">
              <a:lnSpc>
                <a:spcPct val="140000"/>
              </a:lnSpc>
            </a:pPr>
            <a:r>
              <a:rPr lang="zh-CN" altLang="en-US" smtClean="0"/>
              <a:t>支持双亲记录和子女记录之间某些约束条件 </a:t>
            </a:r>
          </a:p>
        </p:txBody>
      </p:sp>
    </p:spTree>
    <p:extLst>
      <p:ext uri="{BB962C8B-B14F-4D97-AF65-F5344CB8AC3E}">
        <p14:creationId xmlns:p14="http://schemas.microsoft.com/office/powerpoint/2010/main" val="35584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3. </a:t>
            </a:r>
            <a:r>
              <a:rPr lang="zh-CN" altLang="en-US" sz="3600" smtClean="0"/>
              <a:t>网状模型的优缺点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151812" cy="52546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 smtClean="0"/>
              <a:t>优点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能够更为直接地描述现实世界，如一个结点可以有多个双亲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具有良好的性能，存取效率较高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缺点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/>
              <a:t>结构比较复杂，而且随着应用环境的扩大，数据库的结构就变得越来越复杂，不利于最终用户掌握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dirty="0" smtClean="0"/>
              <a:t>DDL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DML</a:t>
            </a:r>
            <a:r>
              <a:rPr lang="zh-CN" altLang="en-US" dirty="0" smtClean="0"/>
              <a:t>语言复杂，用户不容易使用</a:t>
            </a:r>
            <a:endParaRPr lang="en-US" altLang="zh-CN" dirty="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/>
              <a:t>记录之间联系是通过存取路径实现的，用户必须了解系统结构的细节</a:t>
            </a:r>
            <a:endParaRPr lang="zh-CN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76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1.2.7 </a:t>
            </a:r>
            <a:r>
              <a:rPr lang="zh-CN" altLang="en-US" sz="3600" smtClean="0"/>
              <a:t>关系模型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435975" cy="5095875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smtClean="0"/>
              <a:t>关系数据库系统采用关系模型作为数据的组织方式 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CN" smtClean="0"/>
              <a:t>1970</a:t>
            </a:r>
            <a:r>
              <a:rPr lang="zh-CN" altLang="en-US" smtClean="0"/>
              <a:t>年美国</a:t>
            </a:r>
            <a:r>
              <a:rPr lang="en-US" altLang="zh-CN" smtClean="0"/>
              <a:t>IBM</a:t>
            </a:r>
            <a:r>
              <a:rPr lang="zh-CN" altLang="en-US" smtClean="0"/>
              <a:t>公司</a:t>
            </a:r>
            <a:r>
              <a:rPr lang="en-US" altLang="zh-CN" smtClean="0"/>
              <a:t>San Jose</a:t>
            </a:r>
            <a:r>
              <a:rPr lang="zh-CN" altLang="en-US" smtClean="0"/>
              <a:t>研究室的研究员</a:t>
            </a:r>
            <a:r>
              <a:rPr lang="en-US" altLang="zh-CN" smtClean="0"/>
              <a:t>E.F.Codd</a:t>
            </a:r>
            <a:r>
              <a:rPr lang="zh-CN" altLang="en-US" smtClean="0"/>
              <a:t>首次提出了数据库系统的关系模型 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smtClean="0"/>
              <a:t>计算机厂商新推出的数据库管理系统几乎都支持关系模型 </a:t>
            </a:r>
          </a:p>
        </p:txBody>
      </p:sp>
    </p:spTree>
    <p:extLst>
      <p:ext uri="{BB962C8B-B14F-4D97-AF65-F5344CB8AC3E}">
        <p14:creationId xmlns:p14="http://schemas.microsoft.com/office/powerpoint/2010/main" val="7303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1.  </a:t>
            </a:r>
            <a:r>
              <a:rPr lang="zh-CN" altLang="en-US" sz="3600" smtClean="0"/>
              <a:t>关系模型的数据结构 </a:t>
            </a:r>
          </a:p>
        </p:txBody>
      </p:sp>
      <p:sp>
        <p:nvSpPr>
          <p:cNvPr id="9830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8435975" cy="1008062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smtClean="0"/>
              <a:t>在</a:t>
            </a:r>
            <a:r>
              <a:rPr lang="zh-CN" altLang="en-US" sz="2400" smtClean="0">
                <a:solidFill>
                  <a:srgbClr val="746AFC"/>
                </a:solidFill>
              </a:rPr>
              <a:t>用户观点</a:t>
            </a:r>
            <a:r>
              <a:rPr lang="zh-CN" altLang="en-US" sz="2400" smtClean="0"/>
              <a:t>下，关系模型中数据的逻辑结构是一张二维表，它由行和列组成。</a:t>
            </a:r>
          </a:p>
        </p:txBody>
      </p:sp>
      <p:graphicFrame>
        <p:nvGraphicFramePr>
          <p:cNvPr id="144644" name="Group 1284"/>
          <p:cNvGraphicFramePr>
            <a:graphicFrameLocks noGrp="1"/>
          </p:cNvGraphicFramePr>
          <p:nvPr>
            <p:ph sz="half" idx="2"/>
          </p:nvPr>
        </p:nvGraphicFramePr>
        <p:xfrm>
          <a:off x="1331913" y="3197225"/>
          <a:ext cx="6481762" cy="2535239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学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 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年  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 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年  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王小明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社会学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黄大鹏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商品学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张文斌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法律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8352" name="Text Box 1224"/>
          <p:cNvSpPr txBox="1">
            <a:spLocks noChangeArrowheads="1"/>
          </p:cNvSpPr>
          <p:nvPr/>
        </p:nvSpPr>
        <p:spPr bwMode="auto">
          <a:xfrm>
            <a:off x="755650" y="2270125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学生登记表</a:t>
            </a:r>
          </a:p>
        </p:txBody>
      </p:sp>
      <p:sp>
        <p:nvSpPr>
          <p:cNvPr id="98353" name="AutoShape 1285"/>
          <p:cNvSpPr>
            <a:spLocks noChangeArrowheads="1"/>
          </p:cNvSpPr>
          <p:nvPr/>
        </p:nvSpPr>
        <p:spPr bwMode="auto">
          <a:xfrm>
            <a:off x="2627313" y="2117725"/>
            <a:ext cx="914400" cy="609600"/>
          </a:xfrm>
          <a:prstGeom prst="wedgeRectCallout">
            <a:avLst>
              <a:gd name="adj1" fmla="val -148611"/>
              <a:gd name="adj2" fmla="val 12630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属性</a:t>
            </a:r>
          </a:p>
        </p:txBody>
      </p:sp>
      <p:sp>
        <p:nvSpPr>
          <p:cNvPr id="98354" name="AutoShape 1286"/>
          <p:cNvSpPr>
            <a:spLocks noChangeArrowheads="1"/>
          </p:cNvSpPr>
          <p:nvPr/>
        </p:nvSpPr>
        <p:spPr bwMode="auto">
          <a:xfrm>
            <a:off x="7956550" y="2333625"/>
            <a:ext cx="914400" cy="609600"/>
          </a:xfrm>
          <a:prstGeom prst="wedgeRectCallout">
            <a:avLst>
              <a:gd name="adj1" fmla="val -70315"/>
              <a:gd name="adj2" fmla="val 204426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元组</a:t>
            </a:r>
          </a:p>
        </p:txBody>
      </p:sp>
    </p:spTree>
    <p:extLst>
      <p:ext uri="{BB962C8B-B14F-4D97-AF65-F5344CB8AC3E}">
        <p14:creationId xmlns:p14="http://schemas.microsoft.com/office/powerpoint/2010/main" val="2876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605</TotalTime>
  <Words>6073</Words>
  <Application>Microsoft Office PowerPoint</Application>
  <PresentationFormat>全屏显示(4:3)</PresentationFormat>
  <Paragraphs>1015</Paragraphs>
  <Slides>128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128</vt:i4>
      </vt:variant>
    </vt:vector>
  </HeadingPairs>
  <TitlesOfParts>
    <vt:vector size="144" baseType="lpstr">
      <vt:lpstr>黑体</vt:lpstr>
      <vt:lpstr>楷体</vt:lpstr>
      <vt:lpstr>楷体_GB2312</vt:lpstr>
      <vt:lpstr>宋体</vt:lpstr>
      <vt:lpstr>微软雅黑</vt:lpstr>
      <vt:lpstr>Arial</vt:lpstr>
      <vt:lpstr>Calibri</vt:lpstr>
      <vt:lpstr>Garamond</vt:lpstr>
      <vt:lpstr>Helvetica</vt:lpstr>
      <vt:lpstr>Tahoma</vt:lpstr>
      <vt:lpstr>Times New Roman</vt:lpstr>
      <vt:lpstr>Verdana</vt:lpstr>
      <vt:lpstr>Wingdings</vt:lpstr>
      <vt:lpstr>Edge</vt:lpstr>
      <vt:lpstr>Adobe Photoshop Image</vt:lpstr>
      <vt:lpstr>Equation.DSMT4</vt:lpstr>
      <vt:lpstr>数据库系统原理                     —  课程导论与绪论  </vt:lpstr>
      <vt:lpstr>主要内容</vt:lpstr>
      <vt:lpstr>1 课程概况</vt:lpstr>
      <vt:lpstr>教学章节</vt:lpstr>
      <vt:lpstr>课程目标</vt:lpstr>
      <vt:lpstr>研究对象</vt:lpstr>
      <vt:lpstr>参考书</vt:lpstr>
      <vt:lpstr>2 学习与考核</vt:lpstr>
      <vt:lpstr>学习资源</vt:lpstr>
      <vt:lpstr>考核方式</vt:lpstr>
      <vt:lpstr>PowerPoint 演示文稿</vt:lpstr>
      <vt:lpstr>第一章 绪论</vt:lpstr>
      <vt:lpstr>菜鸟驿站</vt:lpstr>
      <vt:lpstr>学习内容</vt:lpstr>
      <vt:lpstr>数据库的地位</vt:lpstr>
      <vt:lpstr>1.1 数据库系统概述</vt:lpstr>
      <vt:lpstr>一、数据</vt:lpstr>
      <vt:lpstr>数据举例</vt:lpstr>
      <vt:lpstr>数据的形式和语义</vt:lpstr>
      <vt:lpstr>数据的结构和表示</vt:lpstr>
      <vt:lpstr>二、数据库</vt:lpstr>
      <vt:lpstr>数据库 VS 商品仓库</vt:lpstr>
      <vt:lpstr>数据库示例：</vt:lpstr>
      <vt:lpstr>数据的存储、访问</vt:lpstr>
      <vt:lpstr>三、数据库管理系统</vt:lpstr>
      <vt:lpstr>DMBS在计算机系统中的位置</vt:lpstr>
      <vt:lpstr>数据库管理系统的主要功能</vt:lpstr>
      <vt:lpstr>数据库管理系统的主要功能</vt:lpstr>
      <vt:lpstr>数据库管理系统的主要功能</vt:lpstr>
      <vt:lpstr>四、数据库系统</vt:lpstr>
      <vt:lpstr>数据库系统</vt:lpstr>
      <vt:lpstr>1.1.2 数据管理技术</vt:lpstr>
      <vt:lpstr>1.1.2 数据管理技术</vt:lpstr>
      <vt:lpstr>1.  人工管理阶段</vt:lpstr>
      <vt:lpstr>人工管理阶段(1950中期之前)</vt:lpstr>
      <vt:lpstr>2.  文件系统阶段</vt:lpstr>
      <vt:lpstr>文件系统阶段（续）</vt:lpstr>
      <vt:lpstr>应用程序与数据的对应关系（文件系统阶段）</vt:lpstr>
      <vt:lpstr>3.  数据库系统阶段</vt:lpstr>
      <vt:lpstr>1.1.3 数据库系统的特点</vt:lpstr>
      <vt:lpstr>使用文件系统</vt:lpstr>
      <vt:lpstr>使用数据库系统</vt:lpstr>
      <vt:lpstr>1.1.3 数据库系统的特点</vt:lpstr>
      <vt:lpstr>数据结构化</vt:lpstr>
      <vt:lpstr>数据的共享度高，冗余度低，易扩充</vt:lpstr>
      <vt:lpstr>数据独立性高</vt:lpstr>
      <vt:lpstr>数据由数据管理系统统一管理和控制</vt:lpstr>
      <vt:lpstr>应用程序与数据的对应关系（数据库系统阶段）</vt:lpstr>
      <vt:lpstr>PowerPoint 演示文稿</vt:lpstr>
      <vt:lpstr>数据库概念小结</vt:lpstr>
      <vt:lpstr>1.2  数据模型</vt:lpstr>
      <vt:lpstr>1.2.1 两类数据模型</vt:lpstr>
      <vt:lpstr>数据模型分类</vt:lpstr>
      <vt:lpstr>数据模型的抽象</vt:lpstr>
      <vt:lpstr>数据模型的抽象</vt:lpstr>
      <vt:lpstr>关于抽象(1)</vt:lpstr>
      <vt:lpstr>关于抽象(2)</vt:lpstr>
      <vt:lpstr>关于抽象(3)</vt:lpstr>
      <vt:lpstr>数据建模-例1</vt:lpstr>
      <vt:lpstr>概念模型</vt:lpstr>
      <vt:lpstr>逻辑模型</vt:lpstr>
      <vt:lpstr>物理模型</vt:lpstr>
      <vt:lpstr>1.2.2 概念模型</vt:lpstr>
      <vt:lpstr>1.2.2  概念模型</vt:lpstr>
      <vt:lpstr>信息世界中的基本概念(1)</vt:lpstr>
      <vt:lpstr>信息世界中的基本概念(2)</vt:lpstr>
      <vt:lpstr>信息世界中的基本概念(3)</vt:lpstr>
      <vt:lpstr>信息世界中的基本概念(4)</vt:lpstr>
      <vt:lpstr>两个实体型之间的联系(1)</vt:lpstr>
      <vt:lpstr>实体-联系方法</vt:lpstr>
      <vt:lpstr>PowerPoint 演示文稿</vt:lpstr>
      <vt:lpstr>问题</vt:lpstr>
      <vt:lpstr>1.2.2 数据模型的组成要素</vt:lpstr>
      <vt:lpstr>数据结构</vt:lpstr>
      <vt:lpstr>数据操作</vt:lpstr>
      <vt:lpstr>数据操作（续） </vt:lpstr>
      <vt:lpstr>数据的完整性约束</vt:lpstr>
      <vt:lpstr>数据的完整性约束条件（续）</vt:lpstr>
      <vt:lpstr>1.2.4 常用逻辑模型</vt:lpstr>
      <vt:lpstr>1.2.5  层次模型</vt:lpstr>
      <vt:lpstr>1.  层次模型的数据结构</vt:lpstr>
      <vt:lpstr>层次模型的数据结构（续）</vt:lpstr>
      <vt:lpstr>层次模型的数据结构（续）</vt:lpstr>
      <vt:lpstr>层次模型的数据结构（续）</vt:lpstr>
      <vt:lpstr>层次模型</vt:lpstr>
      <vt:lpstr>2. 层次模型的数据操纵与完整性约束 </vt:lpstr>
      <vt:lpstr>层次模型的完整性约束条件（续）</vt:lpstr>
      <vt:lpstr>3.层次模型的优缺点</vt:lpstr>
      <vt:lpstr>1.  网状模型的数据结构</vt:lpstr>
      <vt:lpstr>网状模型的数据结构（续）</vt:lpstr>
      <vt:lpstr>网状模型的数据结构（续）</vt:lpstr>
      <vt:lpstr>网状模型的数据结构（续）</vt:lpstr>
      <vt:lpstr>网状模型的数据结构（续）</vt:lpstr>
      <vt:lpstr>网状模型的数据结构（续）</vt:lpstr>
      <vt:lpstr>网状模型的数据结构（续）</vt:lpstr>
      <vt:lpstr>2. 网状模型的操纵与完整性约束</vt:lpstr>
      <vt:lpstr>3. 网状模型的优缺点</vt:lpstr>
      <vt:lpstr>1.2.7 关系模型</vt:lpstr>
      <vt:lpstr>1.  关系模型的数据结构 </vt:lpstr>
      <vt:lpstr>关系模型的数据结构（续）</vt:lpstr>
      <vt:lpstr>关系模型的数据结构（续）</vt:lpstr>
      <vt:lpstr>关系模型的数据结构（续）</vt:lpstr>
      <vt:lpstr>关系模型的数据结构（续）</vt:lpstr>
      <vt:lpstr>2.  关系模型的操纵与完整性约束</vt:lpstr>
      <vt:lpstr>关系模型的操纵与完整性约束（续）</vt:lpstr>
      <vt:lpstr>3.  关系模型的优缺点</vt:lpstr>
      <vt:lpstr>关系模型的优缺点（续）</vt:lpstr>
      <vt:lpstr>1.3 数据库系统结构</vt:lpstr>
      <vt:lpstr>数据库系统的模式结构</vt:lpstr>
      <vt:lpstr>1.3.1 数据库系统模式的概念(1)</vt:lpstr>
      <vt:lpstr>1.3.2 数据库系统模式的概念(2)</vt:lpstr>
      <vt:lpstr>模式和实例</vt:lpstr>
      <vt:lpstr>1.3.2 数据库系统的三级模式结构</vt:lpstr>
      <vt:lpstr>1.  模式（Schema）</vt:lpstr>
      <vt:lpstr>模式（续）</vt:lpstr>
      <vt:lpstr>2.  外模式（External Schema）</vt:lpstr>
      <vt:lpstr>外模式（续）</vt:lpstr>
      <vt:lpstr>外模式（续）</vt:lpstr>
      <vt:lpstr>3. 内模式（Internal Schema）</vt:lpstr>
      <vt:lpstr>PowerPoint 演示文稿</vt:lpstr>
      <vt:lpstr>1.3.3 数据库的二级映象和数据独立性</vt:lpstr>
      <vt:lpstr>三级模式与二级映像</vt:lpstr>
      <vt:lpstr>外模式/模式映象</vt:lpstr>
      <vt:lpstr>模式/内模式映象</vt:lpstr>
      <vt:lpstr>1.4 数据库系统的组成</vt:lpstr>
      <vt:lpstr>本课小结(1)</vt:lpstr>
      <vt:lpstr>本课小结(2)</vt:lpstr>
      <vt:lpstr>       下课了。。。</vt:lpstr>
    </vt:vector>
  </TitlesOfParts>
  <Company>nit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数据库系统技术与应用</dc:title>
  <dc:creator>nitxh</dc:creator>
  <cp:lastModifiedBy>btc</cp:lastModifiedBy>
  <cp:revision>1861</cp:revision>
  <cp:lastPrinted>2411-12-30T00:00:00Z</cp:lastPrinted>
  <dcterms:created xsi:type="dcterms:W3CDTF">2006-09-19T13:44:00Z</dcterms:created>
  <dcterms:modified xsi:type="dcterms:W3CDTF">2023-03-06T11:34:17Z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