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8"/>
  </p:notesMasterIdLst>
  <p:sldIdLst>
    <p:sldId id="256" r:id="rId2"/>
    <p:sldId id="620" r:id="rId3"/>
    <p:sldId id="621" r:id="rId4"/>
    <p:sldId id="622" r:id="rId5"/>
    <p:sldId id="623" r:id="rId6"/>
    <p:sldId id="624" r:id="rId7"/>
    <p:sldId id="257" r:id="rId8"/>
    <p:sldId id="625" r:id="rId9"/>
    <p:sldId id="602" r:id="rId10"/>
    <p:sldId id="603" r:id="rId11"/>
    <p:sldId id="604" r:id="rId12"/>
    <p:sldId id="612" r:id="rId13"/>
    <p:sldId id="613" r:id="rId14"/>
    <p:sldId id="614" r:id="rId15"/>
    <p:sldId id="605" r:id="rId16"/>
    <p:sldId id="606" r:id="rId17"/>
    <p:sldId id="607" r:id="rId18"/>
    <p:sldId id="608" r:id="rId19"/>
    <p:sldId id="615" r:id="rId20"/>
    <p:sldId id="616" r:id="rId21"/>
    <p:sldId id="617" r:id="rId22"/>
    <p:sldId id="618" r:id="rId23"/>
    <p:sldId id="619" r:id="rId24"/>
    <p:sldId id="609" r:id="rId25"/>
    <p:sldId id="610" r:id="rId26"/>
    <p:sldId id="594" r:id="rId27"/>
    <p:sldId id="337" r:id="rId28"/>
    <p:sldId id="338" r:id="rId29"/>
    <p:sldId id="349" r:id="rId30"/>
    <p:sldId id="352" r:id="rId31"/>
    <p:sldId id="592" r:id="rId32"/>
    <p:sldId id="355" r:id="rId33"/>
    <p:sldId id="362" r:id="rId34"/>
    <p:sldId id="364" r:id="rId35"/>
    <p:sldId id="575" r:id="rId36"/>
    <p:sldId id="595" r:id="rId37"/>
    <p:sldId id="691" r:id="rId38"/>
    <p:sldId id="596" r:id="rId39"/>
    <p:sldId id="597" r:id="rId40"/>
    <p:sldId id="373" r:id="rId41"/>
    <p:sldId id="266" r:id="rId42"/>
    <p:sldId id="268" r:id="rId43"/>
    <p:sldId id="269" r:id="rId44"/>
    <p:sldId id="374" r:id="rId45"/>
    <p:sldId id="311" r:id="rId46"/>
    <p:sldId id="313" r:id="rId47"/>
    <p:sldId id="319" r:id="rId48"/>
    <p:sldId id="322" r:id="rId49"/>
    <p:sldId id="324" r:id="rId50"/>
    <p:sldId id="600" r:id="rId51"/>
    <p:sldId id="326" r:id="rId52"/>
    <p:sldId id="331" r:id="rId53"/>
    <p:sldId id="675" r:id="rId54"/>
    <p:sldId id="636" r:id="rId55"/>
    <p:sldId id="637" r:id="rId56"/>
    <p:sldId id="638" r:id="rId57"/>
    <p:sldId id="639" r:id="rId58"/>
    <p:sldId id="640" r:id="rId59"/>
    <p:sldId id="641" r:id="rId60"/>
    <p:sldId id="642" r:id="rId61"/>
    <p:sldId id="643" r:id="rId62"/>
    <p:sldId id="644" r:id="rId63"/>
    <p:sldId id="645" r:id="rId64"/>
    <p:sldId id="681" r:id="rId65"/>
    <p:sldId id="682" r:id="rId66"/>
    <p:sldId id="683" r:id="rId67"/>
    <p:sldId id="684" r:id="rId68"/>
    <p:sldId id="685" r:id="rId69"/>
    <p:sldId id="686" r:id="rId70"/>
    <p:sldId id="687" r:id="rId71"/>
    <p:sldId id="688" r:id="rId72"/>
    <p:sldId id="689" r:id="rId73"/>
    <p:sldId id="648" r:id="rId74"/>
    <p:sldId id="677" r:id="rId75"/>
    <p:sldId id="678" r:id="rId76"/>
    <p:sldId id="679" r:id="rId77"/>
    <p:sldId id="680" r:id="rId78"/>
    <p:sldId id="690" r:id="rId79"/>
    <p:sldId id="649" r:id="rId80"/>
    <p:sldId id="650" r:id="rId81"/>
    <p:sldId id="651" r:id="rId82"/>
    <p:sldId id="652" r:id="rId83"/>
    <p:sldId id="653" r:id="rId84"/>
    <p:sldId id="654" r:id="rId85"/>
    <p:sldId id="655" r:id="rId86"/>
    <p:sldId id="656" r:id="rId87"/>
    <p:sldId id="657" r:id="rId88"/>
    <p:sldId id="658" r:id="rId89"/>
    <p:sldId id="659" r:id="rId90"/>
    <p:sldId id="660" r:id="rId91"/>
    <p:sldId id="661" r:id="rId92"/>
    <p:sldId id="662" r:id="rId93"/>
    <p:sldId id="663" r:id="rId94"/>
    <p:sldId id="664" r:id="rId95"/>
    <p:sldId id="665" r:id="rId96"/>
    <p:sldId id="666" r:id="rId97"/>
    <p:sldId id="667" r:id="rId98"/>
    <p:sldId id="668" r:id="rId99"/>
    <p:sldId id="669" r:id="rId100"/>
    <p:sldId id="692" r:id="rId101"/>
    <p:sldId id="676" r:id="rId102"/>
    <p:sldId id="670" r:id="rId103"/>
    <p:sldId id="671" r:id="rId104"/>
    <p:sldId id="672" r:id="rId105"/>
    <p:sldId id="673" r:id="rId106"/>
    <p:sldId id="674" r:id="rId10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hui" initials="xh" lastIdx="1" clrIdx="0">
    <p:extLst>
      <p:ext uri="{19B8F6BF-5375-455C-9EA6-DF929625EA0E}">
        <p15:presenceInfo xmlns:p15="http://schemas.microsoft.com/office/powerpoint/2012/main" userId="7bfec2e996427d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0"/>
    <a:srgbClr val="5D1B09"/>
    <a:srgbClr val="00CCFF"/>
    <a:srgbClr val="FF0000"/>
    <a:srgbClr val="E51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00" autoAdjust="0"/>
  </p:normalViewPr>
  <p:slideViewPr>
    <p:cSldViewPr>
      <p:cViewPr varScale="1">
        <p:scale>
          <a:sx n="91" d="100"/>
          <a:sy n="91" d="100"/>
        </p:scale>
        <p:origin x="2184" y="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8T08:56:01.45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1T13:22:30.80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7B094-9260-4496-9291-FAFC455DE14C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1F8EC8B2-F35B-407F-91D3-2514C7365683}">
      <dgm:prSet phldrT="[文本]"/>
      <dgm:spPr/>
      <dgm:t>
        <a:bodyPr/>
        <a:lstStyle/>
        <a:p>
          <a:r>
            <a:rPr lang="zh-CN" altLang="en-US"/>
            <a:t>关系完整性</a:t>
          </a:r>
        </a:p>
      </dgm:t>
    </dgm:pt>
    <dgm:pt modelId="{078B4D98-6560-429C-A7FC-2186DD4A4E6C}" type="parTrans" cxnId="{48557CBE-397B-46BA-988D-98A82DBF76CE}">
      <dgm:prSet/>
      <dgm:spPr/>
      <dgm:t>
        <a:bodyPr/>
        <a:lstStyle/>
        <a:p>
          <a:endParaRPr lang="zh-CN" altLang="en-US"/>
        </a:p>
      </dgm:t>
    </dgm:pt>
    <dgm:pt modelId="{20967F7E-3A5A-4DCE-8F0B-E60D199C2D7A}" type="sibTrans" cxnId="{48557CBE-397B-46BA-988D-98A82DBF76CE}">
      <dgm:prSet/>
      <dgm:spPr/>
      <dgm:t>
        <a:bodyPr/>
        <a:lstStyle/>
        <a:p>
          <a:endParaRPr lang="zh-CN" altLang="en-US"/>
        </a:p>
      </dgm:t>
    </dgm:pt>
    <dgm:pt modelId="{8B0ED372-6111-4BB3-B5B9-DBBB1EB59E60}">
      <dgm:prSet phldrT="[文本]"/>
      <dgm:spPr/>
      <dgm:t>
        <a:bodyPr/>
        <a:lstStyle/>
        <a:p>
          <a:r>
            <a:rPr lang="zh-CN" altLang="en-US"/>
            <a:t>实体完整性</a:t>
          </a:r>
        </a:p>
      </dgm:t>
    </dgm:pt>
    <dgm:pt modelId="{EF33C3DA-64BB-4F7A-A3CE-F78D63F795F1}" type="parTrans" cxnId="{685FC764-5734-4CC6-9233-EB497C274DCB}">
      <dgm:prSet/>
      <dgm:spPr/>
      <dgm:t>
        <a:bodyPr/>
        <a:lstStyle/>
        <a:p>
          <a:endParaRPr lang="zh-CN" altLang="en-US"/>
        </a:p>
      </dgm:t>
    </dgm:pt>
    <dgm:pt modelId="{5D4CCA03-0B36-44FF-BE62-32ED8C19713A}" type="sibTrans" cxnId="{685FC764-5734-4CC6-9233-EB497C274DCB}">
      <dgm:prSet/>
      <dgm:spPr/>
      <dgm:t>
        <a:bodyPr/>
        <a:lstStyle/>
        <a:p>
          <a:endParaRPr lang="zh-CN" altLang="en-US"/>
        </a:p>
      </dgm:t>
    </dgm:pt>
    <dgm:pt modelId="{801A5D6A-4DC6-428C-AE96-08CBE1BD10BF}">
      <dgm:prSet phldrT="[文本]"/>
      <dgm:spPr/>
      <dgm:t>
        <a:bodyPr/>
        <a:lstStyle/>
        <a:p>
          <a:r>
            <a:rPr lang="zh-CN" altLang="en-US"/>
            <a:t>参照完整性</a:t>
          </a:r>
        </a:p>
      </dgm:t>
    </dgm:pt>
    <dgm:pt modelId="{FC00B2E4-7577-45AE-B069-BFE0509321A6}" type="parTrans" cxnId="{17D6F151-3956-4E5F-BF76-49002E5B9561}">
      <dgm:prSet/>
      <dgm:spPr/>
      <dgm:t>
        <a:bodyPr/>
        <a:lstStyle/>
        <a:p>
          <a:endParaRPr lang="zh-CN" altLang="en-US"/>
        </a:p>
      </dgm:t>
    </dgm:pt>
    <dgm:pt modelId="{FF1FD5AB-55EA-48E3-B31E-215ED102F137}" type="sibTrans" cxnId="{17D6F151-3956-4E5F-BF76-49002E5B9561}">
      <dgm:prSet/>
      <dgm:spPr/>
      <dgm:t>
        <a:bodyPr/>
        <a:lstStyle/>
        <a:p>
          <a:endParaRPr lang="zh-CN" altLang="en-US"/>
        </a:p>
      </dgm:t>
    </dgm:pt>
    <dgm:pt modelId="{F66EFEEF-0315-4090-95E9-60E7516E54C7}">
      <dgm:prSet phldrT="[文本]"/>
      <dgm:spPr/>
      <dgm:t>
        <a:bodyPr/>
        <a:lstStyle/>
        <a:p>
          <a:r>
            <a:rPr lang="zh-CN" altLang="en-US"/>
            <a:t>用户自定义完整性</a:t>
          </a:r>
        </a:p>
      </dgm:t>
    </dgm:pt>
    <dgm:pt modelId="{BD554BF0-0552-4D01-8A6D-D0373C614053}" type="parTrans" cxnId="{975292BB-4403-4EB0-A02A-AE7A6404240A}">
      <dgm:prSet/>
      <dgm:spPr/>
      <dgm:t>
        <a:bodyPr/>
        <a:lstStyle/>
        <a:p>
          <a:endParaRPr lang="zh-CN" altLang="en-US"/>
        </a:p>
      </dgm:t>
    </dgm:pt>
    <dgm:pt modelId="{2037C010-27B5-472B-AAD2-37C043E2B0A2}" type="sibTrans" cxnId="{975292BB-4403-4EB0-A02A-AE7A6404240A}">
      <dgm:prSet/>
      <dgm:spPr/>
      <dgm:t>
        <a:bodyPr/>
        <a:lstStyle/>
        <a:p>
          <a:endParaRPr lang="zh-CN" altLang="en-US"/>
        </a:p>
      </dgm:t>
    </dgm:pt>
    <dgm:pt modelId="{4E33137A-3B41-45CF-B5CF-B04DFC19F7A1}" type="pres">
      <dgm:prSet presAssocID="{3F67B094-9260-4496-9291-FAFC455DE1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0F97986-24F7-4109-9890-090CDDC419FB}" type="pres">
      <dgm:prSet presAssocID="{1F8EC8B2-F35B-407F-91D3-2514C7365683}" presName="hierRoot1" presStyleCnt="0">
        <dgm:presLayoutVars>
          <dgm:hierBranch val="init"/>
        </dgm:presLayoutVars>
      </dgm:prSet>
      <dgm:spPr/>
    </dgm:pt>
    <dgm:pt modelId="{31F44846-4564-4E70-BDB2-6A816A4F29C2}" type="pres">
      <dgm:prSet presAssocID="{1F8EC8B2-F35B-407F-91D3-2514C7365683}" presName="rootComposite1" presStyleCnt="0"/>
      <dgm:spPr/>
    </dgm:pt>
    <dgm:pt modelId="{EFAC93F4-EC6A-40A0-942A-326195FFA261}" type="pres">
      <dgm:prSet presAssocID="{1F8EC8B2-F35B-407F-91D3-2514C736568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97AABF-5F34-4DED-9A8C-3E95510C290C}" type="pres">
      <dgm:prSet presAssocID="{1F8EC8B2-F35B-407F-91D3-2514C736568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A3CA056-E503-452A-90F5-1DB32D3C669F}" type="pres">
      <dgm:prSet presAssocID="{1F8EC8B2-F35B-407F-91D3-2514C7365683}" presName="hierChild2" presStyleCnt="0"/>
      <dgm:spPr/>
    </dgm:pt>
    <dgm:pt modelId="{3017FAAD-3F98-4316-B714-3376530CEB08}" type="pres">
      <dgm:prSet presAssocID="{EF33C3DA-64BB-4F7A-A3CE-F78D63F795F1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F599D3B0-078C-4BED-B527-58A98D7B1565}" type="pres">
      <dgm:prSet presAssocID="{8B0ED372-6111-4BB3-B5B9-DBBB1EB59E60}" presName="hierRoot2" presStyleCnt="0">
        <dgm:presLayoutVars>
          <dgm:hierBranch val="init"/>
        </dgm:presLayoutVars>
      </dgm:prSet>
      <dgm:spPr/>
    </dgm:pt>
    <dgm:pt modelId="{12499A48-A282-47A7-A57A-AECAFDD72555}" type="pres">
      <dgm:prSet presAssocID="{8B0ED372-6111-4BB3-B5B9-DBBB1EB59E60}" presName="rootComposite" presStyleCnt="0"/>
      <dgm:spPr/>
    </dgm:pt>
    <dgm:pt modelId="{0E5DE4E4-4312-4C73-AC5D-143A2443DDF0}" type="pres">
      <dgm:prSet presAssocID="{8B0ED372-6111-4BB3-B5B9-DBBB1EB59E6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848EB4-2E26-4811-87FB-D9DBF2814129}" type="pres">
      <dgm:prSet presAssocID="{8B0ED372-6111-4BB3-B5B9-DBBB1EB59E60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3D3B2B12-1B8F-4ABA-B4D7-40D7CDF4A3D1}" type="pres">
      <dgm:prSet presAssocID="{8B0ED372-6111-4BB3-B5B9-DBBB1EB59E60}" presName="hierChild4" presStyleCnt="0"/>
      <dgm:spPr/>
    </dgm:pt>
    <dgm:pt modelId="{F3410C93-E73D-4D07-A100-AAF14BAE29F7}" type="pres">
      <dgm:prSet presAssocID="{8B0ED372-6111-4BB3-B5B9-DBBB1EB59E60}" presName="hierChild5" presStyleCnt="0"/>
      <dgm:spPr/>
    </dgm:pt>
    <dgm:pt modelId="{A31F598F-6BB5-438A-9A51-03699165EC50}" type="pres">
      <dgm:prSet presAssocID="{FC00B2E4-7577-45AE-B069-BFE0509321A6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E568EA26-EEE6-4A83-975B-5BA7651A38AD}" type="pres">
      <dgm:prSet presAssocID="{801A5D6A-4DC6-428C-AE96-08CBE1BD10BF}" presName="hierRoot2" presStyleCnt="0">
        <dgm:presLayoutVars>
          <dgm:hierBranch val="init"/>
        </dgm:presLayoutVars>
      </dgm:prSet>
      <dgm:spPr/>
    </dgm:pt>
    <dgm:pt modelId="{8217F8E4-CDFF-4FEA-9E13-9E5C178C6595}" type="pres">
      <dgm:prSet presAssocID="{801A5D6A-4DC6-428C-AE96-08CBE1BD10BF}" presName="rootComposite" presStyleCnt="0"/>
      <dgm:spPr/>
    </dgm:pt>
    <dgm:pt modelId="{7999C957-66A4-4C62-B256-B5EFF08D7E11}" type="pres">
      <dgm:prSet presAssocID="{801A5D6A-4DC6-428C-AE96-08CBE1BD10B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78EFA-5300-47BB-8891-D0C042ABE65A}" type="pres">
      <dgm:prSet presAssocID="{801A5D6A-4DC6-428C-AE96-08CBE1BD10BF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4EF6ADD4-A8AC-4D39-A438-BA5F756E391F}" type="pres">
      <dgm:prSet presAssocID="{801A5D6A-4DC6-428C-AE96-08CBE1BD10BF}" presName="hierChild4" presStyleCnt="0"/>
      <dgm:spPr/>
    </dgm:pt>
    <dgm:pt modelId="{40A68F1B-971D-4EE7-9E55-66ACD78EA753}" type="pres">
      <dgm:prSet presAssocID="{801A5D6A-4DC6-428C-AE96-08CBE1BD10BF}" presName="hierChild5" presStyleCnt="0"/>
      <dgm:spPr/>
    </dgm:pt>
    <dgm:pt modelId="{359AE860-6E43-49DF-A198-019D08859EA2}" type="pres">
      <dgm:prSet presAssocID="{BD554BF0-0552-4D01-8A6D-D0373C614053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D763A4FA-1780-4FF4-9865-A4DBA0FDDB5C}" type="pres">
      <dgm:prSet presAssocID="{F66EFEEF-0315-4090-95E9-60E7516E54C7}" presName="hierRoot2" presStyleCnt="0">
        <dgm:presLayoutVars>
          <dgm:hierBranch val="init"/>
        </dgm:presLayoutVars>
      </dgm:prSet>
      <dgm:spPr/>
    </dgm:pt>
    <dgm:pt modelId="{D61CBD68-8CD9-4752-B3CE-0B69B5D9DCD8}" type="pres">
      <dgm:prSet presAssocID="{F66EFEEF-0315-4090-95E9-60E7516E54C7}" presName="rootComposite" presStyleCnt="0"/>
      <dgm:spPr/>
    </dgm:pt>
    <dgm:pt modelId="{34CB3EF6-0E36-41A2-8A8E-9EB4505426DB}" type="pres">
      <dgm:prSet presAssocID="{F66EFEEF-0315-4090-95E9-60E7516E54C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8B1B2E-E866-48F3-9769-27F7461ED5ED}" type="pres">
      <dgm:prSet presAssocID="{F66EFEEF-0315-4090-95E9-60E7516E54C7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436E98F9-C924-438B-A50A-F443B6CF53A5}" type="pres">
      <dgm:prSet presAssocID="{F66EFEEF-0315-4090-95E9-60E7516E54C7}" presName="hierChild4" presStyleCnt="0"/>
      <dgm:spPr/>
    </dgm:pt>
    <dgm:pt modelId="{C4A6AA95-F80F-4F61-8C43-7595E82EED86}" type="pres">
      <dgm:prSet presAssocID="{F66EFEEF-0315-4090-95E9-60E7516E54C7}" presName="hierChild5" presStyleCnt="0"/>
      <dgm:spPr/>
    </dgm:pt>
    <dgm:pt modelId="{4ED35EC3-AC31-47F5-84F7-819AE98AB1DF}" type="pres">
      <dgm:prSet presAssocID="{1F8EC8B2-F35B-407F-91D3-2514C7365683}" presName="hierChild3" presStyleCnt="0"/>
      <dgm:spPr/>
    </dgm:pt>
  </dgm:ptLst>
  <dgm:cxnLst>
    <dgm:cxn modelId="{B7D0E86D-7776-4906-9D3C-AE5D4A0BADAB}" type="presOf" srcId="{F66EFEEF-0315-4090-95E9-60E7516E54C7}" destId="{34CB3EF6-0E36-41A2-8A8E-9EB4505426DB}" srcOrd="0" destOrd="0" presId="urn:microsoft.com/office/officeart/2009/3/layout/HorizontalOrganizationChart"/>
    <dgm:cxn modelId="{975292BB-4403-4EB0-A02A-AE7A6404240A}" srcId="{1F8EC8B2-F35B-407F-91D3-2514C7365683}" destId="{F66EFEEF-0315-4090-95E9-60E7516E54C7}" srcOrd="2" destOrd="0" parTransId="{BD554BF0-0552-4D01-8A6D-D0373C614053}" sibTransId="{2037C010-27B5-472B-AAD2-37C043E2B0A2}"/>
    <dgm:cxn modelId="{48557CBE-397B-46BA-988D-98A82DBF76CE}" srcId="{3F67B094-9260-4496-9291-FAFC455DE14C}" destId="{1F8EC8B2-F35B-407F-91D3-2514C7365683}" srcOrd="0" destOrd="0" parTransId="{078B4D98-6560-429C-A7FC-2186DD4A4E6C}" sibTransId="{20967F7E-3A5A-4DCE-8F0B-E60D199C2D7A}"/>
    <dgm:cxn modelId="{A8817A07-A9E2-44A6-A851-F11538CD194F}" type="presOf" srcId="{F66EFEEF-0315-4090-95E9-60E7516E54C7}" destId="{D48B1B2E-E866-48F3-9769-27F7461ED5ED}" srcOrd="1" destOrd="0" presId="urn:microsoft.com/office/officeart/2009/3/layout/HorizontalOrganizationChart"/>
    <dgm:cxn modelId="{39143BCD-8418-460B-AA88-A9F83F1AA91C}" type="presOf" srcId="{801A5D6A-4DC6-428C-AE96-08CBE1BD10BF}" destId="{7999C957-66A4-4C62-B256-B5EFF08D7E11}" srcOrd="0" destOrd="0" presId="urn:microsoft.com/office/officeart/2009/3/layout/HorizontalOrganizationChart"/>
    <dgm:cxn modelId="{FF0BDA50-F156-47BB-9661-092AA6A27D28}" type="presOf" srcId="{801A5D6A-4DC6-428C-AE96-08CBE1BD10BF}" destId="{36178EFA-5300-47BB-8891-D0C042ABE65A}" srcOrd="1" destOrd="0" presId="urn:microsoft.com/office/officeart/2009/3/layout/HorizontalOrganizationChart"/>
    <dgm:cxn modelId="{17D6F151-3956-4E5F-BF76-49002E5B9561}" srcId="{1F8EC8B2-F35B-407F-91D3-2514C7365683}" destId="{801A5D6A-4DC6-428C-AE96-08CBE1BD10BF}" srcOrd="1" destOrd="0" parTransId="{FC00B2E4-7577-45AE-B069-BFE0509321A6}" sibTransId="{FF1FD5AB-55EA-48E3-B31E-215ED102F137}"/>
    <dgm:cxn modelId="{3F69339C-4FA1-4501-974D-E7B8FE15C3CE}" type="presOf" srcId="{1F8EC8B2-F35B-407F-91D3-2514C7365683}" destId="{EFAC93F4-EC6A-40A0-942A-326195FFA261}" srcOrd="0" destOrd="0" presId="urn:microsoft.com/office/officeart/2009/3/layout/HorizontalOrganizationChart"/>
    <dgm:cxn modelId="{98F5343B-B235-436D-8068-2A9C2EE6214C}" type="presOf" srcId="{FC00B2E4-7577-45AE-B069-BFE0509321A6}" destId="{A31F598F-6BB5-438A-9A51-03699165EC50}" srcOrd="0" destOrd="0" presId="urn:microsoft.com/office/officeart/2009/3/layout/HorizontalOrganizationChart"/>
    <dgm:cxn modelId="{685FC764-5734-4CC6-9233-EB497C274DCB}" srcId="{1F8EC8B2-F35B-407F-91D3-2514C7365683}" destId="{8B0ED372-6111-4BB3-B5B9-DBBB1EB59E60}" srcOrd="0" destOrd="0" parTransId="{EF33C3DA-64BB-4F7A-A3CE-F78D63F795F1}" sibTransId="{5D4CCA03-0B36-44FF-BE62-32ED8C19713A}"/>
    <dgm:cxn modelId="{12C7E605-4D03-4BAD-B734-BF9C0B9F034A}" type="presOf" srcId="{8B0ED372-6111-4BB3-B5B9-DBBB1EB59E60}" destId="{0E5DE4E4-4312-4C73-AC5D-143A2443DDF0}" srcOrd="0" destOrd="0" presId="urn:microsoft.com/office/officeart/2009/3/layout/HorizontalOrganizationChart"/>
    <dgm:cxn modelId="{000E67B5-9BC4-44FC-8BCB-E4B311152DC0}" type="presOf" srcId="{BD554BF0-0552-4D01-8A6D-D0373C614053}" destId="{359AE860-6E43-49DF-A198-019D08859EA2}" srcOrd="0" destOrd="0" presId="urn:microsoft.com/office/officeart/2009/3/layout/HorizontalOrganizationChart"/>
    <dgm:cxn modelId="{1F8EAB8C-D1A9-4D55-9B93-EEF4FC73E5F1}" type="presOf" srcId="{3F67B094-9260-4496-9291-FAFC455DE14C}" destId="{4E33137A-3B41-45CF-B5CF-B04DFC19F7A1}" srcOrd="0" destOrd="0" presId="urn:microsoft.com/office/officeart/2009/3/layout/HorizontalOrganizationChart"/>
    <dgm:cxn modelId="{C6424FB2-397C-4434-9734-0718B9003E43}" type="presOf" srcId="{EF33C3DA-64BB-4F7A-A3CE-F78D63F795F1}" destId="{3017FAAD-3F98-4316-B714-3376530CEB08}" srcOrd="0" destOrd="0" presId="urn:microsoft.com/office/officeart/2009/3/layout/HorizontalOrganizationChart"/>
    <dgm:cxn modelId="{B44B6E6A-2AA9-4874-A950-340B080B0983}" type="presOf" srcId="{1F8EC8B2-F35B-407F-91D3-2514C7365683}" destId="{6797AABF-5F34-4DED-9A8C-3E95510C290C}" srcOrd="1" destOrd="0" presId="urn:microsoft.com/office/officeart/2009/3/layout/HorizontalOrganizationChart"/>
    <dgm:cxn modelId="{127378B3-4DB8-4DAE-B3F8-399339071D25}" type="presOf" srcId="{8B0ED372-6111-4BB3-B5B9-DBBB1EB59E60}" destId="{3B848EB4-2E26-4811-87FB-D9DBF2814129}" srcOrd="1" destOrd="0" presId="urn:microsoft.com/office/officeart/2009/3/layout/HorizontalOrganizationChart"/>
    <dgm:cxn modelId="{21EDBC1D-DA40-4B1F-9DF3-763AE646EDA0}" type="presParOf" srcId="{4E33137A-3B41-45CF-B5CF-B04DFC19F7A1}" destId="{50F97986-24F7-4109-9890-090CDDC419FB}" srcOrd="0" destOrd="0" presId="urn:microsoft.com/office/officeart/2009/3/layout/HorizontalOrganizationChart"/>
    <dgm:cxn modelId="{0ED4FAFB-7F02-4436-A7AB-B34244688787}" type="presParOf" srcId="{50F97986-24F7-4109-9890-090CDDC419FB}" destId="{31F44846-4564-4E70-BDB2-6A816A4F29C2}" srcOrd="0" destOrd="0" presId="urn:microsoft.com/office/officeart/2009/3/layout/HorizontalOrganizationChart"/>
    <dgm:cxn modelId="{33090943-DB01-4CBC-BFB4-048B72CD1296}" type="presParOf" srcId="{31F44846-4564-4E70-BDB2-6A816A4F29C2}" destId="{EFAC93F4-EC6A-40A0-942A-326195FFA261}" srcOrd="0" destOrd="0" presId="urn:microsoft.com/office/officeart/2009/3/layout/HorizontalOrganizationChart"/>
    <dgm:cxn modelId="{26970687-933C-4C71-A6C7-E7A8D351C84F}" type="presParOf" srcId="{31F44846-4564-4E70-BDB2-6A816A4F29C2}" destId="{6797AABF-5F34-4DED-9A8C-3E95510C290C}" srcOrd="1" destOrd="0" presId="urn:microsoft.com/office/officeart/2009/3/layout/HorizontalOrganizationChart"/>
    <dgm:cxn modelId="{F5B31706-82AD-479B-B06C-40907B6749F0}" type="presParOf" srcId="{50F97986-24F7-4109-9890-090CDDC419FB}" destId="{8A3CA056-E503-452A-90F5-1DB32D3C669F}" srcOrd="1" destOrd="0" presId="urn:microsoft.com/office/officeart/2009/3/layout/HorizontalOrganizationChart"/>
    <dgm:cxn modelId="{D0B27834-40FD-4C88-8995-09873DA2CCCB}" type="presParOf" srcId="{8A3CA056-E503-452A-90F5-1DB32D3C669F}" destId="{3017FAAD-3F98-4316-B714-3376530CEB08}" srcOrd="0" destOrd="0" presId="urn:microsoft.com/office/officeart/2009/3/layout/HorizontalOrganizationChart"/>
    <dgm:cxn modelId="{D3801128-E085-46A7-9C63-17F80FA85098}" type="presParOf" srcId="{8A3CA056-E503-452A-90F5-1DB32D3C669F}" destId="{F599D3B0-078C-4BED-B527-58A98D7B1565}" srcOrd="1" destOrd="0" presId="urn:microsoft.com/office/officeart/2009/3/layout/HorizontalOrganizationChart"/>
    <dgm:cxn modelId="{68BBCA7A-5EF3-4382-A06E-7E5A176F2FD8}" type="presParOf" srcId="{F599D3B0-078C-4BED-B527-58A98D7B1565}" destId="{12499A48-A282-47A7-A57A-AECAFDD72555}" srcOrd="0" destOrd="0" presId="urn:microsoft.com/office/officeart/2009/3/layout/HorizontalOrganizationChart"/>
    <dgm:cxn modelId="{9E545DC6-58A1-4FA2-B479-13C1E9AD6D85}" type="presParOf" srcId="{12499A48-A282-47A7-A57A-AECAFDD72555}" destId="{0E5DE4E4-4312-4C73-AC5D-143A2443DDF0}" srcOrd="0" destOrd="0" presId="urn:microsoft.com/office/officeart/2009/3/layout/HorizontalOrganizationChart"/>
    <dgm:cxn modelId="{57D6508E-DFE7-4AE7-AFB1-139A8200AAAB}" type="presParOf" srcId="{12499A48-A282-47A7-A57A-AECAFDD72555}" destId="{3B848EB4-2E26-4811-87FB-D9DBF2814129}" srcOrd="1" destOrd="0" presId="urn:microsoft.com/office/officeart/2009/3/layout/HorizontalOrganizationChart"/>
    <dgm:cxn modelId="{39B05427-67EF-4713-8B7A-E7B86D378A3D}" type="presParOf" srcId="{F599D3B0-078C-4BED-B527-58A98D7B1565}" destId="{3D3B2B12-1B8F-4ABA-B4D7-40D7CDF4A3D1}" srcOrd="1" destOrd="0" presId="urn:microsoft.com/office/officeart/2009/3/layout/HorizontalOrganizationChart"/>
    <dgm:cxn modelId="{59BB4A3F-017F-45E6-AD6C-FEDD19BD4E7B}" type="presParOf" srcId="{F599D3B0-078C-4BED-B527-58A98D7B1565}" destId="{F3410C93-E73D-4D07-A100-AAF14BAE29F7}" srcOrd="2" destOrd="0" presId="urn:microsoft.com/office/officeart/2009/3/layout/HorizontalOrganizationChart"/>
    <dgm:cxn modelId="{F517E7B1-AD74-43AC-9B1B-74EB09B4DDB2}" type="presParOf" srcId="{8A3CA056-E503-452A-90F5-1DB32D3C669F}" destId="{A31F598F-6BB5-438A-9A51-03699165EC50}" srcOrd="2" destOrd="0" presId="urn:microsoft.com/office/officeart/2009/3/layout/HorizontalOrganizationChart"/>
    <dgm:cxn modelId="{EB6DF29D-FA4E-4413-878F-F98A1CC3E9E5}" type="presParOf" srcId="{8A3CA056-E503-452A-90F5-1DB32D3C669F}" destId="{E568EA26-EEE6-4A83-975B-5BA7651A38AD}" srcOrd="3" destOrd="0" presId="urn:microsoft.com/office/officeart/2009/3/layout/HorizontalOrganizationChart"/>
    <dgm:cxn modelId="{294782CC-DF47-4086-8A72-BB7615F29D28}" type="presParOf" srcId="{E568EA26-EEE6-4A83-975B-5BA7651A38AD}" destId="{8217F8E4-CDFF-4FEA-9E13-9E5C178C6595}" srcOrd="0" destOrd="0" presId="urn:microsoft.com/office/officeart/2009/3/layout/HorizontalOrganizationChart"/>
    <dgm:cxn modelId="{6860A744-CEDE-4D8B-8E11-45E9BE80A6E9}" type="presParOf" srcId="{8217F8E4-CDFF-4FEA-9E13-9E5C178C6595}" destId="{7999C957-66A4-4C62-B256-B5EFF08D7E11}" srcOrd="0" destOrd="0" presId="urn:microsoft.com/office/officeart/2009/3/layout/HorizontalOrganizationChart"/>
    <dgm:cxn modelId="{250E80A3-DC57-49B7-B26E-44A6F8A497E0}" type="presParOf" srcId="{8217F8E4-CDFF-4FEA-9E13-9E5C178C6595}" destId="{36178EFA-5300-47BB-8891-D0C042ABE65A}" srcOrd="1" destOrd="0" presId="urn:microsoft.com/office/officeart/2009/3/layout/HorizontalOrganizationChart"/>
    <dgm:cxn modelId="{6A63C8D4-50CD-4EDA-AB04-599899064DA4}" type="presParOf" srcId="{E568EA26-EEE6-4A83-975B-5BA7651A38AD}" destId="{4EF6ADD4-A8AC-4D39-A438-BA5F756E391F}" srcOrd="1" destOrd="0" presId="urn:microsoft.com/office/officeart/2009/3/layout/HorizontalOrganizationChart"/>
    <dgm:cxn modelId="{F4B90BE2-C0C7-4C52-BEA8-D75B09E45FC0}" type="presParOf" srcId="{E568EA26-EEE6-4A83-975B-5BA7651A38AD}" destId="{40A68F1B-971D-4EE7-9E55-66ACD78EA753}" srcOrd="2" destOrd="0" presId="urn:microsoft.com/office/officeart/2009/3/layout/HorizontalOrganizationChart"/>
    <dgm:cxn modelId="{BF2273DA-8E38-4863-8F76-E5D23743BE68}" type="presParOf" srcId="{8A3CA056-E503-452A-90F5-1DB32D3C669F}" destId="{359AE860-6E43-49DF-A198-019D08859EA2}" srcOrd="4" destOrd="0" presId="urn:microsoft.com/office/officeart/2009/3/layout/HorizontalOrganizationChart"/>
    <dgm:cxn modelId="{B86AA010-65DA-43F8-A1D6-EA56CA75DB89}" type="presParOf" srcId="{8A3CA056-E503-452A-90F5-1DB32D3C669F}" destId="{D763A4FA-1780-4FF4-9865-A4DBA0FDDB5C}" srcOrd="5" destOrd="0" presId="urn:microsoft.com/office/officeart/2009/3/layout/HorizontalOrganizationChart"/>
    <dgm:cxn modelId="{9147C92D-DBF9-4DD6-B356-6A8406A11B36}" type="presParOf" srcId="{D763A4FA-1780-4FF4-9865-A4DBA0FDDB5C}" destId="{D61CBD68-8CD9-4752-B3CE-0B69B5D9DCD8}" srcOrd="0" destOrd="0" presId="urn:microsoft.com/office/officeart/2009/3/layout/HorizontalOrganizationChart"/>
    <dgm:cxn modelId="{F08C6A42-DB77-4153-A00E-B4968B27CF6E}" type="presParOf" srcId="{D61CBD68-8CD9-4752-B3CE-0B69B5D9DCD8}" destId="{34CB3EF6-0E36-41A2-8A8E-9EB4505426DB}" srcOrd="0" destOrd="0" presId="urn:microsoft.com/office/officeart/2009/3/layout/HorizontalOrganizationChart"/>
    <dgm:cxn modelId="{3B1D16EC-170E-40A5-A547-39E943281478}" type="presParOf" srcId="{D61CBD68-8CD9-4752-B3CE-0B69B5D9DCD8}" destId="{D48B1B2E-E866-48F3-9769-27F7461ED5ED}" srcOrd="1" destOrd="0" presId="urn:microsoft.com/office/officeart/2009/3/layout/HorizontalOrganizationChart"/>
    <dgm:cxn modelId="{39D5E6D1-E898-455A-AFB4-1D7000530BC8}" type="presParOf" srcId="{D763A4FA-1780-4FF4-9865-A4DBA0FDDB5C}" destId="{436E98F9-C924-438B-A50A-F443B6CF53A5}" srcOrd="1" destOrd="0" presId="urn:microsoft.com/office/officeart/2009/3/layout/HorizontalOrganizationChart"/>
    <dgm:cxn modelId="{36D46DB1-DD9F-4532-B3C0-1993EBF56CF7}" type="presParOf" srcId="{D763A4FA-1780-4FF4-9865-A4DBA0FDDB5C}" destId="{C4A6AA95-F80F-4F61-8C43-7595E82EED86}" srcOrd="2" destOrd="0" presId="urn:microsoft.com/office/officeart/2009/3/layout/HorizontalOrganizationChart"/>
    <dgm:cxn modelId="{4B59C4DF-1576-4B59-B953-7B3703F5FD7A}" type="presParOf" srcId="{50F97986-24F7-4109-9890-090CDDC419FB}" destId="{4ED35EC3-AC31-47F5-84F7-819AE98AB1D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AE860-6E43-49DF-A198-019D08859EA2}">
      <dsp:nvSpPr>
        <dsp:cNvPr id="0" name=""/>
        <dsp:cNvSpPr/>
      </dsp:nvSpPr>
      <dsp:spPr>
        <a:xfrm>
          <a:off x="2810273" y="1800200"/>
          <a:ext cx="561450" cy="1207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725" y="0"/>
              </a:lnTo>
              <a:lnTo>
                <a:pt x="280725" y="1207119"/>
              </a:lnTo>
              <a:lnTo>
                <a:pt x="561450" y="120711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F598F-6BB5-438A-9A51-03699165EC50}">
      <dsp:nvSpPr>
        <dsp:cNvPr id="0" name=""/>
        <dsp:cNvSpPr/>
      </dsp:nvSpPr>
      <dsp:spPr>
        <a:xfrm>
          <a:off x="2810273" y="1754479"/>
          <a:ext cx="5614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450" y="4572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7FAAD-3F98-4316-B714-3376530CEB08}">
      <dsp:nvSpPr>
        <dsp:cNvPr id="0" name=""/>
        <dsp:cNvSpPr/>
      </dsp:nvSpPr>
      <dsp:spPr>
        <a:xfrm>
          <a:off x="2810273" y="593080"/>
          <a:ext cx="561450" cy="1207119"/>
        </a:xfrm>
        <a:custGeom>
          <a:avLst/>
          <a:gdLst/>
          <a:ahLst/>
          <a:cxnLst/>
          <a:rect l="0" t="0" r="0" b="0"/>
          <a:pathLst>
            <a:path>
              <a:moveTo>
                <a:pt x="0" y="1207119"/>
              </a:moveTo>
              <a:lnTo>
                <a:pt x="280725" y="1207119"/>
              </a:lnTo>
              <a:lnTo>
                <a:pt x="280725" y="0"/>
              </a:lnTo>
              <a:lnTo>
                <a:pt x="561450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C93F4-EC6A-40A0-942A-326195FFA261}">
      <dsp:nvSpPr>
        <dsp:cNvPr id="0" name=""/>
        <dsp:cNvSpPr/>
      </dsp:nvSpPr>
      <dsp:spPr>
        <a:xfrm>
          <a:off x="3018" y="1372093"/>
          <a:ext cx="2807254" cy="8562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/>
            <a:t>关系完整性</a:t>
          </a:r>
        </a:p>
      </dsp:txBody>
      <dsp:txXfrm>
        <a:off x="3018" y="1372093"/>
        <a:ext cx="2807254" cy="856212"/>
      </dsp:txXfrm>
    </dsp:sp>
    <dsp:sp modelId="{0E5DE4E4-4312-4C73-AC5D-143A2443DDF0}">
      <dsp:nvSpPr>
        <dsp:cNvPr id="0" name=""/>
        <dsp:cNvSpPr/>
      </dsp:nvSpPr>
      <dsp:spPr>
        <a:xfrm>
          <a:off x="3371724" y="164973"/>
          <a:ext cx="2807254" cy="8562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/>
            <a:t>实体完整性</a:t>
          </a:r>
        </a:p>
      </dsp:txBody>
      <dsp:txXfrm>
        <a:off x="3371724" y="164973"/>
        <a:ext cx="2807254" cy="856212"/>
      </dsp:txXfrm>
    </dsp:sp>
    <dsp:sp modelId="{7999C957-66A4-4C62-B256-B5EFF08D7E11}">
      <dsp:nvSpPr>
        <dsp:cNvPr id="0" name=""/>
        <dsp:cNvSpPr/>
      </dsp:nvSpPr>
      <dsp:spPr>
        <a:xfrm>
          <a:off x="3371724" y="1372093"/>
          <a:ext cx="2807254" cy="8562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/>
            <a:t>参照完整性</a:t>
          </a:r>
        </a:p>
      </dsp:txBody>
      <dsp:txXfrm>
        <a:off x="3371724" y="1372093"/>
        <a:ext cx="2807254" cy="856212"/>
      </dsp:txXfrm>
    </dsp:sp>
    <dsp:sp modelId="{34CB3EF6-0E36-41A2-8A8E-9EB4505426DB}">
      <dsp:nvSpPr>
        <dsp:cNvPr id="0" name=""/>
        <dsp:cNvSpPr/>
      </dsp:nvSpPr>
      <dsp:spPr>
        <a:xfrm>
          <a:off x="3371724" y="2579213"/>
          <a:ext cx="2807254" cy="8562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/>
            <a:t>用户自定义完整性</a:t>
          </a:r>
        </a:p>
      </dsp:txBody>
      <dsp:txXfrm>
        <a:off x="3371724" y="2579213"/>
        <a:ext cx="2807254" cy="856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9B8885B6-529F-48C2-A2B2-46899E15F091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858E91-8931-4D1E-B138-C9ECD83F6E5D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29204-C13C-4FD9-8D04-817DEAB37818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F36EA9-38FB-4337-AC87-F10BFF92C5BE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29371-B511-4480-8007-8D22EB55A710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DF79E-246C-44F8-A11B-9042B80384A0}" type="slidenum">
              <a:rPr lang="en-US" altLang="zh-CN"/>
              <a:t>41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DC7BD-20DE-4955-8F80-2DF7DD9FC5A0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5705A-02FE-4E40-9888-AF2F86B18F1C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46E22-5CDF-483B-88B9-7C20E80433CF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1F5A22-F21B-4B72-A634-0D6FE25F1926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19987-5EEC-49D1-A6A1-987725919DF4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D14F27-92D9-4D2D-8DB7-9D895F2892FF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图灵：计算机科学之父，人工智能之父</a:t>
            </a:r>
          </a:p>
        </p:txBody>
      </p:sp>
    </p:spTree>
    <p:extLst>
      <p:ext uri="{BB962C8B-B14F-4D97-AF65-F5344CB8AC3E}">
        <p14:creationId xmlns:p14="http://schemas.microsoft.com/office/powerpoint/2010/main" val="693084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733D4-EE8F-433C-B43B-B9489AC62A2F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FD045-A3DC-429A-96BD-289B22148067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27DA5C-EDFB-4B62-A7CF-2B583F8B62C8}" type="slidenum">
              <a:rPr lang="en-US" altLang="zh-CN"/>
              <a:t>51</a:t>
            </a:fld>
            <a:endParaRPr lang="en-US" altLang="zh-CN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90BCF0-3CA2-463F-809C-A4D05D962E5E}" type="slidenum">
              <a:rPr lang="en-US" altLang="zh-CN"/>
              <a:t>52</a:t>
            </a:fld>
            <a:endParaRPr lang="en-US" altLang="zh-CN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FCCDC-1360-47E6-AA02-01F0CB6FF124}" type="slidenum">
              <a:rPr lang="en-US" altLang="zh-CN"/>
              <a:t>54</a:t>
            </a:fld>
            <a:endParaRPr lang="en-US" altLang="zh-CN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4361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A68C97-86C3-4156-92F0-F17D7AD8FB71}" type="slidenum">
              <a:rPr lang="en-US" altLang="zh-CN"/>
              <a:t>55</a:t>
            </a:fld>
            <a:endParaRPr lang="en-US" altLang="zh-CN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8777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35A698-98EF-46AB-94F5-B40BDD577D10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162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839A4-9E80-4290-8546-E6E24C4B6478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9260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9E16F-41E2-4AF5-93E1-3FD141FA3071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4427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1A12C-C34E-488B-A9E8-FA907C18B46F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137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0BADC6-712C-4588-8340-6CCA0B2A71E0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75276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200654-BE20-4781-8E07-F50F9107E374}" type="slidenum">
              <a:rPr lang="en-US" altLang="zh-CN"/>
              <a:t>60</a:t>
            </a:fld>
            <a:endParaRPr lang="en-US" altLang="zh-CN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202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24078-421A-4FD7-9973-63EA62B7E60F}" type="slidenum">
              <a:rPr lang="en-US" altLang="zh-CN"/>
              <a:t>61</a:t>
            </a:fld>
            <a:endParaRPr lang="en-US" altLang="zh-CN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71517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833B1B-CDE9-4660-BC74-FEB40242FF97}" type="slidenum">
              <a:rPr lang="en-US" altLang="zh-CN"/>
              <a:t>62</a:t>
            </a:fld>
            <a:endParaRPr lang="en-US" altLang="zh-CN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86907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339585-C9D5-48CE-82EF-AF9AF2ECE2A4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27489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3FABB-3093-43AE-BCA0-DBCD93AC518E}" type="slidenum">
              <a:rPr lang="en-US" altLang="zh-CN"/>
              <a:t>64</a:t>
            </a:fld>
            <a:endParaRPr lang="en-US" altLang="zh-CN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74476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2A17B-078B-4717-9E6D-07181A73EDD1}" type="slidenum">
              <a:rPr lang="en-US" altLang="zh-CN"/>
              <a:t>65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2134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85586F-C9C0-45E6-8A85-BABC722E10A6}" type="slidenum">
              <a:rPr lang="en-US" altLang="zh-CN"/>
              <a:t>67</a:t>
            </a:fld>
            <a:endParaRPr lang="en-US" altLang="zh-CN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1034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D5B48-4B60-41E9-9BE6-FCC3DFC8F8D7}" type="slidenum">
              <a:rPr lang="en-US" altLang="zh-CN"/>
              <a:t>68</a:t>
            </a:fld>
            <a:endParaRPr lang="en-US" altLang="zh-CN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70255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69425D-948C-4BAB-BC2F-C00068AF34AB}" type="slidenum">
              <a:rPr lang="en-US" altLang="zh-CN"/>
              <a:t>69</a:t>
            </a:fld>
            <a:endParaRPr lang="en-US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51536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90414-B40A-420B-A6BE-FC6CD0F0B622}" type="slidenum">
              <a:rPr lang="en-US" altLang="zh-CN"/>
              <a:t>71</a:t>
            </a:fld>
            <a:endParaRPr lang="en-US" altLang="zh-CN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695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1D397-AD14-44DD-940C-43953D97F3E7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第二章 关系数据库 </a:t>
            </a:r>
          </a:p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内容概述 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系统地讲解关系数据库的重要概念，并着重对关系模型进行讲解。关系模型包括关系数据结构、关系操作集合、以及关系完整性约束三个组成部分。讲解关系代数、元组关系演算和域关系演算。从具体到抽象，先讲解实际的语言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ALPHA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（元组关系演算语言）然后讲解抽象的元组关系演算，最后介绍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QBE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（域关系演算语言）。 </a:t>
            </a:r>
          </a:p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本章目标 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掌握关系模型的三个组成部分及各部分所包括的主要内容；牢固掌握关系数据结构及其定义；关系的三类完整性约束的概念。为学习后面关系数据库系统打好基础。 </a:t>
            </a:r>
          </a:p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重点和难点 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重点：掌握关系数据结构及其定义；关系的三类完整性约束的概念。需要举一反三的是：关系代数（包括抽象的语言及具体的语言）；关系代数中的各种运算（包括并、交、差、选择、投影、连接、除、及广义笛卡尔积等）。 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难点：由于关系代数较为抽象，因此在学习的过程中一定要结合具体的实例进行学习。同时，要注意把握由具体语言到抽象语言的原则，即通过对具体语言如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ALPHA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QBE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的学习过渡到对抽象的关系演算的把握。 </a:t>
            </a:r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4B3D4-A188-477D-BB74-593115EADB24}" type="slidenum">
              <a:rPr lang="en-US" altLang="zh-CN"/>
              <a:t>72</a:t>
            </a:fld>
            <a:endParaRPr lang="en-US" altLang="zh-CN"/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86266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FC0D3B-91A0-4C9D-AA38-A4EF474B7490}" type="slidenum">
              <a:rPr lang="en-US" altLang="zh-CN"/>
              <a:t>73</a:t>
            </a:fld>
            <a:endParaRPr lang="en-US" altLang="zh-CN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311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E8017-C43C-477C-8199-62EFD11DD7E4}" type="slidenum">
              <a:rPr lang="en-US" altLang="zh-CN"/>
              <a:t>79</a:t>
            </a:fld>
            <a:endParaRPr lang="en-US" altLang="zh-CN"/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73371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9A2C5-0A54-4CB8-A0AB-C02B1F83949C}" type="slidenum">
              <a:rPr lang="en-US" altLang="zh-CN"/>
              <a:t>80</a:t>
            </a:fld>
            <a:endParaRPr lang="en-US" altLang="zh-CN"/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87736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B81EAA-098A-47B3-B38B-4B164A8ABDF9}" type="slidenum">
              <a:rPr lang="en-US" altLang="zh-CN"/>
              <a:t>81</a:t>
            </a:fld>
            <a:endParaRPr lang="en-US" altLang="zh-CN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42087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E1C36-DC49-444E-B074-48F4A98931F0}" type="slidenum">
              <a:rPr lang="en-US" altLang="zh-CN"/>
              <a:t>82</a:t>
            </a:fld>
            <a:endParaRPr lang="en-US" altLang="zh-CN"/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06383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5909B-3B07-4B5D-9F6C-7AB04431337D}" type="slidenum">
              <a:rPr lang="en-US" altLang="zh-CN"/>
              <a:t>83</a:t>
            </a:fld>
            <a:endParaRPr lang="en-US" altLang="zh-CN"/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17409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49893-7FE7-44C3-BFE3-9C4AF485C4FC}" type="slidenum">
              <a:rPr lang="en-US" altLang="zh-CN"/>
              <a:t>84</a:t>
            </a:fld>
            <a:endParaRPr lang="en-US" altLang="zh-CN"/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505685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D8F9B-B8EA-4DD5-A349-3320219D5587}" type="slidenum">
              <a:rPr lang="en-US" altLang="zh-CN"/>
              <a:t>85</a:t>
            </a:fld>
            <a:endParaRPr lang="en-US" altLang="zh-CN"/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44978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C1F4E-6C21-465C-A95A-22B17E4EAE09}" type="slidenum">
              <a:rPr lang="en-US" altLang="zh-CN"/>
              <a:t>86</a:t>
            </a:fld>
            <a:endParaRPr lang="en-US" altLang="zh-CN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63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56624-16E7-4ACE-96D5-BD8324D5F208}" type="slidenum">
              <a:rPr lang="en-US" altLang="zh-CN"/>
              <a:t>27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A2671-4755-49C1-A11D-BD2507D854AB}" type="slidenum">
              <a:rPr lang="en-US" altLang="zh-CN"/>
              <a:t>87</a:t>
            </a:fld>
            <a:endParaRPr lang="en-US" altLang="zh-CN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55983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84184E-77CB-45C7-8E72-72F227C1912A}" type="slidenum">
              <a:rPr lang="en-US" altLang="zh-CN"/>
              <a:t>88</a:t>
            </a:fld>
            <a:endParaRPr lang="en-US" altLang="zh-CN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16180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A9080-660E-4984-8950-63BF2ECD083C}" type="slidenum">
              <a:rPr lang="en-US" altLang="zh-CN"/>
              <a:t>89</a:t>
            </a:fld>
            <a:endParaRPr lang="en-US" altLang="zh-CN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50038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CB85D-55CA-44FB-B6C6-013D5912034D}" type="slidenum">
              <a:rPr lang="en-US" altLang="zh-CN"/>
              <a:t>90</a:t>
            </a:fld>
            <a:endParaRPr lang="en-US" altLang="zh-CN"/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49196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2DEF58-5B35-41D5-874B-C35381FAFE20}" type="slidenum">
              <a:rPr lang="en-US" altLang="zh-CN"/>
              <a:t>91</a:t>
            </a:fld>
            <a:endParaRPr lang="en-US" altLang="zh-CN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91315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CDE95-004D-41B8-BDCA-BD89F20A2BD6}" type="slidenum">
              <a:rPr lang="en-US" altLang="zh-CN"/>
              <a:t>92</a:t>
            </a:fld>
            <a:endParaRPr lang="en-US" altLang="zh-CN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10529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1350BE-5457-4225-9C95-C7ACC54595E5}" type="slidenum">
              <a:rPr lang="en-US" altLang="zh-CN"/>
              <a:t>93</a:t>
            </a:fld>
            <a:endParaRPr lang="en-US" altLang="zh-CN"/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31333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1350BE-5457-4225-9C95-C7ACC54595E5}" type="slidenum">
              <a:rPr lang="en-US" altLang="zh-CN"/>
              <a:t>95</a:t>
            </a:fld>
            <a:endParaRPr lang="en-US" altLang="zh-CN"/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60961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9CCD75-F9D9-48A1-B986-5F5BABDC20CD}" type="slidenum">
              <a:rPr lang="en-US" altLang="zh-CN"/>
              <a:t>98</a:t>
            </a:fld>
            <a:endParaRPr lang="en-US" altLang="zh-CN"/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98312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D097C-52E3-448D-B9B6-E9570F857787}" type="slidenum">
              <a:rPr lang="en-US" altLang="zh-CN"/>
              <a:t>99</a:t>
            </a:fld>
            <a:endParaRPr lang="en-US" altLang="zh-CN"/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440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81BEB-BEA1-4976-8CD2-07EE33CDC589}" type="slidenum">
              <a:rPr lang="en-US" altLang="zh-CN"/>
              <a:t>28</a:t>
            </a:fld>
            <a:endParaRPr lang="en-US" altLang="zh-CN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6F34E-E8A0-4962-AA2B-2724AC86EE63}" type="slidenum">
              <a:rPr lang="en-US" altLang="zh-CN"/>
              <a:t>102</a:t>
            </a:fld>
            <a:endParaRPr lang="en-US" altLang="zh-CN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62773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D5C04-9676-45DC-A03E-71EF071D3544}" type="slidenum">
              <a:rPr lang="en-US" altLang="zh-CN"/>
              <a:t>103</a:t>
            </a:fld>
            <a:endParaRPr lang="en-US" altLang="zh-CN"/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64048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95950-22F6-48F8-BADD-3AAA7E389F0A}" type="slidenum">
              <a:rPr lang="en-US" altLang="zh-CN"/>
              <a:t>105</a:t>
            </a:fld>
            <a:endParaRPr lang="en-US" altLang="zh-CN"/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05412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FE484-A4BB-4B85-8786-4B719DDED431}" type="slidenum">
              <a:rPr lang="en-US" altLang="zh-CN"/>
              <a:t>106</a:t>
            </a:fld>
            <a:endParaRPr lang="en-US" altLang="zh-CN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4010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76684F-A9D4-4162-847E-B5C7FB88EC0F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F97530-49D2-47FD-AD25-92CA61EE7EB5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E9D4F-4AD1-4E31-85BD-AEF2ABAE906F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C4C3C-27A1-43F0-8823-BBD28E22B9B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BA1FF-1E31-4166-81BD-70063ED560D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FE675-E000-442C-A555-BAAA2FFF0B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2A439-B336-4776-ADC8-FCC45143196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0FA9F-B865-45CF-B9CB-086969EBE6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54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76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8FAB-0948-4D64-A70D-4456CE1E16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D3C39-D177-431F-A4D0-25FF5AD2CF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EFA-31A5-4178-A12B-FE9B49A46C5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FBCB1-F5E3-4A3A-8A95-324984EC37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C555C-278D-4F4C-8A07-9FED2E64B84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2DB03-8A72-4E3D-BD86-493FDFDE82B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438F3-AB52-44CE-AAC9-86ECF213818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9BF0-0156-430C-B189-F0F5C1E5D5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19B71FB5-F46F-4C8D-AD87-B19B964EE9C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9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7" Type="http://schemas.openxmlformats.org/officeDocument/2006/relationships/slide" Target="slide5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6.xml"/><Relationship Id="rId5" Type="http://schemas.openxmlformats.org/officeDocument/2006/relationships/slide" Target="slide87.xml"/><Relationship Id="rId4" Type="http://schemas.openxmlformats.org/officeDocument/2006/relationships/slide" Target="slide8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讲  关系数据库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zh-CN" altLang="en-US" dirty="0" smtClean="0"/>
              <a:t>浙大宁波</a:t>
            </a:r>
            <a:r>
              <a:rPr lang="zh-CN" altLang="en-US" dirty="0"/>
              <a:t>理工学院计算机系</a:t>
            </a:r>
          </a:p>
          <a:p>
            <a:pPr algn="r" eaLnBrk="1" hangingPunct="1"/>
            <a:r>
              <a:rPr lang="zh-CN" altLang="en-US" dirty="0" smtClean="0"/>
              <a:t>徐  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关系模型的数据结构（续）</a:t>
            </a:r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226050"/>
          </a:xfrm>
        </p:spPr>
        <p:txBody>
          <a:bodyPr/>
          <a:lstStyle/>
          <a:p>
            <a:pPr lvl="1"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/>
              <a:t>关系（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一个</a:t>
            </a:r>
            <a:r>
              <a:rPr lang="zh-CN" altLang="en-US" sz="2200" dirty="0" smtClean="0"/>
              <a:t>关系通常（不严格的）对应着一</a:t>
            </a:r>
            <a:r>
              <a:rPr lang="zh-CN" altLang="en-US" sz="2200" dirty="0" smtClean="0"/>
              <a:t>张</a:t>
            </a:r>
            <a:r>
              <a:rPr lang="zh-CN" altLang="en-US" sz="3200" b="1" dirty="0" smtClean="0"/>
              <a:t>表</a:t>
            </a:r>
            <a:r>
              <a:rPr lang="en-US" altLang="zh-CN" sz="3200" b="1" dirty="0" smtClean="0"/>
              <a:t>.</a:t>
            </a:r>
            <a:r>
              <a:rPr lang="zh-CN" altLang="en-US" sz="2400" dirty="0" smtClean="0"/>
              <a:t>本例中学生登记表就是关系。</a:t>
            </a:r>
            <a:endParaRPr lang="zh-CN" altLang="en-US" sz="2200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/>
              <a:t>元组（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表中的一</a:t>
            </a:r>
            <a:r>
              <a:rPr lang="zh-CN" altLang="en-US" sz="3200" b="1" dirty="0" smtClean="0"/>
              <a:t>行</a:t>
            </a:r>
            <a:r>
              <a:rPr lang="zh-CN" altLang="en-US" sz="2200" dirty="0" smtClean="0"/>
              <a:t>即为一个元组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/>
              <a:t>属性（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表中的一</a:t>
            </a:r>
            <a:r>
              <a:rPr lang="zh-CN" altLang="en-US" sz="3600" b="1" dirty="0" smtClean="0"/>
              <a:t>列</a:t>
            </a:r>
            <a:r>
              <a:rPr lang="zh-CN" altLang="en-US" sz="2200" dirty="0" smtClean="0"/>
              <a:t>即为一个属性，给每一个属性起一个名称即属性</a:t>
            </a:r>
            <a:r>
              <a:rPr lang="zh-CN" altLang="en-US" dirty="0"/>
              <a:t>名。</a:t>
            </a:r>
            <a:r>
              <a:rPr lang="zh-CN" altLang="en-US" dirty="0" smtClean="0"/>
              <a:t>分量：元组</a:t>
            </a:r>
            <a:r>
              <a:rPr lang="zh-CN" altLang="en-US" dirty="0"/>
              <a:t>中的一个属性值</a:t>
            </a:r>
            <a:r>
              <a:rPr lang="zh-CN" altLang="en-US" dirty="0" smtClean="0"/>
              <a:t>。</a:t>
            </a:r>
            <a:endParaRPr lang="en-US" altLang="zh-CN" sz="2200" dirty="0" smtClean="0"/>
          </a:p>
          <a:p>
            <a:pPr lvl="2" algn="just" eaLnBrk="1" hangingPunct="1">
              <a:lnSpc>
                <a:spcPct val="130000"/>
              </a:lnSpc>
              <a:buFontTx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极简版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i="1" dirty="0"/>
              <a:t>R </a:t>
            </a:r>
            <a:r>
              <a:rPr lang="en-US" altLang="zh-CN" sz="3200" dirty="0"/>
              <a:t>(</a:t>
            </a:r>
            <a:r>
              <a:rPr lang="en-US" altLang="zh-CN" sz="3200" i="1" dirty="0">
                <a:solidFill>
                  <a:schemeClr val="hlink"/>
                </a:solidFill>
              </a:rPr>
              <a:t>X</a:t>
            </a:r>
            <a:r>
              <a:rPr lang="zh-CN" altLang="en-US" sz="3200" dirty="0"/>
              <a:t>，</a:t>
            </a:r>
            <a:r>
              <a:rPr lang="en-US" altLang="zh-CN" sz="3200" i="1" dirty="0">
                <a:solidFill>
                  <a:srgbClr val="0033CC"/>
                </a:solidFill>
              </a:rPr>
              <a:t>Y</a:t>
            </a:r>
            <a:r>
              <a:rPr lang="en-US" altLang="zh-CN" sz="3200" i="1" dirty="0"/>
              <a:t>)</a:t>
            </a:r>
            <a:r>
              <a:rPr lang="en-US" altLang="zh-CN" sz="3200" b="1" i="1" dirty="0"/>
              <a:t> </a:t>
            </a:r>
            <a:r>
              <a:rPr lang="zh-CN" altLang="en-US" sz="3200" b="1" dirty="0"/>
              <a:t>和</a:t>
            </a:r>
            <a:r>
              <a:rPr lang="en-US" altLang="zh-CN" sz="3200" b="1" i="1" dirty="0"/>
              <a:t>S </a:t>
            </a:r>
            <a:r>
              <a:rPr lang="en-US" altLang="zh-CN" sz="3200" dirty="0"/>
              <a:t>(</a:t>
            </a:r>
            <a:r>
              <a:rPr lang="en-US" altLang="zh-CN" sz="3200" i="1" dirty="0" smtClean="0">
                <a:solidFill>
                  <a:srgbClr val="0033CC"/>
                </a:solidFill>
              </a:rPr>
              <a:t>Y</a:t>
            </a:r>
            <a:r>
              <a:rPr lang="en-US" altLang="zh-CN" sz="3200" dirty="0" smtClean="0"/>
              <a:t>)</a:t>
            </a:r>
          </a:p>
          <a:p>
            <a:r>
              <a:rPr lang="en-US" altLang="zh-CN" i="1" dirty="0" smtClean="0"/>
              <a:t>R</a:t>
            </a:r>
            <a:r>
              <a:rPr lang="en-US" altLang="zh-CN" dirty="0" smtClean="0"/>
              <a:t>÷</a:t>
            </a:r>
            <a:r>
              <a:rPr lang="en-US" altLang="zh-CN" i="1" dirty="0" smtClean="0"/>
              <a:t>S=</a:t>
            </a:r>
            <a:r>
              <a:rPr lang="zh-CN" altLang="en-US" i="1" dirty="0" smtClean="0"/>
              <a:t>？</a:t>
            </a:r>
            <a:endParaRPr lang="en-US" altLang="zh-CN" i="1" dirty="0" smtClean="0"/>
          </a:p>
          <a:p>
            <a:r>
              <a:rPr lang="zh-CN" altLang="en-US" i="1" dirty="0" smtClean="0"/>
              <a:t>适合于包含了短语“对所有的”查询</a:t>
            </a:r>
            <a:endParaRPr lang="en-US" altLang="zh-CN" i="1" dirty="0" smtClean="0"/>
          </a:p>
          <a:p>
            <a:endParaRPr lang="en-US" altLang="zh-CN" i="1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869160"/>
            <a:ext cx="5924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432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Precedence of relational operators: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2150" indent="-457200">
              <a:buFont typeface="Monotype Sorts" pitchFamily="2" charset="2"/>
              <a:buAutoNum type="arabicPeriod"/>
            </a:pPr>
            <a:r>
              <a:rPr lang="en-US" altLang="zh-CN" sz="3600" dirty="0" smtClean="0">
                <a:ea typeface="宋体" panose="02010600030101010101" pitchFamily="2" charset="-122"/>
              </a:rPr>
              <a:t>[</a:t>
            </a:r>
            <a:r>
              <a:rPr lang="en-US" altLang="zh-CN" sz="4000" dirty="0">
                <a:latin typeface="Lucida Sans Unicode" panose="020B0602030504020204" pitchFamily="34" charset="0"/>
                <a:ea typeface="宋体" panose="02010600030101010101" pitchFamily="2" charset="-122"/>
              </a:rPr>
              <a:t>σ</a:t>
            </a:r>
            <a:r>
              <a:rPr lang="en-US" altLang="zh-CN" sz="3600" dirty="0">
                <a:ea typeface="宋体" panose="02010600030101010101" pitchFamily="2" charset="-122"/>
              </a:rPr>
              <a:t>, </a:t>
            </a:r>
            <a:r>
              <a:rPr lang="en-US" altLang="zh-CN" sz="4000" dirty="0">
                <a:latin typeface="Lucida Sans Unicode" panose="020B0602030504020204" pitchFamily="34" charset="0"/>
                <a:ea typeface="宋体" panose="02010600030101010101" pitchFamily="2" charset="-122"/>
              </a:rPr>
              <a:t>π</a:t>
            </a:r>
            <a:r>
              <a:rPr lang="en-US" altLang="zh-CN" sz="3600" dirty="0">
                <a:ea typeface="宋体" panose="02010600030101010101" pitchFamily="2" charset="-122"/>
              </a:rPr>
              <a:t>, </a:t>
            </a:r>
            <a:r>
              <a:rPr lang="en-US" altLang="zh-CN" sz="4000" dirty="0">
                <a:latin typeface="Lucida Sans Unicode" panose="020B0602030504020204" pitchFamily="34" charset="0"/>
                <a:ea typeface="宋体" panose="02010600030101010101" pitchFamily="2" charset="-122"/>
              </a:rPr>
              <a:t>ρ</a:t>
            </a:r>
            <a:r>
              <a:rPr lang="en-US" altLang="zh-CN" sz="3600" dirty="0">
                <a:ea typeface="宋体" panose="02010600030101010101" pitchFamily="2" charset="-122"/>
              </a:rPr>
              <a:t>] (highest).</a:t>
            </a:r>
          </a:p>
          <a:p>
            <a:pPr marL="692150" indent="-457200">
              <a:buFont typeface="Monotype Sorts" pitchFamily="2" charset="2"/>
              <a:buAutoNum type="arabicPeriod"/>
            </a:pPr>
            <a:r>
              <a:rPr lang="en-US" altLang="zh-CN" sz="3600" dirty="0">
                <a:ea typeface="宋体" panose="02010600030101010101" pitchFamily="2" charset="-122"/>
              </a:rPr>
              <a:t>[</a:t>
            </a:r>
            <a:r>
              <a:rPr lang="en-US" altLang="zh-CN" dirty="0">
                <a:latin typeface="Lucida Sans Unicode" panose="020B0602030504020204" pitchFamily="34" charset="0"/>
                <a:ea typeface="宋体" panose="02010600030101010101" pitchFamily="2" charset="-122"/>
              </a:rPr>
              <a:t>Χ</a:t>
            </a:r>
            <a:r>
              <a:rPr lang="en-US" altLang="zh-CN" sz="3600" dirty="0">
                <a:ea typeface="宋体" panose="02010600030101010101" pitchFamily="2" charset="-122"/>
              </a:rPr>
              <a:t>, </a:t>
            </a:r>
            <a:r>
              <a:rPr lang="en-US" altLang="zh-CN" sz="4000" dirty="0" smtClean="0">
                <a:latin typeface="Lucida Sans Unicode" panose="020B0602030504020204" pitchFamily="34" charset="0"/>
                <a:ea typeface="宋体" panose="02010600030101010101" pitchFamily="2" charset="-122"/>
              </a:rPr>
              <a:t>⋈,÷</a:t>
            </a:r>
            <a:r>
              <a:rPr lang="en-US" altLang="zh-CN" sz="3600" dirty="0" smtClean="0">
                <a:ea typeface="宋体" panose="02010600030101010101" pitchFamily="2" charset="-122"/>
              </a:rPr>
              <a:t>].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marL="692150" indent="-457200">
              <a:buFont typeface="Monotype Sorts" pitchFamily="2" charset="2"/>
              <a:buAutoNum type="arabicPeriod"/>
            </a:pPr>
            <a:r>
              <a:rPr lang="en-US" altLang="zh-CN" sz="3600" dirty="0">
                <a:latin typeface="Lucida Sans Unicode" panose="020B0602030504020204" pitchFamily="34" charset="0"/>
                <a:ea typeface="宋体" panose="02010600030101010101" pitchFamily="2" charset="-122"/>
              </a:rPr>
              <a:t>∩</a:t>
            </a:r>
            <a:r>
              <a:rPr lang="en-US" altLang="zh-CN" sz="3600" dirty="0">
                <a:ea typeface="宋体" panose="02010600030101010101" pitchFamily="2" charset="-122"/>
              </a:rPr>
              <a:t>.</a:t>
            </a:r>
          </a:p>
          <a:p>
            <a:pPr marL="692150" indent="-457200">
              <a:buFont typeface="Monotype Sorts" pitchFamily="2" charset="2"/>
              <a:buAutoNum type="arabicPeriod"/>
            </a:pPr>
            <a:r>
              <a:rPr lang="en-US" altLang="zh-CN" sz="3600" dirty="0">
                <a:ea typeface="宋体" panose="02010600030101010101" pitchFamily="2" charset="-122"/>
              </a:rPr>
              <a:t>[</a:t>
            </a:r>
            <a:r>
              <a:rPr lang="en-US" altLang="zh-CN" sz="3600" dirty="0">
                <a:latin typeface="Lucida Sans Unicode" panose="020B0602030504020204" pitchFamily="34" charset="0"/>
                <a:ea typeface="宋体" panose="02010600030101010101" pitchFamily="2" charset="-122"/>
              </a:rPr>
              <a:t>∪</a:t>
            </a:r>
            <a:r>
              <a:rPr lang="en-US" altLang="zh-CN" sz="3600" dirty="0">
                <a:ea typeface="宋体" panose="02010600030101010101" pitchFamily="2" charset="-122"/>
              </a:rPr>
              <a:t>, </a:t>
            </a:r>
            <a:r>
              <a:rPr lang="en-US" altLang="zh-CN" sz="3600" dirty="0">
                <a:latin typeface="Lucida Sans Unicode" panose="020B0602030504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3600" dirty="0">
                <a:ea typeface="宋体" panose="02010600030101010101" pitchFamily="2" charset="-122"/>
              </a:rPr>
              <a:t>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3643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</a:t>
            </a:r>
            <a:r>
              <a:rPr lang="zh-CN" altLang="en-US"/>
              <a:t>．综合举例 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600" b="1"/>
              <a:t>以学生</a:t>
            </a:r>
            <a:r>
              <a:rPr lang="en-US" altLang="zh-CN" sz="2600" b="1"/>
              <a:t>-</a:t>
            </a:r>
            <a:r>
              <a:rPr lang="zh-CN" altLang="en-US" sz="2600" b="1"/>
              <a:t>课程数据库为例 </a:t>
            </a:r>
            <a:r>
              <a:rPr lang="en-US" altLang="zh-CN" sz="2600" b="1"/>
              <a:t>(P.59)</a:t>
            </a:r>
            <a:endParaRPr lang="en-US" altLang="zh-CN" sz="26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[</a:t>
            </a:r>
            <a:r>
              <a:rPr lang="zh-CN" altLang="en-US" sz="2100">
                <a:ea typeface="黑体" panose="02010609060101010101" pitchFamily="2" charset="-122"/>
              </a:rPr>
              <a:t>例</a:t>
            </a:r>
            <a:r>
              <a:rPr lang="en-US" altLang="zh-CN" sz="2100"/>
              <a:t>7]  </a:t>
            </a:r>
            <a:r>
              <a:rPr lang="zh-CN" altLang="en-US" sz="2100"/>
              <a:t>查询至少选修</a:t>
            </a:r>
            <a:r>
              <a:rPr lang="en-US" altLang="zh-CN" sz="2100"/>
              <a:t>1</a:t>
            </a:r>
            <a:r>
              <a:rPr lang="zh-CN" altLang="en-US" sz="2100"/>
              <a:t>号课程和</a:t>
            </a:r>
            <a:r>
              <a:rPr lang="en-US" altLang="zh-CN" sz="2100"/>
              <a:t>3</a:t>
            </a:r>
            <a:r>
              <a:rPr lang="zh-CN" altLang="en-US" sz="2100"/>
              <a:t>号课程的学生号码</a:t>
            </a:r>
            <a:r>
              <a:rPr lang="zh-CN" altLang="en-US" sz="2600"/>
              <a:t> </a:t>
            </a:r>
          </a:p>
          <a:p>
            <a:pPr marL="819150" lvl="1" indent="-285750" eaLnBrk="1" hangingPunct="1">
              <a:buFont typeface="Wingdings" panose="05000000000000000000" pitchFamily="2" charset="2"/>
              <a:buNone/>
            </a:pPr>
            <a:endParaRPr lang="zh-CN" altLang="en-US" sz="2200"/>
          </a:p>
          <a:p>
            <a:pPr marL="819150" lvl="1" indent="-285750"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首先建立一个临时关系</a:t>
            </a:r>
            <a:r>
              <a:rPr lang="en-US" altLang="zh-CN" sz="2200" i="1"/>
              <a:t>K</a:t>
            </a:r>
            <a:r>
              <a:rPr lang="zh-CN" altLang="en-US" sz="2200"/>
              <a:t>： </a:t>
            </a:r>
          </a:p>
          <a:p>
            <a:pPr marL="819150" lvl="1" indent="-285750"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 </a:t>
            </a:r>
          </a:p>
          <a:p>
            <a:pPr marL="819150" lvl="1" indent="-285750" algn="just" eaLnBrk="1" hangingPunct="1">
              <a:buFont typeface="Wingdings" panose="05000000000000000000" pitchFamily="2" charset="2"/>
              <a:buNone/>
            </a:pPr>
            <a:endParaRPr lang="zh-CN" altLang="en-US" sz="2200"/>
          </a:p>
          <a:p>
            <a:pPr marL="819150" lvl="1" indent="-285750" algn="just" eaLnBrk="1" hangingPunct="1">
              <a:buFont typeface="Wingdings" panose="05000000000000000000" pitchFamily="2" charset="2"/>
              <a:buNone/>
            </a:pPr>
            <a:endParaRPr lang="zh-CN" altLang="en-US" sz="2200"/>
          </a:p>
          <a:p>
            <a:pPr marL="819150" lvl="1" indent="-285750" algn="just"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然后求：</a:t>
            </a:r>
            <a:r>
              <a:rPr lang="en-US" altLang="zh-CN" sz="3900" b="1"/>
              <a:t>π</a:t>
            </a:r>
            <a:r>
              <a:rPr lang="en-US" altLang="zh-CN" b="1" baseline="-30000"/>
              <a:t>Sno.Cno</a:t>
            </a:r>
            <a:r>
              <a:rPr lang="en-US" altLang="zh-CN" b="1"/>
              <a:t>(SC)÷</a:t>
            </a:r>
            <a:r>
              <a:rPr lang="en-US" altLang="zh-CN" b="1" i="1"/>
              <a:t>K</a:t>
            </a:r>
            <a:endParaRPr lang="en-US" altLang="zh-CN" sz="2200"/>
          </a:p>
          <a:p>
            <a:pPr marL="819150" lvl="1" indent="-285750" algn="just" eaLnBrk="1" hangingPunct="1">
              <a:buFont typeface="Wingdings" panose="05000000000000000000" pitchFamily="2" charset="2"/>
              <a:buNone/>
            </a:pPr>
            <a:endParaRPr lang="en-US" altLang="zh-CN" sz="2200"/>
          </a:p>
          <a:p>
            <a:pPr marL="819150" lvl="1" indent="-285750"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	</a:t>
            </a:r>
          </a:p>
        </p:txBody>
      </p:sp>
      <p:graphicFrame>
        <p:nvGraphicFramePr>
          <p:cNvPr id="360452" name="Group 4"/>
          <p:cNvGraphicFramePr>
            <a:graphicFrameLocks noGrp="1"/>
          </p:cNvGraphicFramePr>
          <p:nvPr/>
        </p:nvGraphicFramePr>
        <p:xfrm>
          <a:off x="5508625" y="3573463"/>
          <a:ext cx="1066800" cy="149288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414" name="AutoShape 1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15200" y="5715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综合举例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170" y="1600200"/>
            <a:ext cx="8229600" cy="4530725"/>
          </a:xfrm>
        </p:spPr>
        <p:txBody>
          <a:bodyPr/>
          <a:lstStyle/>
          <a:p>
            <a:pPr eaLnBrk="1" hangingPunct="1"/>
            <a:r>
              <a:rPr lang="zh-CN" altLang="en-US" sz="2600" b="1">
                <a:sym typeface="+mn-ea"/>
              </a:rPr>
              <a:t>计算</a:t>
            </a:r>
            <a:r>
              <a:rPr lang="en-US" altLang="zh-CN" sz="2600" b="1">
                <a:sym typeface="+mn-ea"/>
              </a:rPr>
              <a:t>π</a:t>
            </a:r>
            <a:r>
              <a:rPr lang="en-US" altLang="zh-CN" sz="2600" b="1" baseline="-30000">
                <a:sym typeface="+mn-ea"/>
              </a:rPr>
              <a:t>Sno.Cno</a:t>
            </a:r>
            <a:r>
              <a:rPr lang="en-US" altLang="zh-CN" sz="2600" b="1">
                <a:sym typeface="+mn-ea"/>
              </a:rPr>
              <a:t>(SC)÷</a:t>
            </a:r>
            <a:r>
              <a:rPr lang="en-US" altLang="zh-CN" sz="2600" b="1" i="1">
                <a:sym typeface="+mn-ea"/>
              </a:rPr>
              <a:t>K</a:t>
            </a:r>
            <a:endParaRPr lang="en-US" altLang="zh-CN" sz="26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>
                <a:sym typeface="+mn-ea"/>
              </a:rPr>
              <a:t>                                                                       </a:t>
            </a:r>
            <a:endParaRPr lang="en-US" altLang="zh-CN" sz="26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</a:t>
            </a:r>
            <a:r>
              <a:rPr lang="en-US" altLang="zh-CN" sz="2600" b="1"/>
              <a:t>95001</a:t>
            </a:r>
            <a:r>
              <a:rPr lang="zh-CN" altLang="en-US" sz="2600" b="1"/>
              <a:t>象集</a:t>
            </a:r>
            <a:r>
              <a:rPr lang="en-US" altLang="zh-CN" sz="2600" b="1"/>
              <a:t>{1</a:t>
            </a:r>
            <a:r>
              <a:rPr lang="zh-CN" altLang="en-US" sz="2600" b="1"/>
              <a:t>，</a:t>
            </a:r>
            <a:r>
              <a:rPr lang="en-US" altLang="zh-CN" sz="2600" b="1"/>
              <a:t>2</a:t>
            </a:r>
            <a:r>
              <a:rPr lang="zh-CN" altLang="en-US" sz="2600" b="1"/>
              <a:t>，</a:t>
            </a:r>
            <a:r>
              <a:rPr lang="en-US" altLang="zh-CN" sz="2600" b="1"/>
              <a:t>3}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/>
              <a:t>	95002</a:t>
            </a:r>
            <a:r>
              <a:rPr lang="zh-CN" altLang="en-US" sz="2600" b="1"/>
              <a:t>象集</a:t>
            </a:r>
            <a:r>
              <a:rPr lang="en-US" altLang="zh-CN" sz="2600" b="1"/>
              <a:t>{2</a:t>
            </a:r>
            <a:r>
              <a:rPr lang="zh-CN" altLang="en-US" sz="2600" b="1"/>
              <a:t>，</a:t>
            </a:r>
            <a:r>
              <a:rPr lang="en-US" altLang="zh-CN" sz="2600" b="1"/>
              <a:t>3}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/>
              <a:t>   </a:t>
            </a:r>
            <a:r>
              <a:rPr lang="en-US" altLang="zh-CN" sz="3400" b="1"/>
              <a:t>π</a:t>
            </a:r>
            <a:r>
              <a:rPr lang="en-US" altLang="zh-CN" sz="2600" b="1" baseline="-30000"/>
              <a:t>Cno</a:t>
            </a:r>
            <a:r>
              <a:rPr lang="en-US" altLang="zh-CN" sz="2600" b="1"/>
              <a:t>(K)={1</a:t>
            </a:r>
            <a:r>
              <a:rPr lang="zh-CN" altLang="en-US" sz="2600" b="1"/>
              <a:t>，</a:t>
            </a:r>
            <a:r>
              <a:rPr lang="en-US" altLang="zh-CN" sz="2600" b="1"/>
              <a:t>3}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   </a:t>
            </a:r>
            <a:r>
              <a:rPr lang="zh-CN" altLang="en-US" sz="2600"/>
              <a:t>于是：</a:t>
            </a:r>
            <a:r>
              <a:rPr lang="en-US" altLang="zh-CN" sz="3400" b="1">
                <a:solidFill>
                  <a:srgbClr val="C00000"/>
                </a:solidFill>
              </a:rPr>
              <a:t>π</a:t>
            </a:r>
            <a:r>
              <a:rPr lang="en-US" altLang="zh-CN" sz="2600" b="1" baseline="-30000">
                <a:solidFill>
                  <a:srgbClr val="C00000"/>
                </a:solidFill>
              </a:rPr>
              <a:t>Sno.Cno</a:t>
            </a:r>
            <a:r>
              <a:rPr lang="en-US" altLang="zh-CN" sz="2600" b="1">
                <a:solidFill>
                  <a:srgbClr val="C00000"/>
                </a:solidFill>
              </a:rPr>
              <a:t>(SC)÷</a:t>
            </a:r>
            <a:r>
              <a:rPr lang="en-US" altLang="zh-CN" sz="2600" b="1" i="1">
                <a:solidFill>
                  <a:srgbClr val="C00000"/>
                </a:solidFill>
              </a:rPr>
              <a:t>K=</a:t>
            </a:r>
            <a:r>
              <a:rPr lang="en-US" altLang="zh-CN" sz="2600" b="1">
                <a:solidFill>
                  <a:srgbClr val="C00000"/>
                </a:solidFill>
              </a:rPr>
              <a:t>{95001}</a:t>
            </a:r>
          </a:p>
        </p:txBody>
      </p:sp>
      <p:grpSp>
        <p:nvGrpSpPr>
          <p:cNvPr id="103428" name="Group 4"/>
          <p:cNvGrpSpPr/>
          <p:nvPr/>
        </p:nvGrpSpPr>
        <p:grpSpPr bwMode="auto">
          <a:xfrm>
            <a:off x="4601845" y="995363"/>
            <a:ext cx="2386013" cy="3128962"/>
            <a:chOff x="2691" y="1579"/>
            <a:chExt cx="1503" cy="1971"/>
          </a:xfrm>
        </p:grpSpPr>
        <p:grpSp>
          <p:nvGrpSpPr>
            <p:cNvPr id="103429" name="Group 5"/>
            <p:cNvGrpSpPr/>
            <p:nvPr/>
          </p:nvGrpSpPr>
          <p:grpSpPr bwMode="auto">
            <a:xfrm>
              <a:off x="2691" y="1579"/>
              <a:ext cx="661" cy="328"/>
              <a:chOff x="0" y="499"/>
              <a:chExt cx="642" cy="499"/>
            </a:xfrm>
          </p:grpSpPr>
          <p:sp>
            <p:nvSpPr>
              <p:cNvPr id="103463" name="Rectangle 6"/>
              <p:cNvSpPr>
                <a:spLocks noChangeArrowheads="1"/>
              </p:cNvSpPr>
              <p:nvPr/>
            </p:nvSpPr>
            <p:spPr bwMode="auto">
              <a:xfrm>
                <a:off x="43" y="499"/>
                <a:ext cx="556" cy="49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anose="02020603050405020304" charset="0"/>
                  </a:rPr>
                  <a:t>Sno</a:t>
                </a:r>
                <a:endParaRPr kumimoji="1" lang="en-US" altLang="zh-CN" sz="1000">
                  <a:latin typeface="Times New Roman" panose="02020603050405020304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103464" name="Rectangle 7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03430" name="Group 8"/>
            <p:cNvGrpSpPr/>
            <p:nvPr/>
          </p:nvGrpSpPr>
          <p:grpSpPr bwMode="auto">
            <a:xfrm>
              <a:off x="3352" y="1579"/>
              <a:ext cx="842" cy="328"/>
              <a:chOff x="642" y="499"/>
              <a:chExt cx="819" cy="499"/>
            </a:xfrm>
          </p:grpSpPr>
          <p:sp>
            <p:nvSpPr>
              <p:cNvPr id="103461" name="Rectangle 9"/>
              <p:cNvSpPr>
                <a:spLocks noChangeArrowheads="1"/>
              </p:cNvSpPr>
              <p:nvPr/>
            </p:nvSpPr>
            <p:spPr bwMode="auto">
              <a:xfrm>
                <a:off x="685" y="499"/>
                <a:ext cx="733" cy="49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anose="02020603050405020304" charset="0"/>
                  </a:rPr>
                  <a:t>Cno</a:t>
                </a:r>
                <a:endParaRPr kumimoji="1" lang="en-US" altLang="zh-CN" sz="1000">
                  <a:latin typeface="Times New Roman" panose="02020603050405020304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103462" name="Rectangle 10"/>
              <p:cNvSpPr>
                <a:spLocks noChangeArrowheads="1"/>
              </p:cNvSpPr>
              <p:nvPr/>
            </p:nvSpPr>
            <p:spPr bwMode="auto">
              <a:xfrm>
                <a:off x="642" y="499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03431" name="Group 11"/>
            <p:cNvGrpSpPr/>
            <p:nvPr/>
          </p:nvGrpSpPr>
          <p:grpSpPr bwMode="auto">
            <a:xfrm>
              <a:off x="2691" y="1907"/>
              <a:ext cx="661" cy="329"/>
              <a:chOff x="0" y="998"/>
              <a:chExt cx="642" cy="499"/>
            </a:xfrm>
          </p:grpSpPr>
          <p:sp>
            <p:nvSpPr>
              <p:cNvPr id="103459" name="Rectangle 12"/>
              <p:cNvSpPr>
                <a:spLocks noChangeArrowheads="1"/>
              </p:cNvSpPr>
              <p:nvPr/>
            </p:nvSpPr>
            <p:spPr bwMode="auto">
              <a:xfrm>
                <a:off x="43" y="998"/>
                <a:ext cx="556" cy="49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anose="02020603050405020304" charset="0"/>
                  </a:rPr>
                  <a:t>95001</a:t>
                </a:r>
                <a:endParaRPr kumimoji="1" lang="en-US" altLang="zh-CN" sz="1000">
                  <a:latin typeface="Times New Roman" panose="02020603050405020304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103460" name="Rectangle 13"/>
              <p:cNvSpPr>
                <a:spLocks noChangeArrowheads="1"/>
              </p:cNvSpPr>
              <p:nvPr/>
            </p:nvSpPr>
            <p:spPr bwMode="auto">
              <a:xfrm>
                <a:off x="0" y="998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03432" name="Group 14"/>
            <p:cNvGrpSpPr/>
            <p:nvPr/>
          </p:nvGrpSpPr>
          <p:grpSpPr bwMode="auto">
            <a:xfrm>
              <a:off x="3352" y="1907"/>
              <a:ext cx="842" cy="329"/>
              <a:chOff x="642" y="998"/>
              <a:chExt cx="819" cy="499"/>
            </a:xfrm>
          </p:grpSpPr>
          <p:sp>
            <p:nvSpPr>
              <p:cNvPr id="103457" name="Rectangle 15"/>
              <p:cNvSpPr>
                <a:spLocks noChangeArrowheads="1"/>
              </p:cNvSpPr>
              <p:nvPr/>
            </p:nvSpPr>
            <p:spPr bwMode="auto">
              <a:xfrm>
                <a:off x="685" y="998"/>
                <a:ext cx="733" cy="49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anose="02020603050405020304" charset="0"/>
                  </a:rPr>
                  <a:t>1</a:t>
                </a:r>
                <a:endParaRPr kumimoji="1" lang="en-US" altLang="zh-CN" sz="1000">
                  <a:latin typeface="Times New Roman" panose="02020603050405020304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103458" name="Rectangle 16"/>
              <p:cNvSpPr>
                <a:spLocks noChangeArrowheads="1"/>
              </p:cNvSpPr>
              <p:nvPr/>
            </p:nvSpPr>
            <p:spPr bwMode="auto">
              <a:xfrm>
                <a:off x="642" y="998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03433" name="Group 17"/>
            <p:cNvGrpSpPr/>
            <p:nvPr/>
          </p:nvGrpSpPr>
          <p:grpSpPr bwMode="auto">
            <a:xfrm>
              <a:off x="2691" y="2236"/>
              <a:ext cx="661" cy="328"/>
              <a:chOff x="0" y="1497"/>
              <a:chExt cx="642" cy="499"/>
            </a:xfrm>
          </p:grpSpPr>
          <p:sp>
            <p:nvSpPr>
              <p:cNvPr id="103455" name="Rectangle 18"/>
              <p:cNvSpPr>
                <a:spLocks noChangeArrowheads="1"/>
              </p:cNvSpPr>
              <p:nvPr/>
            </p:nvSpPr>
            <p:spPr bwMode="auto">
              <a:xfrm>
                <a:off x="43" y="1497"/>
                <a:ext cx="556" cy="49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anose="02020603050405020304" charset="0"/>
                  </a:rPr>
                  <a:t>95001</a:t>
                </a:r>
                <a:endParaRPr kumimoji="1" lang="en-US" altLang="zh-CN" sz="1000">
                  <a:latin typeface="Times New Roman" panose="02020603050405020304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103456" name="Rectangle 19"/>
              <p:cNvSpPr>
                <a:spLocks noChangeArrowheads="1"/>
              </p:cNvSpPr>
              <p:nvPr/>
            </p:nvSpPr>
            <p:spPr bwMode="auto">
              <a:xfrm>
                <a:off x="0" y="1497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03434" name="Group 20"/>
            <p:cNvGrpSpPr/>
            <p:nvPr/>
          </p:nvGrpSpPr>
          <p:grpSpPr bwMode="auto">
            <a:xfrm>
              <a:off x="3352" y="2236"/>
              <a:ext cx="842" cy="328"/>
              <a:chOff x="642" y="1497"/>
              <a:chExt cx="819" cy="499"/>
            </a:xfrm>
          </p:grpSpPr>
          <p:sp>
            <p:nvSpPr>
              <p:cNvPr id="103453" name="Rectangle 21"/>
              <p:cNvSpPr>
                <a:spLocks noChangeArrowheads="1"/>
              </p:cNvSpPr>
              <p:nvPr/>
            </p:nvSpPr>
            <p:spPr bwMode="auto">
              <a:xfrm>
                <a:off x="685" y="1497"/>
                <a:ext cx="733" cy="49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anose="02020603050405020304" charset="0"/>
                  </a:rPr>
                  <a:t>2</a:t>
                </a:r>
                <a:endParaRPr kumimoji="1" lang="en-US" altLang="zh-CN" sz="1000">
                  <a:latin typeface="Times New Roman" panose="02020603050405020304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103454" name="Rectangle 22"/>
              <p:cNvSpPr>
                <a:spLocks noChangeArrowheads="1"/>
              </p:cNvSpPr>
              <p:nvPr/>
            </p:nvSpPr>
            <p:spPr bwMode="auto">
              <a:xfrm>
                <a:off x="642" y="1497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03435" name="Group 23"/>
            <p:cNvGrpSpPr/>
            <p:nvPr/>
          </p:nvGrpSpPr>
          <p:grpSpPr bwMode="auto">
            <a:xfrm>
              <a:off x="2691" y="2564"/>
              <a:ext cx="661" cy="329"/>
              <a:chOff x="0" y="1996"/>
              <a:chExt cx="642" cy="499"/>
            </a:xfrm>
          </p:grpSpPr>
          <p:sp>
            <p:nvSpPr>
              <p:cNvPr id="103451" name="Rectangle 24"/>
              <p:cNvSpPr>
                <a:spLocks noChangeArrowheads="1"/>
              </p:cNvSpPr>
              <p:nvPr/>
            </p:nvSpPr>
            <p:spPr bwMode="auto">
              <a:xfrm>
                <a:off x="43" y="1996"/>
                <a:ext cx="556" cy="49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anose="02020603050405020304" charset="0"/>
                  </a:rPr>
                  <a:t>95001</a:t>
                </a:r>
                <a:endParaRPr kumimoji="1" lang="en-US" altLang="zh-CN" sz="1000">
                  <a:latin typeface="Times New Roman" panose="02020603050405020304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103452" name="Rectangle 25"/>
              <p:cNvSpPr>
                <a:spLocks noChangeArrowheads="1"/>
              </p:cNvSpPr>
              <p:nvPr/>
            </p:nvSpPr>
            <p:spPr bwMode="auto">
              <a:xfrm>
                <a:off x="0" y="1996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03436" name="Group 26"/>
            <p:cNvGrpSpPr/>
            <p:nvPr/>
          </p:nvGrpSpPr>
          <p:grpSpPr bwMode="auto">
            <a:xfrm>
              <a:off x="3352" y="2564"/>
              <a:ext cx="842" cy="329"/>
              <a:chOff x="642" y="1996"/>
              <a:chExt cx="819" cy="499"/>
            </a:xfrm>
          </p:grpSpPr>
          <p:sp>
            <p:nvSpPr>
              <p:cNvPr id="103449" name="Rectangle 27"/>
              <p:cNvSpPr>
                <a:spLocks noChangeArrowheads="1"/>
              </p:cNvSpPr>
              <p:nvPr/>
            </p:nvSpPr>
            <p:spPr bwMode="auto">
              <a:xfrm>
                <a:off x="685" y="1996"/>
                <a:ext cx="733" cy="49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anose="02020603050405020304" charset="0"/>
                  </a:rPr>
                  <a:t>3</a:t>
                </a:r>
                <a:endParaRPr kumimoji="1" lang="en-US" altLang="zh-CN" sz="1000">
                  <a:latin typeface="Times New Roman" panose="02020603050405020304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103450" name="Rectangle 28"/>
              <p:cNvSpPr>
                <a:spLocks noChangeArrowheads="1"/>
              </p:cNvSpPr>
              <p:nvPr/>
            </p:nvSpPr>
            <p:spPr bwMode="auto">
              <a:xfrm>
                <a:off x="642" y="1996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03437" name="Group 29"/>
            <p:cNvGrpSpPr/>
            <p:nvPr/>
          </p:nvGrpSpPr>
          <p:grpSpPr bwMode="auto">
            <a:xfrm>
              <a:off x="2691" y="2893"/>
              <a:ext cx="661" cy="328"/>
              <a:chOff x="0" y="2495"/>
              <a:chExt cx="642" cy="499"/>
            </a:xfrm>
          </p:grpSpPr>
          <p:sp>
            <p:nvSpPr>
              <p:cNvPr id="103447" name="Rectangle 30"/>
              <p:cNvSpPr>
                <a:spLocks noChangeArrowheads="1"/>
              </p:cNvSpPr>
              <p:nvPr/>
            </p:nvSpPr>
            <p:spPr bwMode="auto">
              <a:xfrm>
                <a:off x="43" y="2495"/>
                <a:ext cx="556" cy="49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anose="02020603050405020304" charset="0"/>
                  </a:rPr>
                  <a:t>95002</a:t>
                </a:r>
                <a:endParaRPr kumimoji="1" lang="en-US" altLang="zh-CN" sz="1000">
                  <a:latin typeface="Times New Roman" panose="02020603050405020304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103448" name="Rectangle 31"/>
              <p:cNvSpPr>
                <a:spLocks noChangeArrowheads="1"/>
              </p:cNvSpPr>
              <p:nvPr/>
            </p:nvSpPr>
            <p:spPr bwMode="auto">
              <a:xfrm>
                <a:off x="0" y="2495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03438" name="Group 32"/>
            <p:cNvGrpSpPr/>
            <p:nvPr/>
          </p:nvGrpSpPr>
          <p:grpSpPr bwMode="auto">
            <a:xfrm>
              <a:off x="3352" y="2893"/>
              <a:ext cx="842" cy="328"/>
              <a:chOff x="642" y="2495"/>
              <a:chExt cx="819" cy="499"/>
            </a:xfrm>
          </p:grpSpPr>
          <p:sp>
            <p:nvSpPr>
              <p:cNvPr id="103445" name="Rectangle 33"/>
              <p:cNvSpPr>
                <a:spLocks noChangeArrowheads="1"/>
              </p:cNvSpPr>
              <p:nvPr/>
            </p:nvSpPr>
            <p:spPr bwMode="auto">
              <a:xfrm>
                <a:off x="685" y="2495"/>
                <a:ext cx="733" cy="49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anose="02020603050405020304" charset="0"/>
                  </a:rPr>
                  <a:t>2</a:t>
                </a:r>
                <a:endParaRPr kumimoji="1" lang="en-US" altLang="zh-CN" sz="1000">
                  <a:latin typeface="Times New Roman" panose="02020603050405020304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103446" name="Rectangle 34"/>
              <p:cNvSpPr>
                <a:spLocks noChangeArrowheads="1"/>
              </p:cNvSpPr>
              <p:nvPr/>
            </p:nvSpPr>
            <p:spPr bwMode="auto">
              <a:xfrm>
                <a:off x="642" y="2495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03439" name="Group 35"/>
            <p:cNvGrpSpPr/>
            <p:nvPr/>
          </p:nvGrpSpPr>
          <p:grpSpPr bwMode="auto">
            <a:xfrm>
              <a:off x="2691" y="3221"/>
              <a:ext cx="661" cy="329"/>
              <a:chOff x="0" y="2994"/>
              <a:chExt cx="642" cy="499"/>
            </a:xfrm>
          </p:grpSpPr>
          <p:sp>
            <p:nvSpPr>
              <p:cNvPr id="103443" name="Rectangle 36"/>
              <p:cNvSpPr>
                <a:spLocks noChangeArrowheads="1"/>
              </p:cNvSpPr>
              <p:nvPr/>
            </p:nvSpPr>
            <p:spPr bwMode="auto">
              <a:xfrm>
                <a:off x="43" y="2994"/>
                <a:ext cx="556" cy="49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anose="02020603050405020304" charset="0"/>
                  </a:rPr>
                  <a:t>95002</a:t>
                </a:r>
                <a:endParaRPr kumimoji="1" lang="en-US" altLang="zh-CN" sz="1000">
                  <a:latin typeface="Times New Roman" panose="02020603050405020304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103444" name="Rectangle 37"/>
              <p:cNvSpPr>
                <a:spLocks noChangeArrowheads="1"/>
              </p:cNvSpPr>
              <p:nvPr/>
            </p:nvSpPr>
            <p:spPr bwMode="auto">
              <a:xfrm>
                <a:off x="0" y="2994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03440" name="Group 38"/>
            <p:cNvGrpSpPr/>
            <p:nvPr/>
          </p:nvGrpSpPr>
          <p:grpSpPr bwMode="auto">
            <a:xfrm>
              <a:off x="3352" y="3221"/>
              <a:ext cx="842" cy="329"/>
              <a:chOff x="642" y="2994"/>
              <a:chExt cx="819" cy="499"/>
            </a:xfrm>
          </p:grpSpPr>
          <p:sp>
            <p:nvSpPr>
              <p:cNvPr id="103441" name="Rectangle 39"/>
              <p:cNvSpPr>
                <a:spLocks noChangeArrowheads="1"/>
              </p:cNvSpPr>
              <p:nvPr/>
            </p:nvSpPr>
            <p:spPr bwMode="auto">
              <a:xfrm>
                <a:off x="685" y="2994"/>
                <a:ext cx="733" cy="49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anose="02020603050405020304" charset="0"/>
                  </a:rPr>
                  <a:t>3</a:t>
                </a:r>
                <a:endParaRPr kumimoji="1" lang="en-US" altLang="zh-CN" sz="1000">
                  <a:latin typeface="Times New Roman" panose="02020603050405020304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103442" name="Rectangle 40"/>
              <p:cNvSpPr>
                <a:spLocks noChangeArrowheads="1"/>
              </p:cNvSpPr>
              <p:nvPr/>
            </p:nvSpPr>
            <p:spPr bwMode="auto">
              <a:xfrm>
                <a:off x="642" y="2994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60452" name="Group 4"/>
          <p:cNvGraphicFramePr>
            <a:graphicFrameLocks noGrp="1"/>
          </p:cNvGraphicFramePr>
          <p:nvPr/>
        </p:nvGraphicFramePr>
        <p:xfrm>
          <a:off x="7887970" y="1552258"/>
          <a:ext cx="1066800" cy="149288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231380" y="227330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ym typeface="+mn-ea"/>
              </a:rPr>
              <a:t>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5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53D58-EB38-4899-B299-1A3993BF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87C24-A68B-4B71-BCD6-C26563C0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82045"/>
          </a:xfrm>
        </p:spPr>
        <p:txBody>
          <a:bodyPr/>
          <a:lstStyle/>
          <a:p>
            <a:pPr marL="531495" indent="-514350">
              <a:buClrTx/>
              <a:buSzPct val="80000"/>
              <a:buFont typeface="+mj-lt"/>
              <a:buAutoNum type="arabicPeriod"/>
            </a:pPr>
            <a:r>
              <a:rPr lang="zh-CN" altLang="en-US" sz="2400" b="1"/>
              <a:t>查询</a:t>
            </a:r>
            <a:r>
              <a:rPr lang="en-US" altLang="zh-CN" sz="2400" b="1"/>
              <a:t>95001</a:t>
            </a:r>
            <a:r>
              <a:rPr lang="zh-CN" altLang="en-US" sz="2400" b="1"/>
              <a:t>的学生信息</a:t>
            </a:r>
            <a:endParaRPr lang="en-US" altLang="zh-CN" sz="2400" b="1"/>
          </a:p>
          <a:p>
            <a:pPr marL="531495" indent="-514350">
              <a:buClrTx/>
              <a:buSzPct val="80000"/>
              <a:buFont typeface="+mj-lt"/>
              <a:buAutoNum type="arabicPeriod"/>
            </a:pPr>
            <a:r>
              <a:rPr lang="zh-CN" altLang="en-US" sz="2400" b="1"/>
              <a:t>查询李勇所在系</a:t>
            </a:r>
            <a:endParaRPr lang="en-US" altLang="zh-CN" sz="2400" b="1"/>
          </a:p>
          <a:p>
            <a:pPr marL="531495" indent="-514350">
              <a:buClrTx/>
              <a:buSzPct val="80000"/>
              <a:buFont typeface="+mj-lt"/>
              <a:buAutoNum type="arabicPeriod"/>
            </a:pPr>
            <a:r>
              <a:rPr lang="zh-CN" altLang="en-US" sz="2400" b="1"/>
              <a:t>查询</a:t>
            </a:r>
            <a:r>
              <a:rPr lang="en-US" altLang="zh-CN" sz="2400" b="1"/>
              <a:t>95001</a:t>
            </a:r>
            <a:r>
              <a:rPr lang="zh-CN" altLang="en-US" sz="2400" b="1"/>
              <a:t>的成绩</a:t>
            </a:r>
            <a:endParaRPr lang="en-US" altLang="zh-CN" sz="2400" b="1"/>
          </a:p>
          <a:p>
            <a:pPr marL="531495" indent="-514350">
              <a:buClrTx/>
              <a:buSzPct val="80000"/>
              <a:buFont typeface="+mj-lt"/>
              <a:buAutoNum type="arabicPeriod"/>
            </a:pPr>
            <a:r>
              <a:rPr lang="zh-CN" altLang="en-US" sz="2400" b="1"/>
              <a:t>查询数据库的所有成绩</a:t>
            </a:r>
            <a:endParaRPr lang="en-US" altLang="zh-CN" sz="2400" b="1"/>
          </a:p>
          <a:p>
            <a:pPr marL="531495" indent="-514350">
              <a:buClrTx/>
              <a:buSzPct val="80000"/>
              <a:buFont typeface="+mj-lt"/>
              <a:buAutoNum type="arabicPeriod"/>
            </a:pPr>
            <a:r>
              <a:rPr lang="zh-CN" altLang="en-US" sz="2400" b="1"/>
              <a:t>查询每个学生的课程选修情况</a:t>
            </a:r>
            <a:endParaRPr lang="en-US" altLang="zh-CN" sz="2400" b="1"/>
          </a:p>
          <a:p>
            <a:pPr marL="531495" indent="-514350">
              <a:buClrTx/>
              <a:buSzPct val="80000"/>
              <a:buFont typeface="+mj-lt"/>
              <a:buAutoNum type="arabicPeriod"/>
            </a:pPr>
            <a:r>
              <a:rPr lang="zh-CN" altLang="en-US" sz="2400" b="1"/>
              <a:t>查询</a:t>
            </a:r>
            <a:r>
              <a:rPr lang="en-US" altLang="zh-CN" sz="2400" b="1"/>
              <a:t>95002</a:t>
            </a:r>
            <a:r>
              <a:rPr lang="zh-CN" altLang="en-US" sz="2400" b="1"/>
              <a:t>是否选修了数据库</a:t>
            </a:r>
            <a:endParaRPr lang="en-US" altLang="zh-CN" sz="2400" b="1"/>
          </a:p>
          <a:p>
            <a:pPr marL="531495" indent="-514350">
              <a:buClrTx/>
              <a:buSzPct val="80000"/>
              <a:buFont typeface="+mj-lt"/>
              <a:buAutoNum type="arabicPeriod"/>
            </a:pPr>
            <a:r>
              <a:rPr lang="zh-CN" altLang="en-US" sz="2400" b="1"/>
              <a:t>查询哪些同学选修了</a:t>
            </a:r>
            <a:r>
              <a:rPr lang="en-US" altLang="zh-CN" sz="2400" b="1"/>
              <a:t>95002</a:t>
            </a:r>
            <a:r>
              <a:rPr lang="zh-CN" altLang="en-US" sz="2400" b="1"/>
              <a:t>所选修的所有课程</a:t>
            </a:r>
            <a:endParaRPr lang="en-US" altLang="zh-CN" sz="2400" b="1"/>
          </a:p>
          <a:p>
            <a:pPr marL="531495" indent="-514350">
              <a:buClrTx/>
              <a:buSzPct val="80000"/>
              <a:buFont typeface="+mj-lt"/>
              <a:buAutoNum type="arabicPeriod"/>
            </a:pPr>
            <a:endParaRPr lang="zh-CN" altLang="en-US" sz="2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06D3E5-BFB8-42E6-A01A-1604BB1F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81" y="20892"/>
            <a:ext cx="4802891" cy="35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061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Wingdings" panose="05000000000000000000" pitchFamily="2" charset="2"/>
              </a:rPr>
              <a:t>l</a:t>
            </a:r>
            <a:r>
              <a:rPr lang="en-US" altLang="zh-CN">
                <a:cs typeface="Times New Roman" panose="02020603050405020304" charset="0"/>
              </a:rPr>
              <a:t> </a:t>
            </a:r>
            <a:r>
              <a:rPr lang="zh-CN" altLang="en-US"/>
              <a:t>关系代数运算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/>
              <a:t>	关系代数运算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	并、差、交、笛卡尔积、投影、选择、连接、除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/>
              <a:t>	基本运算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	并、差、笛卡尔积、投影、选择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/>
              <a:t>	交、连接、除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可以用</a:t>
            </a:r>
            <a:r>
              <a:rPr lang="en-US" altLang="zh-CN"/>
              <a:t>5</a:t>
            </a:r>
            <a:r>
              <a:rPr lang="zh-CN" altLang="en-US"/>
              <a:t>种基本运算来表达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引进它们并不增加语言的能力，但可以简化表达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2759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       </a:t>
            </a:r>
            <a:r>
              <a:rPr lang="zh-CN" altLang="en-US" i="1">
                <a:solidFill>
                  <a:schemeClr val="folHlink"/>
                </a:solidFill>
                <a:ea typeface="楷体_GB2312" pitchFamily="49" charset="-122"/>
              </a:rPr>
              <a:t>下课了。。。</a:t>
            </a:r>
          </a:p>
        </p:txBody>
      </p:sp>
      <p:pic>
        <p:nvPicPr>
          <p:cNvPr id="164867" name="Picture 3" descr="000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grayscl/>
            <a:lum bright="18000" contrast="12000"/>
          </a:blip>
          <a:srcRect/>
          <a:stretch>
            <a:fillRect/>
          </a:stretch>
        </p:blipFill>
        <p:spPr>
          <a:xfrm>
            <a:off x="5418138" y="4422775"/>
            <a:ext cx="1839912" cy="1506538"/>
          </a:xfrm>
          <a:noFill/>
        </p:spPr>
      </p:pic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6084888" y="3860800"/>
            <a:ext cx="26352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i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休息一会儿。。。</a:t>
            </a:r>
          </a:p>
        </p:txBody>
      </p:sp>
      <p:pic>
        <p:nvPicPr>
          <p:cNvPr id="164869" name="Picture 5" descr="bayshore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116013" y="1628775"/>
            <a:ext cx="3240087" cy="4103688"/>
          </a:xfrm>
        </p:spPr>
      </p:pic>
      <p:sp>
        <p:nvSpPr>
          <p:cNvPr id="164870" name="WordArt 6"/>
          <p:cNvSpPr>
            <a:spLocks noChangeArrowheads="1" noChangeShapeType="1" noTextEdit="1"/>
          </p:cNvSpPr>
          <p:nvPr/>
        </p:nvSpPr>
        <p:spPr bwMode="auto">
          <a:xfrm>
            <a:off x="3563938" y="2420938"/>
            <a:ext cx="720725" cy="10080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追</a:t>
            </a:r>
          </a:p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</a:p>
        </p:txBody>
      </p:sp>
    </p:spTree>
    <p:extLst>
      <p:ext uri="{BB962C8B-B14F-4D97-AF65-F5344CB8AC3E}">
        <p14:creationId xmlns:p14="http://schemas.microsoft.com/office/powerpoint/2010/main" val="213711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关系模型的数据结构（续）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772400" cy="4695825"/>
          </a:xfrm>
        </p:spPr>
        <p:txBody>
          <a:bodyPr/>
          <a:lstStyle/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域（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）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是一组具有相同数据类型的值的集合。</a:t>
            </a:r>
            <a:r>
              <a:rPr lang="zh-CN" altLang="en-US" sz="2200" b="1" dirty="0" smtClean="0"/>
              <a:t>属性的取值范围</a:t>
            </a:r>
            <a:r>
              <a:rPr lang="zh-CN" altLang="en-US" sz="2200" dirty="0" smtClean="0"/>
              <a:t>来自某个域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en-US" altLang="zh-CN" dirty="0"/>
              <a:t>Beers(name: string, </a:t>
            </a:r>
            <a:r>
              <a:rPr lang="en-US" altLang="zh-CN" dirty="0" err="1"/>
              <a:t>manf</a:t>
            </a:r>
            <a:r>
              <a:rPr lang="en-US" altLang="zh-CN" dirty="0"/>
              <a:t>: string</a:t>
            </a:r>
            <a:r>
              <a:rPr lang="en-US" altLang="zh-CN" dirty="0" smtClean="0"/>
              <a:t>)</a:t>
            </a:r>
            <a:endParaRPr lang="zh-CN" altLang="en-US" sz="22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模式（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） </a:t>
            </a:r>
            <a:r>
              <a:rPr lang="zh-CN" altLang="en-US" b="1" dirty="0" smtClean="0"/>
              <a:t>（注：不同语境意义不同）</a:t>
            </a:r>
            <a:endParaRPr lang="zh-CN" altLang="en-US" b="1" dirty="0" smtClean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对关系的</a:t>
            </a:r>
            <a:r>
              <a:rPr lang="zh-CN" altLang="en-US" sz="2200" dirty="0" smtClean="0"/>
              <a:t>描述：关系名和所包含的属性集</a:t>
            </a:r>
            <a:endParaRPr lang="zh-CN" altLang="en-US" sz="2200" dirty="0" smtClean="0"/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zh-CN" altLang="en-US" sz="2200" dirty="0" smtClean="0"/>
              <a:t>关系名（属性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，属性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…</a:t>
            </a:r>
            <a:r>
              <a:rPr lang="zh-CN" altLang="en-US" sz="2200" dirty="0" smtClean="0"/>
              <a:t>，属性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）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zh-CN" altLang="en-US" sz="2200" dirty="0" smtClean="0"/>
              <a:t>学生</a:t>
            </a:r>
            <a:r>
              <a:rPr lang="zh-CN" altLang="en-US" sz="2200" dirty="0" smtClean="0"/>
              <a:t>（</a:t>
            </a:r>
            <a:r>
              <a:rPr lang="zh-CN" altLang="en-US" sz="2200" u="sng" dirty="0" smtClean="0"/>
              <a:t>学号</a:t>
            </a:r>
            <a:r>
              <a:rPr lang="zh-CN" altLang="en-US" sz="2200" dirty="0" smtClean="0"/>
              <a:t>，姓名，年龄，性别，系名，年级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/>
              <a:t>在关系模型中，一个数据库包含一个或更多关系，这些关系的模式集合称为数据库模式。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352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CE73-8424-44A3-97DF-EAA4847AA40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9916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Creating (Declaring) a Relation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Simplest form is: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CREATE TABLE &lt;name&gt; (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	&lt;list of elements&gt;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);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To delete a relation: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DROP TABLE &lt;name&gt;;</a:t>
            </a:r>
          </a:p>
        </p:txBody>
      </p:sp>
    </p:spTree>
    <p:extLst>
      <p:ext uri="{BB962C8B-B14F-4D97-AF65-F5344CB8AC3E}">
        <p14:creationId xmlns:p14="http://schemas.microsoft.com/office/powerpoint/2010/main" val="212126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365-C927-4BCE-8590-B1A3358F993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Elements of Table Declarations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Most basic element: an attribute and its type.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most common types are: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INT or INTEGER (synonyms).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REAL or FLOAT (synonyms).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CHAR(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) = fixed-length string of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 characters.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VARCHAR(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) = variable-length string of up to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 characters.</a:t>
            </a:r>
          </a:p>
        </p:txBody>
      </p:sp>
    </p:spTree>
    <p:extLst>
      <p:ext uri="{BB962C8B-B14F-4D97-AF65-F5344CB8AC3E}">
        <p14:creationId xmlns:p14="http://schemas.microsoft.com/office/powerpoint/2010/main" val="380107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3532-321A-44AE-9DFC-0F4CAFD4E7E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Create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CREATE TABLE Sells (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	bar		CHAR(20),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	beer	VARCHAR(20),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	price	REAL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);</a:t>
            </a:r>
          </a:p>
        </p:txBody>
      </p:sp>
    </p:spTree>
    <p:extLst>
      <p:ext uri="{BB962C8B-B14F-4D97-AF65-F5344CB8AC3E}">
        <p14:creationId xmlns:p14="http://schemas.microsoft.com/office/powerpoint/2010/main" val="83185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关系模型的数据结构（续）</a:t>
            </a:r>
          </a:p>
        </p:txBody>
      </p:sp>
      <p:sp>
        <p:nvSpPr>
          <p:cNvPr id="20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52513"/>
            <a:ext cx="8208962" cy="19446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mtClean="0"/>
              <a:t>关系必须是规范化的，满足一定的规范条件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最基本的规范条件：关系的每一个分量必须是一个不可分的</a:t>
            </a:r>
            <a:endParaRPr lang="en-US" altLang="zh-CN" sz="2200" smtClean="0"/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数据项</a:t>
            </a:r>
            <a:r>
              <a:rPr lang="en-US" altLang="zh-CN" sz="2200" smtClean="0"/>
              <a:t>, </a:t>
            </a:r>
            <a:r>
              <a:rPr lang="zh-CN" altLang="en-US" sz="2200" smtClean="0">
                <a:solidFill>
                  <a:srgbClr val="FF00FF"/>
                </a:solidFill>
              </a:rPr>
              <a:t>不允许表中还有表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      图</a:t>
            </a:r>
            <a:r>
              <a:rPr lang="en-US" altLang="zh-CN" sz="2200" smtClean="0"/>
              <a:t>1.15</a:t>
            </a:r>
            <a:r>
              <a:rPr lang="zh-CN" altLang="en-US" sz="2200" smtClean="0"/>
              <a:t>中工资和扣除是可分的数据项 </a:t>
            </a:r>
            <a:r>
              <a:rPr lang="en-US" altLang="zh-CN" sz="2200" smtClean="0"/>
              <a:t>,</a:t>
            </a:r>
            <a:r>
              <a:rPr lang="zh-CN" altLang="en-US" sz="2200" smtClean="0">
                <a:solidFill>
                  <a:srgbClr val="FF00FF"/>
                </a:solidFill>
              </a:rPr>
              <a:t>不符合关系模型要求 </a:t>
            </a:r>
          </a:p>
        </p:txBody>
      </p:sp>
      <p:graphicFrame>
        <p:nvGraphicFramePr>
          <p:cNvPr id="127376" name="Group 400"/>
          <p:cNvGraphicFramePr>
            <a:graphicFrameLocks noGrp="1"/>
          </p:cNvGraphicFramePr>
          <p:nvPr/>
        </p:nvGraphicFramePr>
        <p:xfrm>
          <a:off x="395288" y="3141663"/>
          <a:ext cx="8569326" cy="2089151"/>
        </p:xfrm>
        <a:graphic>
          <a:graphicData uri="http://schemas.openxmlformats.org/drawingml/2006/table">
            <a:tbl>
              <a:tblPr/>
              <a:tblGrid>
                <a:gridCol w="91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8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9900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职工号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职称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工 资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扣 除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实 发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基本工资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岗位津贴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业绩津贴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三险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个人所得税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86051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陈平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讲师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1305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1200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1850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160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112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4083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50" name="Object 362"/>
          <p:cNvGraphicFramePr>
            <a:graphicFrameLocks noChangeAspect="1"/>
          </p:cNvGraphicFramePr>
          <p:nvPr/>
        </p:nvGraphicFramePr>
        <p:xfrm>
          <a:off x="684213" y="4583113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r:id="rId3" imgW="76035" imgH="177415" progId="Equation.DSMT4">
                  <p:embed/>
                </p:oleObj>
              </mc:Choice>
              <mc:Fallback>
                <p:oleObj r:id="rId3" imgW="76035" imgH="177415" progId="Equation.DSMT4">
                  <p:embed/>
                  <p:pic>
                    <p:nvPicPr>
                      <p:cNvPr id="2050" name="Object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83113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68"/>
          <p:cNvGraphicFramePr>
            <a:graphicFrameLocks noChangeAspect="1"/>
          </p:cNvGraphicFramePr>
          <p:nvPr/>
        </p:nvGraphicFramePr>
        <p:xfrm>
          <a:off x="1620838" y="4583113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r:id="rId5" imgW="76035" imgH="177415" progId="Equation.DSMT4">
                  <p:embed/>
                </p:oleObj>
              </mc:Choice>
              <mc:Fallback>
                <p:oleObj r:id="rId5" imgW="76035" imgH="177415" progId="Equation.DSMT4">
                  <p:embed/>
                  <p:pic>
                    <p:nvPicPr>
                      <p:cNvPr id="2051" name="Object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583113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370"/>
          <p:cNvGraphicFramePr>
            <a:graphicFrameLocks noChangeAspect="1"/>
          </p:cNvGraphicFramePr>
          <p:nvPr/>
        </p:nvGraphicFramePr>
        <p:xfrm>
          <a:off x="2268538" y="4581525"/>
          <a:ext cx="2508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r:id="rId6" imgW="76035" imgH="177415" progId="Equation.DSMT4">
                  <p:embed/>
                </p:oleObj>
              </mc:Choice>
              <mc:Fallback>
                <p:oleObj r:id="rId6" imgW="76035" imgH="177415" progId="Equation.DSMT4">
                  <p:embed/>
                  <p:pic>
                    <p:nvPicPr>
                      <p:cNvPr id="2052" name="Object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81525"/>
                        <a:ext cx="2508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6" name="Rectangle 373"/>
          <p:cNvSpPr>
            <a:spLocks noChangeArrowheads="1"/>
          </p:cNvSpPr>
          <p:nvPr/>
        </p:nvSpPr>
        <p:spPr bwMode="auto">
          <a:xfrm>
            <a:off x="2233613" y="5365750"/>
            <a:ext cx="4103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图</a:t>
            </a:r>
            <a:r>
              <a:rPr lang="en-US" altLang="zh-CN" b="1"/>
              <a:t>1.15  </a:t>
            </a:r>
            <a:r>
              <a:rPr lang="zh-CN" altLang="en-US" b="1"/>
              <a:t>一个工资表（表中有表）实例 </a:t>
            </a:r>
          </a:p>
        </p:txBody>
      </p:sp>
      <p:graphicFrame>
        <p:nvGraphicFramePr>
          <p:cNvPr id="2053" name="Object 387"/>
          <p:cNvGraphicFramePr>
            <a:graphicFrameLocks noChangeAspect="1"/>
          </p:cNvGraphicFramePr>
          <p:nvPr/>
        </p:nvGraphicFramePr>
        <p:xfrm>
          <a:off x="7345363" y="4583113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r:id="rId7" imgW="76035" imgH="177415" progId="Equation.DSMT4">
                  <p:embed/>
                </p:oleObj>
              </mc:Choice>
              <mc:Fallback>
                <p:oleObj r:id="rId7" imgW="76035" imgH="177415" progId="Equation.DSMT4">
                  <p:embed/>
                  <p:pic>
                    <p:nvPicPr>
                      <p:cNvPr id="2053" name="Object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363" y="4583113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388"/>
          <p:cNvGraphicFramePr>
            <a:graphicFrameLocks noChangeAspect="1"/>
          </p:cNvGraphicFramePr>
          <p:nvPr/>
        </p:nvGraphicFramePr>
        <p:xfrm>
          <a:off x="8424863" y="4583113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r:id="rId8" imgW="76035" imgH="177415" progId="Equation.DSMT4">
                  <p:embed/>
                </p:oleObj>
              </mc:Choice>
              <mc:Fallback>
                <p:oleObj r:id="rId8" imgW="76035" imgH="177415" progId="Equation.DSMT4">
                  <p:embed/>
                  <p:pic>
                    <p:nvPicPr>
                      <p:cNvPr id="2054" name="Object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4863" y="4583113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389"/>
          <p:cNvGraphicFramePr>
            <a:graphicFrameLocks noChangeAspect="1"/>
          </p:cNvGraphicFramePr>
          <p:nvPr/>
        </p:nvGraphicFramePr>
        <p:xfrm>
          <a:off x="5329238" y="4583113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r:id="rId9" imgW="76035" imgH="177415" progId="Equation.DSMT4">
                  <p:embed/>
                </p:oleObj>
              </mc:Choice>
              <mc:Fallback>
                <p:oleObj r:id="rId9" imgW="76035" imgH="177415" progId="Equation.DSMT4">
                  <p:embed/>
                  <p:pic>
                    <p:nvPicPr>
                      <p:cNvPr id="2055" name="Object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583113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390"/>
          <p:cNvGraphicFramePr>
            <a:graphicFrameLocks noChangeAspect="1"/>
          </p:cNvGraphicFramePr>
          <p:nvPr/>
        </p:nvGraphicFramePr>
        <p:xfrm>
          <a:off x="6337300" y="4583113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r:id="rId10" imgW="76035" imgH="177415" progId="Equation.DSMT4">
                  <p:embed/>
                </p:oleObj>
              </mc:Choice>
              <mc:Fallback>
                <p:oleObj r:id="rId10" imgW="76035" imgH="177415" progId="Equation.DSMT4">
                  <p:embed/>
                  <p:pic>
                    <p:nvPicPr>
                      <p:cNvPr id="2056" name="Object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4583113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397"/>
          <p:cNvGraphicFramePr>
            <a:graphicFrameLocks noChangeAspect="1"/>
          </p:cNvGraphicFramePr>
          <p:nvPr/>
        </p:nvGraphicFramePr>
        <p:xfrm>
          <a:off x="4249738" y="4583113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r:id="rId11" imgW="76035" imgH="177415" progId="Equation.DSMT4">
                  <p:embed/>
                </p:oleObj>
              </mc:Choice>
              <mc:Fallback>
                <p:oleObj r:id="rId11" imgW="76035" imgH="177415" progId="Equation.DSMT4">
                  <p:embed/>
                  <p:pic>
                    <p:nvPicPr>
                      <p:cNvPr id="2057" name="Object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4583113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398"/>
          <p:cNvGraphicFramePr>
            <a:graphicFrameLocks noChangeAspect="1"/>
          </p:cNvGraphicFramePr>
          <p:nvPr/>
        </p:nvGraphicFramePr>
        <p:xfrm>
          <a:off x="3132138" y="4583113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r:id="rId12" imgW="76035" imgH="177415" progId="Equation.DSMT4">
                  <p:embed/>
                </p:oleObj>
              </mc:Choice>
              <mc:Fallback>
                <p:oleObj r:id="rId12" imgW="76035" imgH="177415" progId="Equation.DSMT4">
                  <p:embed/>
                  <p:pic>
                    <p:nvPicPr>
                      <p:cNvPr id="2058" name="Object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583113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0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26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关系模型的数据结构（续）</a:t>
            </a:r>
          </a:p>
        </p:txBody>
      </p:sp>
      <p:graphicFrame>
        <p:nvGraphicFramePr>
          <p:cNvPr id="507046" name="Group 166"/>
          <p:cNvGraphicFramePr>
            <a:graphicFrameLocks noGrp="1"/>
          </p:cNvGraphicFramePr>
          <p:nvPr>
            <p:ph idx="1"/>
          </p:nvPr>
        </p:nvGraphicFramePr>
        <p:xfrm>
          <a:off x="1116013" y="1752600"/>
          <a:ext cx="6985000" cy="4267200"/>
        </p:xfrm>
        <a:graphic>
          <a:graphicData uri="http://schemas.openxmlformats.org/drawingml/2006/table">
            <a:tbl>
              <a:tblPr/>
              <a:tblGrid>
                <a:gridCol w="327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关系术语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一般表格的术语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关系模式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表头（表格的描述）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（一张）二维表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元组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记录或行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属性值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列值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分量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一条记录中的一个列值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非规范关系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表中有表（大表中嵌有小表）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1414" name="Text Box 167"/>
          <p:cNvSpPr txBox="1">
            <a:spLocks noChangeArrowheads="1"/>
          </p:cNvSpPr>
          <p:nvPr/>
        </p:nvSpPr>
        <p:spPr bwMode="auto">
          <a:xfrm>
            <a:off x="573088" y="1196975"/>
            <a:ext cx="1860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表</a:t>
            </a:r>
            <a:r>
              <a:rPr lang="en-US" altLang="zh-CN" b="1"/>
              <a:t>1.5  </a:t>
            </a:r>
            <a:r>
              <a:rPr lang="zh-CN" altLang="en-US" b="1"/>
              <a:t>术语对比 </a:t>
            </a:r>
          </a:p>
        </p:txBody>
      </p:sp>
    </p:spTree>
    <p:extLst>
      <p:ext uri="{BB962C8B-B14F-4D97-AF65-F5344CB8AC3E}">
        <p14:creationId xmlns:p14="http://schemas.microsoft.com/office/powerpoint/2010/main" val="28940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04664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2.  </a:t>
            </a:r>
            <a:r>
              <a:rPr lang="zh-CN" altLang="en-US" sz="3600" dirty="0" smtClean="0"/>
              <a:t>关系模型的操纵与完整性约束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515143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/>
              <a:t>数据操作是集合操作，操作对象和操作结果都是关系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查询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插入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删除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更新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/>
              <a:t>存取路径对用户隐蔽，用户只要指出“干什么”，不必详细说明</a:t>
            </a:r>
            <a:r>
              <a:rPr lang="zh-CN" altLang="en-US" sz="2400" dirty="0" smtClean="0">
                <a:latin typeface="Tahoma" panose="020B0604030504040204" pitchFamily="34" charset="0"/>
              </a:rPr>
              <a:t>“</a:t>
            </a:r>
            <a:r>
              <a:rPr lang="zh-CN" altLang="en-US" sz="2400" dirty="0" smtClean="0"/>
              <a:t>怎么干</a:t>
            </a:r>
            <a:r>
              <a:rPr lang="zh-CN" altLang="en-US" sz="2400" dirty="0" smtClean="0">
                <a:latin typeface="Tahoma" panose="020B0604030504040204" pitchFamily="34" charset="0"/>
              </a:rPr>
              <a:t>”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906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80998"/>
            <a:ext cx="7848600" cy="1143000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关系模型的操纵与完整性约束（续）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90000"/>
              </a:lnSpc>
            </a:pPr>
            <a:r>
              <a:rPr lang="zh-CN" altLang="en-US" dirty="0" smtClean="0"/>
              <a:t>关系的完整性约束条件 </a:t>
            </a:r>
          </a:p>
          <a:p>
            <a:pPr lvl="1" algn="just" eaLnBrk="1" hangingPunct="1">
              <a:lnSpc>
                <a:spcPct val="190000"/>
              </a:lnSpc>
            </a:pPr>
            <a:r>
              <a:rPr lang="zh-CN" altLang="en-US" dirty="0" smtClean="0"/>
              <a:t>实体完整性</a:t>
            </a:r>
            <a:endParaRPr lang="en-US" altLang="zh-CN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/>
              <a:t>主码（</a:t>
            </a:r>
            <a:r>
              <a:rPr lang="en-US" altLang="zh-CN" dirty="0"/>
              <a:t>Key</a:t>
            </a:r>
            <a:r>
              <a:rPr lang="zh-CN" altLang="en-US" dirty="0" smtClean="0"/>
              <a:t>）也</a:t>
            </a:r>
            <a:r>
              <a:rPr lang="zh-CN" altLang="en-US" dirty="0"/>
              <a:t>称码键。表中的某个属性组，它可以唯一确定一个</a:t>
            </a:r>
            <a:r>
              <a:rPr lang="zh-CN" altLang="en-US" dirty="0" smtClean="0"/>
              <a:t>元组。不能为空。</a:t>
            </a:r>
            <a:endParaRPr lang="zh-CN" altLang="en-US" dirty="0" smtClean="0"/>
          </a:p>
          <a:p>
            <a:pPr lvl="1" algn="just" eaLnBrk="1" hangingPunct="1">
              <a:lnSpc>
                <a:spcPct val="190000"/>
              </a:lnSpc>
            </a:pPr>
            <a:r>
              <a:rPr lang="zh-CN" altLang="en-US" dirty="0" smtClean="0"/>
              <a:t>参照完整性</a:t>
            </a:r>
            <a:endParaRPr lang="en-US" altLang="zh-CN" dirty="0" smtClean="0"/>
          </a:p>
          <a:p>
            <a:pPr lvl="2" algn="just" eaLnBrk="1" hangingPunct="1">
              <a:lnSpc>
                <a:spcPct val="190000"/>
              </a:lnSpc>
            </a:pPr>
            <a:r>
              <a:rPr lang="zh-CN" altLang="en-US" dirty="0"/>
              <a:t>外</a:t>
            </a:r>
            <a:r>
              <a:rPr lang="zh-CN" altLang="en-US" dirty="0" smtClean="0"/>
              <a:t>码：或者为空，或者与主码相同</a:t>
            </a:r>
            <a:endParaRPr lang="zh-CN" altLang="en-US" dirty="0" smtClean="0"/>
          </a:p>
          <a:p>
            <a:pPr lvl="1" algn="just" eaLnBrk="1" hangingPunct="1">
              <a:lnSpc>
                <a:spcPct val="190000"/>
              </a:lnSpc>
            </a:pPr>
            <a:r>
              <a:rPr lang="zh-CN" altLang="en-US" dirty="0" smtClean="0"/>
              <a:t>用户定义的完整性</a:t>
            </a:r>
          </a:p>
          <a:p>
            <a:pPr algn="just" eaLnBrk="1" hangingPunct="1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360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21E-AB71-4D1C-A35D-DFF6E1957E6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Keys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attribute or list of attributes may be declared PRIMARY KEY or UNIQUE.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Either says that no two tuples of the relation may agree in all the attribute(s)  on the list.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There are a few distinctions to be mentioned later.</a:t>
            </a:r>
          </a:p>
        </p:txBody>
      </p:sp>
    </p:spTree>
    <p:extLst>
      <p:ext uri="{BB962C8B-B14F-4D97-AF65-F5344CB8AC3E}">
        <p14:creationId xmlns:p14="http://schemas.microsoft.com/office/powerpoint/2010/main" val="236744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关系数据库简介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686800" cy="485457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smtClean="0"/>
              <a:t>提出关系模型的是美国</a:t>
            </a:r>
            <a:r>
              <a:rPr lang="en-US" altLang="zh-CN" sz="2400" smtClean="0">
                <a:latin typeface="Times New Roman" panose="02020603050405020304" pitchFamily="18" charset="0"/>
              </a:rPr>
              <a:t>IBM</a:t>
            </a:r>
            <a:r>
              <a:rPr lang="zh-CN" altLang="en-US" sz="2400" smtClean="0"/>
              <a:t>公司的</a:t>
            </a:r>
            <a:r>
              <a:rPr lang="en-US" altLang="zh-CN" sz="2400" smtClean="0">
                <a:latin typeface="Times New Roman" panose="02020603050405020304" pitchFamily="18" charset="0"/>
              </a:rPr>
              <a:t>E.F.Codd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smtClean="0"/>
              <a:t>1970</a:t>
            </a:r>
            <a:r>
              <a:rPr lang="zh-CN" altLang="en-US" smtClean="0"/>
              <a:t>年提出关系数据模型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E.F.Codd, “A Relational Model of Data for Large 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Shared Data Banks”, 《Communication of the 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ACM》,1970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mtClean="0"/>
              <a:t>之后，提出了关系代数和关系演算的概念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smtClean="0"/>
              <a:t>1972</a:t>
            </a:r>
            <a:r>
              <a:rPr lang="zh-CN" altLang="en-US" smtClean="0"/>
              <a:t>年提出了关系的第一、第二、第三范式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smtClean="0"/>
              <a:t>1974</a:t>
            </a:r>
            <a:r>
              <a:rPr lang="zh-CN" altLang="en-US" smtClean="0"/>
              <a:t>年提出了关系的</a:t>
            </a:r>
            <a:r>
              <a:rPr lang="en-US" altLang="zh-CN" smtClean="0">
                <a:latin typeface="Times New Roman" panose="02020603050405020304" pitchFamily="18" charset="0"/>
              </a:rPr>
              <a:t>BC</a:t>
            </a:r>
            <a:r>
              <a:rPr lang="zh-CN" altLang="en-US" smtClean="0"/>
              <a:t>范式</a:t>
            </a:r>
          </a:p>
        </p:txBody>
      </p:sp>
    </p:spTree>
    <p:extLst>
      <p:ext uri="{BB962C8B-B14F-4D97-AF65-F5344CB8AC3E}">
        <p14:creationId xmlns:p14="http://schemas.microsoft.com/office/powerpoint/2010/main" val="35968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BF24-9E52-4B42-833B-8A30F4CBEFC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Single-Attribute Keys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Place PRIMARY KEY or UNIQUE after the type in the declaration of the attribute.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CREATE TABLE Beers (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	name	CHAR(20) UNIQUE,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	manf	CHAR(20)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);</a:t>
            </a:r>
          </a:p>
        </p:txBody>
      </p:sp>
    </p:spTree>
    <p:extLst>
      <p:ext uri="{BB962C8B-B14F-4D97-AF65-F5344CB8AC3E}">
        <p14:creationId xmlns:p14="http://schemas.microsoft.com/office/powerpoint/2010/main" val="2077874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ADC0-D375-4F98-911A-FD384A819EC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Multiattribute Keys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key declaration can also be another element in the list of elements of a CREATE TABLE statement.</a:t>
            </a:r>
          </a:p>
          <a:p>
            <a:r>
              <a:rPr lang="en-US" altLang="zh-CN">
                <a:ea typeface="宋体" panose="02010600030101010101" pitchFamily="2" charset="-122"/>
              </a:rPr>
              <a:t>This form is essential if the key consists of more than one attribute.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May be used even for one-attribute keys.</a:t>
            </a:r>
          </a:p>
        </p:txBody>
      </p:sp>
    </p:spTree>
    <p:extLst>
      <p:ext uri="{BB962C8B-B14F-4D97-AF65-F5344CB8AC3E}">
        <p14:creationId xmlns:p14="http://schemas.microsoft.com/office/powerpoint/2010/main" val="168854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4FBB-BAE5-48E2-AF3E-A82FA984B9A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Multiattribute Key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The bar and beer together are the key for Sells: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	</a:t>
            </a: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rPr>
              <a:t>CREATE TABLE Sells (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rPr>
              <a:t>			bar		CHAR(20),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rPr>
              <a:t>			beer		VARCHAR(20),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rPr>
              <a:t>			price	REAL,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rPr>
              <a:t>			PRIMARY KEY (bar, beer)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rPr>
              <a:t>		);</a:t>
            </a:r>
          </a:p>
          <a:p>
            <a:pPr>
              <a:buFont typeface="Monotype Sorts" pitchFamily="2" charset="2"/>
              <a:buNone/>
            </a:pPr>
            <a:endParaRPr lang="en-US" altLang="zh-CN" sz="2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967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E793-01C6-4E14-94D5-9E9B640EAAF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PRIMARY KEY vs. UNIQUE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There can be only one PRIMARY KEY for a relation, but several UNIQUE attributes.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No attribute of a PRIMARY KEY can ever be NULL in any tuple.  But attributes declared UNIQUE may have NULL’s, and there may be several tuples with NULL.</a:t>
            </a:r>
          </a:p>
        </p:txBody>
      </p:sp>
    </p:spTree>
    <p:extLst>
      <p:ext uri="{BB962C8B-B14F-4D97-AF65-F5344CB8AC3E}">
        <p14:creationId xmlns:p14="http://schemas.microsoft.com/office/powerpoint/2010/main" val="133767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3.  </a:t>
            </a:r>
            <a:r>
              <a:rPr lang="zh-CN" altLang="en-US" sz="3600" smtClean="0"/>
              <a:t>关系模型的优缺点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优点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 smtClean="0"/>
              <a:t>建立在严格的数学概念的基础上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 smtClean="0"/>
              <a:t>概念单一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实体和各类联系都用关系来表示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对数据的检索结果也是关系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 smtClean="0"/>
              <a:t>关系模型的存取路径对用户透明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具有更高的数据独立性，更好的安全保密性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简化了程序员的工作和数据库开发建立的工作</a:t>
            </a:r>
          </a:p>
        </p:txBody>
      </p:sp>
    </p:spTree>
    <p:extLst>
      <p:ext uri="{BB962C8B-B14F-4D97-AF65-F5344CB8AC3E}">
        <p14:creationId xmlns:p14="http://schemas.microsoft.com/office/powerpoint/2010/main" val="34931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关系模型的优缺点（续）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dirty="0" smtClean="0"/>
              <a:t>缺点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 smtClean="0"/>
              <a:t>存取路径对用户透明，查询效率往往不如格式化数据模型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 smtClean="0"/>
              <a:t>为提高性能，必须对用户的查询请求进行优化，增加了开发数据库管理系统的难度</a:t>
            </a:r>
            <a:endParaRPr lang="zh-CN" altLang="en-US" sz="2000" dirty="0" smtClean="0"/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05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652D6-D660-4A03-A41E-E0F4C6F0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关系数据结构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AA51D-D424-469C-A074-B514E32B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单一的数据结构</a:t>
            </a:r>
            <a:r>
              <a:rPr lang="en-US" altLang="zh-CN"/>
              <a:t>----</a:t>
            </a:r>
            <a:r>
              <a:rPr lang="zh-CN" altLang="en-US" b="1">
                <a:solidFill>
                  <a:srgbClr val="C00000"/>
                </a:solidFill>
              </a:rPr>
              <a:t>关系</a:t>
            </a:r>
            <a:r>
              <a:rPr lang="zh-CN" altLang="en-US"/>
              <a:t> </a:t>
            </a:r>
            <a:endParaRPr lang="en-US" altLang="zh-CN"/>
          </a:p>
          <a:p>
            <a:pPr lvl="1"/>
            <a:r>
              <a:rPr lang="zh-CN" altLang="en-US"/>
              <a:t>现实世界的实体以及实体间的各种联系均用关系来表示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逻辑结构</a:t>
            </a:r>
            <a:r>
              <a:rPr lang="en-US" altLang="zh-CN"/>
              <a:t>----</a:t>
            </a:r>
            <a:r>
              <a:rPr lang="zh-CN" altLang="en-US" b="1">
                <a:solidFill>
                  <a:srgbClr val="C00000"/>
                </a:solidFill>
              </a:rPr>
              <a:t>二维表  </a:t>
            </a:r>
            <a:endParaRPr lang="en-US" altLang="zh-CN" b="1">
              <a:solidFill>
                <a:srgbClr val="C00000"/>
              </a:solidFill>
            </a:endParaRPr>
          </a:p>
          <a:p>
            <a:pPr lvl="1"/>
            <a:r>
              <a:rPr lang="zh-CN" altLang="en-US"/>
              <a:t>从用户角度，关系模型中数据的逻辑结构是一张二维表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建立在集合代数的基础上</a:t>
            </a:r>
          </a:p>
        </p:txBody>
      </p:sp>
    </p:spTree>
    <p:extLst>
      <p:ext uri="{BB962C8B-B14F-4D97-AF65-F5344CB8AC3E}">
        <p14:creationId xmlns:p14="http://schemas.microsoft.com/office/powerpoint/2010/main" val="2015593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2.1.1 </a:t>
            </a:r>
            <a:r>
              <a:rPr lang="zh-CN" altLang="en-US">
                <a:latin typeface="宋体" panose="02010600030101010101" pitchFamily="2" charset="-122"/>
              </a:rPr>
              <a:t>关系的几个概念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zh-CN" sz="2600" dirty="0"/>
              <a:t>几个基本概念</a:t>
            </a:r>
          </a:p>
          <a:p>
            <a:pPr lvl="1" algn="just" eaLnBrk="1" hangingPunct="1"/>
            <a:r>
              <a:rPr lang="zh-CN" altLang="zh-CN" sz="2250" dirty="0"/>
              <a:t>域</a:t>
            </a:r>
          </a:p>
          <a:p>
            <a:pPr lvl="1" algn="just" eaLnBrk="1" hangingPunct="1"/>
            <a:r>
              <a:rPr lang="zh-CN" altLang="en-US" sz="2250" dirty="0" smtClean="0"/>
              <a:t>关系</a:t>
            </a:r>
            <a:endParaRPr lang="zh-CN" altLang="zh-CN" sz="2250" dirty="0"/>
          </a:p>
          <a:p>
            <a:pPr lvl="1" algn="just" eaLnBrk="1" hangingPunct="1"/>
            <a:r>
              <a:rPr lang="zh-CN" altLang="zh-CN" sz="2250" dirty="0"/>
              <a:t>元组</a:t>
            </a:r>
          </a:p>
          <a:p>
            <a:pPr lvl="1" algn="just" eaLnBrk="1" hangingPunct="1"/>
            <a:r>
              <a:rPr lang="zh-CN" altLang="zh-CN" sz="2250" dirty="0"/>
              <a:t>分量</a:t>
            </a:r>
          </a:p>
          <a:p>
            <a:pPr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域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域</a:t>
            </a:r>
            <a:r>
              <a:rPr lang="zh-CN" altLang="en-US"/>
              <a:t>是一组具有</a:t>
            </a:r>
            <a:r>
              <a:rPr lang="zh-CN" altLang="en-US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相同数据类型</a:t>
            </a:r>
            <a:r>
              <a:rPr lang="zh-CN" altLang="en-US"/>
              <a:t>的值的集合。</a:t>
            </a:r>
          </a:p>
          <a:p>
            <a:pPr algn="just" eaLnBrk="1" hangingPunct="1"/>
            <a:endParaRPr lang="zh-CN" altLang="en-US"/>
          </a:p>
          <a:p>
            <a:pPr algn="just" eaLnBrk="1" hangingPunct="1"/>
            <a:r>
              <a:rPr lang="zh-CN" altLang="en-US"/>
              <a:t>例</a:t>
            </a:r>
            <a:r>
              <a:rPr lang="en-US" altLang="zh-CN"/>
              <a:t>:</a:t>
            </a:r>
          </a:p>
          <a:p>
            <a:pPr lvl="2" algn="just" eaLnBrk="1" hangingPunct="1"/>
            <a:r>
              <a:rPr lang="en-US" altLang="zh-CN" sz="2600"/>
              <a:t>{x | x</a:t>
            </a:r>
            <a:r>
              <a:rPr lang="zh-CN" altLang="en-US" sz="2600"/>
              <a:t>是整数</a:t>
            </a:r>
            <a:r>
              <a:rPr lang="en-US" altLang="zh-CN" sz="2600"/>
              <a:t>}</a:t>
            </a:r>
          </a:p>
          <a:p>
            <a:pPr lvl="2" algn="just" eaLnBrk="1" hangingPunct="1"/>
            <a:r>
              <a:rPr lang="en-US" altLang="zh-CN" sz="2600">
                <a:sym typeface="+mn-ea"/>
              </a:rPr>
              <a:t>{x | x</a:t>
            </a:r>
            <a:r>
              <a:rPr lang="zh-CN" altLang="en-US" sz="2600">
                <a:sym typeface="+mn-ea"/>
              </a:rPr>
              <a:t>是整数 </a:t>
            </a:r>
            <a:r>
              <a:rPr lang="en-US" altLang="zh-CN" sz="2600">
                <a:sym typeface="+mn-ea"/>
              </a:rPr>
              <a:t>and x&gt;0}</a:t>
            </a:r>
            <a:endParaRPr lang="zh-CN" altLang="en-US" sz="2600"/>
          </a:p>
          <a:p>
            <a:pPr lvl="2" eaLnBrk="1" hangingPunct="1"/>
            <a:r>
              <a:rPr lang="en-US" altLang="zh-CN" sz="2600"/>
              <a:t>{x | x</a:t>
            </a:r>
            <a:r>
              <a:rPr lang="zh-CN" altLang="en-US" sz="2600"/>
              <a:t>是字符串 </a:t>
            </a:r>
            <a:r>
              <a:rPr lang="en-US" altLang="zh-CN" sz="2600"/>
              <a:t>and len(x) = 10}</a:t>
            </a:r>
          </a:p>
          <a:p>
            <a:pPr lvl="2" eaLnBrk="1" hangingPunct="1"/>
            <a:r>
              <a:rPr lang="en-US" altLang="zh-CN" sz="2600"/>
              <a:t>{‘</a:t>
            </a:r>
            <a:r>
              <a:rPr lang="zh-CN" altLang="en-US" sz="2600"/>
              <a:t>男’，‘女’</a:t>
            </a:r>
            <a:r>
              <a:rPr lang="en-US" altLang="zh-CN" sz="2600"/>
              <a:t>}</a:t>
            </a:r>
          </a:p>
          <a:p>
            <a:pPr lvl="2" algn="just" eaLnBrk="1" hangingPunct="1"/>
            <a:r>
              <a:rPr lang="zh-CN" altLang="en-US" sz="2600"/>
              <a:t>介于某个取值范围的日期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元组和属性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204200" cy="4546600"/>
          </a:xfrm>
        </p:spPr>
        <p:txBody>
          <a:bodyPr/>
          <a:lstStyle/>
          <a:p>
            <a:pPr algn="just" eaLnBrk="1" hangingPunct="1">
              <a:buFont typeface="Wingdings" panose="05000000000000000000" charset="0"/>
              <a:buChar char=""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元组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关系中的每个元素是关系中的元组，通常用</a:t>
            </a:r>
            <a:r>
              <a:rPr lang="en-US" altLang="zh-CN" i="1"/>
              <a:t>t</a:t>
            </a:r>
            <a:r>
              <a:rPr lang="zh-CN" altLang="en-US"/>
              <a:t>表示。</a:t>
            </a:r>
          </a:p>
          <a:p>
            <a:pPr algn="just" eaLnBrk="1" hangingPunct="1">
              <a:buFont typeface="Wingdings" panose="05000000000000000000" charset="0"/>
              <a:buChar char=""/>
            </a:pPr>
            <a:r>
              <a:rPr lang="zh-CN" altLang="en-US" b="1">
                <a:solidFill>
                  <a:srgbClr val="00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属性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	关系中不同列可以对应相同的域，为了加以区分，必须对每列起一个名字，称为属性。</a:t>
            </a:r>
            <a:endParaRPr lang="zh-CN" altLang="en-US" i="1"/>
          </a:p>
        </p:txBody>
      </p:sp>
      <p:graphicFrame>
        <p:nvGraphicFramePr>
          <p:cNvPr id="4" name="表格 3"/>
          <p:cNvGraphicFramePr/>
          <p:nvPr/>
        </p:nvGraphicFramePr>
        <p:xfrm>
          <a:off x="1337945" y="4260850"/>
          <a:ext cx="7136130" cy="162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8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5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SUPERVISOR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SPECIALITY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POSTGRADUATE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张清玫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信息专业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李勇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张清玫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信息专业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刘晨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刘逸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信息专业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王敏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曲线连接符 10"/>
          <p:cNvCxnSpPr/>
          <p:nvPr/>
        </p:nvCxnSpPr>
        <p:spPr>
          <a:xfrm rot="5400000" flipV="1">
            <a:off x="1223645" y="3032125"/>
            <a:ext cx="1368425" cy="115189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83895" y="4665345"/>
            <a:ext cx="65405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t1</a:t>
            </a:r>
          </a:p>
          <a:p>
            <a:pPr eaLnBrk="1" latinLnBrk="0" hangingPunct="1"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t2</a:t>
            </a:r>
          </a:p>
          <a:p>
            <a:pPr eaLnBrk="1" latinLnBrk="0" hangingPunct="1"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t3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charset="0"/>
                <a:sym typeface="+mn-ea"/>
              </a:rPr>
              <a:t>E.F.Codd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</a:t>
            </a:r>
            <a:r>
              <a:rPr lang="zh-CN" altLang="en-US"/>
              <a:t>BM公司研究员，被誉为“</a:t>
            </a:r>
            <a:r>
              <a:rPr lang="zh-CN" altLang="en-US" b="1">
                <a:solidFill>
                  <a:srgbClr val="FF0000"/>
                </a:solidFill>
              </a:rPr>
              <a:t>关系数据库之父</a:t>
            </a:r>
            <a:r>
              <a:rPr lang="zh-CN" altLang="en-US"/>
              <a:t>”</a:t>
            </a:r>
          </a:p>
          <a:p>
            <a:endParaRPr lang="zh-CN" altLang="en-US"/>
          </a:p>
          <a:p>
            <a:r>
              <a:rPr lang="en-US" altLang="zh-CN"/>
              <a:t>1970</a:t>
            </a:r>
            <a:r>
              <a:rPr lang="zh-CN" altLang="en-US"/>
              <a:t>年，</a:t>
            </a:r>
            <a:r>
              <a:rPr lang="en-US" altLang="zh-CN"/>
              <a:t>“大型共享数据库的关系数据模型”</a:t>
            </a:r>
          </a:p>
          <a:p>
            <a:pPr lvl="1"/>
            <a:r>
              <a:rPr lang="zh-CN" altLang="en-US"/>
              <a:t>之后提出了关系代数、关系演算语言</a:t>
            </a:r>
          </a:p>
          <a:p>
            <a:pPr lvl="1"/>
            <a:r>
              <a:rPr lang="zh-CN" altLang="en-US"/>
              <a:t>提出范式理论</a:t>
            </a:r>
          </a:p>
          <a:p>
            <a:endParaRPr lang="zh-CN" altLang="en-US"/>
          </a:p>
          <a:p>
            <a:r>
              <a:rPr lang="zh-CN" altLang="en-US" b="1">
                <a:solidFill>
                  <a:srgbClr val="C00000"/>
                </a:solidFill>
              </a:rPr>
              <a:t>1981年获图灵奖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855" y="3275965"/>
            <a:ext cx="1845945" cy="25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34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/>
              <a:t>候选码</a:t>
            </a:r>
            <a:r>
              <a:rPr lang="zh-CN" altLang="en-US"/>
              <a:t>和主码</a:t>
            </a:r>
            <a:endParaRPr 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候选码</a:t>
            </a:r>
            <a:endParaRPr lang="zh-CN" altLang="en-US" b="1" dirty="0"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	若关系中的某一属性组的值</a:t>
            </a:r>
            <a:r>
              <a:rPr lang="zh-CN" altLang="en-US" sz="2200" b="1" dirty="0">
                <a:solidFill>
                  <a:srgbClr val="0000C0"/>
                </a:solidFill>
              </a:rPr>
              <a:t>能唯一地标识</a:t>
            </a:r>
            <a:r>
              <a:rPr lang="zh-CN" altLang="en-US" sz="2200" dirty="0"/>
              <a:t>一个元组，而</a:t>
            </a:r>
            <a:r>
              <a:rPr lang="zh-CN" altLang="en-US" sz="2200" b="1" u="sng" dirty="0">
                <a:solidFill>
                  <a:srgbClr val="0000C0"/>
                </a:solidFill>
              </a:rPr>
              <a:t>其子集不能</a:t>
            </a:r>
            <a:r>
              <a:rPr lang="zh-CN" altLang="en-US" sz="2200" dirty="0"/>
              <a:t>，则称该属性组为候选码</a:t>
            </a:r>
          </a:p>
          <a:p>
            <a:pPr lvl="1" eaLnBrk="1" hangingPunct="1">
              <a:buFont typeface="Wingdings" panose="05000000000000000000" charset="0"/>
              <a:buChar char=""/>
            </a:pPr>
            <a:r>
              <a:rPr lang="zh-CN" altLang="en-US" sz="2200" dirty="0"/>
              <a:t>在最极端的情况下，关系模式的所有属性组是这个关系模式的候选码，称为</a:t>
            </a:r>
            <a:r>
              <a:rPr lang="zh-CN" altLang="en-US" sz="2200" b="1" dirty="0">
                <a:solidFill>
                  <a:srgbClr val="C00000"/>
                </a:solidFill>
              </a:rPr>
              <a:t>全码</a:t>
            </a:r>
            <a:endParaRPr lang="en-US" altLang="zh-CN" sz="2200" b="1" dirty="0">
              <a:solidFill>
                <a:srgbClr val="C00000"/>
              </a:solidFill>
            </a:endParaRPr>
          </a:p>
          <a:p>
            <a:pPr lvl="1" eaLnBrk="1" hangingPunct="1">
              <a:buFont typeface="Wingdings" panose="05000000000000000000" charset="0"/>
              <a:buChar char=""/>
            </a:pPr>
            <a:endParaRPr lang="en-US" altLang="zh-CN" sz="2200" b="1" dirty="0">
              <a:solidFill>
                <a:srgbClr val="C00000"/>
              </a:solidFill>
            </a:endParaRPr>
          </a:p>
          <a:p>
            <a:pPr marL="17145" indent="0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主码</a:t>
            </a:r>
          </a:p>
          <a:p>
            <a:pPr lvl="1" algn="just" eaLnBrk="1" hangingPunct="1">
              <a:buNone/>
            </a:pPr>
            <a:r>
              <a:rPr lang="zh-CN" altLang="en-US" dirty="0"/>
              <a:t>	</a:t>
            </a:r>
            <a:r>
              <a:rPr lang="zh-CN" altLang="en-US" sz="2400" dirty="0"/>
              <a:t>若一个关系有多个候选码，则选定其中一个为主码</a:t>
            </a:r>
            <a:endParaRPr lang="zh-CN" altLang="en-US" dirty="0"/>
          </a:p>
          <a:p>
            <a:pPr lvl="1" eaLnBrk="1" hangingPunct="1">
              <a:buFont typeface="Wingdings" panose="05000000000000000000" charset="0"/>
              <a:buChar char="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ea"/>
              </a:rPr>
              <a:t>主属性</a:t>
            </a:r>
            <a:r>
              <a:rPr lang="zh-CN" altLang="en-US" sz="2200" dirty="0" smtClean="0">
                <a:sym typeface="+mn-ea"/>
              </a:rPr>
              <a:t>：</a:t>
            </a:r>
            <a:r>
              <a:rPr lang="zh-CN" altLang="en-US" sz="2200" dirty="0" smtClean="0"/>
              <a:t>候选码</a:t>
            </a:r>
            <a:r>
              <a:rPr lang="zh-CN" altLang="en-US" sz="2200" dirty="0"/>
              <a:t>的诸属性</a:t>
            </a:r>
            <a:endParaRPr lang="en-US" altLang="zh-CN" sz="2200" dirty="0"/>
          </a:p>
          <a:p>
            <a:pPr lvl="1" eaLnBrk="1" hangingPunct="1">
              <a:buFont typeface="Wingdings" panose="05000000000000000000" charset="0"/>
              <a:buChar char="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ea"/>
              </a:rPr>
              <a:t>非主（码）属性：</a:t>
            </a:r>
            <a:r>
              <a:rPr lang="zh-CN" altLang="en-US" sz="2400" dirty="0">
                <a:sym typeface="+mn-ea"/>
              </a:rPr>
              <a:t>不</a:t>
            </a:r>
            <a:r>
              <a:rPr lang="zh-CN" altLang="en-US" sz="2400" dirty="0"/>
              <a:t>包含在任何侯选码中的属性</a:t>
            </a:r>
            <a:endParaRPr lang="zh-CN" altLang="en-US" sz="2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识别候选码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003935" y="4001770"/>
          <a:ext cx="7136130" cy="162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8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5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SUPERVISOR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SPECIALITY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POSTGRADUATE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张清玫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信息专业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李勇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张清玫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信息专业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刘晨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刘逸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信息专业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王敏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003935" y="1184275"/>
          <a:ext cx="7136130" cy="163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8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</a:t>
                      </a:r>
                      <a:r>
                        <a:rPr lang="en-US" sz="1800">
                          <a:sym typeface="+mn-ea"/>
                        </a:rPr>
                        <a:t>no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Sname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Ssex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95001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李勇</a:t>
                      </a:r>
                      <a:endParaRPr lang="zh-CN" alt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男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95002</a:t>
                      </a:r>
                      <a:endParaRPr lang="en-US" altLang="zh-CN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刘晨</a:t>
                      </a:r>
                      <a:endParaRPr lang="zh-CN" alt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男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95003</a:t>
                      </a:r>
                      <a:endParaRPr lang="en-US" altLang="zh-CN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王敏</a:t>
                      </a:r>
                      <a:endParaRPr lang="zh-CN" alt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女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03935" y="2944495"/>
            <a:ext cx="2237740" cy="521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thickThin"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800"/>
              <a:t>候选码：</a:t>
            </a:r>
            <a:r>
              <a:rPr lang="en-US" altLang="zh-CN" sz="2800"/>
              <a:t>Sno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3935" y="5722620"/>
            <a:ext cx="7988300" cy="46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thickThin"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候选码：</a:t>
            </a:r>
            <a:r>
              <a:rPr lang="en-US" altLang="zh-CN" sz="2400"/>
              <a:t>(</a:t>
            </a:r>
            <a:r>
              <a:rPr lang="en-US" altLang="zh-CN" sz="2400">
                <a:sym typeface="+mn-ea"/>
              </a:rPr>
              <a:t>SUPERVISOR,SPECIALITY,POSTGRADUATE)</a:t>
            </a:r>
            <a:endParaRPr lang="zh-CN" altLang="en-US" sz="2400">
              <a:sym typeface="+mn-ea"/>
            </a:endParaRPr>
          </a:p>
        </p:txBody>
      </p:sp>
      <p:sp>
        <p:nvSpPr>
          <p:cNvPr id="3" name="标注: 线形 2">
            <a:extLst>
              <a:ext uri="{FF2B5EF4-FFF2-40B4-BE49-F238E27FC236}">
                <a16:creationId xmlns:a16="http://schemas.microsoft.com/office/drawing/2014/main" id="{9869312D-2887-4CAB-B7E4-4472E348542F}"/>
              </a:ext>
            </a:extLst>
          </p:cNvPr>
          <p:cNvSpPr/>
          <p:nvPr/>
        </p:nvSpPr>
        <p:spPr>
          <a:xfrm>
            <a:off x="4458024" y="469111"/>
            <a:ext cx="1554136" cy="591339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Sname</a:t>
            </a:r>
            <a:r>
              <a:rPr lang="zh-CN" altLang="en-US"/>
              <a:t>是否候选码？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基本关系的性质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08920"/>
            <a:ext cx="8229600" cy="3422005"/>
          </a:xfrm>
        </p:spPr>
        <p:txBody>
          <a:bodyPr/>
          <a:lstStyle/>
          <a:p>
            <a:pPr lvl="0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ffectLst/>
              </a:rPr>
              <a:t>① </a:t>
            </a:r>
            <a:r>
              <a:rPr lang="zh-CN" altLang="en-US" b="1">
                <a:solidFill>
                  <a:schemeClr val="tx1"/>
                </a:solidFill>
                <a:effectLst/>
              </a:rPr>
              <a:t>列是同质的</a:t>
            </a:r>
          </a:p>
          <a:p>
            <a:pPr lvl="0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ffectLst/>
              </a:rPr>
              <a:t>② 不同的列可出自同一个域</a:t>
            </a:r>
          </a:p>
          <a:p>
            <a:pPr lvl="0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ffectLst/>
                <a:sym typeface="+mn-ea"/>
              </a:rPr>
              <a:t>③ </a:t>
            </a:r>
            <a:r>
              <a:rPr lang="zh-CN" altLang="en-US" b="1">
                <a:solidFill>
                  <a:schemeClr val="tx1"/>
                </a:solidFill>
                <a:effectLst/>
                <a:sym typeface="+mn-ea"/>
              </a:rPr>
              <a:t>列的次序可以任意交换</a:t>
            </a:r>
          </a:p>
          <a:p>
            <a:pPr lvl="0" eaLnBrk="1" hangingPunct="1">
              <a:buNone/>
            </a:pPr>
            <a:r>
              <a:rPr lang="zh-CN" altLang="en-US" b="1">
                <a:solidFill>
                  <a:schemeClr val="tx1"/>
                </a:solidFill>
                <a:effectLst/>
                <a:sym typeface="+mn-ea"/>
              </a:rPr>
              <a:t>④</a:t>
            </a:r>
            <a:r>
              <a:rPr lang="zh-CN" altLang="en-US" sz="2800" b="1">
                <a:sym typeface="+mn-ea"/>
              </a:rPr>
              <a:t>行的次序可以任意交换</a:t>
            </a:r>
            <a:endParaRPr lang="en-US" altLang="zh-CN" sz="2800" b="1">
              <a:sym typeface="+mn-ea"/>
            </a:endParaRPr>
          </a:p>
          <a:p>
            <a:pPr marL="0" lvl="1" eaLnBrk="1" hangingPunct="1">
              <a:buNone/>
            </a:pPr>
            <a:r>
              <a:rPr lang="zh-CN" altLang="zh-CN" sz="3000" b="1">
                <a:solidFill>
                  <a:schemeClr val="tx1"/>
                </a:solidFill>
                <a:effectLst/>
                <a:sym typeface="+mn-ea"/>
              </a:rPr>
              <a:t>⑤</a:t>
            </a:r>
            <a:r>
              <a:rPr lang="zh-CN" altLang="en-US" sz="3200" b="1">
                <a:sym typeface="+mn-ea"/>
              </a:rPr>
              <a:t>任意两个元组的候选码不能完全相同</a:t>
            </a:r>
            <a:endParaRPr lang="zh-CN" altLang="en-US" sz="3000" b="1">
              <a:solidFill>
                <a:schemeClr val="tx1"/>
              </a:solidFill>
              <a:effectLst/>
              <a:sym typeface="+mn-ea"/>
            </a:endParaRP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1"/>
                </a:solidFill>
                <a:effectLst/>
                <a:sym typeface="+mn-ea"/>
              </a:rPr>
              <a:t>⑥ 分量必须取原子值</a:t>
            </a:r>
            <a:r>
              <a:rPr lang="en-US" altLang="zh-CN" sz="3000" b="1">
                <a:solidFill>
                  <a:schemeClr val="tx1"/>
                </a:solidFill>
                <a:effectLst/>
                <a:sym typeface="+mn-ea"/>
              </a:rPr>
              <a:t>,</a:t>
            </a:r>
            <a:r>
              <a:rPr lang="zh-CN" altLang="en-US" sz="3000" b="1">
                <a:solidFill>
                  <a:schemeClr val="tx1"/>
                </a:solidFill>
                <a:effectLst/>
                <a:sym typeface="+mn-ea"/>
              </a:rPr>
              <a:t>分量不可再分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77813"/>
            <a:ext cx="4649470" cy="2910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2.1.2  </a:t>
            </a:r>
            <a:r>
              <a:rPr lang="zh-CN" altLang="en-US"/>
              <a:t>关系模式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b="1">
                <a:solidFill>
                  <a:srgbClr val="C00000"/>
                </a:solidFill>
              </a:rPr>
              <a:t>关系模式是对关系的描述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元组集合的结构</a:t>
            </a:r>
          </a:p>
          <a:p>
            <a:pPr lvl="3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属性构成</a:t>
            </a:r>
          </a:p>
          <a:p>
            <a:pPr lvl="3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属性来自的域           </a:t>
            </a:r>
          </a:p>
          <a:p>
            <a:pPr lvl="3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属性与域之间的映象关系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元组语义以及完整性约束条件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属性间的数据依赖关系集合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just" eaLnBrk="1" hangingPunct="1"/>
            <a:r>
              <a:rPr lang="zh-CN" altLang="en-US" sz="3000" b="1">
                <a:solidFill>
                  <a:srgbClr val="C00000"/>
                </a:solidFill>
                <a:sym typeface="+mn-ea"/>
              </a:rPr>
              <a:t>关系模式</a:t>
            </a:r>
            <a:r>
              <a:rPr lang="zh-CN" altLang="en-US" sz="3000">
                <a:sym typeface="+mn-ea"/>
              </a:rPr>
              <a:t>是型</a:t>
            </a:r>
            <a:endParaRPr lang="zh-CN" altLang="en-US" sz="3000"/>
          </a:p>
          <a:p>
            <a:pPr algn="just" eaLnBrk="1" hangingPunct="1"/>
            <a:r>
              <a:rPr lang="zh-CN" altLang="en-US" sz="3000" b="1">
                <a:solidFill>
                  <a:srgbClr val="C00000"/>
                </a:solidFill>
                <a:sym typeface="+mn-ea"/>
              </a:rPr>
              <a:t>关系</a:t>
            </a:r>
            <a:r>
              <a:rPr lang="zh-CN" altLang="en-US" sz="3000">
                <a:sym typeface="+mn-ea"/>
              </a:rPr>
              <a:t>是值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定义关系模式</a:t>
            </a: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关系模式可以形式化地表示为：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3000">
                <a:solidFill>
                  <a:srgbClr val="79710F"/>
                </a:solidFill>
              </a:rPr>
              <a:t>    	</a:t>
            </a:r>
            <a:r>
              <a:rPr lang="en-US" altLang="zh-CN" sz="3000" b="1" i="1">
                <a:solidFill>
                  <a:srgbClr val="C00000"/>
                </a:solidFill>
              </a:rPr>
              <a:t>R</a:t>
            </a:r>
            <a:r>
              <a:rPr lang="zh-CN" altLang="en-US" sz="3000" b="1">
                <a:solidFill>
                  <a:srgbClr val="C00000"/>
                </a:solidFill>
              </a:rPr>
              <a:t>（</a:t>
            </a:r>
            <a:r>
              <a:rPr lang="en-US" altLang="zh-CN" sz="3000" b="1" i="1">
                <a:solidFill>
                  <a:srgbClr val="C00000"/>
                </a:solidFill>
              </a:rPr>
              <a:t>U</a:t>
            </a:r>
            <a:r>
              <a:rPr lang="zh-CN" altLang="en-US" sz="3000" b="1">
                <a:solidFill>
                  <a:srgbClr val="C00000"/>
                </a:solidFill>
              </a:rPr>
              <a:t>，</a:t>
            </a:r>
            <a:r>
              <a:rPr lang="en-US" altLang="zh-CN" sz="3000" b="1" i="1">
                <a:solidFill>
                  <a:srgbClr val="C00000"/>
                </a:solidFill>
              </a:rPr>
              <a:t>D</a:t>
            </a:r>
            <a:r>
              <a:rPr lang="zh-CN" altLang="en-US" sz="3000" b="1">
                <a:solidFill>
                  <a:srgbClr val="C00000"/>
                </a:solidFill>
              </a:rPr>
              <a:t>，</a:t>
            </a:r>
            <a:r>
              <a:rPr lang="en-US" altLang="zh-CN" sz="3000" b="1">
                <a:solidFill>
                  <a:srgbClr val="C00000"/>
                </a:solidFill>
              </a:rPr>
              <a:t>dom</a:t>
            </a:r>
            <a:r>
              <a:rPr lang="zh-CN" altLang="en-US" sz="3000" b="1">
                <a:solidFill>
                  <a:srgbClr val="C00000"/>
                </a:solidFill>
              </a:rPr>
              <a:t>，</a:t>
            </a:r>
            <a:r>
              <a:rPr lang="en-US" altLang="zh-CN" sz="3000" b="1" i="1">
                <a:solidFill>
                  <a:srgbClr val="C00000"/>
                </a:solidFill>
              </a:rPr>
              <a:t>F</a:t>
            </a:r>
            <a:r>
              <a:rPr lang="zh-CN" altLang="en-US" sz="3000" b="1">
                <a:solidFill>
                  <a:srgbClr val="C00000"/>
                </a:solidFill>
              </a:rPr>
              <a:t>）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/>
              <a:t>		 </a:t>
            </a:r>
            <a:r>
              <a:rPr lang="en-US" altLang="zh-CN" i="1"/>
              <a:t>R      </a:t>
            </a:r>
            <a:r>
              <a:rPr lang="zh-CN" altLang="en-US"/>
              <a:t>关系名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/>
              <a:t>		</a:t>
            </a:r>
            <a:r>
              <a:rPr lang="en-US" altLang="zh-CN" i="1"/>
              <a:t>U</a:t>
            </a:r>
            <a:r>
              <a:rPr lang="en-US" altLang="zh-CN"/>
              <a:t>       </a:t>
            </a:r>
            <a:r>
              <a:rPr lang="zh-CN" altLang="en-US"/>
              <a:t>组成该关系的属性名集合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/>
              <a:t>		</a:t>
            </a:r>
            <a:r>
              <a:rPr lang="en-US" altLang="zh-CN" i="1"/>
              <a:t>D</a:t>
            </a:r>
            <a:r>
              <a:rPr lang="en-US" altLang="zh-CN"/>
              <a:t>       </a:t>
            </a:r>
            <a:r>
              <a:rPr lang="zh-CN" altLang="en-US"/>
              <a:t>属性组</a:t>
            </a:r>
            <a:r>
              <a:rPr lang="en-US" altLang="zh-CN" i="1"/>
              <a:t>U</a:t>
            </a:r>
            <a:r>
              <a:rPr lang="zh-CN" altLang="en-US"/>
              <a:t>中属性所来自的域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/>
              <a:t>dom   </a:t>
            </a:r>
            <a:r>
              <a:rPr lang="zh-CN" altLang="en-US"/>
              <a:t>属性向域的映象集合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/>
              <a:t>		</a:t>
            </a:r>
            <a:r>
              <a:rPr lang="en-US" altLang="zh-CN" i="1"/>
              <a:t>F</a:t>
            </a:r>
            <a:r>
              <a:rPr lang="en-US" altLang="zh-CN"/>
              <a:t>        </a:t>
            </a:r>
            <a:r>
              <a:rPr lang="zh-CN" altLang="en-US"/>
              <a:t>属性间的数据依赖关系集合</a:t>
            </a:r>
          </a:p>
          <a:p>
            <a:pPr lvl="0" algn="just" eaLnBrk="1" hangingPunct="1">
              <a:buFont typeface="Wingdings" panose="05000000000000000000" charset="0"/>
              <a:buChar char="n"/>
            </a:pPr>
            <a:endParaRPr lang="zh-CN" altLang="en-US"/>
          </a:p>
          <a:p>
            <a:pPr marL="0" lvl="0" indent="0" algn="just" eaLnBrk="1" hangingPunct="1">
              <a:buFont typeface="Wingdings" panose="05000000000000000000" charset="0"/>
              <a:buNone/>
            </a:pPr>
            <a:r>
              <a:rPr lang="zh-CN" altLang="en-US"/>
              <a:t>通常简记为</a:t>
            </a:r>
            <a:r>
              <a:rPr lang="en-US" altLang="zh-CN" b="1">
                <a:solidFill>
                  <a:srgbClr val="C00000"/>
                </a:solidFill>
              </a:rPr>
              <a:t>R(U)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关系模式与关系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57200" y="3318510"/>
            <a:ext cx="8229600" cy="28124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/>
              <a:t>关系模式：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SAP(U, D, dom, F)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ym typeface="+mn-ea"/>
              </a:rPr>
              <a:t>   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U</a:t>
            </a:r>
            <a:r>
              <a:rPr lang="en-US" altLang="zh-CN" sz="2000">
                <a:sym typeface="+mn-ea"/>
              </a:rPr>
              <a:t> = {SUPERVISOR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SPECIALITY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POSTGRADUATE}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ym typeface="+mn-ea"/>
              </a:rPr>
              <a:t>   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D</a:t>
            </a:r>
            <a:r>
              <a:rPr lang="en-US" altLang="zh-CN" sz="2000">
                <a:sym typeface="+mn-ea"/>
              </a:rPr>
              <a:t> = {char(20), varchar(50)}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ym typeface="+mn-ea"/>
              </a:rPr>
              <a:t>   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dom </a:t>
            </a:r>
            <a:r>
              <a:rPr lang="en-US" altLang="zh-CN" sz="2000">
                <a:sym typeface="+mn-ea"/>
              </a:rPr>
              <a:t>= {SUPERVISOR--char(20),  SPECIALITY--varchar(50),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ym typeface="+mn-ea"/>
              </a:rPr>
              <a:t>                 POSTGRADUATE--char(20)}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ym typeface="+mn-ea"/>
              </a:rPr>
              <a:t>  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 F</a:t>
            </a:r>
            <a:r>
              <a:rPr lang="en-US" altLang="zh-CN" sz="2000">
                <a:sym typeface="+mn-ea"/>
              </a:rPr>
              <a:t> = {}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zh-CN" sz="200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099820"/>
          <a:ext cx="8229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SUPERVISOR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SPECIALITY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POSTGRADUATE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张清玫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信息专业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李勇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张清玫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信息专业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刘晨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刘逸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信息专业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王敏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6742430" y="2817495"/>
            <a:ext cx="1944370" cy="864235"/>
          </a:xfrm>
          <a:prstGeom prst="wedgeRoundRectCallout">
            <a:avLst>
              <a:gd name="adj1" fmla="val -22175"/>
              <a:gd name="adj2" fmla="val -7240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C00000"/>
                </a:solidFill>
              </a:rPr>
              <a:t>关系</a:t>
            </a:r>
            <a:r>
              <a:rPr lang="zh-CN" altLang="en-US" b="1">
                <a:solidFill>
                  <a:schemeClr val="tx1"/>
                </a:solidFill>
              </a:rPr>
              <a:t>是数据的集合，动态变化的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3793490" y="3372485"/>
            <a:ext cx="2226945" cy="647700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b="1">
                <a:solidFill>
                  <a:srgbClr val="C00000"/>
                </a:solidFill>
              </a:rPr>
              <a:t>关系模式</a:t>
            </a:r>
            <a:r>
              <a:rPr lang="zh-CN" altLang="en-US" b="1">
                <a:solidFill>
                  <a:schemeClr val="tx1"/>
                </a:solidFill>
              </a:rPr>
              <a:t>是静态的，相对稳定的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bldLvl="0" animBg="1"/>
      <p:bldP spid="6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A1637-E394-4130-BB4E-9814A980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关系模式与关系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A21DE-8016-4F6F-A4FA-8036A131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关系模式 </a:t>
            </a:r>
            <a:endParaRPr lang="en-US" altLang="zh-CN" b="1">
              <a:solidFill>
                <a:srgbClr val="C00000"/>
              </a:solidFill>
            </a:endParaRPr>
          </a:p>
          <a:p>
            <a:pPr lvl="1"/>
            <a:r>
              <a:rPr lang="zh-CN" altLang="en-US"/>
              <a:t>对关系的描述 </a:t>
            </a:r>
            <a:endParaRPr lang="en-US" altLang="zh-CN"/>
          </a:p>
          <a:p>
            <a:pPr lvl="1"/>
            <a:r>
              <a:rPr lang="zh-CN" altLang="en-US"/>
              <a:t>静态的、稳定的 </a:t>
            </a:r>
            <a:endParaRPr lang="en-US" altLang="zh-CN"/>
          </a:p>
          <a:p>
            <a:r>
              <a:rPr lang="zh-CN" altLang="en-US" b="1">
                <a:solidFill>
                  <a:srgbClr val="C00000"/>
                </a:solidFill>
              </a:rPr>
              <a:t>关系</a:t>
            </a:r>
            <a:r>
              <a:rPr lang="zh-CN" altLang="en-US"/>
              <a:t> </a:t>
            </a:r>
            <a:endParaRPr lang="en-US" altLang="zh-CN"/>
          </a:p>
          <a:p>
            <a:pPr lvl="1"/>
            <a:r>
              <a:rPr lang="zh-CN" altLang="en-US"/>
              <a:t>关系模式在某一时刻的状态或内容 </a:t>
            </a:r>
            <a:endParaRPr lang="en-US" altLang="zh-CN"/>
          </a:p>
          <a:p>
            <a:pPr lvl="1"/>
            <a:r>
              <a:rPr lang="zh-CN" altLang="en-US"/>
              <a:t>动态的、随时间不断变化的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关系模式和关系往往笼统称为关系 </a:t>
            </a:r>
          </a:p>
          <a:p>
            <a:pPr lvl="1"/>
            <a:r>
              <a:rPr lang="zh-CN" altLang="en-US"/>
              <a:t>通过上下文加以区别</a:t>
            </a:r>
          </a:p>
        </p:txBody>
      </p:sp>
    </p:spTree>
    <p:extLst>
      <p:ext uri="{BB962C8B-B14F-4D97-AF65-F5344CB8AC3E}">
        <p14:creationId xmlns:p14="http://schemas.microsoft.com/office/powerpoint/2010/main" val="2303414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16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8DFD8-5619-4889-8C05-D5016E86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2.1.3 </a:t>
            </a:r>
            <a:r>
              <a:rPr lang="zh-CN" altLang="en-US"/>
              <a:t>关系数据库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0655B-D272-4661-B9E2-ED9DAB591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关系数据库</a:t>
            </a:r>
            <a:endParaRPr lang="en-US" altLang="zh-CN" dirty="0"/>
          </a:p>
          <a:p>
            <a:pPr lvl="1"/>
            <a:r>
              <a:rPr lang="zh-CN" altLang="en-US" dirty="0"/>
              <a:t>在一个给定的应用领域中，所有关系的集合构成一 个关系数据库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关系数据库的型与值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00C0"/>
                </a:solidFill>
              </a:rPr>
              <a:t>关系数据库的型</a:t>
            </a:r>
            <a:r>
              <a:rPr lang="en-US" altLang="zh-CN" dirty="0"/>
              <a:t>: </a:t>
            </a:r>
            <a:r>
              <a:rPr lang="zh-CN" altLang="en-US" dirty="0"/>
              <a:t>关系数据库模式，是对关系数据 库的描述 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00C0"/>
                </a:solidFill>
              </a:rPr>
              <a:t>关系数据库的值</a:t>
            </a:r>
            <a:r>
              <a:rPr lang="en-US" altLang="zh-CN" dirty="0"/>
              <a:t>: </a:t>
            </a:r>
            <a:r>
              <a:rPr lang="zh-CN" altLang="en-US" dirty="0"/>
              <a:t>关系模式在某一时刻对应的关系 的集合，通常称为关系数据</a:t>
            </a:r>
          </a:p>
        </p:txBody>
      </p:sp>
    </p:spTree>
    <p:extLst>
      <p:ext uri="{BB962C8B-B14F-4D97-AF65-F5344CB8AC3E}">
        <p14:creationId xmlns:p14="http://schemas.microsoft.com/office/powerpoint/2010/main" val="1908024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F2BA5-D010-4B2B-8576-8ED85CFE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2.1.4 </a:t>
            </a:r>
            <a:r>
              <a:rPr lang="zh-CN" altLang="en-US"/>
              <a:t>关系模型的存储结构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64B3C-EB7A-4C24-9219-8A94C59E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关系数据库的物理组织 </a:t>
            </a:r>
            <a:endParaRPr lang="en-US" altLang="zh-CN"/>
          </a:p>
          <a:p>
            <a:pPr lvl="1"/>
            <a:r>
              <a:rPr lang="zh-CN" altLang="en-US"/>
              <a:t>有的关系数据库管理系统中一个表对应一个操作系统 文件，将物理数据组织交给操作系统完成 </a:t>
            </a:r>
            <a:endParaRPr lang="en-US" altLang="zh-CN"/>
          </a:p>
          <a:p>
            <a:pPr lvl="2"/>
            <a:r>
              <a:rPr lang="zh-CN" altLang="en-US"/>
              <a:t>比如：</a:t>
            </a:r>
            <a:r>
              <a:rPr lang="en-US" altLang="zh-CN"/>
              <a:t>csv</a:t>
            </a:r>
            <a:r>
              <a:rPr lang="zh-CN" altLang="en-US"/>
              <a:t>文件、</a:t>
            </a:r>
            <a:r>
              <a:rPr lang="en-US" altLang="zh-CN"/>
              <a:t>excel</a:t>
            </a:r>
            <a:r>
              <a:rPr lang="zh-CN" altLang="en-US"/>
              <a:t>表</a:t>
            </a:r>
            <a:endParaRPr lang="en-US" altLang="zh-CN"/>
          </a:p>
          <a:p>
            <a:pPr lvl="2"/>
            <a:endParaRPr lang="zh-CN" altLang="en-US"/>
          </a:p>
          <a:p>
            <a:pPr lvl="1"/>
            <a:r>
              <a:rPr lang="zh-CN" altLang="en-US"/>
              <a:t>有的关系数据库管理系统从操作系统那里申请若干个大的文件，自己划分文件空间，组织表、索引等存储 结构，并进行存储管理</a:t>
            </a:r>
            <a:endParaRPr lang="en-US" altLang="zh-CN"/>
          </a:p>
          <a:p>
            <a:pPr lvl="2"/>
            <a:r>
              <a:rPr lang="zh-CN" altLang="en-US"/>
              <a:t>比如：</a:t>
            </a:r>
            <a:r>
              <a:rPr lang="en-US" altLang="zh-CN"/>
              <a:t>mysql innodb</a:t>
            </a:r>
            <a:r>
              <a:rPr lang="zh-CN" altLang="en-US"/>
              <a:t>存储引擎是</a:t>
            </a:r>
            <a:r>
              <a:rPr lang="zh-CN" altLang="en-US" b="1">
                <a:solidFill>
                  <a:srgbClr val="0000C0"/>
                </a:solidFill>
              </a:rPr>
              <a:t>聚簇索引表</a:t>
            </a:r>
            <a:r>
              <a:rPr lang="zh-CN" altLang="en-US"/>
              <a:t>，是以表中的主键构造的</a:t>
            </a:r>
            <a:r>
              <a:rPr lang="en-US" altLang="zh-CN"/>
              <a:t>B+</a:t>
            </a:r>
            <a:r>
              <a:rPr lang="zh-CN" altLang="en-US"/>
              <a:t>树结构</a:t>
            </a:r>
          </a:p>
        </p:txBody>
      </p:sp>
    </p:spTree>
    <p:extLst>
      <p:ext uri="{BB962C8B-B14F-4D97-AF65-F5344CB8AC3E}">
        <p14:creationId xmlns:p14="http://schemas.microsoft.com/office/powerpoint/2010/main" val="4006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Larry Ellison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1976</a:t>
            </a:r>
            <a:r>
              <a:rPr lang="zh-CN" altLang="en-US"/>
              <a:t>年，还一无所有</a:t>
            </a:r>
          </a:p>
          <a:p>
            <a:pPr lvl="1"/>
            <a:r>
              <a:rPr lang="zh-CN" altLang="en-US" sz="2600"/>
              <a:t>读了</a:t>
            </a:r>
            <a:r>
              <a:rPr lang="en-US" altLang="zh-CN" sz="2600"/>
              <a:t>3</a:t>
            </a:r>
            <a:r>
              <a:rPr lang="zh-CN" altLang="en-US" sz="2600"/>
              <a:t>个大学，都没有拿到学位</a:t>
            </a:r>
          </a:p>
          <a:p>
            <a:pPr lvl="1"/>
            <a:r>
              <a:rPr lang="zh-CN" altLang="en-US"/>
              <a:t>一篇论文改变了他</a:t>
            </a:r>
          </a:p>
          <a:p>
            <a:pPr lvl="1"/>
            <a:r>
              <a:rPr lang="zh-CN" altLang="en-US"/>
              <a:t>“R系统：数据库关系理论”</a:t>
            </a: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1977</a:t>
            </a:r>
            <a:r>
              <a:rPr lang="zh-CN" altLang="en-US">
                <a:sym typeface="+mn-ea"/>
              </a:rPr>
              <a:t>年，创立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Oracle</a:t>
            </a:r>
          </a:p>
          <a:p>
            <a:r>
              <a:rPr lang="en-US" altLang="zh-CN">
                <a:sym typeface="+mn-ea"/>
              </a:rPr>
              <a:t>2013</a:t>
            </a:r>
            <a:r>
              <a:rPr lang="zh-CN" altLang="en-US">
                <a:sym typeface="+mn-ea"/>
              </a:rPr>
              <a:t>年，超越</a:t>
            </a:r>
            <a:r>
              <a:rPr lang="en-US" altLang="zh-CN">
                <a:sym typeface="+mn-ea"/>
              </a:rPr>
              <a:t>IBM</a:t>
            </a:r>
          </a:p>
          <a:p>
            <a:r>
              <a:rPr lang="en-US" altLang="zh-CN">
                <a:sym typeface="+mn-ea"/>
              </a:rPr>
              <a:t>2016</a:t>
            </a:r>
            <a:r>
              <a:rPr lang="zh-CN" altLang="en-US">
                <a:sym typeface="+mn-ea"/>
              </a:rPr>
              <a:t>年，</a:t>
            </a:r>
            <a:r>
              <a:rPr lang="en-US" altLang="zh-CN">
                <a:sym typeface="+mn-ea"/>
              </a:rPr>
              <a:t>436</a:t>
            </a:r>
            <a:r>
              <a:rPr lang="zh-CN" altLang="en-US">
                <a:sym typeface="+mn-ea"/>
              </a:rPr>
              <a:t>亿美元，全球富豪榜排名第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395" y="278130"/>
            <a:ext cx="2529840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33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 关系数据库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500" dirty="0"/>
              <a:t>2.1  </a:t>
            </a:r>
            <a:r>
              <a:rPr lang="zh-CN" altLang="en-US" sz="3500" dirty="0"/>
              <a:t>关系数据结构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500" dirty="0">
                <a:solidFill>
                  <a:schemeClr val="accent1"/>
                </a:solidFill>
              </a:rPr>
              <a:t>2.2  </a:t>
            </a:r>
            <a:r>
              <a:rPr lang="zh-CN" altLang="en-US" sz="3500" dirty="0">
                <a:solidFill>
                  <a:schemeClr val="accent1"/>
                </a:solidFill>
              </a:rPr>
              <a:t>关系操作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500" dirty="0"/>
              <a:t>2.3  </a:t>
            </a:r>
            <a:r>
              <a:rPr lang="zh-CN" altLang="en-US" sz="3500" dirty="0"/>
              <a:t>关系的完整性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 </a:t>
            </a:r>
            <a:r>
              <a:rPr lang="zh-CN" altLang="en-US"/>
              <a:t>关系操作</a:t>
            </a:r>
            <a:r>
              <a:rPr lang="en-US" altLang="zh-CN"/>
              <a:t>(1)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dirty="0"/>
              <a:t>1) </a:t>
            </a:r>
            <a:r>
              <a:rPr lang="zh-CN" altLang="en-US" dirty="0"/>
              <a:t>基本的关系操作</a:t>
            </a:r>
          </a:p>
          <a:p>
            <a:pPr lvl="1" algn="just" eaLnBrk="1" hangingPunct="1"/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查询</a:t>
            </a:r>
          </a:p>
          <a:p>
            <a:pPr lvl="2" algn="just" eaLnBrk="1" hangingPunct="1"/>
            <a:r>
              <a:rPr lang="zh-CN" altLang="en-US" dirty="0"/>
              <a:t>选择、投影、连接、除、并、交、差</a:t>
            </a:r>
          </a:p>
          <a:p>
            <a:pPr lvl="2" algn="just" eaLnBrk="1" hangingPunct="1"/>
            <a:r>
              <a:rPr lang="zh-CN" altLang="en-US" dirty="0"/>
              <a:t>五种基本操作：选择、投影、并、差、连接</a:t>
            </a:r>
          </a:p>
          <a:p>
            <a:pPr lvl="1" algn="just" eaLnBrk="1" hangingPunct="1"/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数据更新</a:t>
            </a:r>
          </a:p>
          <a:p>
            <a:pPr lvl="2" algn="just" eaLnBrk="1" hangingPunct="1"/>
            <a:r>
              <a:rPr lang="zh-CN" altLang="en-US" dirty="0"/>
              <a:t>插入、删除、修改</a:t>
            </a:r>
          </a:p>
          <a:p>
            <a:pPr lvl="2" algn="just" eaLnBrk="1" hangingPunct="1"/>
            <a:endParaRPr lang="zh-CN" altLang="en-US" dirty="0"/>
          </a:p>
          <a:p>
            <a:pPr lvl="1" algn="just" eaLnBrk="1" hangingPunct="1"/>
            <a:r>
              <a:rPr lang="zh-CN" altLang="en-US" dirty="0"/>
              <a:t>特点：</a:t>
            </a:r>
          </a:p>
          <a:p>
            <a:pPr lvl="2" algn="just" eaLnBrk="1" hangingPunct="1"/>
            <a:r>
              <a:rPr lang="zh-CN" altLang="en-US" dirty="0"/>
              <a:t>集合操作方式：操作的对象和结果都是集</a:t>
            </a:r>
            <a:endParaRPr lang="en-US" altLang="zh-CN" dirty="0"/>
          </a:p>
          <a:p>
            <a:pPr lvl="2" algn="just" eaLnBrk="1" hangingPunct="1"/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一次一集合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 </a:t>
            </a:r>
            <a:r>
              <a:rPr lang="zh-CN" altLang="en-US"/>
              <a:t>关系操作</a:t>
            </a:r>
            <a:r>
              <a:rPr lang="en-US" altLang="zh-CN"/>
              <a:t>(2)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/>
              <a:t>2) </a:t>
            </a:r>
            <a:r>
              <a:rPr lang="zh-CN" altLang="en-US"/>
              <a:t>关系数据语言的种类</a:t>
            </a:r>
          </a:p>
          <a:p>
            <a:pPr lvl="1" algn="just" eaLnBrk="1" hangingPunct="1"/>
            <a:r>
              <a:rPr lang="zh-CN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关系代数语言  </a:t>
            </a:r>
          </a:p>
          <a:p>
            <a:pPr lvl="2" algn="just" eaLnBrk="1" hangingPunct="1"/>
            <a:r>
              <a:rPr lang="zh-CN" altLang="en-US" sz="2600"/>
              <a:t>用对关系的运算来表达查询要求</a:t>
            </a:r>
          </a:p>
          <a:p>
            <a:pPr lvl="2" algn="just" eaLnBrk="1" hangingPunct="1"/>
            <a:r>
              <a:rPr lang="zh-CN" altLang="en-US" sz="2600"/>
              <a:t>典型代表：</a:t>
            </a:r>
            <a:r>
              <a:rPr lang="en-US" altLang="zh-CN" sz="2600">
                <a:latin typeface="Times New Roman" panose="02020603050405020304" charset="0"/>
              </a:rPr>
              <a:t>ISBL</a:t>
            </a:r>
          </a:p>
          <a:p>
            <a:pPr lvl="2" algn="just" eaLnBrk="1" hangingPunct="1"/>
            <a:endParaRPr lang="en-US" altLang="zh-CN" sz="2600">
              <a:latin typeface="Times New Roman" panose="02020603050405020304" charset="0"/>
            </a:endParaRPr>
          </a:p>
          <a:p>
            <a:pPr lvl="1" algn="just" eaLnBrk="1" hangingPunct="1"/>
            <a:r>
              <a:rPr lang="zh-CN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关系演算语言</a:t>
            </a:r>
            <a:r>
              <a:rPr lang="zh-CN" altLang="en-US"/>
              <a:t>：用谓词来表达查询要求</a:t>
            </a:r>
          </a:p>
          <a:p>
            <a:pPr lvl="2" algn="just" eaLnBrk="1" hangingPunct="1"/>
            <a:r>
              <a:rPr lang="zh-CN" altLang="en-US" b="1"/>
              <a:t>元组关系演算语言</a:t>
            </a:r>
            <a:endParaRPr lang="zh-CN" altLang="en-US" sz="2600" b="1"/>
          </a:p>
          <a:p>
            <a:pPr lvl="3" algn="just" eaLnBrk="1" hangingPunct="1"/>
            <a:r>
              <a:rPr lang="zh-CN" altLang="en-US" sz="2400"/>
              <a:t>谓词变元的基本对象是元组变量</a:t>
            </a:r>
          </a:p>
          <a:p>
            <a:pPr lvl="3" algn="just" eaLnBrk="1" hangingPunct="1"/>
            <a:r>
              <a:rPr lang="zh-CN" altLang="en-US" sz="2400"/>
              <a:t>典型代表：</a:t>
            </a:r>
            <a:r>
              <a:rPr lang="en-US" altLang="zh-CN" sz="2400">
                <a:latin typeface="Times New Roman" panose="02020603050405020304" charset="0"/>
              </a:rPr>
              <a:t>APLHA, QUEL</a:t>
            </a:r>
            <a:endParaRPr lang="en-US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 </a:t>
            </a:r>
            <a:r>
              <a:rPr lang="zh-CN" altLang="en-US"/>
              <a:t>关系操作</a:t>
            </a:r>
            <a:r>
              <a:rPr lang="en-US" altLang="zh-CN"/>
              <a:t>(3)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zh-CN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关系演算语言</a:t>
            </a:r>
          </a:p>
          <a:p>
            <a:pPr lvl="2" algn="just" eaLnBrk="1" hangingPunct="1"/>
            <a:r>
              <a:rPr lang="zh-CN" altLang="en-US"/>
              <a:t>域关系演算语言    </a:t>
            </a:r>
          </a:p>
          <a:p>
            <a:pPr lvl="3" algn="just" eaLnBrk="1" hangingPunct="1"/>
            <a:r>
              <a:rPr lang="zh-CN" altLang="en-US" sz="2400"/>
              <a:t>谓词变元的基本对象是域变量</a:t>
            </a:r>
          </a:p>
          <a:p>
            <a:pPr lvl="3" algn="just" eaLnBrk="1" hangingPunct="1"/>
            <a:r>
              <a:rPr lang="zh-CN" altLang="en-US" sz="2400"/>
              <a:t>典型代表：</a:t>
            </a:r>
            <a:r>
              <a:rPr lang="en-US" altLang="zh-CN" sz="2400">
                <a:latin typeface="Times New Roman" panose="02020603050405020304" charset="0"/>
              </a:rPr>
              <a:t>QBE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关系代数、元组关系演算和域关系演算三种语言在表达能力上完全等价</a:t>
            </a:r>
            <a:endParaRPr lang="zh-CN" altLang="en-US" sz="3000">
              <a:latin typeface="Times New Roman" panose="02020603050405020304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000"/>
          </a:p>
          <a:p>
            <a:pPr lvl="1" algn="just" eaLnBrk="1" hangingPunct="1"/>
            <a:r>
              <a:rPr lang="zh-CN" altLang="en-US"/>
              <a:t>具有关系代数和关系演算双重特点的语言</a:t>
            </a:r>
          </a:p>
          <a:p>
            <a:pPr lvl="2" algn="just" eaLnBrk="1" hangingPunct="1"/>
            <a:r>
              <a:rPr lang="zh-CN" altLang="en-US" b="1">
                <a:solidFill>
                  <a:srgbClr val="C00000"/>
                </a:solidFill>
              </a:rPr>
              <a:t>典型代表：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charset="0"/>
              </a:rPr>
              <a:t>SQL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第二章 关系数据库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500"/>
              <a:t>2.1  </a:t>
            </a:r>
            <a:r>
              <a:rPr lang="zh-CN" altLang="en-US" sz="3500"/>
              <a:t>关系数据结构及形式化定义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500"/>
              <a:t>2.2  </a:t>
            </a:r>
            <a:r>
              <a:rPr lang="zh-CN" altLang="en-US" sz="3500"/>
              <a:t>关系操作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500">
                <a:solidFill>
                  <a:schemeClr val="accent1"/>
                </a:solidFill>
              </a:rPr>
              <a:t>2.3  </a:t>
            </a:r>
            <a:r>
              <a:rPr lang="zh-CN" altLang="en-US" sz="3500">
                <a:solidFill>
                  <a:schemeClr val="accent1"/>
                </a:solidFill>
              </a:rPr>
              <a:t>关系的完整性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500"/>
              <a:t>2.4  </a:t>
            </a:r>
            <a:r>
              <a:rPr lang="zh-CN" altLang="en-US" sz="3500"/>
              <a:t>关系代数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500"/>
              <a:t>2.5  </a:t>
            </a:r>
            <a:r>
              <a:rPr lang="zh-CN" altLang="en-US" sz="3500"/>
              <a:t>关系演算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500"/>
              <a:t>2.6  </a:t>
            </a:r>
            <a:r>
              <a:rPr lang="zh-CN" altLang="en-US" sz="3500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2.3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关系的完整性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420100" cy="461803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600" b="1">
                <a:solidFill>
                  <a:srgbClr val="C00000"/>
                </a:solidFill>
              </a:rPr>
              <a:t>完整性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250"/>
              <a:t>是对关系的某种约束条件</a:t>
            </a:r>
          </a:p>
          <a:p>
            <a:pPr algn="just" eaLnBrk="1" hangingPunct="1">
              <a:lnSpc>
                <a:spcPct val="120000"/>
              </a:lnSpc>
            </a:pPr>
            <a:endParaRPr lang="zh-CN" altLang="en-US"/>
          </a:p>
          <a:p>
            <a:pPr algn="just" eaLnBrk="1" hangingPunct="1">
              <a:lnSpc>
                <a:spcPct val="120000"/>
              </a:lnSpc>
            </a:pPr>
            <a:endParaRPr lang="zh-CN" altLang="en-US" sz="260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9550E10-3347-4EB6-8C70-A0E127842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627796"/>
              </p:ext>
            </p:extLst>
          </p:nvPr>
        </p:nvGraphicFramePr>
        <p:xfrm>
          <a:off x="1630363" y="2276872"/>
          <a:ext cx="6181998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2.3.1 </a:t>
            </a:r>
            <a:r>
              <a:rPr lang="zh-CN" altLang="en-US"/>
              <a:t>实体完整性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16831"/>
          </a:xfrm>
        </p:spPr>
        <p:txBody>
          <a:bodyPr/>
          <a:lstStyle/>
          <a:p>
            <a:pPr algn="just" eaLnBrk="1" hangingPunct="1"/>
            <a:r>
              <a:rPr lang="zh-CN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实体完整性规则（</a:t>
            </a:r>
            <a:r>
              <a:rPr lang="en-US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Integrity</a:t>
            </a:r>
            <a:r>
              <a:rPr lang="zh-CN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若属性</a:t>
            </a:r>
            <a:r>
              <a:rPr lang="en-US" altLang="zh-CN" i="1"/>
              <a:t>A</a:t>
            </a:r>
            <a:r>
              <a:rPr lang="zh-CN" altLang="en-US"/>
              <a:t>是基本关系</a:t>
            </a:r>
            <a:r>
              <a:rPr lang="en-US" altLang="zh-CN" i="1"/>
              <a:t>R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0000C0"/>
                </a:solidFill>
              </a:rPr>
              <a:t>主属性</a:t>
            </a:r>
            <a:r>
              <a:rPr lang="zh-CN" altLang="en-US"/>
              <a:t>，则属性</a:t>
            </a:r>
            <a:r>
              <a:rPr lang="en-US" altLang="zh-CN" i="1"/>
              <a:t>A</a:t>
            </a:r>
            <a:r>
              <a:rPr lang="zh-CN" altLang="en-US" b="1">
                <a:solidFill>
                  <a:srgbClr val="0000C0"/>
                </a:solidFill>
              </a:rPr>
              <a:t>不能取空值</a:t>
            </a:r>
            <a:endParaRPr lang="en-US" altLang="zh-CN" b="1">
              <a:solidFill>
                <a:srgbClr val="0000C0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lvl="1" algn="just" eaLnBrk="1" hangingPunct="1"/>
            <a:r>
              <a:rPr lang="zh-CN" altLang="en-US" b="1">
                <a:solidFill>
                  <a:srgbClr val="00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空值</a:t>
            </a:r>
            <a:r>
              <a:rPr lang="en-US" altLang="zh-CN" b="1">
                <a:solidFill>
                  <a:srgbClr val="00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zh-CN" altLang="en-US"/>
              <a:t>就是“不知道”或“不存在”的值。若主属性为空，则说明实体不可识别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D1312C-5630-44F2-8CF2-50FE63DF266C}"/>
              </a:ext>
            </a:extLst>
          </p:cNvPr>
          <p:cNvSpPr/>
          <p:nvPr/>
        </p:nvSpPr>
        <p:spPr>
          <a:xfrm>
            <a:off x="1259632" y="4509120"/>
            <a:ext cx="6408712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例如：以下关系模式：</a:t>
            </a:r>
            <a:endParaRPr lang="en-US" altLang="zh-CN" sz="200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      学生</a:t>
            </a:r>
            <a:r>
              <a:rPr lang="en-US" altLang="zh-CN" sz="2000"/>
              <a:t>(</a:t>
            </a:r>
            <a:r>
              <a:rPr lang="zh-CN" altLang="en-US" sz="2000" b="1" u="sng"/>
              <a:t>学号</a:t>
            </a:r>
            <a:r>
              <a:rPr lang="zh-CN" altLang="en-US" sz="2000"/>
              <a:t>、姓名、性别、班级</a:t>
            </a:r>
            <a:r>
              <a:rPr lang="en-US" altLang="zh-CN" sz="2000"/>
              <a:t>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C0"/>
                </a:solidFill>
              </a:rPr>
              <a:t>学号是主属性，其属性值不能取空值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2.3.2 </a:t>
            </a:r>
            <a:r>
              <a:rPr lang="zh-CN" altLang="en-US"/>
              <a:t>参照完整性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388350" cy="45466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ea typeface="黑体" panose="02010609060101010101" pitchFamily="2" charset="-122"/>
                <a:sym typeface="+mn-ea"/>
              </a:rPr>
              <a:t>1. </a:t>
            </a:r>
            <a:r>
              <a:rPr lang="zh-CN" altLang="en-US" sz="3000">
                <a:ea typeface="黑体" panose="02010609060101010101" pitchFamily="2" charset="-122"/>
                <a:sym typeface="+mn-ea"/>
              </a:rPr>
              <a:t>实体间存在联系</a:t>
            </a:r>
            <a:endParaRPr lang="en-US" altLang="zh-CN" sz="3000">
              <a:ea typeface="黑体" panose="02010609060101010101" pitchFamily="2" charset="-122"/>
              <a:sym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3000">
              <a:ea typeface="黑体" panose="02010609060101010101" pitchFamily="2" charset="-122"/>
              <a:sym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ea typeface="黑体" panose="02010609060101010101" pitchFamily="2" charset="-122"/>
                <a:sym typeface="+mn-ea"/>
              </a:rPr>
              <a:t>   </a:t>
            </a:r>
            <a:r>
              <a:rPr lang="zh-CN" altLang="en-US" sz="300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000">
                <a:sym typeface="+mn-ea"/>
              </a:rPr>
              <a:t>2  </a:t>
            </a:r>
            <a:r>
              <a:rPr lang="zh-CN" altLang="en-US" sz="3000">
                <a:sym typeface="+mn-ea"/>
              </a:rPr>
              <a:t>以下三个关系模式，描述了学生、课程以及学生与课程之间的选修关系</a:t>
            </a:r>
            <a:endParaRPr lang="zh-CN" altLang="en-US" sz="3000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3000">
                <a:sym typeface="+mn-ea"/>
              </a:rPr>
              <a:t>     学生（</a:t>
            </a:r>
            <a:r>
              <a:rPr lang="zh-CN" altLang="en-US" sz="3000" u="sng">
                <a:solidFill>
                  <a:schemeClr val="hlink"/>
                </a:solidFill>
                <a:sym typeface="+mn-ea"/>
              </a:rPr>
              <a:t>学号</a:t>
            </a:r>
            <a:r>
              <a:rPr lang="zh-CN" altLang="en-US" sz="3000">
                <a:solidFill>
                  <a:schemeClr val="accent2"/>
                </a:solidFill>
                <a:sym typeface="+mn-ea"/>
              </a:rPr>
              <a:t>，</a:t>
            </a:r>
            <a:r>
              <a:rPr lang="zh-CN" altLang="en-US" sz="3000">
                <a:sym typeface="+mn-ea"/>
              </a:rPr>
              <a:t>姓名，性别，专业号，年龄）</a:t>
            </a:r>
            <a:endParaRPr lang="zh-CN" altLang="en-US" sz="3000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3000">
                <a:sym typeface="+mn-ea"/>
              </a:rPr>
              <a:t>     课程（</a:t>
            </a:r>
            <a:r>
              <a:rPr lang="zh-CN" altLang="en-US" sz="3000" u="sng">
                <a:solidFill>
                  <a:srgbClr val="3333FF"/>
                </a:solidFill>
                <a:sym typeface="+mn-ea"/>
              </a:rPr>
              <a:t>课程号</a:t>
            </a:r>
            <a:r>
              <a:rPr lang="zh-CN" altLang="en-US" sz="3000">
                <a:sym typeface="+mn-ea"/>
              </a:rPr>
              <a:t>，课程名，学分）</a:t>
            </a:r>
            <a:endParaRPr lang="zh-CN" altLang="en-US" sz="3000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3000">
                <a:sym typeface="+mn-ea"/>
              </a:rPr>
              <a:t>     选修（</a:t>
            </a:r>
            <a:r>
              <a:rPr lang="zh-CN" altLang="en-US" sz="3000" u="sng">
                <a:solidFill>
                  <a:schemeClr val="hlink"/>
                </a:solidFill>
                <a:sym typeface="+mn-ea"/>
              </a:rPr>
              <a:t>学号</a:t>
            </a:r>
            <a:r>
              <a:rPr lang="zh-CN" altLang="en-US" sz="3000">
                <a:sym typeface="+mn-ea"/>
              </a:rPr>
              <a:t>，</a:t>
            </a:r>
            <a:r>
              <a:rPr lang="zh-CN" altLang="en-US" sz="3000" u="sng">
                <a:solidFill>
                  <a:srgbClr val="3333FF"/>
                </a:solidFill>
                <a:sym typeface="+mn-ea"/>
              </a:rPr>
              <a:t>课程号</a:t>
            </a:r>
            <a:r>
              <a:rPr lang="zh-CN" altLang="en-US" sz="3000">
                <a:sym typeface="+mn-ea"/>
              </a:rPr>
              <a:t>，成绩）</a:t>
            </a:r>
            <a:endParaRPr lang="zh-CN" altLang="en-US" sz="3000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 sz="300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可选过程 4"/>
          <p:cNvSpPr/>
          <p:nvPr/>
        </p:nvSpPr>
        <p:spPr>
          <a:xfrm>
            <a:off x="1331595" y="836295"/>
            <a:ext cx="720090" cy="194437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331913" y="404813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" name="文档" r:id="rId4" imgW="24250650" imgH="17040225" progId="WPS.Document.6">
                  <p:embed/>
                </p:oleObj>
              </mc:Choice>
              <mc:Fallback>
                <p:oleObj name="文档" r:id="rId4" imgW="24250650" imgH="17040225" progId="WPS.Document.6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913" y="404813"/>
                        <a:ext cx="6172200" cy="2743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流程图: 可选过程 3"/>
          <p:cNvSpPr/>
          <p:nvPr/>
        </p:nvSpPr>
        <p:spPr>
          <a:xfrm>
            <a:off x="4932045" y="4076700"/>
            <a:ext cx="791845" cy="18002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684213" y="3933825"/>
          <a:ext cx="3581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" name="文档" r:id="rId6" imgW="24250650" imgH="13735050" progId="WPS.Document.6">
                  <p:embed/>
                </p:oleObj>
              </mc:Choice>
              <mc:Fallback>
                <p:oleObj name="文档" r:id="rId6" imgW="24250650" imgH="13735050" progId="WPS.Document.6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213" y="3933825"/>
                        <a:ext cx="3581400" cy="205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5076825" y="3716338"/>
          <a:ext cx="3563938" cy="25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" name="文档" r:id="rId8" imgW="24250650" imgH="14316075" progId="WPS.Document.6">
                  <p:embed/>
                </p:oleObj>
              </mc:Choice>
              <mc:Fallback>
                <p:oleObj name="文档" r:id="rId8" imgW="24250650" imgH="14316075" progId="WPS.Document.6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76825" y="3716338"/>
                        <a:ext cx="3563938" cy="2598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11188" y="333375"/>
            <a:ext cx="914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charset="0"/>
              </a:rPr>
              <a:t>学生</a:t>
            </a:r>
            <a:endParaRPr kumimoji="1" lang="zh-CN" altLang="en-US" sz="2400">
              <a:latin typeface="Times New Roman" panose="02020603050405020304" charset="0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076825" y="3141663"/>
            <a:ext cx="1447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charset="0"/>
              </a:rPr>
              <a:t>学生选课</a:t>
            </a:r>
            <a:endParaRPr kumimoji="1" lang="zh-CN" altLang="en-US" sz="2400">
              <a:latin typeface="Times New Roman" panose="02020603050405020304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11188" y="3284538"/>
            <a:ext cx="914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charset="0"/>
              </a:rPr>
              <a:t>课程</a:t>
            </a:r>
            <a:endParaRPr kumimoji="1" lang="zh-CN" altLang="en-US" sz="2000">
              <a:latin typeface="Times New Roman" panose="020206030504050203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685" y="2780665"/>
            <a:ext cx="2890520" cy="1424940"/>
            <a:chOff x="3231" y="4379"/>
            <a:chExt cx="4552" cy="2244"/>
          </a:xfrm>
        </p:grpSpPr>
        <p:cxnSp>
          <p:nvCxnSpPr>
            <p:cNvPr id="6" name="直接箭头连接符 5"/>
            <p:cNvCxnSpPr/>
            <p:nvPr/>
          </p:nvCxnSpPr>
          <p:spPr>
            <a:xfrm flipH="1" flipV="1">
              <a:off x="3231" y="4379"/>
              <a:ext cx="4552" cy="22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295" y="4958"/>
              <a:ext cx="2322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参照（引用）</a:t>
              </a:r>
            </a:p>
          </p:txBody>
        </p:sp>
      </p:grpSp>
      <p:sp>
        <p:nvSpPr>
          <p:cNvPr id="9" name="线形标注 2 8"/>
          <p:cNvSpPr/>
          <p:nvPr/>
        </p:nvSpPr>
        <p:spPr>
          <a:xfrm>
            <a:off x="5292090" y="1844675"/>
            <a:ext cx="3240405" cy="1224280"/>
          </a:xfrm>
          <a:prstGeom prst="borderCallout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参照完整性：</a:t>
            </a:r>
          </a:p>
          <a:p>
            <a:pPr algn="l"/>
            <a:r>
              <a:rPr lang="zh-CN" altLang="en-US"/>
              <a:t>学生选课关系中的学号，该属性的取值要么为</a:t>
            </a:r>
            <a:r>
              <a:rPr lang="en-US" altLang="zh-CN" b="1">
                <a:solidFill>
                  <a:srgbClr val="C00000"/>
                </a:solidFill>
              </a:rPr>
              <a:t>null</a:t>
            </a:r>
            <a:r>
              <a:rPr lang="zh-CN" altLang="en-US"/>
              <a:t>，要么是</a:t>
            </a:r>
            <a:r>
              <a:rPr lang="zh-CN" altLang="en-US" b="1">
                <a:solidFill>
                  <a:srgbClr val="C00000"/>
                </a:solidFill>
              </a:rPr>
              <a:t>学生关系中学号的某个值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3554730" y="4145915"/>
            <a:ext cx="821690" cy="470535"/>
          </a:xfrm>
          <a:prstGeom prst="borderCallout1">
            <a:avLst>
              <a:gd name="adj1" fmla="val 2705"/>
              <a:gd name="adj2" fmla="val 99732"/>
              <a:gd name="adj3" fmla="val -37411"/>
              <a:gd name="adj4" fmla="val 1905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外码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6666230" y="3213100"/>
            <a:ext cx="1512570" cy="431800"/>
          </a:xfrm>
          <a:prstGeom prst="borderCallout1">
            <a:avLst>
              <a:gd name="adj1" fmla="val 20882"/>
              <a:gd name="adj2" fmla="val -1427"/>
              <a:gd name="adj3" fmla="val 14558"/>
              <a:gd name="adj4" fmla="val -3266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参照关系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82550" y="1690370"/>
            <a:ext cx="1512570" cy="431800"/>
          </a:xfrm>
          <a:prstGeom prst="borderCallout1">
            <a:avLst>
              <a:gd name="adj1" fmla="val 6911"/>
              <a:gd name="adj2" fmla="val 50503"/>
              <a:gd name="adj3" fmla="val -249558"/>
              <a:gd name="adj4" fmla="val 575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被参照关系</a:t>
            </a:r>
          </a:p>
        </p:txBody>
      </p:sp>
      <p:sp>
        <p:nvSpPr>
          <p:cNvPr id="18" name="线形标注 1 9">
            <a:extLst>
              <a:ext uri="{FF2B5EF4-FFF2-40B4-BE49-F238E27FC236}">
                <a16:creationId xmlns:a16="http://schemas.microsoft.com/office/drawing/2014/main" id="{287700EF-C324-4D57-9ACB-2CF959E25BE6}"/>
              </a:ext>
            </a:extLst>
          </p:cNvPr>
          <p:cNvSpPr/>
          <p:nvPr/>
        </p:nvSpPr>
        <p:spPr>
          <a:xfrm>
            <a:off x="0" y="824230"/>
            <a:ext cx="821690" cy="470535"/>
          </a:xfrm>
          <a:prstGeom prst="borderCallout1">
            <a:avLst>
              <a:gd name="adj1" fmla="val 2705"/>
              <a:gd name="adj2" fmla="val 99732"/>
              <a:gd name="adj3" fmla="val -37411"/>
              <a:gd name="adj4" fmla="val 1905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9" grpId="0" animBg="1"/>
      <p:bldP spid="10" grpId="0" animBg="1"/>
      <p:bldP spid="11" grpId="0" animBg="1"/>
      <p:bldP spid="12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外码（</a:t>
            </a:r>
            <a:r>
              <a:rPr lang="en-US" altLang="zh-CN"/>
              <a:t>Foreign Key</a:t>
            </a:r>
            <a:r>
              <a:rPr lang="zh-CN" altLang="en-US"/>
              <a:t>）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6425" cy="4546600"/>
          </a:xfrm>
        </p:spPr>
        <p:txBody>
          <a:bodyPr/>
          <a:lstStyle/>
          <a:p>
            <a:pPr algn="just" eaLnBrk="1" hangingPunct="1"/>
            <a:r>
              <a:rPr lang="zh-CN" altLang="en-US"/>
              <a:t>外码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设</a:t>
            </a:r>
            <a:r>
              <a:rPr lang="en-US" altLang="zh-CN" sz="2400" i="1"/>
              <a:t>F</a:t>
            </a:r>
            <a:r>
              <a:rPr lang="zh-CN" altLang="en-US" sz="2400"/>
              <a:t>是基本关系</a:t>
            </a:r>
            <a:r>
              <a:rPr lang="en-US" altLang="zh-CN" sz="2400" i="1"/>
              <a:t>R</a:t>
            </a:r>
            <a:r>
              <a:rPr lang="zh-CN" altLang="en-US" sz="2400"/>
              <a:t>的一个或一组属性，但不是关系</a:t>
            </a:r>
            <a:r>
              <a:rPr lang="en-US" altLang="zh-CN" sz="2400" i="1"/>
              <a:t>R</a:t>
            </a:r>
            <a:r>
              <a:rPr lang="zh-CN" altLang="en-US" sz="2400"/>
              <a:t>的码。如果</a:t>
            </a:r>
            <a:r>
              <a:rPr lang="en-US" altLang="zh-CN" sz="2400"/>
              <a:t>F</a:t>
            </a:r>
            <a:r>
              <a:rPr lang="zh-CN" altLang="en-US" sz="2400"/>
              <a:t>与基本关系</a:t>
            </a:r>
            <a:r>
              <a:rPr lang="en-US" altLang="zh-CN" sz="2400" i="1"/>
              <a:t>S</a:t>
            </a:r>
            <a:r>
              <a:rPr lang="zh-CN" altLang="en-US" sz="2400"/>
              <a:t>的主码</a:t>
            </a:r>
            <a:r>
              <a:rPr lang="en-US" altLang="zh-CN" sz="2400"/>
              <a:t>K</a:t>
            </a:r>
            <a:r>
              <a:rPr lang="en-US" altLang="zh-CN" sz="2400" baseline="-25000"/>
              <a:t>s</a:t>
            </a:r>
            <a:r>
              <a:rPr lang="zh-CN" altLang="en-US" sz="2400"/>
              <a:t>相对应，则称</a:t>
            </a:r>
            <a:r>
              <a:rPr lang="en-US" altLang="zh-CN" sz="2400"/>
              <a:t>F</a:t>
            </a:r>
            <a:r>
              <a:rPr lang="zh-CN" altLang="en-US" sz="2400"/>
              <a:t>是基本关系</a:t>
            </a:r>
            <a:r>
              <a:rPr lang="en-US" altLang="zh-CN" sz="2400" i="1"/>
              <a:t>R</a:t>
            </a:r>
            <a:r>
              <a:rPr lang="zh-CN" altLang="en-US" sz="2400"/>
              <a:t>的</a:t>
            </a:r>
            <a:r>
              <a:rPr lang="zh-CN" altLang="en-US" sz="2400" b="1">
                <a:solidFill>
                  <a:srgbClr val="C00000"/>
                </a:solidFill>
                <a:ea typeface="黑体" panose="02010609060101010101" pitchFamily="2" charset="-122"/>
              </a:rPr>
              <a:t>外码</a:t>
            </a:r>
            <a:endParaRPr lang="zh-CN" altLang="en-US" sz="2400" b="1"/>
          </a:p>
          <a:p>
            <a:pPr lvl="1" algn="just" eaLnBrk="1" hangingPunct="1"/>
            <a:r>
              <a:rPr lang="zh-CN" altLang="en-US" sz="2400"/>
              <a:t>基本关系</a:t>
            </a:r>
            <a:r>
              <a:rPr lang="en-US" altLang="zh-CN" sz="2400" i="1"/>
              <a:t>R</a:t>
            </a:r>
            <a:r>
              <a:rPr lang="zh-CN" altLang="en-US" sz="2400" i="1"/>
              <a:t>称</a:t>
            </a:r>
            <a:r>
              <a:rPr lang="zh-CN" altLang="en-US" sz="2400"/>
              <a:t>为</a:t>
            </a:r>
            <a:r>
              <a:rPr lang="zh-CN" altLang="en-US" sz="2400" b="1">
                <a:solidFill>
                  <a:srgbClr val="0000C0"/>
                </a:solidFill>
                <a:ea typeface="黑体" panose="02010609060101010101" pitchFamily="2" charset="-122"/>
              </a:rPr>
              <a:t>参照关系</a:t>
            </a:r>
            <a:endParaRPr lang="zh-CN" altLang="en-US" sz="2400" b="1">
              <a:solidFill>
                <a:srgbClr val="0000C0"/>
              </a:solidFill>
            </a:endParaRPr>
          </a:p>
          <a:p>
            <a:pPr lvl="1" algn="just" eaLnBrk="1" hangingPunct="1"/>
            <a:r>
              <a:rPr lang="zh-CN" altLang="en-US" sz="2400"/>
              <a:t>基本关系</a:t>
            </a:r>
            <a:r>
              <a:rPr lang="en-US" altLang="zh-CN" sz="2400" i="1"/>
              <a:t>S</a:t>
            </a:r>
            <a:r>
              <a:rPr lang="zh-CN" altLang="en-US" sz="2400" i="1"/>
              <a:t>称</a:t>
            </a:r>
            <a:r>
              <a:rPr lang="zh-CN" altLang="en-US" sz="2400"/>
              <a:t>为</a:t>
            </a:r>
            <a:r>
              <a:rPr lang="zh-CN" altLang="en-US" sz="2400" b="1">
                <a:solidFill>
                  <a:srgbClr val="0000C0"/>
                </a:solidFill>
                <a:ea typeface="黑体" panose="02010609060101010101" pitchFamily="2" charset="-122"/>
              </a:rPr>
              <a:t>被参照关系</a:t>
            </a:r>
          </a:p>
          <a:p>
            <a:pPr eaLnBrk="1" hangingPunct="1"/>
            <a:endParaRPr lang="en-US" altLang="zh-CN" sz="240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34BAF27-764C-45FC-A9C8-7796D1C12759}"/>
              </a:ext>
            </a:extLst>
          </p:cNvPr>
          <p:cNvGrpSpPr/>
          <p:nvPr/>
        </p:nvGrpSpPr>
        <p:grpSpPr>
          <a:xfrm>
            <a:off x="1286014" y="4148286"/>
            <a:ext cx="5994822" cy="1540752"/>
            <a:chOff x="899592" y="4941168"/>
            <a:chExt cx="6398414" cy="167000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D8341BD-DEEC-4FAF-BD7F-9A659C2A5BA9}"/>
                </a:ext>
              </a:extLst>
            </p:cNvPr>
            <p:cNvSpPr/>
            <p:nvPr/>
          </p:nvSpPr>
          <p:spPr>
            <a:xfrm>
              <a:off x="899592" y="4941168"/>
              <a:ext cx="2520280" cy="7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R(</a:t>
              </a:r>
              <a:r>
                <a:rPr lang="en-US" altLang="zh-CN" u="sng"/>
                <a:t>Kr</a:t>
              </a:r>
              <a:r>
                <a:rPr lang="en-US" altLang="zh-CN"/>
                <a:t>, F,…..)</a:t>
              </a:r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7EC58AF-6BC2-459B-956D-BD2908EA9F26}"/>
                </a:ext>
              </a:extLst>
            </p:cNvPr>
            <p:cNvSpPr/>
            <p:nvPr/>
          </p:nvSpPr>
          <p:spPr>
            <a:xfrm>
              <a:off x="4777726" y="4941168"/>
              <a:ext cx="2520280" cy="7920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S(</a:t>
              </a:r>
              <a:r>
                <a:rPr lang="en-US" altLang="zh-CN" u="sng"/>
                <a:t>Ks</a:t>
              </a:r>
              <a:r>
                <a:rPr lang="en-US" altLang="zh-CN"/>
                <a:t>,…..)</a:t>
              </a:r>
              <a:endParaRPr lang="zh-CN" altLang="en-US"/>
            </a:p>
          </p:txBody>
        </p:sp>
        <p:cxnSp>
          <p:nvCxnSpPr>
            <p:cNvPr id="4" name="连接符: 肘形 3">
              <a:extLst>
                <a:ext uri="{FF2B5EF4-FFF2-40B4-BE49-F238E27FC236}">
                  <a16:creationId xmlns:a16="http://schemas.microsoft.com/office/drawing/2014/main" id="{66607B88-636D-4404-AC1E-D98EE08FFB23}"/>
                </a:ext>
              </a:extLst>
            </p:cNvPr>
            <p:cNvCxnSpPr>
              <a:cxnSpLocks/>
              <a:stCxn id="2" idx="2"/>
              <a:endCxn id="5" idx="2"/>
            </p:cNvCxnSpPr>
            <p:nvPr/>
          </p:nvCxnSpPr>
          <p:spPr>
            <a:xfrm rot="16200000" flipH="1">
              <a:off x="4098799" y="3794189"/>
              <a:ext cx="12700" cy="3878134"/>
            </a:xfrm>
            <a:prstGeom prst="bentConnector3">
              <a:avLst>
                <a:gd name="adj1" fmla="val 2793102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583D9AF-FCEA-4CDD-828E-FDACFDDB06CC}"/>
                </a:ext>
              </a:extLst>
            </p:cNvPr>
            <p:cNvSpPr txBox="1"/>
            <p:nvPr/>
          </p:nvSpPr>
          <p:spPr>
            <a:xfrm>
              <a:off x="3204902" y="6210855"/>
              <a:ext cx="2017520" cy="40031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/>
                <a:t>F    </a:t>
              </a:r>
              <a:r>
                <a:rPr lang="en-US" altLang="zh-CN" b="1">
                  <a:solidFill>
                    <a:srgbClr val="C00000"/>
                  </a:solidFill>
                </a:rPr>
                <a:t>=&gt;(ref)    </a:t>
              </a:r>
              <a:r>
                <a:rPr lang="en-US" altLang="zh-CN"/>
                <a:t>Ks </a:t>
              </a:r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27C5D7-5541-4F7C-9875-B961A32A4235}"/>
              </a:ext>
            </a:extLst>
          </p:cNvPr>
          <p:cNvSpPr txBox="1"/>
          <p:nvPr/>
        </p:nvSpPr>
        <p:spPr>
          <a:xfrm>
            <a:off x="5381495" y="5274050"/>
            <a:ext cx="3756156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/>
              <a:t>说明：</a:t>
            </a:r>
            <a:endParaRPr lang="en-US" altLang="zh-CN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R</a:t>
            </a:r>
            <a:r>
              <a:rPr lang="zh-CN" altLang="en-US" sz="2400"/>
              <a:t>和</a:t>
            </a:r>
            <a:r>
              <a:rPr lang="en-US" altLang="zh-CN" sz="2400"/>
              <a:t>S,</a:t>
            </a:r>
            <a:r>
              <a:rPr lang="zh-CN" altLang="en-US" sz="2400"/>
              <a:t>可以是同一种关系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F, Ks</a:t>
            </a:r>
            <a:r>
              <a:rPr lang="zh-CN" altLang="en-US" sz="2400"/>
              <a:t>的域应该相同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F, Ks</a:t>
            </a:r>
            <a:r>
              <a:rPr lang="zh-CN" altLang="en-US" sz="2400"/>
              <a:t>的属性名可以不同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5E29C-7552-4051-9CE6-8C79A001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Michael Stonebraker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CB9BD-E014-4829-8F02-A6332F02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主流数据库的奠基人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C00000"/>
                </a:solidFill>
              </a:rPr>
              <a:t>2015</a:t>
            </a:r>
            <a:r>
              <a:rPr lang="zh-CN" altLang="en-US" b="1">
                <a:solidFill>
                  <a:srgbClr val="C00000"/>
                </a:solidFill>
              </a:rPr>
              <a:t>年图灵奖</a:t>
            </a:r>
            <a:endParaRPr lang="en-US" altLang="zh-CN" b="1">
              <a:solidFill>
                <a:srgbClr val="C00000"/>
              </a:solidFill>
            </a:endParaRPr>
          </a:p>
          <a:p>
            <a:pPr lvl="1"/>
            <a:r>
              <a:rPr lang="zh-CN" altLang="en-US"/>
              <a:t>创作了</a:t>
            </a:r>
            <a:r>
              <a:rPr lang="en-US" altLang="zh-CN" b="1">
                <a:solidFill>
                  <a:srgbClr val="C00000"/>
                </a:solidFill>
              </a:rPr>
              <a:t>Ingres</a:t>
            </a:r>
            <a:r>
              <a:rPr lang="en-US" altLang="zh-CN"/>
              <a:t>,Illustra, Cohera, StreamBase Systems</a:t>
            </a:r>
            <a:r>
              <a:rPr lang="zh-CN" altLang="en-US"/>
              <a:t>和</a:t>
            </a:r>
            <a:r>
              <a:rPr lang="en-US" altLang="zh-CN"/>
              <a:t>Vertica</a:t>
            </a:r>
            <a:r>
              <a:rPr lang="zh-CN" altLang="en-US"/>
              <a:t>等系统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Ingres </a:t>
            </a:r>
            <a:r>
              <a:rPr lang="zh-CN" altLang="en-US"/>
              <a:t>基础上产生了很多商业数据库软件，包括 </a:t>
            </a:r>
            <a:r>
              <a:rPr lang="en-US" altLang="zh-CN"/>
              <a:t>Sybase</a:t>
            </a:r>
            <a:r>
              <a:rPr lang="zh-CN" altLang="en-US"/>
              <a:t>、</a:t>
            </a:r>
            <a:r>
              <a:rPr lang="en-US" altLang="zh-CN"/>
              <a:t>Microsoft SQL Server</a:t>
            </a:r>
            <a:r>
              <a:rPr lang="zh-CN" altLang="en-US"/>
              <a:t>、</a:t>
            </a:r>
            <a:r>
              <a:rPr lang="en-US" altLang="zh-CN"/>
              <a:t>NonStop SQL</a:t>
            </a:r>
            <a:r>
              <a:rPr lang="zh-CN" altLang="en-US"/>
              <a:t>、</a:t>
            </a:r>
            <a:r>
              <a:rPr lang="en-US" altLang="zh-CN"/>
              <a:t>Informix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D9EDF-B634-4376-86CC-07B9EED42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29" y="193675"/>
            <a:ext cx="24479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65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25DA4-5ED3-4ED9-8550-315C6395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外码示例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255F3C-4158-471B-B087-69D68DE4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92" y="1124744"/>
            <a:ext cx="8489416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404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/>
              <a:t>参照完整性规则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algn="just" eaLnBrk="1" hangingPunct="1"/>
            <a:r>
              <a:rPr lang="zh-CN" altLang="en-US" sz="2800" b="1">
                <a:solidFill>
                  <a:srgbClr val="C00000"/>
                </a:solidFill>
              </a:rPr>
              <a:t>定义外码和主码之间的规则</a:t>
            </a:r>
          </a:p>
          <a:p>
            <a:pPr lvl="1" algn="just" eaLnBrk="1" hangingPunct="1"/>
            <a:r>
              <a:rPr lang="zh-CN" altLang="en-US"/>
              <a:t>若属性（或属性组）</a:t>
            </a:r>
            <a:r>
              <a:rPr lang="en-US" altLang="zh-CN" i="1"/>
              <a:t>F</a:t>
            </a:r>
            <a:r>
              <a:rPr lang="zh-CN" altLang="en-US"/>
              <a:t>是基本关系</a:t>
            </a:r>
            <a:r>
              <a:rPr lang="en-US" altLang="zh-CN" i="1"/>
              <a:t>R</a:t>
            </a:r>
            <a:r>
              <a:rPr lang="zh-CN" altLang="en-US"/>
              <a:t>的外码它与基本关系</a:t>
            </a:r>
            <a:r>
              <a:rPr lang="en-US" altLang="zh-CN" i="1"/>
              <a:t>S</a:t>
            </a:r>
            <a:r>
              <a:rPr lang="zh-CN" altLang="en-US"/>
              <a:t>的主码</a:t>
            </a:r>
            <a:r>
              <a:rPr lang="en-US" altLang="zh-CN"/>
              <a:t>K</a:t>
            </a:r>
            <a:r>
              <a:rPr lang="en-US" altLang="zh-CN" baseline="-25000"/>
              <a:t>s</a:t>
            </a:r>
            <a:r>
              <a:rPr lang="zh-CN" altLang="en-US"/>
              <a:t>相对应，则对于</a:t>
            </a:r>
            <a:r>
              <a:rPr lang="en-US" altLang="zh-CN" i="1"/>
              <a:t>R</a:t>
            </a:r>
            <a:r>
              <a:rPr lang="zh-CN" altLang="en-US"/>
              <a:t>中每个元组在</a:t>
            </a:r>
            <a:r>
              <a:rPr lang="en-US" altLang="zh-CN" i="1"/>
              <a:t>F</a:t>
            </a:r>
            <a:r>
              <a:rPr lang="zh-CN" altLang="en-US"/>
              <a:t>上的值必须为：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33FF"/>
                </a:solidFill>
                <a:sym typeface="Symbol" panose="05050102010706020507" pitchFamily="18" charset="2"/>
              </a:rPr>
              <a:t>		</a:t>
            </a:r>
            <a:r>
              <a:rPr lang="zh-CN" altLang="en-US">
                <a:solidFill>
                  <a:srgbClr val="3333FF"/>
                </a:solidFill>
              </a:rPr>
              <a:t> 或者取空值（</a:t>
            </a:r>
            <a:r>
              <a:rPr lang="en-US" altLang="zh-CN" i="1">
                <a:solidFill>
                  <a:srgbClr val="3333FF"/>
                </a:solidFill>
              </a:rPr>
              <a:t>F</a:t>
            </a:r>
            <a:r>
              <a:rPr lang="zh-CN" altLang="en-US">
                <a:solidFill>
                  <a:srgbClr val="3333FF"/>
                </a:solidFill>
              </a:rPr>
              <a:t>的每个属性值均为空值）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33FF"/>
                </a:solidFill>
                <a:sym typeface="Symbol" panose="05050102010706020507" pitchFamily="18" charset="2"/>
              </a:rPr>
              <a:t>		</a:t>
            </a:r>
            <a:r>
              <a:rPr lang="zh-CN" altLang="en-US">
                <a:solidFill>
                  <a:srgbClr val="3333FF"/>
                </a:solidFill>
              </a:rPr>
              <a:t> 或者等于</a:t>
            </a:r>
            <a:r>
              <a:rPr lang="en-US" altLang="zh-CN" i="1">
                <a:solidFill>
                  <a:srgbClr val="3333FF"/>
                </a:solidFill>
              </a:rPr>
              <a:t>S</a:t>
            </a:r>
            <a:r>
              <a:rPr lang="zh-CN" altLang="en-US">
                <a:solidFill>
                  <a:srgbClr val="3333FF"/>
                </a:solidFill>
              </a:rPr>
              <a:t>中某个元组的主码值。</a:t>
            </a:r>
            <a:endParaRPr lang="en-US" altLang="zh-CN">
              <a:solidFill>
                <a:srgbClr val="3333FF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2.3.3 </a:t>
            </a:r>
            <a:r>
              <a:rPr lang="zh-CN" altLang="en-US"/>
              <a:t>用户定义的完整性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486775" cy="4719638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描述某一具体应用的数据必须满足的语义要求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/>
              <a:t>定义某个属性是唯一的</a:t>
            </a:r>
          </a:p>
          <a:p>
            <a:pPr lvl="2" algn="just" eaLnBrk="1" hangingPunct="1">
              <a:lnSpc>
                <a:spcPct val="130000"/>
              </a:lnSpc>
            </a:pPr>
            <a:r>
              <a:rPr lang="zh-CN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手机号是唯一的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/>
              <a:t>限制某个属性的取值</a:t>
            </a:r>
          </a:p>
          <a:p>
            <a:pPr lvl="2" algn="just" eaLnBrk="1" hangingPunct="1">
              <a:lnSpc>
                <a:spcPct val="130000"/>
              </a:lnSpc>
            </a:pPr>
            <a:r>
              <a:rPr lang="zh-CN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性别的取值为</a:t>
            </a:r>
            <a:r>
              <a:rPr lang="en-US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zh-CN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男，女</a:t>
            </a:r>
            <a:r>
              <a:rPr lang="en-US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限制某个属性不能为空</a:t>
            </a:r>
          </a:p>
          <a:p>
            <a:pPr lvl="2" algn="just" eaLnBrk="1" hangingPunct="1">
              <a:lnSpc>
                <a:spcPct val="130000"/>
              </a:lnSpc>
            </a:pPr>
            <a:r>
              <a:rPr lang="zh-CN" altLang="en-US" sz="2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课程名不能为空</a:t>
            </a:r>
            <a:endParaRPr lang="en-US" altLang="zh-CN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 eaLnBrk="1" hangingPunct="1">
              <a:lnSpc>
                <a:spcPct val="130000"/>
              </a:lnSpc>
            </a:pPr>
            <a:endParaRPr lang="en-US" altLang="zh-CN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2.4 </a:t>
            </a:r>
            <a:r>
              <a:rPr lang="zh-CN" altLang="en-US" sz="3600" smtClean="0"/>
              <a:t>关系代数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mtClean="0"/>
              <a:t>关系代数是一种抽象的查询语言，它用对关系的运算来表达查询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mtClean="0"/>
              <a:t>关系代数</a:t>
            </a:r>
            <a:endParaRPr lang="en-US" altLang="zh-CN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smtClean="0"/>
              <a:t>运算对象是关系</a:t>
            </a:r>
            <a:endParaRPr lang="en-US" altLang="zh-CN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smtClean="0"/>
              <a:t>运算结果亦为关系</a:t>
            </a:r>
            <a:endParaRPr lang="en-US" altLang="zh-CN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smtClean="0"/>
              <a:t>关系代数的运算符</a:t>
            </a:r>
            <a:r>
              <a:rPr lang="zh-CN" altLang="en-US" smtClean="0"/>
              <a:t>有</a:t>
            </a:r>
            <a:r>
              <a:rPr lang="zh-CN" altLang="zh-CN" smtClean="0"/>
              <a:t>两类：集合运算符和专门的关系运算符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传统的</a:t>
            </a:r>
            <a:r>
              <a:rPr lang="zh-CN" altLang="zh-CN" smtClean="0"/>
              <a:t>集合运算是从关系的“水平”方向即行的角度进行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mtClean="0"/>
              <a:t>专门的关系运算不仅涉及行而且涉及列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805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关系代数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b="1">
                <a:solidFill>
                  <a:srgbClr val="FF0000"/>
                </a:solidFill>
              </a:rPr>
              <a:t>关系代数</a:t>
            </a:r>
            <a:endParaRPr lang="zh-CN" altLang="en-US"/>
          </a:p>
          <a:p>
            <a:pPr lvl="1" algn="just" eaLnBrk="1" hangingPunct="1"/>
            <a:r>
              <a:rPr lang="zh-CN" altLang="en-US"/>
              <a:t>一种抽象的查询语言</a:t>
            </a:r>
          </a:p>
          <a:p>
            <a:pPr lvl="1" algn="just" eaLnBrk="1" hangingPunct="1"/>
            <a:r>
              <a:rPr lang="zh-CN" altLang="en-US" b="1">
                <a:solidFill>
                  <a:srgbClr val="0409BB"/>
                </a:solidFill>
              </a:rPr>
              <a:t>用对关系的运算来表达查询</a:t>
            </a:r>
          </a:p>
          <a:p>
            <a:pPr lvl="1" algn="just" eaLnBrk="1" hangingPunct="1"/>
            <a:endParaRPr lang="zh-CN" altLang="en-US"/>
          </a:p>
          <a:p>
            <a:pPr algn="just" eaLnBrk="1" hangingPunct="1"/>
            <a:r>
              <a:rPr lang="zh-CN" altLang="en-US"/>
              <a:t>关系代数运算的特点</a:t>
            </a:r>
          </a:p>
          <a:p>
            <a:pPr lvl="1" algn="just" eaLnBrk="1" hangingPunct="1"/>
            <a:r>
              <a:rPr lang="zh-CN" altLang="en-US"/>
              <a:t>运算对象：关系</a:t>
            </a:r>
          </a:p>
          <a:p>
            <a:pPr lvl="1" algn="just" eaLnBrk="1" hangingPunct="1"/>
            <a:r>
              <a:rPr lang="zh-CN" altLang="en-US"/>
              <a:t>运算结果：关系</a:t>
            </a:r>
          </a:p>
          <a:p>
            <a:pPr lvl="1" algn="just" eaLnBrk="1" hangingPunct="1"/>
            <a:r>
              <a:rPr lang="zh-CN" altLang="en-US"/>
              <a:t>运算符：</a:t>
            </a:r>
            <a:r>
              <a:rPr lang="zh-CN" altLang="en-US" b="1">
                <a:solidFill>
                  <a:srgbClr val="0070C0"/>
                </a:solidFill>
              </a:rPr>
              <a:t>集合运算符、专门的关系运算符、算术比较和逻辑运算符</a:t>
            </a:r>
          </a:p>
        </p:txBody>
      </p: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3F58128B-27E4-440D-AFB6-42880BFEF5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7984" y="1043940"/>
          <a:ext cx="45387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84">
                  <a:extLst>
                    <a:ext uri="{9D8B030D-6E8A-4147-A177-3AD203B41FA5}">
                      <a16:colId xmlns:a16="http://schemas.microsoft.com/office/drawing/2014/main" val="322776083"/>
                    </a:ext>
                  </a:extLst>
                </a:gridCol>
                <a:gridCol w="1134684">
                  <a:extLst>
                    <a:ext uri="{9D8B030D-6E8A-4147-A177-3AD203B41FA5}">
                      <a16:colId xmlns:a16="http://schemas.microsoft.com/office/drawing/2014/main" val="2354478704"/>
                    </a:ext>
                  </a:extLst>
                </a:gridCol>
                <a:gridCol w="1134684">
                  <a:extLst>
                    <a:ext uri="{9D8B030D-6E8A-4147-A177-3AD203B41FA5}">
                      <a16:colId xmlns:a16="http://schemas.microsoft.com/office/drawing/2014/main" val="3634353625"/>
                    </a:ext>
                  </a:extLst>
                </a:gridCol>
                <a:gridCol w="1134684">
                  <a:extLst>
                    <a:ext uri="{9D8B030D-6E8A-4147-A177-3AD203B41FA5}">
                      <a16:colId xmlns:a16="http://schemas.microsoft.com/office/drawing/2014/main" val="61217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班级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学生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老师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2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软件</a:t>
                      </a:r>
                      <a:r>
                        <a:rPr lang="en-US" altLang="zh-CN"/>
                        <a:t>182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杨洪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肖辉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1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软件</a:t>
                      </a:r>
                      <a:r>
                        <a:rPr lang="en-US" altLang="zh-CN"/>
                        <a:t>171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张凡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汪诚波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JAVA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37651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0381BB6-D3E7-4B76-828A-78C5ED9B3CBE}"/>
              </a:ext>
            </a:extLst>
          </p:cNvPr>
          <p:cNvSpPr txBox="1"/>
          <p:nvPr/>
        </p:nvSpPr>
        <p:spPr>
          <a:xfrm>
            <a:off x="4355976" y="583327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查询：从以下关系中找出杨洪选修的课程</a:t>
            </a:r>
          </a:p>
        </p:txBody>
      </p:sp>
    </p:spTree>
    <p:extLst>
      <p:ext uri="{BB962C8B-B14F-4D97-AF65-F5344CB8AC3E}">
        <p14:creationId xmlns:p14="http://schemas.microsoft.com/office/powerpoint/2010/main" val="1072970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290" name="Group 2"/>
          <p:cNvGraphicFramePr>
            <a:graphicFrameLocks noGrp="1"/>
          </p:cNvGraphicFramePr>
          <p:nvPr>
            <p:extLst/>
          </p:nvPr>
        </p:nvGraphicFramePr>
        <p:xfrm>
          <a:off x="900113" y="2238375"/>
          <a:ext cx="7010400" cy="308133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集合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广义笛卡尔积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比较运算符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≤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     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8322" name="Group 34"/>
          <p:cNvGraphicFramePr>
            <a:graphicFrameLocks noGrp="1"/>
          </p:cNvGraphicFramePr>
          <p:nvPr/>
        </p:nvGraphicFramePr>
        <p:xfrm>
          <a:off x="900113" y="1628775"/>
          <a:ext cx="7010400" cy="609600"/>
        </p:xfrm>
        <a:graphic>
          <a:graphicData uri="http://schemas.openxmlformats.org/drawingml/2006/table">
            <a:tbl>
              <a:tblPr/>
              <a:tblGrid>
                <a:gridCol w="183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1403350" y="549275"/>
            <a:ext cx="6324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anose="02020603050405020304" charset="0"/>
              </a:rPr>
              <a:t>表</a:t>
            </a:r>
            <a:r>
              <a:rPr kumimoji="1" lang="en-US" altLang="zh-CN" sz="2400" b="1">
                <a:latin typeface="Times New Roman" panose="02020603050405020304" charset="0"/>
              </a:rPr>
              <a:t>2.4  </a:t>
            </a:r>
            <a:r>
              <a:rPr kumimoji="1" lang="zh-CN" altLang="en-US" sz="2400" b="1">
                <a:latin typeface="Times New Roman" panose="02020603050405020304" charset="0"/>
              </a:rPr>
              <a:t>关系代数运算符</a:t>
            </a:r>
            <a:r>
              <a:rPr kumimoji="1" lang="zh-CN" altLang="en-US" sz="2400">
                <a:latin typeface="Times New Roman" panose="020206030504050203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4604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338" name="Group 2"/>
          <p:cNvGraphicFramePr>
            <a:graphicFrameLocks noGrp="1"/>
          </p:cNvGraphicFramePr>
          <p:nvPr>
            <p:extLst/>
          </p:nvPr>
        </p:nvGraphicFramePr>
        <p:xfrm>
          <a:off x="971550" y="2525713"/>
          <a:ext cx="7010400" cy="2568575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68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专门的关系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÷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投影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连接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逻辑运算符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∨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0354" name="Group 18"/>
          <p:cNvGraphicFramePr>
            <a:graphicFrameLocks noGrp="1"/>
          </p:cNvGraphicFramePr>
          <p:nvPr/>
        </p:nvGraphicFramePr>
        <p:xfrm>
          <a:off x="971550" y="1916113"/>
          <a:ext cx="7010400" cy="6096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472" name="AutoShape 32"/>
          <p:cNvSpPr>
            <a:spLocks noChangeAspect="1" noChangeArrowheads="1"/>
          </p:cNvSpPr>
          <p:nvPr/>
        </p:nvSpPr>
        <p:spPr bwMode="auto">
          <a:xfrm rot="5400000" flipV="1">
            <a:off x="2889250" y="3656013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3" name="Rectangle 33"/>
          <p:cNvSpPr>
            <a:spLocks noChangeArrowheads="1"/>
          </p:cNvSpPr>
          <p:nvPr/>
        </p:nvSpPr>
        <p:spPr bwMode="auto">
          <a:xfrm>
            <a:off x="1692275" y="549275"/>
            <a:ext cx="59436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anose="02020603050405020304" charset="0"/>
              </a:rPr>
              <a:t>表</a:t>
            </a:r>
            <a:r>
              <a:rPr kumimoji="1" lang="en-US" altLang="zh-CN" sz="2400" b="1">
                <a:latin typeface="Times New Roman" panose="02020603050405020304" charset="0"/>
              </a:rPr>
              <a:t>2.4  </a:t>
            </a:r>
            <a:r>
              <a:rPr kumimoji="1" lang="zh-CN" altLang="en-US" sz="2400" b="1">
                <a:latin typeface="Times New Roman" panose="02020603050405020304" charset="0"/>
              </a:rPr>
              <a:t>关系代数运算符（续）</a:t>
            </a:r>
            <a:r>
              <a:rPr kumimoji="1" lang="zh-CN" altLang="en-US" sz="2400">
                <a:latin typeface="Times New Roman" panose="020206030504050203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33621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2.4.1  </a:t>
            </a:r>
            <a:r>
              <a:rPr lang="zh-CN" altLang="en-US"/>
              <a:t>传统的集合运算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9755" indent="-476250" eaLnBrk="1" hangingPunct="1"/>
            <a:r>
              <a:rPr lang="zh-CN" altLang="en-US" dirty="0" smtClean="0"/>
              <a:t>并</a:t>
            </a:r>
            <a:r>
              <a:rPr lang="zh-CN" altLang="en-US" dirty="0" smtClean="0"/>
              <a:t>（类似</a:t>
            </a:r>
            <a:r>
              <a:rPr lang="en-US" altLang="zh-CN" dirty="0" smtClean="0"/>
              <a:t>+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579755" indent="-476250" eaLnBrk="1" hangingPunct="1"/>
            <a:r>
              <a:rPr lang="zh-CN" altLang="en-US" dirty="0" smtClean="0"/>
              <a:t>差（类似</a:t>
            </a:r>
            <a:r>
              <a:rPr lang="en-US" altLang="zh-CN" dirty="0" smtClean="0"/>
              <a:t>-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579755" indent="-476250" eaLnBrk="1" hangingPunct="1"/>
            <a:r>
              <a:rPr lang="zh-CN" altLang="en-US" dirty="0" smtClean="0"/>
              <a:t>交</a:t>
            </a:r>
            <a:endParaRPr lang="zh-CN" altLang="en-US" dirty="0"/>
          </a:p>
          <a:p>
            <a:pPr marL="579755" indent="-476250" eaLnBrk="1" hangingPunct="1"/>
            <a:r>
              <a:rPr lang="zh-CN" altLang="en-US" dirty="0"/>
              <a:t>广义笛卡尔</a:t>
            </a:r>
            <a:r>
              <a:rPr lang="zh-CN" altLang="en-US" dirty="0" smtClean="0"/>
              <a:t>积（类似 </a:t>
            </a:r>
            <a:r>
              <a:rPr lang="en-US" altLang="zh-CN" dirty="0" smtClean="0"/>
              <a:t>x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79755" indent="-47625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48587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并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600">
                <a:cs typeface="+mn-ea"/>
              </a:rPr>
              <a:t>R和S应满足</a:t>
            </a:r>
            <a:endParaRPr lang="zh-CN" altLang="en-US" i="1"/>
          </a:p>
          <a:p>
            <a:pPr lvl="1" algn="just" eaLnBrk="1" hangingPunct="1"/>
            <a:r>
              <a:rPr lang="zh-CN" altLang="en-US"/>
              <a:t>具有相同的目</a:t>
            </a:r>
            <a:r>
              <a:rPr lang="en-US" altLang="zh-CN" i="1"/>
              <a:t>n</a:t>
            </a:r>
            <a:r>
              <a:rPr lang="zh-CN" altLang="en-US"/>
              <a:t>（即两个关系都有</a:t>
            </a:r>
            <a:r>
              <a:rPr lang="en-US" altLang="zh-CN" i="1"/>
              <a:t>n</a:t>
            </a:r>
            <a:r>
              <a:rPr lang="zh-CN" altLang="en-US"/>
              <a:t>个属性）</a:t>
            </a:r>
          </a:p>
          <a:p>
            <a:pPr lvl="1" algn="just" eaLnBrk="1" hangingPunct="1"/>
            <a:r>
              <a:rPr lang="zh-CN" altLang="en-US"/>
              <a:t>相应的属性取自同一个域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just" eaLnBrk="1" hangingPunct="1"/>
            <a:r>
              <a:rPr lang="en-US" altLang="zh-CN" b="1" i="1">
                <a:solidFill>
                  <a:srgbClr val="C00000"/>
                </a:solidFill>
              </a:rPr>
              <a:t>R</a:t>
            </a:r>
            <a:r>
              <a:rPr lang="en-US" altLang="zh-CN" b="1">
                <a:solidFill>
                  <a:srgbClr val="C00000"/>
                </a:solidFill>
              </a:rPr>
              <a:t>∪</a:t>
            </a:r>
            <a:r>
              <a:rPr lang="en-US" altLang="zh-CN" b="1" i="1">
                <a:solidFill>
                  <a:srgbClr val="C00000"/>
                </a:solidFill>
              </a:rPr>
              <a:t>S</a:t>
            </a:r>
            <a:r>
              <a:rPr lang="en-US" altLang="zh-CN"/>
              <a:t> </a:t>
            </a:r>
          </a:p>
          <a:p>
            <a:pPr lvl="1" algn="just" eaLnBrk="1" hangingPunct="1"/>
            <a:r>
              <a:rPr lang="zh-CN" altLang="en-US"/>
              <a:t>仍为</a:t>
            </a:r>
            <a:r>
              <a:rPr lang="en-US" altLang="zh-CN" i="1"/>
              <a:t>n</a:t>
            </a:r>
            <a:r>
              <a:rPr lang="zh-CN" altLang="en-US"/>
              <a:t>目关系，由属于</a:t>
            </a:r>
            <a:r>
              <a:rPr lang="en-US" altLang="zh-CN" i="1"/>
              <a:t>R</a:t>
            </a:r>
            <a:r>
              <a:rPr lang="zh-CN" altLang="en-US"/>
              <a:t>或属于</a:t>
            </a:r>
            <a:r>
              <a:rPr lang="en-US" altLang="zh-CN" i="1"/>
              <a:t>S</a:t>
            </a:r>
            <a:r>
              <a:rPr lang="zh-CN" altLang="en-US"/>
              <a:t>的元组组成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/>
              <a:t>             </a:t>
            </a:r>
            <a:r>
              <a:rPr lang="en-US" altLang="zh-CN" i="1"/>
              <a:t>R</a:t>
            </a:r>
            <a:r>
              <a:rPr lang="en-US" altLang="zh-CN"/>
              <a:t>∪</a:t>
            </a:r>
            <a:r>
              <a:rPr lang="en-US" altLang="zh-CN" i="1"/>
              <a:t>S</a:t>
            </a:r>
            <a:r>
              <a:rPr lang="en-US" altLang="zh-CN"/>
              <a:t> = { </a:t>
            </a:r>
            <a:r>
              <a:rPr lang="en-US" altLang="zh-CN" i="1"/>
              <a:t>t</a:t>
            </a:r>
            <a:r>
              <a:rPr lang="en-US" altLang="zh-CN"/>
              <a:t>|</a:t>
            </a:r>
            <a:r>
              <a:rPr lang="en-US" altLang="zh-CN" i="1"/>
              <a:t>t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 </a:t>
            </a:r>
            <a:r>
              <a:rPr lang="en-US" altLang="zh-CN" i="1"/>
              <a:t>R</a:t>
            </a:r>
            <a:r>
              <a:rPr lang="en-US" altLang="zh-CN"/>
              <a:t>∨</a:t>
            </a:r>
            <a:r>
              <a:rPr lang="en-US" altLang="zh-CN" i="1"/>
              <a:t>t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S </a:t>
            </a:r>
            <a:r>
              <a:rPr lang="en-US" altLang="zh-CN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70023B-A2A5-43B9-BB98-EA08A1BD0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799285"/>
            <a:ext cx="3725813" cy="12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58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并</a:t>
            </a:r>
            <a:r>
              <a:rPr lang="zh-CN"/>
              <a:t>操作</a:t>
            </a:r>
            <a:r>
              <a:rPr lang="en-US" altLang="zh-CN"/>
              <a:t>-</a:t>
            </a:r>
            <a:r>
              <a:rPr lang="zh-CN" altLang="en-US"/>
              <a:t>示例</a:t>
            </a:r>
          </a:p>
        </p:txBody>
      </p:sp>
      <p:graphicFrame>
        <p:nvGraphicFramePr>
          <p:cNvPr id="288771" name="Group 3"/>
          <p:cNvGraphicFramePr>
            <a:graphicFrameLocks noGrp="1"/>
          </p:cNvGraphicFramePr>
          <p:nvPr>
            <p:extLst/>
          </p:nvPr>
        </p:nvGraphicFramePr>
        <p:xfrm>
          <a:off x="1331913" y="1341438"/>
          <a:ext cx="2743200" cy="20701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8795" name="Group 27"/>
          <p:cNvGraphicFramePr>
            <a:graphicFrameLocks noGrp="1"/>
          </p:cNvGraphicFramePr>
          <p:nvPr>
            <p:extLst/>
          </p:nvPr>
        </p:nvGraphicFramePr>
        <p:xfrm>
          <a:off x="5522913" y="2332038"/>
          <a:ext cx="2743200" cy="26035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8823" name="Group 55"/>
          <p:cNvGraphicFramePr>
            <a:graphicFrameLocks noGrp="1"/>
          </p:cNvGraphicFramePr>
          <p:nvPr>
            <p:extLst/>
          </p:nvPr>
        </p:nvGraphicFramePr>
        <p:xfrm>
          <a:off x="1408113" y="3932238"/>
          <a:ext cx="2667000" cy="20701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591" name="Rectangle 79"/>
          <p:cNvSpPr>
            <a:spLocks noChangeArrowheads="1"/>
          </p:cNvSpPr>
          <p:nvPr/>
        </p:nvSpPr>
        <p:spPr bwMode="auto">
          <a:xfrm>
            <a:off x="798513" y="1798638"/>
            <a:ext cx="304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anose="02020603050405020304" charset="0"/>
              </a:rPr>
              <a:t>R</a:t>
            </a:r>
          </a:p>
        </p:txBody>
      </p:sp>
      <p:sp>
        <p:nvSpPr>
          <p:cNvPr id="64592" name="Rectangle 80"/>
          <p:cNvSpPr>
            <a:spLocks noChangeArrowheads="1"/>
          </p:cNvSpPr>
          <p:nvPr/>
        </p:nvSpPr>
        <p:spPr bwMode="auto">
          <a:xfrm>
            <a:off x="874713" y="4313238"/>
            <a:ext cx="304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anose="02020603050405020304" charset="0"/>
              </a:rPr>
              <a:t>S</a:t>
            </a:r>
          </a:p>
        </p:txBody>
      </p:sp>
      <p:sp>
        <p:nvSpPr>
          <p:cNvPr id="64593" name="Rectangle 81"/>
          <p:cNvSpPr>
            <a:spLocks noChangeArrowheads="1"/>
          </p:cNvSpPr>
          <p:nvPr/>
        </p:nvSpPr>
        <p:spPr bwMode="auto">
          <a:xfrm>
            <a:off x="4456113" y="3017838"/>
            <a:ext cx="8382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solidFill>
                  <a:srgbClr val="C00000"/>
                </a:solidFill>
                <a:latin typeface="Times New Roman" panose="02020603050405020304" charset="0"/>
              </a:rPr>
              <a:t>R</a:t>
            </a:r>
            <a:r>
              <a:rPr kumimoji="1" lang="en-US" altLang="zh-CN" sz="2400" b="1">
                <a:solidFill>
                  <a:srgbClr val="C00000"/>
                </a:solidFill>
                <a:latin typeface="Times New Roman" panose="02020603050405020304" charset="0"/>
              </a:rPr>
              <a:t>∪</a:t>
            </a:r>
            <a:r>
              <a:rPr kumimoji="1" lang="en-US" altLang="zh-CN" sz="2400" b="1" i="1">
                <a:solidFill>
                  <a:srgbClr val="C00000"/>
                </a:solidFill>
                <a:latin typeface="Times New Roman" panose="02020603050405020304" charset="0"/>
              </a:rPr>
              <a:t>S</a:t>
            </a:r>
            <a:r>
              <a:rPr kumimoji="1" lang="en-US" altLang="zh-CN" sz="2400" b="1">
                <a:solidFill>
                  <a:srgbClr val="C00000"/>
                </a:solidFill>
                <a:latin typeface="Times New Roman" panose="020206030504050203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697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关系数据库</a:t>
            </a: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12875"/>
            <a:ext cx="7772400" cy="4608513"/>
          </a:xfrm>
        </p:spPr>
        <p:txBody>
          <a:bodyPr/>
          <a:lstStyle/>
          <a:p>
            <a:pPr algn="just" eaLnBrk="1" hangingPunct="1"/>
            <a:r>
              <a:rPr lang="zh-CN" altLang="en-US" dirty="0"/>
              <a:t>典型实验系统</a:t>
            </a:r>
          </a:p>
          <a:p>
            <a:pPr lvl="1" algn="just" eaLnBrk="1" hangingPunct="1"/>
            <a:r>
              <a:rPr lang="en-US" altLang="zh-CN" b="1" dirty="0">
                <a:latin typeface="Times New Roman" panose="02020603050405020304" charset="0"/>
              </a:rPr>
              <a:t>System R</a:t>
            </a:r>
          </a:p>
          <a:p>
            <a:pPr lvl="1" algn="just" eaLnBrk="1" hangingPunct="1"/>
            <a:r>
              <a:rPr lang="en-US" altLang="zh-CN" b="1" dirty="0">
                <a:latin typeface="Times New Roman" panose="02020603050405020304" charset="0"/>
              </a:rPr>
              <a:t>University INGRES</a:t>
            </a:r>
          </a:p>
          <a:p>
            <a:pPr marL="344170" lvl="1" indent="0" algn="just" eaLnBrk="1" hangingPunct="1">
              <a:buNone/>
            </a:pPr>
            <a:endParaRPr lang="en-US" altLang="zh-CN" b="1" dirty="0">
              <a:latin typeface="Times New Roman" panose="02020603050405020304" charset="0"/>
            </a:endParaRPr>
          </a:p>
          <a:p>
            <a:pPr algn="just" eaLnBrk="1" hangingPunct="1"/>
            <a:r>
              <a:rPr lang="zh-CN" altLang="en-US" dirty="0"/>
              <a:t>典型商用系统</a:t>
            </a:r>
          </a:p>
          <a:p>
            <a:pPr lvl="1" algn="just" eaLnBrk="1" hangingPunct="1"/>
            <a:r>
              <a:rPr lang="en-US" altLang="zh-CN" b="1" dirty="0">
                <a:latin typeface="Times New Roman" panose="02020603050405020304" charset="0"/>
              </a:rPr>
              <a:t>ORACLE</a:t>
            </a:r>
          </a:p>
          <a:p>
            <a:pPr lvl="1" algn="just" eaLnBrk="1" hangingPunct="1"/>
            <a:r>
              <a:rPr lang="en-US" altLang="zh-CN" b="1" dirty="0">
                <a:latin typeface="Times New Roman" panose="02020603050405020304" charset="0"/>
              </a:rPr>
              <a:t>DB2</a:t>
            </a:r>
          </a:p>
          <a:p>
            <a:pPr lvl="1" algn="just" eaLnBrk="1" hangingPunct="1"/>
            <a:r>
              <a:rPr lang="en-US" altLang="zh-CN" b="1" dirty="0">
                <a:latin typeface="Times New Roman" panose="02020603050405020304" charset="0"/>
              </a:rPr>
              <a:t>MS SQL SERVER</a:t>
            </a:r>
          </a:p>
          <a:p>
            <a:pPr lvl="1" algn="just" eaLnBrk="1" hangingPunct="1"/>
            <a:r>
              <a:rPr lang="en-US" altLang="zh-CN" b="1" dirty="0" smtClean="0">
                <a:latin typeface="Times New Roman" panose="02020603050405020304" charset="0"/>
                <a:cs typeface="+mn-ea"/>
              </a:rPr>
              <a:t>MYSQL……</a:t>
            </a:r>
            <a:endParaRPr lang="en-US" altLang="zh-CN" b="1" dirty="0">
              <a:latin typeface="Times New Roman" panose="0202060305040502030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5307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差（</a:t>
            </a:r>
            <a:r>
              <a:rPr lang="en-US" altLang="zh-CN"/>
              <a:t>Difference</a:t>
            </a:r>
            <a:r>
              <a:rPr lang="zh-CN" altLang="en-US"/>
              <a:t>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i="1"/>
              <a:t>R</a:t>
            </a:r>
            <a:r>
              <a:rPr lang="zh-CN" altLang="en-US"/>
              <a:t>和</a:t>
            </a:r>
            <a:r>
              <a:rPr lang="en-US" altLang="zh-CN" i="1"/>
              <a:t>S</a:t>
            </a:r>
            <a:r>
              <a:rPr lang="zh-CN" altLang="en-US">
                <a:cs typeface="+mn-ea"/>
                <a:sym typeface="+mn-ea"/>
              </a:rPr>
              <a:t>应满足</a:t>
            </a:r>
            <a:endParaRPr lang="en-US" altLang="zh-CN" i="1"/>
          </a:p>
          <a:p>
            <a:pPr lvl="1" algn="just" eaLnBrk="1" hangingPunct="1"/>
            <a:r>
              <a:rPr lang="zh-CN" altLang="en-US"/>
              <a:t>具有相同的目</a:t>
            </a:r>
            <a:r>
              <a:rPr lang="en-US" altLang="zh-CN" i="1"/>
              <a:t>n</a:t>
            </a:r>
          </a:p>
          <a:p>
            <a:pPr lvl="1" algn="just" eaLnBrk="1" hangingPunct="1"/>
            <a:r>
              <a:rPr lang="zh-CN" altLang="en-US"/>
              <a:t>相应的属性取自同一个域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just" eaLnBrk="1" hangingPunct="1"/>
            <a:r>
              <a:rPr lang="en-US" altLang="zh-CN" b="1" i="1">
                <a:solidFill>
                  <a:srgbClr val="C00000"/>
                </a:solidFill>
              </a:rPr>
              <a:t>R - S</a:t>
            </a:r>
            <a:r>
              <a:rPr lang="en-US" altLang="zh-CN" b="1">
                <a:solidFill>
                  <a:srgbClr val="C00000"/>
                </a:solidFill>
              </a:rPr>
              <a:t> </a:t>
            </a:r>
          </a:p>
          <a:p>
            <a:pPr lvl="1" algn="just" eaLnBrk="1" hangingPunct="1"/>
            <a:r>
              <a:rPr lang="zh-CN" altLang="en-US"/>
              <a:t>仍为</a:t>
            </a:r>
            <a:r>
              <a:rPr lang="en-US" altLang="zh-CN" i="1"/>
              <a:t>n</a:t>
            </a:r>
            <a:r>
              <a:rPr lang="zh-CN" altLang="en-US"/>
              <a:t>目关系，由属于</a:t>
            </a:r>
            <a:r>
              <a:rPr lang="en-US" altLang="zh-CN" i="1"/>
              <a:t>R</a:t>
            </a:r>
            <a:r>
              <a:rPr lang="zh-CN" altLang="en-US"/>
              <a:t>而不属于</a:t>
            </a:r>
            <a:r>
              <a:rPr lang="en-US" altLang="zh-CN" i="1"/>
              <a:t>S</a:t>
            </a:r>
            <a:r>
              <a:rPr lang="zh-CN" altLang="en-US"/>
              <a:t>的所有元组组成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    </a:t>
            </a:r>
            <a:r>
              <a:rPr lang="en-US" altLang="zh-CN" sz="2600" i="1"/>
              <a:t>R </a:t>
            </a:r>
            <a:r>
              <a:rPr lang="en-US" altLang="zh-CN" sz="2600"/>
              <a:t>-</a:t>
            </a:r>
            <a:r>
              <a:rPr lang="en-US" altLang="zh-CN" sz="2600" i="1"/>
              <a:t>S</a:t>
            </a:r>
            <a:r>
              <a:rPr lang="en-US" altLang="zh-CN" sz="2600"/>
              <a:t> = { </a:t>
            </a:r>
            <a:r>
              <a:rPr lang="en-US" altLang="zh-CN" sz="2600" i="1"/>
              <a:t>t</a:t>
            </a:r>
            <a:r>
              <a:rPr lang="en-US" altLang="zh-CN" sz="2600"/>
              <a:t>|</a:t>
            </a:r>
            <a:r>
              <a:rPr lang="en-US" altLang="zh-CN" sz="2600" i="1"/>
              <a:t>t</a:t>
            </a:r>
            <a:r>
              <a:rPr lang="en-US" altLang="zh-CN" sz="2600">
                <a:sym typeface="Symbol" panose="05050102010706020507" pitchFamily="18" charset="2"/>
              </a:rPr>
              <a:t></a:t>
            </a:r>
            <a:r>
              <a:rPr lang="en-US" altLang="zh-CN" sz="2600" i="1"/>
              <a:t>R</a:t>
            </a:r>
            <a:r>
              <a:rPr lang="en-US" altLang="zh-CN" sz="2600"/>
              <a:t>∧</a:t>
            </a:r>
            <a:r>
              <a:rPr lang="en-US" altLang="zh-CN" sz="2600" i="1"/>
              <a:t>t</a:t>
            </a:r>
            <a:r>
              <a:rPr lang="en-US" altLang="zh-CN" sz="2600">
                <a:sym typeface="Symbol" panose="05050102010706020507" pitchFamily="18" charset="2"/>
              </a:rPr>
              <a:t></a:t>
            </a:r>
            <a:r>
              <a:rPr lang="en-US" altLang="zh-CN" sz="2600" i="1"/>
              <a:t>S</a:t>
            </a:r>
            <a:r>
              <a:rPr lang="en-US" altLang="zh-CN" sz="2600"/>
              <a:t> }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A88F14-D9B8-4FEB-B21B-BEBED82E6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781244"/>
            <a:ext cx="3795089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947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差</a:t>
            </a:r>
            <a:r>
              <a:rPr lang="zh-CN"/>
              <a:t>操作</a:t>
            </a:r>
            <a:r>
              <a:rPr lang="en-US" altLang="zh-CN"/>
              <a:t>-</a:t>
            </a:r>
            <a:r>
              <a:rPr lang="zh-CN" altLang="en-US"/>
              <a:t>示例</a:t>
            </a:r>
          </a:p>
        </p:txBody>
      </p:sp>
      <p:graphicFrame>
        <p:nvGraphicFramePr>
          <p:cNvPr id="292867" name="Group 3"/>
          <p:cNvGraphicFramePr>
            <a:graphicFrameLocks noGrp="1"/>
          </p:cNvGraphicFramePr>
          <p:nvPr>
            <p:extLst/>
          </p:nvPr>
        </p:nvGraphicFramePr>
        <p:xfrm>
          <a:off x="1400175" y="1414463"/>
          <a:ext cx="2743200" cy="20701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2891" name="Group 27"/>
          <p:cNvGraphicFramePr>
            <a:graphicFrameLocks noGrp="1"/>
          </p:cNvGraphicFramePr>
          <p:nvPr>
            <p:extLst/>
          </p:nvPr>
        </p:nvGraphicFramePr>
        <p:xfrm>
          <a:off x="5591175" y="3014663"/>
          <a:ext cx="2743200" cy="103505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2907" name="Group 43"/>
          <p:cNvGraphicFramePr>
            <a:graphicFrameLocks noGrp="1"/>
          </p:cNvGraphicFramePr>
          <p:nvPr/>
        </p:nvGraphicFramePr>
        <p:xfrm>
          <a:off x="1476375" y="4005263"/>
          <a:ext cx="2667000" cy="20701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627" name="Rectangle 67"/>
          <p:cNvSpPr>
            <a:spLocks noChangeArrowheads="1"/>
          </p:cNvSpPr>
          <p:nvPr/>
        </p:nvSpPr>
        <p:spPr bwMode="auto">
          <a:xfrm>
            <a:off x="866775" y="1871663"/>
            <a:ext cx="304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anose="02020603050405020304" charset="0"/>
              </a:rPr>
              <a:t>R</a:t>
            </a:r>
          </a:p>
        </p:txBody>
      </p:sp>
      <p:sp>
        <p:nvSpPr>
          <p:cNvPr id="66628" name="Rectangle 68"/>
          <p:cNvSpPr>
            <a:spLocks noChangeArrowheads="1"/>
          </p:cNvSpPr>
          <p:nvPr/>
        </p:nvSpPr>
        <p:spPr bwMode="auto">
          <a:xfrm>
            <a:off x="942975" y="4386263"/>
            <a:ext cx="304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anose="02020603050405020304" charset="0"/>
              </a:rPr>
              <a:t>S</a:t>
            </a:r>
          </a:p>
        </p:txBody>
      </p:sp>
      <p:sp>
        <p:nvSpPr>
          <p:cNvPr id="66629" name="Rectangle 69"/>
          <p:cNvSpPr>
            <a:spLocks noChangeArrowheads="1"/>
          </p:cNvSpPr>
          <p:nvPr/>
        </p:nvSpPr>
        <p:spPr bwMode="auto">
          <a:xfrm>
            <a:off x="4524375" y="3090863"/>
            <a:ext cx="8382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solidFill>
                  <a:srgbClr val="C00000"/>
                </a:solidFill>
                <a:latin typeface="Times New Roman" panose="02020603050405020304" charset="0"/>
              </a:rPr>
              <a:t>R</a:t>
            </a:r>
            <a:r>
              <a:rPr kumimoji="1" lang="en-US" altLang="zh-CN" sz="2400" b="1">
                <a:solidFill>
                  <a:srgbClr val="C00000"/>
                </a:solidFill>
                <a:latin typeface="Times New Roman" panose="02020603050405020304" charset="0"/>
              </a:rPr>
              <a:t>-</a:t>
            </a:r>
            <a:r>
              <a:rPr kumimoji="1" lang="en-US" altLang="zh-CN" sz="2400" b="1" i="1">
                <a:solidFill>
                  <a:srgbClr val="C00000"/>
                </a:solidFill>
                <a:latin typeface="Times New Roman" panose="02020603050405020304" charset="0"/>
              </a:rPr>
              <a:t>S</a:t>
            </a:r>
            <a:r>
              <a:rPr kumimoji="1" lang="en-US" altLang="zh-CN" sz="2400">
                <a:latin typeface="Times New Roman" panose="020206030504050203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5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/>
              <a:t>交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955"/>
            <a:ext cx="8286750" cy="4397375"/>
          </a:xfrm>
        </p:spPr>
        <p:txBody>
          <a:bodyPr/>
          <a:lstStyle/>
          <a:p>
            <a:pPr eaLnBrk="1" hangingPunct="1"/>
            <a:r>
              <a:rPr lang="en-US" altLang="zh-CN" i="1"/>
              <a:t>R</a:t>
            </a:r>
            <a:r>
              <a:rPr lang="zh-CN" altLang="en-US"/>
              <a:t>和S应满足</a:t>
            </a:r>
            <a:endParaRPr lang="zh-CN" altLang="en-US" i="1"/>
          </a:p>
          <a:p>
            <a:pPr lvl="1" eaLnBrk="1" hangingPunct="1"/>
            <a:r>
              <a:rPr lang="zh-CN" altLang="en-US"/>
              <a:t>具有相同的目</a:t>
            </a:r>
            <a:r>
              <a:rPr lang="en-US" altLang="zh-CN" i="1"/>
              <a:t>n</a:t>
            </a:r>
          </a:p>
          <a:p>
            <a:pPr lvl="1" eaLnBrk="1" hangingPunct="1"/>
            <a:r>
              <a:rPr lang="zh-CN" altLang="en-US"/>
              <a:t>相应的属性取自同一个域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just" eaLnBrk="1" hangingPunct="1"/>
            <a:r>
              <a:rPr lang="en-US" altLang="zh-CN" b="1" i="1">
                <a:solidFill>
                  <a:srgbClr val="C00000"/>
                </a:solidFill>
              </a:rPr>
              <a:t>R</a:t>
            </a:r>
            <a:r>
              <a:rPr lang="en-US" altLang="zh-CN" b="1">
                <a:solidFill>
                  <a:srgbClr val="C00000"/>
                </a:solidFill>
              </a:rPr>
              <a:t>∩</a:t>
            </a:r>
            <a:r>
              <a:rPr lang="en-US" altLang="zh-CN" b="1" i="1">
                <a:solidFill>
                  <a:srgbClr val="C00000"/>
                </a:solidFill>
              </a:rPr>
              <a:t>S</a:t>
            </a:r>
          </a:p>
          <a:p>
            <a:pPr lvl="1" algn="just" eaLnBrk="1" hangingPunct="1"/>
            <a:r>
              <a:rPr lang="zh-CN" altLang="en-US"/>
              <a:t>仍为</a:t>
            </a:r>
            <a:r>
              <a:rPr lang="en-US" altLang="zh-CN" i="1"/>
              <a:t>n</a:t>
            </a:r>
            <a:r>
              <a:rPr lang="zh-CN" altLang="en-US"/>
              <a:t>目关系，由既属于</a:t>
            </a:r>
            <a:r>
              <a:rPr lang="en-US" altLang="zh-CN" i="1"/>
              <a:t>R</a:t>
            </a:r>
            <a:r>
              <a:rPr lang="zh-CN" altLang="en-US"/>
              <a:t>又属于</a:t>
            </a:r>
            <a:r>
              <a:rPr lang="en-US" altLang="zh-CN" i="1"/>
              <a:t>S</a:t>
            </a:r>
            <a:r>
              <a:rPr lang="zh-CN" altLang="en-US"/>
              <a:t>的元组组成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/>
              <a:t>		            </a:t>
            </a:r>
            <a:r>
              <a:rPr lang="en-US" altLang="zh-CN" i="1"/>
              <a:t>R</a:t>
            </a:r>
            <a:r>
              <a:rPr lang="en-US" altLang="zh-CN"/>
              <a:t>∩</a:t>
            </a:r>
            <a:r>
              <a:rPr lang="en-US" altLang="zh-CN" i="1"/>
              <a:t>S</a:t>
            </a:r>
            <a:r>
              <a:rPr lang="en-US" altLang="zh-CN"/>
              <a:t> = { </a:t>
            </a:r>
            <a:r>
              <a:rPr lang="en-US" altLang="zh-CN" i="1"/>
              <a:t>t</a:t>
            </a:r>
            <a:r>
              <a:rPr lang="en-US" altLang="zh-CN"/>
              <a:t>|</a:t>
            </a:r>
            <a:r>
              <a:rPr lang="en-US" altLang="zh-CN" i="1"/>
              <a:t>t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 </a:t>
            </a:r>
            <a:r>
              <a:rPr lang="en-US" altLang="zh-CN" i="1"/>
              <a:t>R</a:t>
            </a:r>
            <a:r>
              <a:rPr lang="en-US" altLang="zh-CN"/>
              <a:t>∧</a:t>
            </a:r>
            <a:r>
              <a:rPr lang="en-US" altLang="zh-CN" i="1"/>
              <a:t>t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S </a:t>
            </a:r>
            <a:r>
              <a:rPr lang="en-US" altLang="zh-CN"/>
              <a:t>}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i="1"/>
              <a:t>        	  R</a:t>
            </a:r>
            <a:r>
              <a:rPr lang="en-US" altLang="zh-CN"/>
              <a:t>∩</a:t>
            </a:r>
            <a:r>
              <a:rPr lang="en-US" altLang="zh-CN" i="1"/>
              <a:t>S</a:t>
            </a:r>
            <a:r>
              <a:rPr lang="en-US" altLang="zh-CN"/>
              <a:t> = </a:t>
            </a:r>
            <a:r>
              <a:rPr lang="en-US" altLang="zh-CN" i="1"/>
              <a:t>R</a:t>
            </a:r>
            <a:r>
              <a:rPr lang="en-US" altLang="zh-CN"/>
              <a:t> –(</a:t>
            </a:r>
            <a:r>
              <a:rPr lang="en-US" altLang="zh-CN" i="1"/>
              <a:t>R</a:t>
            </a:r>
            <a:r>
              <a:rPr lang="en-US" altLang="zh-CN"/>
              <a:t>-</a:t>
            </a:r>
            <a:r>
              <a:rPr lang="en-US" altLang="zh-CN" i="1"/>
              <a:t>S</a:t>
            </a:r>
            <a:r>
              <a:rPr lang="zh-CN" altLang="en-US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E01958-FC72-4785-8A52-0AE24CD35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636912"/>
            <a:ext cx="3784234" cy="12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471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交</a:t>
            </a:r>
            <a:r>
              <a:rPr lang="zh-CN"/>
              <a:t>操作</a:t>
            </a:r>
            <a:r>
              <a:rPr lang="en-US" altLang="zh-CN"/>
              <a:t>--</a:t>
            </a:r>
            <a:r>
              <a:rPr lang="zh-CN" altLang="en-US"/>
              <a:t>示例</a:t>
            </a:r>
          </a:p>
        </p:txBody>
      </p:sp>
      <p:graphicFrame>
        <p:nvGraphicFramePr>
          <p:cNvPr id="296963" name="Group 3"/>
          <p:cNvGraphicFramePr>
            <a:graphicFrameLocks noGrp="1"/>
          </p:cNvGraphicFramePr>
          <p:nvPr>
            <p:extLst/>
          </p:nvPr>
        </p:nvGraphicFramePr>
        <p:xfrm>
          <a:off x="1303338" y="1320800"/>
          <a:ext cx="2743200" cy="20701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6987" name="Group 27"/>
          <p:cNvGraphicFramePr>
            <a:graphicFrameLocks noGrp="1"/>
          </p:cNvGraphicFramePr>
          <p:nvPr>
            <p:extLst/>
          </p:nvPr>
        </p:nvGraphicFramePr>
        <p:xfrm>
          <a:off x="5675948" y="2562225"/>
          <a:ext cx="2743200" cy="155257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7007" name="Group 47"/>
          <p:cNvGraphicFramePr>
            <a:graphicFrameLocks noGrp="1"/>
          </p:cNvGraphicFramePr>
          <p:nvPr>
            <p:extLst/>
          </p:nvPr>
        </p:nvGraphicFramePr>
        <p:xfrm>
          <a:off x="1379538" y="3911600"/>
          <a:ext cx="2667000" cy="20701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679" name="Rectangle 71"/>
          <p:cNvSpPr>
            <a:spLocks noChangeArrowheads="1"/>
          </p:cNvSpPr>
          <p:nvPr/>
        </p:nvSpPr>
        <p:spPr bwMode="auto">
          <a:xfrm>
            <a:off x="769938" y="1778000"/>
            <a:ext cx="304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anose="02020603050405020304" charset="0"/>
              </a:rPr>
              <a:t>R</a:t>
            </a:r>
          </a:p>
        </p:txBody>
      </p:sp>
      <p:sp>
        <p:nvSpPr>
          <p:cNvPr id="68680" name="Rectangle 72"/>
          <p:cNvSpPr>
            <a:spLocks noChangeArrowheads="1"/>
          </p:cNvSpPr>
          <p:nvPr/>
        </p:nvSpPr>
        <p:spPr bwMode="auto">
          <a:xfrm>
            <a:off x="846138" y="4292600"/>
            <a:ext cx="304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anose="02020603050405020304" charset="0"/>
              </a:rPr>
              <a:t>S</a:t>
            </a:r>
          </a:p>
        </p:txBody>
      </p:sp>
      <p:sp>
        <p:nvSpPr>
          <p:cNvPr id="68681" name="Rectangle 73"/>
          <p:cNvSpPr>
            <a:spLocks noChangeArrowheads="1"/>
          </p:cNvSpPr>
          <p:nvPr/>
        </p:nvSpPr>
        <p:spPr bwMode="auto">
          <a:xfrm>
            <a:off x="4427538" y="2997200"/>
            <a:ext cx="8382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solidFill>
                  <a:srgbClr val="C00000"/>
                </a:solidFill>
                <a:latin typeface="Times New Roman" panose="02020603050405020304" charset="0"/>
              </a:rPr>
              <a:t>R </a:t>
            </a:r>
            <a:r>
              <a:rPr kumimoji="1" lang="en-US" altLang="zh-CN" sz="3200" b="1">
                <a:solidFill>
                  <a:srgbClr val="C00000"/>
                </a:solidFill>
                <a:latin typeface="Times New Roman" panose="02020603050405020304" charset="0"/>
              </a:rPr>
              <a:t>∩</a:t>
            </a:r>
            <a:r>
              <a:rPr kumimoji="1" lang="en-US" altLang="zh-CN" sz="2400" b="1" i="1">
                <a:solidFill>
                  <a:srgbClr val="C00000"/>
                </a:solidFill>
                <a:latin typeface="Times New Roman" panose="02020603050405020304" charset="0"/>
              </a:rPr>
              <a:t> S</a:t>
            </a:r>
            <a:r>
              <a:rPr kumimoji="1" lang="en-US" altLang="zh-CN" sz="2400" b="1">
                <a:solidFill>
                  <a:srgbClr val="C00000"/>
                </a:solidFill>
                <a:latin typeface="Times New Roman" panose="020206030504050203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69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48638" cy="1139825"/>
          </a:xfrm>
        </p:spPr>
        <p:txBody>
          <a:bodyPr/>
          <a:lstStyle/>
          <a:p>
            <a:pPr eaLnBrk="1" hangingPunct="1"/>
            <a:r>
              <a:rPr lang="zh-CN" altLang="en-US" sz="3800"/>
              <a:t>笛卡尔积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/>
              <a:t>定义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zh-CN" altLang="en-US" sz="2400"/>
              <a:t>给定一组域</a:t>
            </a:r>
            <a:r>
              <a:rPr lang="en-US" altLang="zh-CN" sz="2400" i="1"/>
              <a:t>D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D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/>
              <a:t>…</a:t>
            </a:r>
            <a:r>
              <a:rPr lang="zh-CN" altLang="en-US" sz="2400"/>
              <a:t>，</a:t>
            </a:r>
            <a:r>
              <a:rPr lang="en-US" altLang="zh-CN" sz="2400" i="1"/>
              <a:t>D</a:t>
            </a:r>
            <a:r>
              <a:rPr lang="en-US" altLang="zh-CN" sz="2400" i="1" baseline="-25000"/>
              <a:t>n</a:t>
            </a:r>
            <a:r>
              <a:rPr lang="zh-CN" altLang="en-US" sz="2400"/>
              <a:t>，其上的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笛卡尔积</a:t>
            </a:r>
            <a:r>
              <a:rPr lang="zh-CN" altLang="en-US" sz="2400"/>
              <a:t>定义为：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i="1"/>
              <a:t>   D</a:t>
            </a:r>
            <a:r>
              <a:rPr lang="en-US" altLang="zh-CN" baseline="-25000"/>
              <a:t>1</a:t>
            </a:r>
            <a:r>
              <a:rPr lang="en-US" altLang="zh-CN"/>
              <a:t>×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×…×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zh-CN" altLang="en-US"/>
              <a:t>＝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｛</a:t>
            </a:r>
            <a:r>
              <a:rPr lang="en-US" altLang="zh-CN"/>
              <a:t>(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｜</a:t>
            </a:r>
            <a:r>
              <a:rPr lang="en-US" altLang="zh-CN" i="1"/>
              <a:t>d</a:t>
            </a:r>
            <a:r>
              <a:rPr lang="en-US" altLang="zh-CN" i="1" baseline="-25000"/>
              <a:t>i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D</a:t>
            </a:r>
            <a:r>
              <a:rPr lang="en-US" altLang="zh-CN" i="1" baseline="-25000"/>
              <a:t>i</a:t>
            </a:r>
            <a:r>
              <a:rPr lang="zh-CN" altLang="en-US"/>
              <a:t>，</a:t>
            </a:r>
            <a:r>
              <a:rPr lang="en-US" altLang="zh-CN" i="1"/>
              <a:t>i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n</a:t>
            </a:r>
            <a:r>
              <a:rPr lang="zh-CN" altLang="en-US"/>
              <a:t>｝</a:t>
            </a:r>
          </a:p>
          <a:p>
            <a:pPr eaLnBrk="1" hangingPunct="1"/>
            <a:endParaRPr lang="zh-CN" altLang="en-US"/>
          </a:p>
          <a:p>
            <a:pPr lvl="0" eaLnBrk="1" hangingPunct="1"/>
            <a:endParaRPr lang="zh-CN" altLang="en-US"/>
          </a:p>
          <a:p>
            <a:pPr lvl="0" eaLnBrk="1" hangingPunct="1"/>
            <a:r>
              <a:rPr lang="zh-CN" altLang="en-US"/>
              <a:t>所有域的所有取值的组合</a:t>
            </a:r>
          </a:p>
          <a:p>
            <a:pPr lvl="0" eaLnBrk="1" hangingPunct="1"/>
            <a:r>
              <a:rPr lang="zh-CN" altLang="en-US"/>
              <a:t>元素不可重复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242820" y="3697605"/>
            <a:ext cx="2065020" cy="864870"/>
            <a:chOff x="3532" y="5823"/>
            <a:chExt cx="3252" cy="1362"/>
          </a:xfrm>
        </p:grpSpPr>
        <p:sp>
          <p:nvSpPr>
            <p:cNvPr id="2" name="右大括号 1"/>
            <p:cNvSpPr/>
            <p:nvPr/>
          </p:nvSpPr>
          <p:spPr>
            <a:xfrm rot="5400000">
              <a:off x="4969" y="4386"/>
              <a:ext cx="378" cy="3252"/>
            </a:xfrm>
            <a:prstGeom prst="rightBrace">
              <a:avLst>
                <a:gd name="adj1" fmla="val 8333"/>
                <a:gd name="adj2" fmla="val 4830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54" y="6461"/>
              <a:ext cx="125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rgbClr val="C00000"/>
                  </a:solidFill>
                </a:rPr>
                <a:t>元组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44010" y="3697605"/>
            <a:ext cx="1767840" cy="840740"/>
            <a:chOff x="6532" y="5821"/>
            <a:chExt cx="2784" cy="1324"/>
          </a:xfrm>
        </p:grpSpPr>
        <p:cxnSp>
          <p:nvCxnSpPr>
            <p:cNvPr id="4" name="肘形连接符 3"/>
            <p:cNvCxnSpPr/>
            <p:nvPr/>
          </p:nvCxnSpPr>
          <p:spPr>
            <a:xfrm>
              <a:off x="6532" y="5821"/>
              <a:ext cx="1348" cy="599"/>
            </a:xfrm>
            <a:prstGeom prst="bentConnector3">
              <a:avLst>
                <a:gd name="adj1" fmla="val 50074"/>
              </a:avLst>
            </a:prstGeom>
            <a:ln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8064" y="6420"/>
              <a:ext cx="1252" cy="7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zh-CN" altLang="en-US" sz="2400" b="1">
                  <a:ln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分量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5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/>
              <a:t>笛卡尔积的基数</a:t>
            </a:r>
            <a:endParaRPr lang="en-US" altLang="zh-CN" sz="380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/>
              <a:t>基数</a:t>
            </a:r>
          </a:p>
          <a:p>
            <a:pPr lvl="1" algn="just" eaLnBrk="1" hangingPunct="1"/>
            <a:r>
              <a:rPr lang="zh-CN" altLang="en-US"/>
              <a:t>若</a:t>
            </a:r>
            <a:r>
              <a:rPr lang="en-US" altLang="zh-CN" i="1"/>
              <a:t>D</a:t>
            </a:r>
            <a:r>
              <a:rPr lang="en-US" altLang="zh-CN" i="1" baseline="-25000"/>
              <a:t>i</a:t>
            </a:r>
            <a:r>
              <a:rPr lang="zh-CN" altLang="en-US"/>
              <a:t>（</a:t>
            </a:r>
            <a:r>
              <a:rPr lang="en-US" altLang="zh-CN" i="1"/>
              <a:t>i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n</a:t>
            </a:r>
            <a:r>
              <a:rPr lang="zh-CN" altLang="en-US"/>
              <a:t>）为有限集，其基数为</a:t>
            </a:r>
            <a:r>
              <a:rPr lang="en-US" altLang="zh-CN" i="1"/>
              <a:t>m</a:t>
            </a:r>
            <a:r>
              <a:rPr lang="en-US" altLang="zh-CN" i="1" baseline="-25000"/>
              <a:t>i</a:t>
            </a:r>
            <a:r>
              <a:rPr lang="zh-CN" altLang="en-US"/>
              <a:t>（</a:t>
            </a:r>
            <a:r>
              <a:rPr lang="en-US" altLang="zh-CN" i="1"/>
              <a:t>i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n</a:t>
            </a:r>
            <a:r>
              <a:rPr lang="zh-CN" altLang="en-US"/>
              <a:t>）</a:t>
            </a:r>
          </a:p>
          <a:p>
            <a:pPr marL="344170" lvl="1" indent="0" algn="just" eaLnBrk="1" hangingPunct="1">
              <a:buNone/>
            </a:pPr>
            <a:r>
              <a:rPr lang="zh-CN" altLang="en-US"/>
              <a:t>则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×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×…×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基数</a:t>
            </a:r>
            <a:r>
              <a:rPr lang="en-US" altLang="zh-CN" i="1"/>
              <a:t>M</a:t>
            </a:r>
            <a:r>
              <a:rPr lang="zh-CN" altLang="en-US"/>
              <a:t>为：</a:t>
            </a:r>
          </a:p>
          <a:p>
            <a:pPr lvl="1" algn="just" eaLnBrk="1" hangingPunct="1"/>
            <a:endParaRPr lang="zh-CN" altLang="en-US"/>
          </a:p>
          <a:p>
            <a:pPr lvl="1" algn="just" eaLnBrk="1" hangingPunct="1"/>
            <a:endParaRPr lang="zh-CN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lvl="1" eaLnBrk="1" hangingPunct="1"/>
            <a:endParaRPr lang="zh-CN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350260" y="3763328"/>
          <a:ext cx="1981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4" imgW="16154400" imgH="8229600" progId="Equation.3">
                  <p:embed/>
                </p:oleObj>
              </mc:Choice>
              <mc:Fallback>
                <p:oleObj name="公式" r:id="rId4" imgW="16154400" imgH="8229600" progId="Equation.3">
                  <p:embed/>
                  <p:pic>
                    <p:nvPicPr>
                      <p:cNvPr id="1026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0260" y="3763328"/>
                        <a:ext cx="1981200" cy="876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3765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笛卡尔积</a:t>
            </a:r>
            <a:r>
              <a:rPr lang="en-US" altLang="zh-CN"/>
              <a:t>-</a:t>
            </a:r>
            <a:r>
              <a:rPr lang="zh-CN" altLang="en-US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背景：</a:t>
            </a:r>
          </a:p>
          <a:p>
            <a:pPr lvl="1"/>
            <a:r>
              <a:rPr lang="zh-CN" altLang="en-US"/>
              <a:t>某学院有两个专业：计算机专业、信息专业</a:t>
            </a:r>
          </a:p>
          <a:p>
            <a:pPr lvl="1"/>
            <a:r>
              <a:rPr lang="zh-CN" altLang="en-US"/>
              <a:t>有两位导师：</a:t>
            </a:r>
            <a:r>
              <a:rPr lang="zh-CN" altLang="en-US">
                <a:sym typeface="+mn-ea"/>
              </a:rPr>
              <a:t>张清玫，刘逸</a:t>
            </a:r>
          </a:p>
          <a:p>
            <a:pPr lvl="1"/>
            <a:r>
              <a:rPr lang="zh-CN" altLang="en-US">
                <a:sym typeface="+mn-ea"/>
              </a:rPr>
              <a:t>有三名研究生：李勇，刘晨，王敏</a:t>
            </a:r>
          </a:p>
          <a:p>
            <a:pPr lvl="0"/>
            <a:endParaRPr lang="zh-CN" altLang="en-US" sz="3000">
              <a:sym typeface="+mn-ea"/>
            </a:endParaRPr>
          </a:p>
          <a:p>
            <a:pPr lvl="0"/>
            <a:r>
              <a:rPr lang="zh-CN" altLang="en-US" sz="3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构建三个域：</a:t>
            </a:r>
          </a:p>
          <a:p>
            <a:pPr lvl="1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0430" y="4716145"/>
            <a:ext cx="6931025" cy="1414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just" eaLnBrk="1" latinLnBrk="0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2200" i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</a:t>
            </a:r>
            <a:r>
              <a:rPr lang="en-US" altLang="zh-CN" sz="2200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=SUPERVISOR ={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张清玫，刘逸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}   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 eaLnBrk="1" latinLnBrk="0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2200" i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</a:t>
            </a:r>
            <a:r>
              <a:rPr lang="en-US" altLang="zh-CN" sz="2200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=SPECIALITY={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计算机专业，信息专业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 eaLnBrk="1" latinLnBrk="0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200" i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D</a:t>
            </a:r>
            <a:r>
              <a:rPr lang="en-US" altLang="zh-CN" sz="2200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=POSTGRADUATE={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李勇，刘晨，王敏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6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800"/>
              <a:t>笛卡尔积</a:t>
            </a:r>
            <a:r>
              <a:rPr lang="en-US" altLang="zh-CN" sz="3800"/>
              <a:t>-</a:t>
            </a:r>
            <a:r>
              <a:rPr lang="zh-CN" sz="3800"/>
              <a:t>示例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77225" cy="4618037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则</a:t>
            </a:r>
            <a:r>
              <a:rPr lang="en-US" altLang="zh-CN" sz="2000" i="1"/>
              <a:t>D</a:t>
            </a:r>
            <a:r>
              <a:rPr lang="en-US" altLang="zh-CN" sz="2000" baseline="-25000"/>
              <a:t>1</a:t>
            </a:r>
            <a:r>
              <a:rPr lang="zh-CN" altLang="en-US" sz="2000"/>
              <a:t>，</a:t>
            </a:r>
            <a:r>
              <a:rPr lang="en-US" altLang="zh-CN" sz="2000" i="1"/>
              <a:t>D</a:t>
            </a:r>
            <a:r>
              <a:rPr lang="en-US" altLang="zh-CN" sz="2000" baseline="-25000"/>
              <a:t>2</a:t>
            </a:r>
            <a:r>
              <a:rPr lang="zh-CN" altLang="en-US" sz="2000"/>
              <a:t>，</a:t>
            </a:r>
            <a:r>
              <a:rPr lang="en-US" altLang="zh-CN" sz="2000" i="1"/>
              <a:t>D</a:t>
            </a:r>
            <a:r>
              <a:rPr lang="en-US" altLang="zh-CN" sz="2000" baseline="-25000"/>
              <a:t>3</a:t>
            </a:r>
            <a:r>
              <a:rPr lang="zh-CN" altLang="en-US" sz="2000"/>
              <a:t>的笛卡尔积为：</a:t>
            </a:r>
            <a:endParaRPr lang="zh-CN" altLang="en-US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sz="20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sz="20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sz="20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｛</a:t>
            </a:r>
            <a:r>
              <a:rPr lang="en-US" altLang="zh-CN" sz="2000"/>
              <a:t>(</a:t>
            </a:r>
            <a:r>
              <a:rPr lang="zh-CN" altLang="en-US" sz="2000"/>
              <a:t>张清玫，计算机专业，李勇</a:t>
            </a:r>
            <a:r>
              <a:rPr lang="en-US" altLang="zh-CN" sz="2000"/>
              <a:t>)</a:t>
            </a:r>
            <a:r>
              <a:rPr lang="zh-CN" altLang="en-US" sz="2000"/>
              <a:t>，</a:t>
            </a:r>
            <a:r>
              <a:rPr lang="en-US" altLang="zh-CN" sz="20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20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张清玫，计算机专业，刘晨</a:t>
            </a:r>
            <a:r>
              <a:rPr lang="en-US" altLang="zh-CN" sz="20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000"/>
              <a:t>，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000"/>
              <a:t>(</a:t>
            </a:r>
            <a:r>
              <a:rPr lang="zh-CN" altLang="en-US" sz="2000"/>
              <a:t>张清玫，计算机专业，王敏</a:t>
            </a:r>
            <a:r>
              <a:rPr lang="en-US" altLang="zh-CN" sz="2000"/>
              <a:t>)</a:t>
            </a:r>
            <a:r>
              <a:rPr lang="zh-CN" altLang="en-US" sz="2000"/>
              <a:t>，</a:t>
            </a:r>
            <a:r>
              <a:rPr lang="en-US" altLang="zh-CN" sz="2000"/>
              <a:t>(</a:t>
            </a:r>
            <a:r>
              <a:rPr lang="zh-CN" altLang="en-US" sz="2000"/>
              <a:t>张清玫，信息专业，李勇</a:t>
            </a:r>
            <a:r>
              <a:rPr lang="en-US" altLang="zh-CN" sz="2000"/>
              <a:t>)</a:t>
            </a:r>
            <a:r>
              <a:rPr lang="zh-CN" altLang="en-US" sz="2000"/>
              <a:t>，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000"/>
              <a:t>(</a:t>
            </a:r>
            <a:r>
              <a:rPr lang="zh-CN" altLang="en-US" sz="2000"/>
              <a:t>张清玫，信息专业，刘晨</a:t>
            </a:r>
            <a:r>
              <a:rPr lang="en-US" altLang="zh-CN" sz="2000"/>
              <a:t>)</a:t>
            </a:r>
            <a:r>
              <a:rPr lang="zh-CN" altLang="en-US" sz="2000"/>
              <a:t>，</a:t>
            </a:r>
            <a:r>
              <a:rPr lang="en-US" altLang="zh-CN" sz="2000"/>
              <a:t>(</a:t>
            </a:r>
            <a:r>
              <a:rPr lang="zh-CN" altLang="en-US" sz="2000"/>
              <a:t>张清玫，信息专业，王敏</a:t>
            </a:r>
            <a:r>
              <a:rPr lang="en-US" altLang="zh-CN" sz="2000"/>
              <a:t>)</a:t>
            </a:r>
            <a:r>
              <a:rPr lang="zh-CN" altLang="en-US" sz="2000"/>
              <a:t>，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000"/>
              <a:t>(</a:t>
            </a:r>
            <a:r>
              <a:rPr lang="zh-CN" altLang="en-US" sz="2000"/>
              <a:t>刘逸，计算机专业，李勇</a:t>
            </a:r>
            <a:r>
              <a:rPr lang="en-US" altLang="zh-CN" sz="2000"/>
              <a:t>)</a:t>
            </a:r>
            <a:r>
              <a:rPr lang="zh-CN" altLang="en-US" sz="2000"/>
              <a:t>，</a:t>
            </a:r>
            <a:r>
              <a:rPr lang="en-US" altLang="zh-CN" sz="2000"/>
              <a:t>(</a:t>
            </a:r>
            <a:r>
              <a:rPr lang="zh-CN" altLang="en-US" sz="2000"/>
              <a:t>刘逸，计算机专业，刘晨</a:t>
            </a:r>
            <a:r>
              <a:rPr lang="en-US" altLang="zh-CN" sz="2000"/>
              <a:t>)</a:t>
            </a:r>
            <a:r>
              <a:rPr lang="zh-CN" altLang="en-US" sz="2000"/>
              <a:t>，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000"/>
              <a:t>(</a:t>
            </a:r>
            <a:r>
              <a:rPr lang="zh-CN" altLang="en-US" sz="2000"/>
              <a:t>刘逸，计算机专业，王敏</a:t>
            </a:r>
            <a:r>
              <a:rPr lang="en-US" altLang="zh-CN" sz="2000"/>
              <a:t>)</a:t>
            </a:r>
            <a:r>
              <a:rPr lang="zh-CN" altLang="en-US" sz="2000"/>
              <a:t>，</a:t>
            </a:r>
            <a:r>
              <a:rPr lang="en-US" altLang="zh-CN" sz="2000"/>
              <a:t>(</a:t>
            </a:r>
            <a:r>
              <a:rPr lang="zh-CN" altLang="en-US" sz="2000"/>
              <a:t>刘逸，信息专业，李勇</a:t>
            </a:r>
            <a:r>
              <a:rPr lang="en-US" altLang="zh-CN" sz="2000"/>
              <a:t>)</a:t>
            </a:r>
            <a:r>
              <a:rPr lang="zh-CN" altLang="en-US" sz="2000"/>
              <a:t>，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000"/>
              <a:t>(</a:t>
            </a:r>
            <a:r>
              <a:rPr lang="zh-CN" altLang="en-US" sz="2000"/>
              <a:t>刘逸，信息专业，刘晨</a:t>
            </a:r>
            <a:r>
              <a:rPr lang="en-US" altLang="zh-CN" sz="2000"/>
              <a:t>)</a:t>
            </a:r>
            <a:r>
              <a:rPr lang="zh-CN" altLang="en-US" sz="2000"/>
              <a:t>，</a:t>
            </a:r>
            <a:r>
              <a:rPr lang="en-US" altLang="zh-CN" sz="2000"/>
              <a:t>(</a:t>
            </a:r>
            <a:r>
              <a:rPr lang="zh-CN" altLang="en-US" sz="2000"/>
              <a:t>刘逸，信息专业，</a:t>
            </a:r>
            <a:r>
              <a:rPr lang="zh-CN" altLang="en-US" sz="2000" b="1">
                <a:solidFill>
                  <a:srgbClr val="0070C0"/>
                </a:solidFill>
              </a:rPr>
              <a:t>王敏</a:t>
            </a:r>
            <a:r>
              <a:rPr lang="en-US" altLang="zh-CN" sz="2000"/>
              <a:t>) </a:t>
            </a:r>
            <a:r>
              <a:rPr lang="zh-CN" altLang="en-US" sz="2000"/>
              <a:t>｝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90110" y="1363345"/>
            <a:ext cx="3157220" cy="1085215"/>
            <a:chOff x="7223" y="3888"/>
            <a:chExt cx="4972" cy="1709"/>
          </a:xfrm>
        </p:grpSpPr>
        <p:sp>
          <p:nvSpPr>
            <p:cNvPr id="2" name="线形标注 1(带强调线) 1"/>
            <p:cNvSpPr/>
            <p:nvPr/>
          </p:nvSpPr>
          <p:spPr>
            <a:xfrm>
              <a:off x="10557" y="3888"/>
              <a:ext cx="1419" cy="903"/>
            </a:xfrm>
            <a:prstGeom prst="accentCallout1">
              <a:avLst>
                <a:gd name="adj1" fmla="val 18750"/>
                <a:gd name="adj2" fmla="val -8333"/>
                <a:gd name="adj3" fmla="val 143078"/>
                <a:gd name="adj4" fmla="val -5919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元组</a:t>
              </a:r>
            </a:p>
          </p:txBody>
        </p:sp>
        <p:sp>
          <p:nvSpPr>
            <p:cNvPr id="3" name="右大括号 2"/>
            <p:cNvSpPr/>
            <p:nvPr/>
          </p:nvSpPr>
          <p:spPr>
            <a:xfrm rot="16200000">
              <a:off x="9482" y="2884"/>
              <a:ext cx="455" cy="497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线形标注 1 4"/>
          <p:cNvSpPr/>
          <p:nvPr/>
        </p:nvSpPr>
        <p:spPr>
          <a:xfrm>
            <a:off x="7126605" y="4983480"/>
            <a:ext cx="1080135" cy="575945"/>
          </a:xfrm>
          <a:prstGeom prst="borderCallout1">
            <a:avLst>
              <a:gd name="adj1" fmla="val 18750"/>
              <a:gd name="adj2" fmla="val -8333"/>
              <a:gd name="adj3" fmla="val -42998"/>
              <a:gd name="adj4" fmla="val -58671"/>
            </a:avLst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分量</a:t>
            </a:r>
          </a:p>
        </p:txBody>
      </p:sp>
      <p:sp>
        <p:nvSpPr>
          <p:cNvPr id="6" name="矩形 5"/>
          <p:cNvSpPr/>
          <p:nvPr/>
        </p:nvSpPr>
        <p:spPr>
          <a:xfrm>
            <a:off x="2501900" y="5181600"/>
            <a:ext cx="2282825" cy="4711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基数：2×2×3＝12</a:t>
            </a:r>
          </a:p>
        </p:txBody>
      </p:sp>
    </p:spTree>
    <p:extLst>
      <p:ext uri="{BB962C8B-B14F-4D97-AF65-F5344CB8AC3E}">
        <p14:creationId xmlns:p14="http://schemas.microsoft.com/office/powerpoint/2010/main" val="275210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61938"/>
            <a:ext cx="7913688" cy="590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/>
        </p:nvCxnSpPr>
        <p:spPr>
          <a:xfrm>
            <a:off x="1379220" y="2892425"/>
            <a:ext cx="5838190" cy="23495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79220" y="3270250"/>
            <a:ext cx="5838190" cy="23495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379220" y="6068060"/>
            <a:ext cx="5838190" cy="23495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6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定义：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/>
              <a:t>	</a:t>
            </a:r>
            <a:r>
              <a:rPr lang="en-US" altLang="zh-CN" b="1" i="1">
                <a:solidFill>
                  <a:srgbClr val="0000C0"/>
                </a:solidFill>
              </a:rPr>
              <a:t>D</a:t>
            </a:r>
            <a:r>
              <a:rPr lang="en-US" altLang="zh-CN" b="1" baseline="-25000">
                <a:solidFill>
                  <a:srgbClr val="0000C0"/>
                </a:solidFill>
              </a:rPr>
              <a:t>1</a:t>
            </a:r>
            <a:r>
              <a:rPr lang="en-US" altLang="zh-CN" b="1">
                <a:solidFill>
                  <a:srgbClr val="0000C0"/>
                </a:solidFill>
              </a:rPr>
              <a:t>×</a:t>
            </a:r>
            <a:r>
              <a:rPr lang="en-US" altLang="zh-CN" b="1" i="1">
                <a:solidFill>
                  <a:srgbClr val="0000C0"/>
                </a:solidFill>
              </a:rPr>
              <a:t>D</a:t>
            </a:r>
            <a:r>
              <a:rPr lang="en-US" altLang="zh-CN" b="1" baseline="-25000">
                <a:solidFill>
                  <a:srgbClr val="0000C0"/>
                </a:solidFill>
              </a:rPr>
              <a:t>2</a:t>
            </a:r>
            <a:r>
              <a:rPr lang="en-US" altLang="zh-CN" b="1">
                <a:solidFill>
                  <a:srgbClr val="0000C0"/>
                </a:solidFill>
              </a:rPr>
              <a:t>×…×</a:t>
            </a:r>
            <a:r>
              <a:rPr lang="en-US" altLang="zh-CN" b="1" i="1">
                <a:solidFill>
                  <a:srgbClr val="0000C0"/>
                </a:solidFill>
              </a:rPr>
              <a:t>D</a:t>
            </a:r>
            <a:r>
              <a:rPr lang="en-US" altLang="zh-CN" b="1" i="1" baseline="-25000">
                <a:solidFill>
                  <a:srgbClr val="0000C0"/>
                </a:solidFill>
              </a:rPr>
              <a:t>n</a:t>
            </a:r>
            <a:r>
              <a:rPr lang="zh-CN" altLang="en-US" b="1">
                <a:solidFill>
                  <a:srgbClr val="0000C0"/>
                </a:solidFill>
              </a:rPr>
              <a:t>的子集</a:t>
            </a:r>
            <a:r>
              <a:rPr lang="zh-CN" altLang="en-US"/>
              <a:t>叫作在域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zh-CN" altLang="en-US"/>
              <a:t>上的</a:t>
            </a:r>
            <a:r>
              <a:rPr lang="zh-CN" altLang="en-US" b="1">
                <a:solidFill>
                  <a:srgbClr val="C00000"/>
                </a:solidFill>
                <a:ea typeface="黑体" panose="02010609060101010101" pitchFamily="2" charset="-122"/>
              </a:rPr>
              <a:t>关系</a:t>
            </a:r>
            <a:r>
              <a:rPr lang="zh-CN" altLang="en-US"/>
              <a:t>，表示为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     </a:t>
            </a:r>
            <a:r>
              <a:rPr lang="en-US" altLang="zh-CN" i="1"/>
              <a:t>R</a:t>
            </a:r>
            <a:r>
              <a:rPr lang="zh-CN" altLang="en-US"/>
              <a:t>（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zh-CN" altLang="en-US"/>
              <a:t>）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 i="1"/>
              <a:t>R</a:t>
            </a:r>
            <a:r>
              <a:rPr lang="zh-CN" altLang="en-US" i="1"/>
              <a:t>：</a:t>
            </a:r>
            <a:r>
              <a:rPr lang="zh-CN" altLang="en-US"/>
              <a:t>关系名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/>
              <a:t>       </a:t>
            </a:r>
            <a:r>
              <a:rPr lang="en-US" altLang="zh-CN" i="1"/>
              <a:t>n</a:t>
            </a:r>
            <a:r>
              <a:rPr lang="zh-CN" altLang="en-US" i="1"/>
              <a:t>：</a:t>
            </a:r>
            <a:r>
              <a:rPr lang="zh-CN" altLang="en-US"/>
              <a:t>关系的</a:t>
            </a:r>
            <a:r>
              <a:rPr lang="zh-CN" altLang="en-US">
                <a:ea typeface="黑体" panose="02010609060101010101" pitchFamily="2" charset="-122"/>
              </a:rPr>
              <a:t>目</a:t>
            </a:r>
            <a:r>
              <a:rPr lang="zh-CN" altLang="en-US"/>
              <a:t>或</a:t>
            </a:r>
            <a:r>
              <a:rPr lang="zh-CN" altLang="en-US">
                <a:ea typeface="黑体" panose="02010609060101010101" pitchFamily="2" charset="-122"/>
              </a:rPr>
              <a:t>度</a:t>
            </a:r>
            <a:r>
              <a:rPr lang="zh-CN" altLang="en-US"/>
              <a:t>（</a:t>
            </a:r>
            <a:r>
              <a:rPr lang="en-US" altLang="zh-CN"/>
              <a:t>Degree</a:t>
            </a:r>
            <a:r>
              <a:rPr lang="zh-CN" altLang="en-US"/>
              <a:t>）</a:t>
            </a:r>
          </a:p>
          <a:p>
            <a:pPr lvl="0" algn="just" eaLnBrk="1" hangingPunct="1">
              <a:buFont typeface="Wingdings" panose="05000000000000000000" charset="0"/>
              <a:buChar char=""/>
            </a:pPr>
            <a:endParaRPr lang="zh-CN" altLang="en-US"/>
          </a:p>
          <a:p>
            <a:pPr lvl="1" algn="just" eaLnBrk="1" hangingPunct="1">
              <a:buFont typeface="Wingdings" panose="05000000000000000000" charset="0"/>
              <a:buChar char=""/>
            </a:pPr>
            <a:r>
              <a:rPr lang="zh-CN" altLang="en-US"/>
              <a:t>关系是笛卡尔积的一个</a:t>
            </a:r>
            <a:r>
              <a:rPr lang="zh-CN" altLang="en-US" b="1">
                <a:solidFill>
                  <a:srgbClr val="C00000"/>
                </a:solidFill>
              </a:rPr>
              <a:t>有意义的子集</a:t>
            </a:r>
          </a:p>
        </p:txBody>
      </p:sp>
    </p:spTree>
    <p:extLst>
      <p:ext uri="{BB962C8B-B14F-4D97-AF65-F5344CB8AC3E}">
        <p14:creationId xmlns:p14="http://schemas.microsoft.com/office/powerpoint/2010/main" val="77864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内容安排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500" dirty="0"/>
              <a:t>2.1  </a:t>
            </a:r>
            <a:r>
              <a:rPr lang="zh-CN" altLang="en-US" sz="3500" dirty="0"/>
              <a:t>关系数据结构及形式化定义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500" dirty="0"/>
              <a:t>2.2  </a:t>
            </a:r>
            <a:r>
              <a:rPr lang="zh-CN" altLang="en-US" sz="3500" dirty="0"/>
              <a:t>关系操作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500" dirty="0"/>
              <a:t>2.3  </a:t>
            </a:r>
            <a:r>
              <a:rPr lang="zh-CN" altLang="en-US" sz="3500" dirty="0"/>
              <a:t>关系的</a:t>
            </a:r>
            <a:r>
              <a:rPr lang="zh-CN" altLang="en-US" sz="3500" dirty="0" smtClean="0"/>
              <a:t>完整性</a:t>
            </a:r>
            <a:endParaRPr lang="en-US" altLang="zh-CN" sz="3500" dirty="0" smtClean="0"/>
          </a:p>
          <a:p>
            <a:pPr lvl="1" eaLnBrk="1" hangingPunct="1">
              <a:buNone/>
            </a:pPr>
            <a:r>
              <a:rPr lang="en-US" altLang="zh-CN" sz="3600" dirty="0"/>
              <a:t>2.4  </a:t>
            </a:r>
            <a:r>
              <a:rPr lang="zh-CN" altLang="en-US" sz="3600" dirty="0"/>
              <a:t>关系代数</a:t>
            </a:r>
          </a:p>
          <a:p>
            <a:pPr lvl="1" eaLnBrk="1" hangingPunct="1">
              <a:buNone/>
            </a:pPr>
            <a:r>
              <a:rPr lang="en-US" altLang="zh-CN" sz="3600" dirty="0"/>
              <a:t>2.6  </a:t>
            </a:r>
            <a:r>
              <a:rPr lang="zh-CN" altLang="en-US" sz="3600" dirty="0"/>
              <a:t>小结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3500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关系 </a:t>
            </a:r>
            <a:r>
              <a:rPr lang="en-US" altLang="zh-CN">
                <a:sym typeface="+mn-ea"/>
              </a:rPr>
              <a:t>VS </a:t>
            </a:r>
            <a:r>
              <a:rPr lang="zh-CN" altLang="en-US">
                <a:sym typeface="+mn-ea"/>
              </a:rPr>
              <a:t>笛卡尔积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SUPERVISOR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SPECIALITY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POSTGRADUATE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张清玫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信息专业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李勇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张清玫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信息专业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刘晨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刘逸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信息专业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王敏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内容占位符 2"/>
          <p:cNvSpPr>
            <a:spLocks noGrp="1"/>
          </p:cNvSpPr>
          <p:nvPr/>
        </p:nvSpPr>
        <p:spPr>
          <a:xfrm>
            <a:off x="457200" y="3241040"/>
            <a:ext cx="8229600" cy="28898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关系能表达正确的语义</a:t>
            </a:r>
          </a:p>
          <a:p>
            <a:pPr lvl="1"/>
            <a:r>
              <a:rPr lang="zh-CN" altLang="en-US" dirty="0"/>
              <a:t>张清枚是信息专业的导师，指导了李勇和刘晨</a:t>
            </a:r>
          </a:p>
          <a:p>
            <a:pPr lvl="1"/>
            <a:r>
              <a:rPr lang="zh-CN" altLang="en-US" dirty="0"/>
              <a:t>刘逸是信息专业的导师，指导了王敏一个学生</a:t>
            </a:r>
          </a:p>
          <a:p>
            <a:pPr lvl="1"/>
            <a:endParaRPr lang="zh-CN" altLang="en-US" dirty="0"/>
          </a:p>
          <a:p>
            <a:pPr lvl="0"/>
            <a:r>
              <a:rPr lang="zh-CN" altLang="en-US" b="1" dirty="0">
                <a:solidFill>
                  <a:srgbClr val="0000C0"/>
                </a:solidFill>
                <a:sym typeface="+mn-ea"/>
              </a:rPr>
              <a:t>笛卡尔积不表达语义</a:t>
            </a:r>
            <a:r>
              <a:rPr lang="zh-CN" altLang="en-US" dirty="0">
                <a:sym typeface="+mn-ea"/>
              </a:rPr>
              <a:t>，只是所有取值的组合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2088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4. </a:t>
            </a:r>
            <a:r>
              <a:rPr lang="zh-CN" altLang="en-US" sz="4000" dirty="0"/>
              <a:t>广义笛卡尔</a:t>
            </a:r>
            <a:r>
              <a:rPr lang="zh-CN" altLang="en-US" sz="4000" dirty="0"/>
              <a:t>积（</a:t>
            </a:r>
            <a:r>
              <a:rPr lang="en-US" altLang="zh-CN" sz="4000" dirty="0"/>
              <a:t>Cartesian Product</a:t>
            </a:r>
            <a:r>
              <a:rPr lang="zh-CN" altLang="en-US" sz="4000" dirty="0"/>
              <a:t>）</a:t>
            </a:r>
            <a:endParaRPr lang="zh-CN" altLang="en-US" sz="40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843837" cy="4546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zh-CN" dirty="0"/>
              <a:t>R</a:t>
            </a:r>
            <a:r>
              <a:rPr lang="zh-CN" altLang="en-US" dirty="0"/>
              <a:t>：</a:t>
            </a:r>
            <a:r>
              <a:rPr lang="en-US" altLang="zh-CN" i="1" dirty="0"/>
              <a:t>n</a:t>
            </a:r>
            <a:r>
              <a:rPr lang="zh-CN" altLang="en-US" dirty="0"/>
              <a:t>目关系，</a:t>
            </a:r>
            <a:r>
              <a:rPr lang="en-US" altLang="zh-CN" i="1" dirty="0"/>
              <a:t>k</a:t>
            </a:r>
            <a:r>
              <a:rPr lang="en-US" altLang="zh-CN" baseline="-30000" dirty="0"/>
              <a:t>1</a:t>
            </a:r>
            <a:r>
              <a:rPr lang="zh-CN" altLang="en-US" dirty="0"/>
              <a:t>个元组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dirty="0"/>
              <a:t>S</a:t>
            </a:r>
            <a:r>
              <a:rPr lang="zh-CN" altLang="en-US" dirty="0"/>
              <a:t>：</a:t>
            </a:r>
            <a:r>
              <a:rPr lang="en-US" altLang="zh-CN" i="1" dirty="0"/>
              <a:t>m</a:t>
            </a:r>
            <a:r>
              <a:rPr lang="zh-CN" altLang="en-US" dirty="0"/>
              <a:t>目关系，</a:t>
            </a:r>
            <a:r>
              <a:rPr lang="en-US" altLang="zh-CN" i="1" dirty="0"/>
              <a:t>k</a:t>
            </a:r>
            <a:r>
              <a:rPr lang="en-US" altLang="zh-CN" baseline="-30000" dirty="0"/>
              <a:t>2</a:t>
            </a:r>
            <a:r>
              <a:rPr lang="zh-CN" altLang="en-US" dirty="0"/>
              <a:t>个元组</a:t>
            </a:r>
          </a:p>
          <a:p>
            <a:pPr algn="just" eaLnBrk="1" hangingPunct="1">
              <a:lnSpc>
                <a:spcPct val="80000"/>
              </a:lnSpc>
            </a:pPr>
            <a:endParaRPr lang="zh-CN" altLang="en-US" dirty="0"/>
          </a:p>
          <a:p>
            <a:pPr algn="just" eaLnBrk="1" hangingPunct="1">
              <a:lnSpc>
                <a:spcPct val="90000"/>
              </a:lnSpc>
            </a:pPr>
            <a:r>
              <a:rPr lang="en-US" altLang="zh-CN" b="1" i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</a:rPr>
              <a:t>×</a:t>
            </a:r>
            <a:r>
              <a:rPr lang="en-US" altLang="zh-CN" b="1" i="1" dirty="0">
                <a:solidFill>
                  <a:srgbClr val="C00000"/>
                </a:solidFill>
              </a:rPr>
              <a:t>S</a:t>
            </a:r>
            <a:r>
              <a:rPr lang="en-US" altLang="zh-CN" dirty="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/>
              <a:t>列：（</a:t>
            </a:r>
            <a:r>
              <a:rPr lang="en-US" altLang="zh-CN" i="1" dirty="0" err="1"/>
              <a:t>n</a:t>
            </a:r>
            <a:r>
              <a:rPr lang="en-US" altLang="zh-CN" dirty="0" err="1"/>
              <a:t>+</a:t>
            </a:r>
            <a:r>
              <a:rPr lang="en-US" altLang="zh-CN" i="1" dirty="0" err="1"/>
              <a:t>m</a:t>
            </a:r>
            <a:r>
              <a:rPr lang="zh-CN" altLang="en-US" dirty="0"/>
              <a:t>）列的元组的集合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/>
              <a:t>元组的前</a:t>
            </a:r>
            <a:r>
              <a:rPr lang="en-US" altLang="zh-CN" i="1" dirty="0"/>
              <a:t>n</a:t>
            </a:r>
            <a:r>
              <a:rPr lang="zh-CN" altLang="en-US" dirty="0"/>
              <a:t>列是关系</a:t>
            </a:r>
            <a:r>
              <a:rPr lang="en-US" altLang="zh-CN" i="1" dirty="0"/>
              <a:t>R</a:t>
            </a:r>
            <a:r>
              <a:rPr lang="zh-CN" altLang="en-US" dirty="0"/>
              <a:t>的一个元组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/>
              <a:t>后</a:t>
            </a:r>
            <a:r>
              <a:rPr lang="en-US" altLang="zh-CN" i="1" dirty="0"/>
              <a:t>m</a:t>
            </a:r>
            <a:r>
              <a:rPr lang="zh-CN" altLang="en-US" dirty="0"/>
              <a:t>列是关系</a:t>
            </a:r>
            <a:r>
              <a:rPr lang="en-US" altLang="zh-CN" i="1" dirty="0"/>
              <a:t>S</a:t>
            </a:r>
            <a:r>
              <a:rPr lang="zh-CN" altLang="en-US" dirty="0"/>
              <a:t>的一个元组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/>
              <a:t>行：</a:t>
            </a:r>
            <a:r>
              <a:rPr lang="en-US" altLang="zh-CN" i="1" dirty="0"/>
              <a:t>k</a:t>
            </a:r>
            <a:r>
              <a:rPr lang="en-US" altLang="zh-CN" baseline="-30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k</a:t>
            </a:r>
            <a:r>
              <a:rPr lang="en-US" altLang="zh-CN" baseline="-30000" dirty="0"/>
              <a:t>2</a:t>
            </a:r>
            <a:r>
              <a:rPr lang="zh-CN" altLang="en-US" dirty="0"/>
              <a:t>个元组</a:t>
            </a:r>
          </a:p>
          <a:p>
            <a:pPr lvl="1" algn="just" eaLnBrk="1" hangingPunct="1">
              <a:lnSpc>
                <a:spcPct val="90000"/>
              </a:lnSpc>
            </a:pPr>
            <a:endParaRPr lang="zh-CN" altLang="en-US" i="1" dirty="0"/>
          </a:p>
          <a:p>
            <a:pPr lvl="2" algn="just" eaLnBrk="1" hangingPunct="1">
              <a:lnSpc>
                <a:spcPct val="90000"/>
              </a:lnSpc>
            </a:pPr>
            <a:r>
              <a:rPr lang="en-US" altLang="zh-CN" i="1" dirty="0"/>
              <a:t>R</a:t>
            </a:r>
            <a:r>
              <a:rPr lang="en-US" altLang="zh-CN" dirty="0"/>
              <a:t>×</a:t>
            </a:r>
            <a:r>
              <a:rPr lang="en-US" altLang="zh-CN" i="1" dirty="0"/>
              <a:t>S</a:t>
            </a:r>
            <a:r>
              <a:rPr lang="en-US" altLang="zh-CN" dirty="0"/>
              <a:t> = {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dirty="0"/>
              <a:t> 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dirty="0"/>
              <a:t> |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 ∧ 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S</a:t>
            </a:r>
            <a:r>
              <a:rPr lang="en-US" altLang="zh-CN" dirty="0"/>
              <a:t> }</a:t>
            </a:r>
          </a:p>
        </p:txBody>
      </p:sp>
      <p:sp>
        <p:nvSpPr>
          <p:cNvPr id="69636" name="Freeform 4"/>
          <p:cNvSpPr/>
          <p:nvPr/>
        </p:nvSpPr>
        <p:spPr bwMode="auto">
          <a:xfrm>
            <a:off x="2903538" y="5168900"/>
            <a:ext cx="311150" cy="130175"/>
          </a:xfrm>
          <a:custGeom>
            <a:avLst/>
            <a:gdLst>
              <a:gd name="T0" fmla="*/ 0 w 196"/>
              <a:gd name="T1" fmla="*/ 43 h 82"/>
              <a:gd name="T2" fmla="*/ 156 w 196"/>
              <a:gd name="T3" fmla="*/ 17 h 82"/>
              <a:gd name="T4" fmla="*/ 183 w 196"/>
              <a:gd name="T5" fmla="*/ 43 h 82"/>
              <a:gd name="T6" fmla="*/ 196 w 196"/>
              <a:gd name="T7" fmla="*/ 82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82"/>
              <a:gd name="T14" fmla="*/ 196 w 196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142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广义笛卡尔积</a:t>
            </a:r>
            <a:r>
              <a:rPr lang="en-US"/>
              <a:t>--</a:t>
            </a:r>
            <a:r>
              <a:rPr lang="zh-CN" altLang="en-US"/>
              <a:t>示例</a:t>
            </a:r>
          </a:p>
        </p:txBody>
      </p:sp>
      <p:graphicFrame>
        <p:nvGraphicFramePr>
          <p:cNvPr id="301059" name="Group 3"/>
          <p:cNvGraphicFramePr>
            <a:graphicFrameLocks noGrp="1"/>
          </p:cNvGraphicFramePr>
          <p:nvPr/>
        </p:nvGraphicFramePr>
        <p:xfrm>
          <a:off x="1182688" y="1609725"/>
          <a:ext cx="1905000" cy="20701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1083" name="Group 27"/>
          <p:cNvGraphicFramePr>
            <a:graphicFrameLocks noGrp="1"/>
          </p:cNvGraphicFramePr>
          <p:nvPr/>
        </p:nvGraphicFramePr>
        <p:xfrm>
          <a:off x="4306888" y="1381125"/>
          <a:ext cx="1905000" cy="4765678"/>
        </p:xfrm>
        <a:graphic>
          <a:graphicData uri="http://schemas.openxmlformats.org/drawingml/2006/table">
            <a:tbl>
              <a:tblPr/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01131" name="Group 75"/>
          <p:cNvGraphicFramePr>
            <a:graphicFrameLocks noGrp="1"/>
          </p:cNvGraphicFramePr>
          <p:nvPr/>
        </p:nvGraphicFramePr>
        <p:xfrm>
          <a:off x="1258888" y="4048125"/>
          <a:ext cx="1828800" cy="207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755" name="Rectangle 99"/>
          <p:cNvSpPr>
            <a:spLocks noChangeArrowheads="1"/>
          </p:cNvSpPr>
          <p:nvPr/>
        </p:nvSpPr>
        <p:spPr bwMode="auto">
          <a:xfrm>
            <a:off x="801688" y="1990725"/>
            <a:ext cx="304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anose="02020603050405020304" charset="0"/>
              </a:rPr>
              <a:t>R</a:t>
            </a:r>
          </a:p>
        </p:txBody>
      </p:sp>
      <p:sp>
        <p:nvSpPr>
          <p:cNvPr id="70756" name="Rectangle 100"/>
          <p:cNvSpPr>
            <a:spLocks noChangeArrowheads="1"/>
          </p:cNvSpPr>
          <p:nvPr/>
        </p:nvSpPr>
        <p:spPr bwMode="auto">
          <a:xfrm>
            <a:off x="877888" y="4505325"/>
            <a:ext cx="304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anose="02020603050405020304" charset="0"/>
              </a:rPr>
              <a:t>S</a:t>
            </a:r>
          </a:p>
        </p:txBody>
      </p:sp>
      <p:sp>
        <p:nvSpPr>
          <p:cNvPr id="70757" name="Rectangle 101"/>
          <p:cNvSpPr>
            <a:spLocks noChangeArrowheads="1"/>
          </p:cNvSpPr>
          <p:nvPr/>
        </p:nvSpPr>
        <p:spPr bwMode="auto">
          <a:xfrm>
            <a:off x="3316288" y="3201035"/>
            <a:ext cx="8382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000" b="1" i="1">
                <a:solidFill>
                  <a:srgbClr val="C00000"/>
                </a:solidFill>
                <a:latin typeface="Times New Roman" panose="02020603050405020304" charset="0"/>
              </a:rPr>
              <a:t>R </a:t>
            </a:r>
            <a:r>
              <a:rPr kumimoji="1" lang="en-US" altLang="zh-CN" sz="2000" b="1">
                <a:solidFill>
                  <a:srgbClr val="C00000"/>
                </a:solidFill>
                <a:latin typeface="Times New Roman" panose="02020603050405020304" charset="0"/>
              </a:rPr>
              <a:t>×</a:t>
            </a:r>
            <a:r>
              <a:rPr kumimoji="1" lang="en-US" altLang="zh-CN" sz="2000" b="1" i="1">
                <a:solidFill>
                  <a:srgbClr val="C00000"/>
                </a:solidFill>
                <a:latin typeface="Times New Roman" panose="02020603050405020304" charset="0"/>
              </a:rPr>
              <a:t> S</a:t>
            </a:r>
            <a:r>
              <a:rPr kumimoji="1" lang="en-US" altLang="zh-CN" sz="2400" b="1">
                <a:solidFill>
                  <a:srgbClr val="C00000"/>
                </a:solidFill>
                <a:latin typeface="Times New Roman" panose="02020603050405020304" charset="0"/>
              </a:rPr>
              <a:t> </a:t>
            </a:r>
          </a:p>
        </p:txBody>
      </p:sp>
      <p:graphicFrame>
        <p:nvGraphicFramePr>
          <p:cNvPr id="301158" name="Group 102"/>
          <p:cNvGraphicFramePr>
            <a:graphicFrameLocks noGrp="1"/>
          </p:cNvGraphicFramePr>
          <p:nvPr/>
        </p:nvGraphicFramePr>
        <p:xfrm>
          <a:off x="6211888" y="1381125"/>
          <a:ext cx="1905000" cy="476250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0806" name="AutoShape 15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6248400"/>
            <a:ext cx="304800" cy="3048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左大括号 1"/>
          <p:cNvSpPr/>
          <p:nvPr/>
        </p:nvSpPr>
        <p:spPr>
          <a:xfrm>
            <a:off x="3996055" y="2132330"/>
            <a:ext cx="215900" cy="93662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endCxn id="2" idx="1"/>
          </p:cNvCxnSpPr>
          <p:nvPr/>
        </p:nvCxnSpPr>
        <p:spPr>
          <a:xfrm>
            <a:off x="1325245" y="2538095"/>
            <a:ext cx="2670810" cy="628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右大括号 3"/>
          <p:cNvSpPr/>
          <p:nvPr/>
        </p:nvSpPr>
        <p:spPr>
          <a:xfrm>
            <a:off x="3131820" y="4652645"/>
            <a:ext cx="215900" cy="122428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352800" y="2636520"/>
            <a:ext cx="570865" cy="24917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162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2.4.2 </a:t>
            </a:r>
            <a:r>
              <a:rPr lang="zh-CN" altLang="en-US"/>
              <a:t>专门的关系运算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49630" indent="-476250" eaLnBrk="1" hangingPunct="1"/>
            <a:r>
              <a:rPr lang="zh-CN" altLang="en-US"/>
              <a:t>选择</a:t>
            </a:r>
          </a:p>
          <a:p>
            <a:pPr marL="849630" indent="-476250" eaLnBrk="1" hangingPunct="1"/>
            <a:r>
              <a:rPr lang="zh-CN" altLang="en-US"/>
              <a:t>投影</a:t>
            </a:r>
          </a:p>
          <a:p>
            <a:pPr marL="849630" indent="-476250" eaLnBrk="1" hangingPunct="1"/>
            <a:r>
              <a:rPr lang="zh-CN" altLang="en-US"/>
              <a:t>连接</a:t>
            </a:r>
          </a:p>
          <a:p>
            <a:pPr marL="849630" indent="-476250" eaLnBrk="1" hangingPunct="1"/>
            <a:r>
              <a:rPr lang="zh-CN" altLang="en-US"/>
              <a:t>除</a:t>
            </a:r>
          </a:p>
        </p:txBody>
      </p:sp>
    </p:spTree>
    <p:extLst>
      <p:ext uri="{BB962C8B-B14F-4D97-AF65-F5344CB8AC3E}">
        <p14:creationId xmlns:p14="http://schemas.microsoft.com/office/powerpoint/2010/main" val="19755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2.4.2 </a:t>
            </a:r>
            <a:r>
              <a:rPr lang="zh-CN" altLang="en-US" sz="3600" smtClean="0"/>
              <a:t>专门的关系运算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先引入几个记号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 </a:t>
            </a:r>
            <a:r>
              <a:rPr lang="en-US" altLang="zh-CN" sz="2400" smtClean="0"/>
              <a:t>R</a:t>
            </a:r>
            <a:r>
              <a:rPr lang="zh-CN" altLang="en-US" sz="2400" smtClean="0"/>
              <a:t>，</a:t>
            </a:r>
            <a:r>
              <a:rPr lang="en-US" altLang="zh-CN" sz="2400" smtClean="0"/>
              <a:t>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R</a:t>
            </a:r>
            <a:r>
              <a:rPr lang="zh-CN" altLang="en-US" sz="2400" smtClean="0"/>
              <a:t>，</a:t>
            </a:r>
            <a:r>
              <a:rPr lang="en-US" altLang="zh-CN" sz="2400" smtClean="0"/>
              <a:t>t[A</a:t>
            </a:r>
            <a:r>
              <a:rPr lang="en-US" altLang="zh-CN" sz="2400" baseline="-25000" smtClean="0"/>
              <a:t>i</a:t>
            </a:r>
            <a:r>
              <a:rPr lang="en-US" altLang="zh-CN" sz="2400" smtClean="0"/>
              <a:t>]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   </a:t>
            </a:r>
            <a:r>
              <a:rPr lang="zh-CN" altLang="en-US" sz="2400" smtClean="0"/>
              <a:t>设关系模式为</a:t>
            </a:r>
            <a:r>
              <a:rPr lang="en-US" altLang="zh-CN" sz="2400" i="1" smtClean="0"/>
              <a:t>R(A</a:t>
            </a:r>
            <a:r>
              <a:rPr lang="en-US" altLang="zh-CN" sz="2400" i="1" baseline="-30000" smtClean="0"/>
              <a:t>1</a:t>
            </a:r>
            <a:r>
              <a:rPr lang="zh-CN" altLang="en-US" sz="2400" i="1" smtClean="0"/>
              <a:t>，</a:t>
            </a:r>
            <a:r>
              <a:rPr lang="en-US" altLang="zh-CN" sz="2400" i="1" smtClean="0"/>
              <a:t>A</a:t>
            </a:r>
            <a:r>
              <a:rPr lang="en-US" altLang="zh-CN" sz="2400" i="1" baseline="-30000" smtClean="0"/>
              <a:t>2</a:t>
            </a:r>
            <a:r>
              <a:rPr lang="zh-CN" altLang="en-US" sz="2400" i="1" smtClean="0"/>
              <a:t>，</a:t>
            </a:r>
            <a:r>
              <a:rPr lang="en-US" altLang="zh-CN" sz="2400" i="1" smtClean="0"/>
              <a:t>…</a:t>
            </a:r>
            <a:r>
              <a:rPr lang="zh-CN" altLang="en-US" sz="2400" i="1" smtClean="0"/>
              <a:t>，</a:t>
            </a:r>
            <a:r>
              <a:rPr lang="en-US" altLang="zh-CN" sz="2400" i="1" smtClean="0"/>
              <a:t>A</a:t>
            </a:r>
            <a:r>
              <a:rPr lang="en-US" altLang="zh-CN" sz="2400" i="1" baseline="-30000" smtClean="0"/>
              <a:t>n</a:t>
            </a:r>
            <a:r>
              <a:rPr lang="en-US" altLang="zh-CN" sz="2400" i="1" smtClean="0"/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   </a:t>
            </a:r>
            <a:r>
              <a:rPr lang="zh-CN" altLang="en-US" sz="2400" smtClean="0"/>
              <a:t>它的一个关系设为</a:t>
            </a:r>
            <a:r>
              <a:rPr lang="en-US" altLang="zh-CN" sz="2400" i="1" smtClean="0">
                <a:solidFill>
                  <a:srgbClr val="FF0000"/>
                </a:solidFill>
              </a:rPr>
              <a:t>R</a:t>
            </a:r>
            <a:endParaRPr lang="en-US" altLang="zh-CN" sz="240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    </a:t>
            </a:r>
            <a:r>
              <a:rPr lang="en-US" altLang="zh-CN" sz="2400" i="1" smtClean="0">
                <a:solidFill>
                  <a:srgbClr val="FF0000"/>
                </a:solidFill>
              </a:rPr>
              <a:t>t</a:t>
            </a:r>
            <a:r>
              <a:rPr lang="en-US" altLang="zh-CN" sz="2400" smtClean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i="1" smtClean="0">
                <a:solidFill>
                  <a:srgbClr val="FF0000"/>
                </a:solidFill>
              </a:rPr>
              <a:t>R</a:t>
            </a:r>
            <a:r>
              <a:rPr lang="zh-CN" altLang="en-US" sz="2400" smtClean="0"/>
              <a:t>表示</a:t>
            </a:r>
            <a:r>
              <a:rPr lang="en-US" altLang="zh-CN" sz="2400" i="1" smtClean="0"/>
              <a:t>t</a:t>
            </a:r>
            <a:r>
              <a:rPr lang="zh-CN" altLang="en-US" sz="2400" smtClean="0"/>
              <a:t>是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的一个元组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 smtClean="0">
                <a:solidFill>
                  <a:srgbClr val="FF0000"/>
                </a:solidFill>
              </a:rPr>
              <a:t>          </a:t>
            </a:r>
            <a:r>
              <a:rPr lang="en-US" altLang="zh-CN" sz="2400" i="1" smtClean="0">
                <a:solidFill>
                  <a:srgbClr val="FF0000"/>
                </a:solidFill>
              </a:rPr>
              <a:t>t</a:t>
            </a:r>
            <a:r>
              <a:rPr lang="en-US" altLang="zh-CN" sz="2400" smtClean="0">
                <a:solidFill>
                  <a:srgbClr val="FF0000"/>
                </a:solidFill>
              </a:rPr>
              <a:t>[</a:t>
            </a:r>
            <a:r>
              <a:rPr lang="en-US" altLang="zh-CN" sz="2400" i="1" smtClean="0">
                <a:solidFill>
                  <a:srgbClr val="FF0000"/>
                </a:solidFill>
              </a:rPr>
              <a:t>A</a:t>
            </a:r>
            <a:r>
              <a:rPr lang="en-US" altLang="zh-CN" sz="2400" i="1" baseline="-30000" smtClean="0">
                <a:solidFill>
                  <a:srgbClr val="FF0000"/>
                </a:solidFill>
              </a:rPr>
              <a:t>i</a:t>
            </a:r>
            <a:r>
              <a:rPr lang="en-US" altLang="zh-CN" sz="2400" smtClean="0">
                <a:solidFill>
                  <a:srgbClr val="FF0000"/>
                </a:solidFill>
              </a:rPr>
              <a:t>]</a:t>
            </a:r>
            <a:r>
              <a:rPr lang="zh-CN" altLang="en-US" sz="2400" smtClean="0"/>
              <a:t>则表示元组</a:t>
            </a:r>
            <a:r>
              <a:rPr lang="en-US" altLang="zh-CN" sz="2400" i="1" smtClean="0"/>
              <a:t>t</a:t>
            </a:r>
            <a:r>
              <a:rPr lang="zh-CN" altLang="en-US" sz="2400" smtClean="0"/>
              <a:t>中相应于属性</a:t>
            </a:r>
            <a:r>
              <a:rPr lang="en-US" altLang="zh-CN" sz="2400" i="1" smtClean="0"/>
              <a:t>A</a:t>
            </a:r>
            <a:r>
              <a:rPr lang="en-US" altLang="zh-CN" sz="2400" i="1" baseline="-30000" smtClean="0"/>
              <a:t>i</a:t>
            </a:r>
            <a:r>
              <a:rPr lang="zh-CN" altLang="en-US" sz="2400" smtClean="0"/>
              <a:t>的一个分量</a:t>
            </a:r>
            <a:r>
              <a:rPr lang="zh-CN" altLang="en-US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880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专门的关系运算（续）</a:t>
            </a:r>
            <a:endParaRPr lang="en-US" altLang="zh-CN" sz="360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72400" cy="47529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t[A]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A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若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={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en-US" altLang="zh-CN" baseline="-30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A</a:t>
            </a:r>
            <a:r>
              <a:rPr lang="en-US" altLang="zh-CN" i="1" baseline="-30000" dirty="0" err="1" smtClean="0"/>
              <a:t>ik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，其中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en-US" altLang="zh-CN" baseline="-30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A</a:t>
            </a:r>
            <a:r>
              <a:rPr lang="en-US" altLang="zh-CN" i="1" baseline="-30000" dirty="0" err="1" smtClean="0"/>
              <a:t>ik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A</a:t>
            </a:r>
            <a:r>
              <a:rPr lang="en-US" altLang="zh-CN" baseline="-30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n</a:t>
            </a:r>
            <a:r>
              <a:rPr lang="zh-CN" altLang="en-US" dirty="0" smtClean="0"/>
              <a:t>中的一部分，则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称为属性列或属性组。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</a:t>
            </a:r>
            <a:r>
              <a:rPr lang="en-US" altLang="zh-CN" i="1" dirty="0" smtClean="0">
                <a:solidFill>
                  <a:srgbClr val="FF0000"/>
                </a:solidFill>
              </a:rPr>
              <a:t>t[A]</a:t>
            </a:r>
            <a:r>
              <a:rPr lang="en-US" altLang="zh-CN" dirty="0" smtClean="0"/>
              <a:t>=(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en-US" altLang="zh-CN" baseline="-30000" dirty="0" smtClean="0"/>
              <a:t>1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en-US" altLang="zh-CN" baseline="-30000" dirty="0" smtClean="0"/>
              <a:t>2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err="1" smtClean="0"/>
              <a:t>A</a:t>
            </a:r>
            <a:r>
              <a:rPr lang="en-US" altLang="zh-CN" i="1" baseline="-30000" dirty="0" err="1" smtClean="0"/>
              <a:t>ik</a:t>
            </a:r>
            <a:r>
              <a:rPr lang="en-US" altLang="zh-CN" dirty="0" smtClean="0"/>
              <a:t>])</a:t>
            </a:r>
            <a:r>
              <a:rPr lang="zh-CN" altLang="en-US" dirty="0" smtClean="0"/>
              <a:t>表示元组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在属性列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上诸分量的集合。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i="1" dirty="0" smtClean="0">
                <a:solidFill>
                  <a:srgbClr val="E02920"/>
                </a:solidFill>
              </a:rPr>
              <a:t>   </a:t>
            </a:r>
            <a:r>
              <a:rPr lang="en-US" altLang="zh-CN" i="1" dirty="0" smtClean="0">
                <a:solidFill>
                  <a:srgbClr val="E02920"/>
                </a:solidFill>
              </a:rPr>
              <a:t>A</a:t>
            </a:r>
            <a:r>
              <a:rPr lang="zh-CN" altLang="en-US" dirty="0" smtClean="0"/>
              <a:t>则表示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A</a:t>
            </a:r>
            <a:r>
              <a:rPr lang="en-US" altLang="zh-CN" baseline="-30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中去掉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en-US" altLang="zh-CN" baseline="-30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A</a:t>
            </a:r>
            <a:r>
              <a:rPr lang="en-US" altLang="zh-CN" i="1" baseline="-30000" dirty="0" err="1" smtClean="0"/>
              <a:t>ik</a:t>
            </a:r>
            <a:r>
              <a:rPr lang="en-US" altLang="zh-CN" dirty="0" smtClean="0"/>
              <a:t>}</a:t>
            </a:r>
            <a:r>
              <a:rPr lang="zh-CN" altLang="en-US" dirty="0" smtClean="0"/>
              <a:t>后剩余的属性组。 </a:t>
            </a: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3048000" y="1412875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1476375" y="47244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专门的关系运算（续）</a:t>
            </a:r>
            <a:endParaRPr lang="en-US" altLang="zh-CN" sz="360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71600"/>
            <a:ext cx="7772400" cy="41148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 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r 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s</a:t>
            </a:r>
            <a:endParaRPr lang="en-US" altLang="zh-CN" smtClean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i="1" smtClean="0"/>
              <a:t>    R</a:t>
            </a:r>
            <a:r>
              <a:rPr lang="zh-CN" altLang="en-US" smtClean="0"/>
              <a:t>为</a:t>
            </a:r>
            <a:r>
              <a:rPr lang="en-US" altLang="zh-CN" i="1" smtClean="0"/>
              <a:t>n</a:t>
            </a:r>
            <a:r>
              <a:rPr lang="zh-CN" altLang="en-US" smtClean="0"/>
              <a:t>目关系，</a:t>
            </a:r>
            <a:r>
              <a:rPr lang="en-US" altLang="zh-CN" i="1" smtClean="0"/>
              <a:t>S</a:t>
            </a:r>
            <a:r>
              <a:rPr lang="zh-CN" altLang="en-US" smtClean="0"/>
              <a:t>为</a:t>
            </a:r>
            <a:r>
              <a:rPr lang="en-US" altLang="zh-CN" i="1" smtClean="0"/>
              <a:t>m</a:t>
            </a:r>
            <a:r>
              <a:rPr lang="zh-CN" altLang="en-US" smtClean="0"/>
              <a:t>目关系。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r 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i="1" smtClean="0"/>
              <a:t>R</a:t>
            </a:r>
            <a:r>
              <a:rPr lang="zh-CN" altLang="en-US" smtClean="0"/>
              <a:t>，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s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i="1" smtClean="0"/>
              <a:t>S</a:t>
            </a:r>
            <a:r>
              <a:rPr lang="zh-CN" altLang="en-US" smtClean="0"/>
              <a:t>， </a:t>
            </a:r>
            <a:r>
              <a:rPr lang="en-US" altLang="zh-CN" i="1" smtClean="0">
                <a:solidFill>
                  <a:srgbClr val="E02920"/>
                </a:solidFill>
              </a:rPr>
              <a:t>t</a:t>
            </a:r>
            <a:r>
              <a:rPr lang="en-US" altLang="zh-CN" baseline="-30000" smtClean="0">
                <a:solidFill>
                  <a:srgbClr val="E02920"/>
                </a:solidFill>
              </a:rPr>
              <a:t>r </a:t>
            </a:r>
            <a:r>
              <a:rPr lang="en-US" altLang="zh-CN" i="1" smtClean="0">
                <a:solidFill>
                  <a:srgbClr val="E02920"/>
                </a:solidFill>
              </a:rPr>
              <a:t>t</a:t>
            </a:r>
            <a:r>
              <a:rPr lang="en-US" altLang="zh-CN" baseline="-30000" smtClean="0">
                <a:solidFill>
                  <a:srgbClr val="E02920"/>
                </a:solidFill>
              </a:rPr>
              <a:t>s</a:t>
            </a:r>
            <a:r>
              <a:rPr lang="zh-CN" altLang="en-US" smtClean="0"/>
              <a:t>称为元组的连接。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i="1" smtClean="0">
                <a:solidFill>
                  <a:srgbClr val="E02920"/>
                </a:solidFill>
              </a:rPr>
              <a:t>t</a:t>
            </a:r>
            <a:r>
              <a:rPr lang="en-US" altLang="zh-CN" baseline="-30000" smtClean="0">
                <a:solidFill>
                  <a:srgbClr val="E02920"/>
                </a:solidFill>
              </a:rPr>
              <a:t>r </a:t>
            </a:r>
            <a:r>
              <a:rPr lang="en-US" altLang="zh-CN" i="1" smtClean="0">
                <a:solidFill>
                  <a:srgbClr val="E02920"/>
                </a:solidFill>
              </a:rPr>
              <a:t>t</a:t>
            </a:r>
            <a:r>
              <a:rPr lang="en-US" altLang="zh-CN" baseline="-30000" smtClean="0">
                <a:solidFill>
                  <a:srgbClr val="E02920"/>
                </a:solidFill>
              </a:rPr>
              <a:t>s</a:t>
            </a:r>
            <a:r>
              <a:rPr lang="zh-CN" altLang="en-US" smtClean="0"/>
              <a:t>是一个</a:t>
            </a:r>
            <a:r>
              <a:rPr lang="en-US" altLang="zh-CN" i="1" smtClean="0"/>
              <a:t>n</a:t>
            </a:r>
            <a:r>
              <a:rPr lang="en-US" altLang="zh-CN" smtClean="0"/>
              <a:t> + </a:t>
            </a:r>
            <a:r>
              <a:rPr lang="en-US" altLang="zh-CN" i="1" smtClean="0"/>
              <a:t>m</a:t>
            </a:r>
            <a:r>
              <a:rPr lang="zh-CN" altLang="en-US" smtClean="0"/>
              <a:t>列的元组，前</a:t>
            </a:r>
            <a:r>
              <a:rPr lang="en-US" altLang="zh-CN" i="1" smtClean="0"/>
              <a:t>n</a:t>
            </a:r>
            <a:r>
              <a:rPr lang="zh-CN" altLang="en-US" smtClean="0"/>
              <a:t>个分量为</a:t>
            </a:r>
            <a:r>
              <a:rPr lang="en-US" altLang="zh-CN" i="1" smtClean="0"/>
              <a:t>R</a:t>
            </a:r>
            <a:r>
              <a:rPr lang="zh-CN" altLang="en-US" smtClean="0"/>
              <a:t>中的一个</a:t>
            </a:r>
            <a:r>
              <a:rPr lang="en-US" altLang="zh-CN" i="1" smtClean="0"/>
              <a:t>n</a:t>
            </a:r>
            <a:r>
              <a:rPr lang="zh-CN" altLang="en-US" smtClean="0"/>
              <a:t>元组，后</a:t>
            </a:r>
            <a:r>
              <a:rPr lang="en-US" altLang="zh-CN" i="1" smtClean="0"/>
              <a:t>m</a:t>
            </a:r>
            <a:r>
              <a:rPr lang="zh-CN" altLang="en-US" smtClean="0"/>
              <a:t>个分量为</a:t>
            </a:r>
            <a:r>
              <a:rPr lang="en-US" altLang="zh-CN" i="1" smtClean="0"/>
              <a:t>S</a:t>
            </a:r>
            <a:r>
              <a:rPr lang="zh-CN" altLang="en-US" smtClean="0"/>
              <a:t>中的一个</a:t>
            </a:r>
            <a:r>
              <a:rPr lang="en-US" altLang="zh-CN" i="1" smtClean="0"/>
              <a:t>m</a:t>
            </a:r>
            <a:r>
              <a:rPr lang="zh-CN" altLang="en-US" smtClean="0"/>
              <a:t>元组。 </a:t>
            </a:r>
          </a:p>
        </p:txBody>
      </p:sp>
      <p:sp>
        <p:nvSpPr>
          <p:cNvPr id="80900" name="Freeform 4"/>
          <p:cNvSpPr>
            <a:spLocks/>
          </p:cNvSpPr>
          <p:nvPr/>
        </p:nvSpPr>
        <p:spPr bwMode="auto">
          <a:xfrm>
            <a:off x="2028825" y="1484313"/>
            <a:ext cx="311150" cy="147637"/>
          </a:xfrm>
          <a:custGeom>
            <a:avLst/>
            <a:gdLst>
              <a:gd name="T0" fmla="*/ 0 w 196"/>
              <a:gd name="T1" fmla="*/ 2147483647 h 82"/>
              <a:gd name="T2" fmla="*/ 2147483647 w 196"/>
              <a:gd name="T3" fmla="*/ 2147483647 h 82"/>
              <a:gd name="T4" fmla="*/ 2147483647 w 196"/>
              <a:gd name="T5" fmla="*/ 2147483647 h 82"/>
              <a:gd name="T6" fmla="*/ 2147483647 w 196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82"/>
              <a:gd name="T14" fmla="*/ 196 w 196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1" name="Freeform 5"/>
          <p:cNvSpPr>
            <a:spLocks/>
          </p:cNvSpPr>
          <p:nvPr/>
        </p:nvSpPr>
        <p:spPr bwMode="auto">
          <a:xfrm>
            <a:off x="3563938" y="2794000"/>
            <a:ext cx="311150" cy="130175"/>
          </a:xfrm>
          <a:custGeom>
            <a:avLst/>
            <a:gdLst>
              <a:gd name="T0" fmla="*/ 0 w 196"/>
              <a:gd name="T1" fmla="*/ 2147483647 h 82"/>
              <a:gd name="T2" fmla="*/ 2147483647 w 196"/>
              <a:gd name="T3" fmla="*/ 2147483647 h 82"/>
              <a:gd name="T4" fmla="*/ 2147483647 w 196"/>
              <a:gd name="T5" fmla="*/ 2147483647 h 82"/>
              <a:gd name="T6" fmla="*/ 2147483647 w 196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82"/>
              <a:gd name="T14" fmla="*/ 196 w 196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rgbClr val="E029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2" name="Freeform 6"/>
          <p:cNvSpPr>
            <a:spLocks/>
          </p:cNvSpPr>
          <p:nvPr/>
        </p:nvSpPr>
        <p:spPr bwMode="auto">
          <a:xfrm>
            <a:off x="1524000" y="3370263"/>
            <a:ext cx="311150" cy="130175"/>
          </a:xfrm>
          <a:custGeom>
            <a:avLst/>
            <a:gdLst>
              <a:gd name="T0" fmla="*/ 0 w 196"/>
              <a:gd name="T1" fmla="*/ 2147483647 h 82"/>
              <a:gd name="T2" fmla="*/ 2147483647 w 196"/>
              <a:gd name="T3" fmla="*/ 2147483647 h 82"/>
              <a:gd name="T4" fmla="*/ 2147483647 w 196"/>
              <a:gd name="T5" fmla="*/ 2147483647 h 82"/>
              <a:gd name="T6" fmla="*/ 2147483647 w 196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82"/>
              <a:gd name="T14" fmla="*/ 196 w 196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rgbClr val="E029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专门的关系运算（续）</a:t>
            </a:r>
            <a:endParaRPr lang="en-US" altLang="zh-CN" sz="360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）象集</a:t>
            </a:r>
            <a:r>
              <a:rPr lang="en-US" altLang="zh-CN" i="1" smtClean="0"/>
              <a:t>Z</a:t>
            </a:r>
            <a:r>
              <a:rPr lang="en-US" altLang="zh-CN" baseline="-30000" smtClean="0"/>
              <a:t>x</a:t>
            </a:r>
            <a:endParaRPr lang="en-US" altLang="zh-CN" smtClean="0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</a:t>
            </a:r>
            <a:r>
              <a:rPr lang="zh-CN" altLang="en-US" smtClean="0"/>
              <a:t>给定一个关系</a:t>
            </a:r>
            <a:r>
              <a:rPr lang="en-US" altLang="zh-CN" i="1" smtClean="0"/>
              <a:t>R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zh-CN" altLang="en-US" smtClean="0"/>
              <a:t>），</a:t>
            </a:r>
            <a:r>
              <a:rPr lang="en-US" altLang="zh-CN" i="1" smtClean="0"/>
              <a:t>X</a:t>
            </a:r>
            <a:r>
              <a:rPr lang="zh-CN" altLang="en-US" smtClean="0"/>
              <a:t>和</a:t>
            </a:r>
            <a:r>
              <a:rPr lang="en-US" altLang="zh-CN" i="1" smtClean="0"/>
              <a:t>Z</a:t>
            </a:r>
            <a:r>
              <a:rPr lang="zh-CN" altLang="en-US" smtClean="0"/>
              <a:t>为属性组。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当</a:t>
            </a:r>
            <a:r>
              <a:rPr lang="en-US" altLang="zh-CN" i="1" smtClean="0"/>
              <a:t>t</a:t>
            </a:r>
            <a:r>
              <a:rPr lang="en-US" altLang="zh-CN" smtClean="0"/>
              <a:t>[</a:t>
            </a:r>
            <a:r>
              <a:rPr lang="en-US" altLang="zh-CN" i="1" smtClean="0"/>
              <a:t>X</a:t>
            </a:r>
            <a:r>
              <a:rPr lang="en-US" altLang="zh-CN" smtClean="0"/>
              <a:t>]=</a:t>
            </a:r>
            <a:r>
              <a:rPr lang="en-US" altLang="zh-CN" i="1" smtClean="0"/>
              <a:t>x</a:t>
            </a:r>
            <a:r>
              <a:rPr lang="zh-CN" altLang="en-US" smtClean="0"/>
              <a:t>时，</a:t>
            </a:r>
            <a:r>
              <a:rPr lang="en-US" altLang="zh-CN" i="1" smtClean="0"/>
              <a:t>x</a:t>
            </a:r>
            <a:r>
              <a:rPr lang="zh-CN" altLang="en-US" smtClean="0"/>
              <a:t>在</a:t>
            </a:r>
            <a:r>
              <a:rPr lang="en-US" altLang="zh-CN" i="1" smtClean="0"/>
              <a:t>R</a:t>
            </a:r>
            <a:r>
              <a:rPr lang="zh-CN" altLang="en-US" smtClean="0"/>
              <a:t>中的</a:t>
            </a:r>
            <a:r>
              <a:rPr lang="zh-CN" altLang="en-US" smtClean="0">
                <a:solidFill>
                  <a:schemeClr val="hlink"/>
                </a:solidFill>
              </a:rPr>
              <a:t>象集</a:t>
            </a:r>
            <a:r>
              <a:rPr lang="zh-CN" altLang="en-US" smtClean="0"/>
              <a:t>（</a:t>
            </a:r>
            <a:r>
              <a:rPr lang="en-US" altLang="zh-CN" smtClean="0"/>
              <a:t>Images Set</a:t>
            </a:r>
            <a:r>
              <a:rPr lang="zh-CN" altLang="en-US" smtClean="0"/>
              <a:t>）为：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           </a:t>
            </a:r>
            <a:r>
              <a:rPr lang="en-US" altLang="zh-CN" i="1" smtClean="0">
                <a:solidFill>
                  <a:srgbClr val="E02920"/>
                </a:solidFill>
              </a:rPr>
              <a:t>Z</a:t>
            </a:r>
            <a:r>
              <a:rPr lang="en-US" altLang="zh-CN" baseline="-30000" smtClean="0">
                <a:solidFill>
                  <a:srgbClr val="E02920"/>
                </a:solidFill>
              </a:rPr>
              <a:t>x</a:t>
            </a:r>
            <a:r>
              <a:rPr lang="en-US" altLang="zh-CN" smtClean="0"/>
              <a:t>={</a:t>
            </a:r>
            <a:r>
              <a:rPr lang="en-US" altLang="zh-CN" i="1" smtClean="0"/>
              <a:t>t</a:t>
            </a:r>
            <a:r>
              <a:rPr lang="en-US" altLang="zh-CN" smtClean="0"/>
              <a:t>[</a:t>
            </a:r>
            <a:r>
              <a:rPr lang="en-US" altLang="zh-CN" i="1" smtClean="0"/>
              <a:t>Z</a:t>
            </a:r>
            <a:r>
              <a:rPr lang="en-US" altLang="zh-CN" smtClean="0"/>
              <a:t>]|</a:t>
            </a:r>
            <a:r>
              <a:rPr lang="en-US" altLang="zh-CN" i="1" smtClean="0"/>
              <a:t>t 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i="1" smtClean="0"/>
              <a:t>R</a:t>
            </a:r>
            <a:r>
              <a:rPr lang="zh-CN" altLang="en-US" smtClean="0"/>
              <a:t>，</a:t>
            </a:r>
            <a:r>
              <a:rPr lang="en-US" altLang="zh-CN" i="1" smtClean="0"/>
              <a:t>t</a:t>
            </a:r>
            <a:r>
              <a:rPr lang="en-US" altLang="zh-CN" smtClean="0"/>
              <a:t>[</a:t>
            </a:r>
            <a:r>
              <a:rPr lang="en-US" altLang="zh-CN" i="1" smtClean="0"/>
              <a:t>X</a:t>
            </a:r>
            <a:r>
              <a:rPr lang="en-US" altLang="zh-CN" smtClean="0"/>
              <a:t>]=</a:t>
            </a:r>
            <a:r>
              <a:rPr lang="en-US" altLang="zh-CN" i="1" smtClean="0"/>
              <a:t>x</a:t>
            </a:r>
            <a:r>
              <a:rPr lang="en-US" altLang="zh-CN" smtClean="0"/>
              <a:t>}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	</a:t>
            </a:r>
            <a:r>
              <a:rPr lang="zh-CN" altLang="en-US" smtClean="0"/>
              <a:t>它表示</a:t>
            </a:r>
            <a:r>
              <a:rPr lang="en-US" altLang="zh-CN" i="1" smtClean="0"/>
              <a:t>R</a:t>
            </a:r>
            <a:r>
              <a:rPr lang="zh-CN" altLang="en-US" smtClean="0"/>
              <a:t>中属性组</a:t>
            </a:r>
            <a:r>
              <a:rPr lang="en-US" altLang="zh-CN" i="1" smtClean="0"/>
              <a:t>X</a:t>
            </a:r>
            <a:r>
              <a:rPr lang="zh-CN" altLang="en-US" smtClean="0"/>
              <a:t>上值为</a:t>
            </a:r>
            <a:r>
              <a:rPr lang="en-US" altLang="zh-CN" i="1" smtClean="0"/>
              <a:t>x</a:t>
            </a:r>
            <a:r>
              <a:rPr lang="zh-CN" altLang="en-US" smtClean="0"/>
              <a:t>的诸元组在</a:t>
            </a:r>
            <a:r>
              <a:rPr lang="en-US" altLang="zh-CN" i="1" smtClean="0"/>
              <a:t>Z</a:t>
            </a:r>
            <a:r>
              <a:rPr lang="zh-CN" altLang="en-US" smtClean="0"/>
              <a:t>上分量的集合 </a:t>
            </a:r>
          </a:p>
        </p:txBody>
      </p:sp>
    </p:spTree>
    <p:extLst>
      <p:ext uri="{BB962C8B-B14F-4D97-AF65-F5344CB8AC3E}">
        <p14:creationId xmlns:p14="http://schemas.microsoft.com/office/powerpoint/2010/main" val="1883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专门的关系运算（续）</a:t>
            </a:r>
            <a:endParaRPr lang="en-US" altLang="zh-CN" sz="360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1600200"/>
            <a:ext cx="4186238" cy="4495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i="1" smtClean="0"/>
              <a:t>x</a:t>
            </a:r>
            <a:r>
              <a:rPr lang="en-US" altLang="zh-CN" sz="2400" baseline="-30000" smtClean="0"/>
              <a:t>1</a:t>
            </a:r>
            <a:r>
              <a:rPr lang="zh-CN" altLang="en-US" sz="2400" smtClean="0"/>
              <a:t>在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中的象集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 smtClean="0"/>
              <a:t>    </a:t>
            </a:r>
            <a:r>
              <a:rPr lang="en-US" altLang="zh-CN" sz="2400" i="1" smtClean="0">
                <a:solidFill>
                  <a:srgbClr val="E02920"/>
                </a:solidFill>
              </a:rPr>
              <a:t>Z</a:t>
            </a:r>
            <a:r>
              <a:rPr lang="en-US" altLang="zh-CN" sz="2400" baseline="-30000" smtClean="0">
                <a:solidFill>
                  <a:srgbClr val="E02920"/>
                </a:solidFill>
              </a:rPr>
              <a:t>x1</a:t>
            </a:r>
            <a:r>
              <a:rPr lang="en-US" altLang="zh-CN" sz="2400" i="1" smtClean="0"/>
              <a:t> </a:t>
            </a:r>
            <a:r>
              <a:rPr lang="en-US" altLang="zh-CN" sz="2400" smtClean="0"/>
              <a:t>={</a:t>
            </a:r>
            <a:r>
              <a:rPr lang="en-US" altLang="zh-CN" sz="2400" i="1" smtClean="0"/>
              <a:t>Z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Z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Z</a:t>
            </a:r>
            <a:r>
              <a:rPr lang="en-US" altLang="zh-CN" sz="2400" baseline="-25000" smtClean="0"/>
              <a:t>3</a:t>
            </a:r>
            <a:r>
              <a:rPr lang="en-US" altLang="zh-CN" sz="2400" smtClean="0"/>
              <a:t>}</a:t>
            </a:r>
            <a:r>
              <a:rPr lang="zh-CN" altLang="en-US" sz="2400" smtClean="0"/>
              <a:t>，</a:t>
            </a:r>
            <a:endParaRPr lang="zh-CN" altLang="en-US" sz="2400" i="1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 smtClean="0"/>
              <a:t>x</a:t>
            </a:r>
            <a:r>
              <a:rPr lang="en-US" altLang="zh-CN" sz="2400" baseline="-30000" smtClean="0"/>
              <a:t>2</a:t>
            </a:r>
            <a:r>
              <a:rPr lang="zh-CN" altLang="en-US" sz="2400" smtClean="0"/>
              <a:t>在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中的象集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 smtClean="0"/>
              <a:t>    </a:t>
            </a:r>
            <a:r>
              <a:rPr lang="en-US" altLang="zh-CN" sz="2400" i="1" smtClean="0">
                <a:solidFill>
                  <a:srgbClr val="E02920"/>
                </a:solidFill>
              </a:rPr>
              <a:t>Z</a:t>
            </a:r>
            <a:r>
              <a:rPr lang="en-US" altLang="zh-CN" sz="2400" baseline="-30000" smtClean="0">
                <a:solidFill>
                  <a:srgbClr val="E02920"/>
                </a:solidFill>
              </a:rPr>
              <a:t>x2</a:t>
            </a:r>
            <a:r>
              <a:rPr lang="en-US" altLang="zh-CN" sz="2400" i="1" smtClean="0"/>
              <a:t> </a:t>
            </a:r>
            <a:r>
              <a:rPr lang="en-US" altLang="zh-CN" sz="2400" smtClean="0"/>
              <a:t>={</a:t>
            </a:r>
            <a:r>
              <a:rPr lang="en-US" altLang="zh-CN" sz="2400" i="1" smtClean="0"/>
              <a:t>Z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Z</a:t>
            </a:r>
            <a:r>
              <a:rPr lang="en-US" altLang="zh-CN" sz="2400" baseline="-25000" smtClean="0"/>
              <a:t>3</a:t>
            </a:r>
            <a:r>
              <a:rPr lang="en-US" altLang="zh-CN" sz="2400" smtClean="0"/>
              <a:t>}</a:t>
            </a:r>
            <a:r>
              <a:rPr lang="zh-CN" altLang="en-US" sz="2400" smtClean="0"/>
              <a:t>，</a:t>
            </a:r>
            <a:endParaRPr lang="zh-CN" altLang="en-US" sz="2400" i="1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 smtClean="0"/>
              <a:t>x</a:t>
            </a:r>
            <a:r>
              <a:rPr lang="en-US" altLang="zh-CN" sz="2400" baseline="-30000" smtClean="0"/>
              <a:t>3</a:t>
            </a:r>
            <a:r>
              <a:rPr lang="zh-CN" altLang="en-US" sz="2400" smtClean="0"/>
              <a:t>在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中的象集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 smtClean="0"/>
              <a:t>    </a:t>
            </a:r>
            <a:r>
              <a:rPr lang="en-US" altLang="zh-CN" sz="2400" i="1" smtClean="0">
                <a:solidFill>
                  <a:srgbClr val="E02920"/>
                </a:solidFill>
              </a:rPr>
              <a:t>Z</a:t>
            </a:r>
            <a:r>
              <a:rPr lang="en-US" altLang="zh-CN" sz="2400" baseline="-30000" smtClean="0">
                <a:solidFill>
                  <a:srgbClr val="E02920"/>
                </a:solidFill>
              </a:rPr>
              <a:t>x3</a:t>
            </a:r>
            <a:r>
              <a:rPr lang="en-US" altLang="zh-CN" sz="2400" smtClean="0"/>
              <a:t>={</a:t>
            </a:r>
            <a:r>
              <a:rPr lang="en-US" altLang="zh-CN" sz="2400" i="1" smtClean="0"/>
              <a:t>Z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Z</a:t>
            </a:r>
            <a:r>
              <a:rPr lang="en-US" altLang="zh-CN" sz="2400" baseline="-25000" smtClean="0"/>
              <a:t>3</a:t>
            </a:r>
            <a:r>
              <a:rPr lang="en-US" altLang="zh-CN" sz="2400" smtClean="0"/>
              <a:t>}</a:t>
            </a:r>
          </a:p>
        </p:txBody>
      </p:sp>
      <p:pic>
        <p:nvPicPr>
          <p:cNvPr id="82948" name="Picture 4" descr="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2408237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616075" y="5588000"/>
            <a:ext cx="1177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象集举例 </a:t>
            </a:r>
          </a:p>
        </p:txBody>
      </p:sp>
    </p:spTree>
    <p:extLst>
      <p:ext uri="{BB962C8B-B14F-4D97-AF65-F5344CB8AC3E}">
        <p14:creationId xmlns:p14="http://schemas.microsoft.com/office/powerpoint/2010/main" val="34163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选择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843837" cy="4618037"/>
          </a:xfrm>
        </p:spPr>
        <p:txBody>
          <a:bodyPr/>
          <a:lstStyle/>
          <a:p>
            <a:pPr marL="415925" indent="-285750" algn="just"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C00000"/>
                </a:solidFill>
              </a:rPr>
              <a:t>在关系</a:t>
            </a:r>
            <a:r>
              <a:rPr lang="en-US" altLang="zh-CN" sz="2600" b="1" i="1" dirty="0">
                <a:solidFill>
                  <a:srgbClr val="C00000"/>
                </a:solidFill>
              </a:rPr>
              <a:t>R</a:t>
            </a:r>
            <a:r>
              <a:rPr lang="zh-CN" altLang="en-US" sz="2600" b="1" dirty="0">
                <a:solidFill>
                  <a:srgbClr val="C00000"/>
                </a:solidFill>
              </a:rPr>
              <a:t>中选择满足给定条件的诸元组</a:t>
            </a:r>
          </a:p>
          <a:p>
            <a:pPr marL="742950" lvl="1" indent="-28575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           </a:t>
            </a:r>
            <a:r>
              <a:rPr lang="en-US" altLang="zh-CN" sz="2200" dirty="0" err="1"/>
              <a:t>σ</a:t>
            </a:r>
            <a:r>
              <a:rPr lang="en-US" altLang="zh-CN" sz="2200" baseline="-30000" dirty="0" err="1"/>
              <a:t>F</a:t>
            </a:r>
            <a:r>
              <a:rPr lang="en-US" altLang="zh-CN" sz="2200" dirty="0"/>
              <a:t>(</a:t>
            </a:r>
            <a:r>
              <a:rPr lang="en-US" altLang="zh-CN" sz="2200" i="1" dirty="0"/>
              <a:t>R</a:t>
            </a:r>
            <a:r>
              <a:rPr lang="en-US" altLang="zh-CN" sz="2200" dirty="0"/>
              <a:t>) = {</a:t>
            </a:r>
            <a:r>
              <a:rPr lang="en-US" altLang="zh-CN" sz="2200" i="1" dirty="0" err="1"/>
              <a:t>t</a:t>
            </a:r>
            <a:r>
              <a:rPr lang="en-US" altLang="zh-CN" sz="2200" dirty="0" err="1"/>
              <a:t>|</a:t>
            </a:r>
            <a:r>
              <a:rPr lang="en-US" altLang="zh-CN" sz="2200" i="1" dirty="0" err="1"/>
              <a:t>t</a:t>
            </a:r>
            <a:r>
              <a:rPr lang="en-US" altLang="zh-CN" sz="2200" dirty="0" err="1">
                <a:sym typeface="Symbol" panose="05050102010706020507" pitchFamily="18" charset="2"/>
              </a:rPr>
              <a:t></a:t>
            </a:r>
            <a:r>
              <a:rPr lang="en-US" altLang="zh-CN" sz="2200" i="1" dirty="0" err="1"/>
              <a:t>R</a:t>
            </a:r>
            <a:r>
              <a:rPr lang="en-US" altLang="zh-CN" sz="2200" dirty="0" err="1"/>
              <a:t>∧</a:t>
            </a:r>
            <a:r>
              <a:rPr lang="en-US" altLang="zh-CN" sz="2200" i="1" dirty="0" err="1"/>
              <a:t>F</a:t>
            </a:r>
            <a:r>
              <a:rPr lang="en-US" altLang="zh-CN" sz="2200" dirty="0"/>
              <a:t>(</a:t>
            </a:r>
            <a:r>
              <a:rPr lang="en-US" altLang="zh-CN" sz="2200" i="1" dirty="0"/>
              <a:t>t</a:t>
            </a:r>
            <a:r>
              <a:rPr lang="en-US" altLang="zh-CN" sz="2200" dirty="0"/>
              <a:t>)= '</a:t>
            </a:r>
            <a:r>
              <a:rPr lang="zh-CN" altLang="en-US" sz="2200" dirty="0"/>
              <a:t>真</a:t>
            </a:r>
            <a:r>
              <a:rPr lang="en-US" altLang="zh-CN" sz="2200" dirty="0"/>
              <a:t>'}</a:t>
            </a:r>
          </a:p>
          <a:p>
            <a:pPr marL="742950" lvl="1" indent="-28575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/>
          </a:p>
          <a:p>
            <a:pPr marL="742950" lvl="1" indent="-285750" algn="just" eaLnBrk="1" hangingPunct="1">
              <a:lnSpc>
                <a:spcPct val="90000"/>
              </a:lnSpc>
            </a:pPr>
            <a:r>
              <a:rPr lang="en-US" altLang="zh-CN" sz="2200" b="1" dirty="0">
                <a:solidFill>
                  <a:srgbClr val="C00000"/>
                </a:solidFill>
              </a:rPr>
              <a:t>F</a:t>
            </a:r>
            <a:r>
              <a:rPr lang="zh-CN" altLang="en-US" sz="2200" b="1" dirty="0">
                <a:solidFill>
                  <a:srgbClr val="C00000"/>
                </a:solidFill>
              </a:rPr>
              <a:t>：选择条件</a:t>
            </a:r>
            <a:r>
              <a:rPr lang="zh-CN" altLang="en-US" sz="2200" dirty="0"/>
              <a:t>，是一个逻辑表达式，基本形式为：</a:t>
            </a:r>
          </a:p>
          <a:p>
            <a:pPr marL="742950" lvl="1" indent="-28575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       </a:t>
            </a:r>
            <a:r>
              <a:rPr lang="en-US" altLang="zh-CN" sz="2200" dirty="0"/>
              <a:t>[</a:t>
            </a:r>
            <a:r>
              <a:rPr lang="en-US" altLang="zh-CN" sz="2200" dirty="0">
                <a:sym typeface="Symbol" panose="05050102010706020507" pitchFamily="18" charset="2"/>
              </a:rPr>
              <a:t>( ]</a:t>
            </a:r>
            <a:r>
              <a:rPr lang="en-US" altLang="zh-CN" sz="2200" dirty="0"/>
              <a:t> </a:t>
            </a:r>
            <a:r>
              <a:rPr lang="en-US" altLang="zh-CN" sz="2200" i="1" dirty="0"/>
              <a:t>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θ</a:t>
            </a:r>
            <a:r>
              <a:rPr lang="en-US" altLang="zh-CN" sz="2200" i="1" dirty="0"/>
              <a:t>Y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 [ )][</a:t>
            </a:r>
            <a:r>
              <a:rPr lang="en-US" altLang="zh-CN" sz="2200" i="1" dirty="0"/>
              <a:t>φ </a:t>
            </a:r>
            <a:r>
              <a:rPr lang="en-US" altLang="zh-CN" sz="2200" dirty="0"/>
              <a:t>[</a:t>
            </a:r>
            <a:r>
              <a:rPr lang="en-US" altLang="zh-CN" sz="2200" dirty="0">
                <a:sym typeface="Symbol" panose="05050102010706020507" pitchFamily="18" charset="2"/>
              </a:rPr>
              <a:t>( ]</a:t>
            </a:r>
            <a:r>
              <a:rPr lang="en-US" altLang="zh-CN" sz="2200" i="1" dirty="0"/>
              <a:t> 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θ</a:t>
            </a:r>
            <a:r>
              <a:rPr lang="en-US" altLang="zh-CN" sz="2200" i="1" dirty="0"/>
              <a:t>Y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 [ )]]…</a:t>
            </a:r>
          </a:p>
          <a:p>
            <a:pPr marL="1162050" lvl="2" indent="-228600" algn="just" eaLnBrk="1" hangingPunct="1">
              <a:lnSpc>
                <a:spcPct val="90000"/>
              </a:lnSpc>
            </a:pPr>
            <a:r>
              <a:rPr lang="en-US" altLang="zh-CN" sz="2000" dirty="0"/>
              <a:t>θ</a:t>
            </a:r>
            <a:r>
              <a:rPr lang="zh-CN" altLang="en-US" sz="2000" dirty="0"/>
              <a:t>：比较运算符（＞，≥，＜，≤，＝或</a:t>
            </a:r>
            <a:r>
              <a:rPr lang="en-US" altLang="zh-CN" sz="2000" dirty="0"/>
              <a:t>&lt;&gt;</a:t>
            </a:r>
            <a:r>
              <a:rPr lang="zh-CN" altLang="en-US" sz="2000" dirty="0"/>
              <a:t>）</a:t>
            </a:r>
          </a:p>
          <a:p>
            <a:pPr marL="1162050" lvl="2" indent="-228600" algn="just" eaLnBrk="1" hangingPunct="1">
              <a:lnSpc>
                <a:spcPct val="90000"/>
              </a:lnSpc>
            </a:pPr>
            <a:r>
              <a:rPr lang="en-US" altLang="zh-CN" sz="2000" dirty="0"/>
              <a:t>X</a:t>
            </a:r>
            <a:r>
              <a:rPr lang="en-US" altLang="zh-CN" baseline="-25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Y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等：属性名、常量、简单函数；</a:t>
            </a:r>
            <a:r>
              <a:rPr lang="zh-CN" altLang="en-US" sz="2000" b="1" dirty="0">
                <a:solidFill>
                  <a:srgbClr val="0409BB"/>
                </a:solidFill>
              </a:rPr>
              <a:t>属性名也可以用它的序号来代替；</a:t>
            </a:r>
          </a:p>
          <a:p>
            <a:pPr marL="1162050" lvl="2" indent="-228600" algn="just" eaLnBrk="1" hangingPunct="1">
              <a:lnSpc>
                <a:spcPct val="90000"/>
              </a:lnSpc>
            </a:pPr>
            <a:r>
              <a:rPr lang="en-US" altLang="zh-CN" sz="2000" dirty="0"/>
              <a:t>φ</a:t>
            </a:r>
            <a:r>
              <a:rPr lang="zh-CN" altLang="en-US" sz="2000" dirty="0"/>
              <a:t>：逻辑运算符（∧或∨）</a:t>
            </a:r>
          </a:p>
          <a:p>
            <a:pPr marL="1162050" lvl="2" indent="-228600" algn="just" eaLnBrk="1" hangingPunct="1">
              <a:lnSpc>
                <a:spcPct val="90000"/>
              </a:lnSpc>
            </a:pPr>
            <a:r>
              <a:rPr lang="en-US" altLang="zh-CN" sz="2000" dirty="0"/>
              <a:t>[ ]</a:t>
            </a:r>
            <a:r>
              <a:rPr lang="zh-CN" altLang="en-US" sz="2000" dirty="0"/>
              <a:t>：表示任选项</a:t>
            </a:r>
          </a:p>
          <a:p>
            <a:pPr marL="1162050" lvl="2" indent="-228600" algn="just" eaLnBrk="1" hangingPunct="1">
              <a:lnSpc>
                <a:spcPct val="90000"/>
              </a:lnSpc>
            </a:pPr>
            <a:r>
              <a:rPr lang="en-US" altLang="zh-CN" sz="2000" dirty="0"/>
              <a:t>…</a:t>
            </a:r>
            <a:r>
              <a:rPr lang="zh-CN" altLang="en-US" sz="2000" dirty="0"/>
              <a:t>：表示上述格式可以重复下去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54150"/>
            <a:ext cx="4607302" cy="14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2.1  </a:t>
            </a:r>
            <a:r>
              <a:rPr lang="zh-CN" altLang="en-US" sz="3600" smtClean="0"/>
              <a:t>关系数据结构及形式化定义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98550"/>
            <a:ext cx="7570788" cy="5170488"/>
          </a:xfrm>
        </p:spPr>
        <p:txBody>
          <a:bodyPr/>
          <a:lstStyle/>
          <a:p>
            <a:pPr marL="0" indent="0" eaLnBrk="1" hangingPunct="1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2.1.1  </a:t>
            </a:r>
            <a:r>
              <a:rPr lang="zh-CN" altLang="en-US" dirty="0" smtClean="0">
                <a:solidFill>
                  <a:srgbClr val="00B050"/>
                </a:solidFill>
                <a:latin typeface="宋体" panose="02010600030101010101" pitchFamily="2" charset="-122"/>
              </a:rPr>
              <a:t>关系</a:t>
            </a:r>
          </a:p>
          <a:p>
            <a:pPr marL="0" indent="0" eaLnBrk="1" hangingPunct="1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2.1.2  </a:t>
            </a:r>
            <a:r>
              <a:rPr lang="zh-CN" altLang="en-US" dirty="0" smtClean="0"/>
              <a:t>关系模式</a:t>
            </a:r>
            <a:endParaRPr lang="zh-CN" altLang="en-US" dirty="0" smtClean="0"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2.1.3  </a:t>
            </a:r>
            <a:r>
              <a:rPr lang="zh-CN" altLang="en-US" dirty="0" smtClean="0"/>
              <a:t>关系数据库</a:t>
            </a:r>
            <a:endParaRPr lang="en-US" altLang="zh-CN" dirty="0" smtClean="0"/>
          </a:p>
          <a:p>
            <a:pPr marL="0" indent="0" eaLnBrk="1" hangingPunct="1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2.1.4   </a:t>
            </a:r>
            <a:r>
              <a:rPr lang="zh-CN" altLang="en-US" dirty="0" smtClean="0"/>
              <a:t>关系模型的存储结构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1772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示例数据库</a:t>
            </a:r>
          </a:p>
        </p:txBody>
      </p:sp>
      <p:grpSp>
        <p:nvGrpSpPr>
          <p:cNvPr id="78851" name="Group 89"/>
          <p:cNvGrpSpPr/>
          <p:nvPr/>
        </p:nvGrpSpPr>
        <p:grpSpPr bwMode="auto">
          <a:xfrm>
            <a:off x="3203848" y="2348880"/>
            <a:ext cx="5848350" cy="3657600"/>
            <a:chOff x="1056" y="1104"/>
            <a:chExt cx="3684" cy="2304"/>
          </a:xfrm>
        </p:grpSpPr>
        <p:grpSp>
          <p:nvGrpSpPr>
            <p:cNvPr id="78859" name="Group 88"/>
            <p:cNvGrpSpPr/>
            <p:nvPr/>
          </p:nvGrpSpPr>
          <p:grpSpPr bwMode="auto">
            <a:xfrm>
              <a:off x="1060" y="1108"/>
              <a:ext cx="3680" cy="2296"/>
              <a:chOff x="1060" y="1108"/>
              <a:chExt cx="3680" cy="2296"/>
            </a:xfrm>
          </p:grpSpPr>
          <p:grpSp>
            <p:nvGrpSpPr>
              <p:cNvPr id="78861" name="Group 5"/>
              <p:cNvGrpSpPr/>
              <p:nvPr/>
            </p:nvGrpSpPr>
            <p:grpSpPr bwMode="auto">
              <a:xfrm>
                <a:off x="1060" y="1108"/>
                <a:ext cx="732" cy="526"/>
                <a:chOff x="0" y="0"/>
                <a:chExt cx="513" cy="422"/>
              </a:xfrm>
            </p:grpSpPr>
            <p:sp>
              <p:nvSpPr>
                <p:cNvPr id="78934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7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anose="02020603050405020304" charset="0"/>
                    </a:rPr>
                    <a:t>学  号</a:t>
                  </a:r>
                  <a:endParaRPr kumimoji="1" lang="zh-CN" altLang="en-US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r>
                    <a:rPr kumimoji="1" lang="en-US" altLang="zh-CN" sz="2000" b="1">
                      <a:latin typeface="Times New Roman" panose="02020603050405020304" charset="0"/>
                    </a:rPr>
                    <a:t>Sno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35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3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2" name="Group 8"/>
              <p:cNvGrpSpPr/>
              <p:nvPr/>
            </p:nvGrpSpPr>
            <p:grpSpPr bwMode="auto">
              <a:xfrm>
                <a:off x="1792" y="1108"/>
                <a:ext cx="731" cy="526"/>
                <a:chOff x="513" y="0"/>
                <a:chExt cx="512" cy="422"/>
              </a:xfrm>
            </p:grpSpPr>
            <p:sp>
              <p:nvSpPr>
                <p:cNvPr id="78932" name="Rectangle 9"/>
                <p:cNvSpPr>
                  <a:spLocks noChangeArrowheads="1"/>
                </p:cNvSpPr>
                <p:nvPr/>
              </p:nvSpPr>
              <p:spPr bwMode="auto">
                <a:xfrm>
                  <a:off x="556" y="0"/>
                  <a:ext cx="426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anose="02020603050405020304" charset="0"/>
                    </a:rPr>
                    <a:t>姓  名</a:t>
                  </a:r>
                  <a:endParaRPr kumimoji="1" lang="zh-CN" altLang="en-US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r>
                    <a:rPr kumimoji="1" lang="en-US" altLang="zh-CN" sz="2000" b="1">
                      <a:latin typeface="Times New Roman" panose="02020603050405020304" charset="0"/>
                    </a:rPr>
                    <a:t>Sname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33" name="Rectangle 10"/>
                <p:cNvSpPr>
                  <a:spLocks noChangeArrowheads="1"/>
                </p:cNvSpPr>
                <p:nvPr/>
              </p:nvSpPr>
              <p:spPr bwMode="auto">
                <a:xfrm>
                  <a:off x="513" y="0"/>
                  <a:ext cx="512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3" name="Group 11"/>
              <p:cNvGrpSpPr/>
              <p:nvPr/>
            </p:nvGrpSpPr>
            <p:grpSpPr bwMode="auto">
              <a:xfrm>
                <a:off x="2523" y="1108"/>
                <a:ext cx="689" cy="526"/>
                <a:chOff x="1025" y="0"/>
                <a:chExt cx="483" cy="422"/>
              </a:xfrm>
            </p:grpSpPr>
            <p:sp>
              <p:nvSpPr>
                <p:cNvPr id="789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068" y="0"/>
                  <a:ext cx="397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anose="02020603050405020304" charset="0"/>
                    </a:rPr>
                    <a:t>性  别</a:t>
                  </a:r>
                  <a:endParaRPr kumimoji="1" lang="zh-CN" altLang="en-US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r>
                    <a:rPr kumimoji="1" lang="en-US" altLang="zh-CN" sz="2000" b="1">
                      <a:latin typeface="Times New Roman" panose="02020603050405020304" charset="0"/>
                    </a:rPr>
                    <a:t>Ssex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31" name="Rectangle 13"/>
                <p:cNvSpPr>
                  <a:spLocks noChangeArrowheads="1"/>
                </p:cNvSpPr>
                <p:nvPr/>
              </p:nvSpPr>
              <p:spPr bwMode="auto">
                <a:xfrm>
                  <a:off x="1025" y="0"/>
                  <a:ext cx="483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4" name="Group 14"/>
              <p:cNvGrpSpPr/>
              <p:nvPr/>
            </p:nvGrpSpPr>
            <p:grpSpPr bwMode="auto">
              <a:xfrm>
                <a:off x="3212" y="1108"/>
                <a:ext cx="702" cy="526"/>
                <a:chOff x="1508" y="0"/>
                <a:chExt cx="492" cy="422"/>
              </a:xfrm>
            </p:grpSpPr>
            <p:sp>
              <p:nvSpPr>
                <p:cNvPr id="78928" name="Rectangle 15"/>
                <p:cNvSpPr>
                  <a:spLocks noChangeArrowheads="1"/>
                </p:cNvSpPr>
                <p:nvPr/>
              </p:nvSpPr>
              <p:spPr bwMode="auto">
                <a:xfrm>
                  <a:off x="1551" y="0"/>
                  <a:ext cx="406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anose="02020603050405020304" charset="0"/>
                    </a:rPr>
                    <a:t>年  龄</a:t>
                  </a:r>
                  <a:endParaRPr kumimoji="1" lang="zh-CN" altLang="en-US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r>
                    <a:rPr kumimoji="1" lang="en-US" altLang="zh-CN" sz="2000" b="1">
                      <a:latin typeface="Times New Roman" panose="02020603050405020304" charset="0"/>
                    </a:rPr>
                    <a:t>Sage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29" name="Rectangle 16"/>
                <p:cNvSpPr>
                  <a:spLocks noChangeArrowheads="1"/>
                </p:cNvSpPr>
                <p:nvPr/>
              </p:nvSpPr>
              <p:spPr bwMode="auto">
                <a:xfrm>
                  <a:off x="1508" y="0"/>
                  <a:ext cx="492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5" name="Group 17"/>
              <p:cNvGrpSpPr/>
              <p:nvPr/>
            </p:nvGrpSpPr>
            <p:grpSpPr bwMode="auto">
              <a:xfrm>
                <a:off x="3914" y="1108"/>
                <a:ext cx="826" cy="526"/>
                <a:chOff x="2000" y="0"/>
                <a:chExt cx="481" cy="422"/>
              </a:xfrm>
            </p:grpSpPr>
            <p:sp>
              <p:nvSpPr>
                <p:cNvPr id="78926" name="Rectangle 18"/>
                <p:cNvSpPr>
                  <a:spLocks noChangeArrowheads="1"/>
                </p:cNvSpPr>
                <p:nvPr/>
              </p:nvSpPr>
              <p:spPr bwMode="auto">
                <a:xfrm>
                  <a:off x="2043" y="0"/>
                  <a:ext cx="395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anose="02020603050405020304" charset="0"/>
                    </a:rPr>
                    <a:t>所 在 系</a:t>
                  </a:r>
                  <a:endParaRPr kumimoji="1" lang="zh-CN" altLang="en-US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r>
                    <a:rPr kumimoji="1" lang="en-US" altLang="zh-CN" sz="2000" b="1">
                      <a:latin typeface="Times New Roman" panose="02020603050405020304" charset="0"/>
                    </a:rPr>
                    <a:t>Sdept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27" name="Rectangle 19"/>
                <p:cNvSpPr>
                  <a:spLocks noChangeArrowheads="1"/>
                </p:cNvSpPr>
                <p:nvPr/>
              </p:nvSpPr>
              <p:spPr bwMode="auto">
                <a:xfrm>
                  <a:off x="2000" y="0"/>
                  <a:ext cx="481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6" name="Group 20"/>
              <p:cNvGrpSpPr/>
              <p:nvPr/>
            </p:nvGrpSpPr>
            <p:grpSpPr bwMode="auto">
              <a:xfrm>
                <a:off x="1060" y="1634"/>
                <a:ext cx="732" cy="443"/>
                <a:chOff x="0" y="422"/>
                <a:chExt cx="513" cy="355"/>
              </a:xfrm>
            </p:grpSpPr>
            <p:sp>
              <p:nvSpPr>
                <p:cNvPr id="78924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427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anose="02020603050405020304" charset="0"/>
                    </a:rPr>
                    <a:t>95001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25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51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7" name="Group 23"/>
              <p:cNvGrpSpPr/>
              <p:nvPr/>
            </p:nvGrpSpPr>
            <p:grpSpPr bwMode="auto">
              <a:xfrm>
                <a:off x="1792" y="1634"/>
                <a:ext cx="731" cy="443"/>
                <a:chOff x="513" y="422"/>
                <a:chExt cx="512" cy="355"/>
              </a:xfrm>
            </p:grpSpPr>
            <p:sp>
              <p:nvSpPr>
                <p:cNvPr id="78922" name="Rectangle 24"/>
                <p:cNvSpPr>
                  <a:spLocks noChangeArrowheads="1"/>
                </p:cNvSpPr>
                <p:nvPr/>
              </p:nvSpPr>
              <p:spPr bwMode="auto">
                <a:xfrm>
                  <a:off x="556" y="422"/>
                  <a:ext cx="426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anose="02020603050405020304" charset="0"/>
                    </a:rPr>
                    <a:t>李勇</a:t>
                  </a:r>
                  <a:endParaRPr kumimoji="1" lang="zh-CN" altLang="en-US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23" name="Rectangle 25"/>
                <p:cNvSpPr>
                  <a:spLocks noChangeArrowheads="1"/>
                </p:cNvSpPr>
                <p:nvPr/>
              </p:nvSpPr>
              <p:spPr bwMode="auto">
                <a:xfrm>
                  <a:off x="513" y="422"/>
                  <a:ext cx="5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8" name="Group 26"/>
              <p:cNvGrpSpPr/>
              <p:nvPr/>
            </p:nvGrpSpPr>
            <p:grpSpPr bwMode="auto">
              <a:xfrm>
                <a:off x="2523" y="1634"/>
                <a:ext cx="689" cy="443"/>
                <a:chOff x="1025" y="422"/>
                <a:chExt cx="483" cy="355"/>
              </a:xfrm>
            </p:grpSpPr>
            <p:sp>
              <p:nvSpPr>
                <p:cNvPr id="78920" name="Rectangle 27"/>
                <p:cNvSpPr>
                  <a:spLocks noChangeArrowheads="1"/>
                </p:cNvSpPr>
                <p:nvPr/>
              </p:nvSpPr>
              <p:spPr bwMode="auto">
                <a:xfrm>
                  <a:off x="1068" y="422"/>
                  <a:ext cx="397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anose="02020603050405020304" charset="0"/>
                    </a:rPr>
                    <a:t>男</a:t>
                  </a:r>
                  <a:endParaRPr kumimoji="1" lang="zh-CN" altLang="en-US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21" name="Rectangle 28"/>
                <p:cNvSpPr>
                  <a:spLocks noChangeArrowheads="1"/>
                </p:cNvSpPr>
                <p:nvPr/>
              </p:nvSpPr>
              <p:spPr bwMode="auto">
                <a:xfrm>
                  <a:off x="1025" y="422"/>
                  <a:ext cx="48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9" name="Group 29"/>
              <p:cNvGrpSpPr/>
              <p:nvPr/>
            </p:nvGrpSpPr>
            <p:grpSpPr bwMode="auto">
              <a:xfrm>
                <a:off x="3212" y="1634"/>
                <a:ext cx="702" cy="443"/>
                <a:chOff x="1508" y="422"/>
                <a:chExt cx="492" cy="355"/>
              </a:xfrm>
            </p:grpSpPr>
            <p:sp>
              <p:nvSpPr>
                <p:cNvPr id="78918" name="Rectangle 30"/>
                <p:cNvSpPr>
                  <a:spLocks noChangeArrowheads="1"/>
                </p:cNvSpPr>
                <p:nvPr/>
              </p:nvSpPr>
              <p:spPr bwMode="auto">
                <a:xfrm>
                  <a:off x="1551" y="422"/>
                  <a:ext cx="406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anose="02020603050405020304" charset="0"/>
                    </a:rPr>
                    <a:t>20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19" name="Rectangle 31"/>
                <p:cNvSpPr>
                  <a:spLocks noChangeArrowheads="1"/>
                </p:cNvSpPr>
                <p:nvPr/>
              </p:nvSpPr>
              <p:spPr bwMode="auto">
                <a:xfrm>
                  <a:off x="1508" y="422"/>
                  <a:ext cx="49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70" name="Group 32"/>
              <p:cNvGrpSpPr/>
              <p:nvPr/>
            </p:nvGrpSpPr>
            <p:grpSpPr bwMode="auto">
              <a:xfrm>
                <a:off x="3914" y="1634"/>
                <a:ext cx="826" cy="443"/>
                <a:chOff x="2000" y="422"/>
                <a:chExt cx="481" cy="355"/>
              </a:xfrm>
            </p:grpSpPr>
            <p:sp>
              <p:nvSpPr>
                <p:cNvPr id="78916" name="Rectangle 33"/>
                <p:cNvSpPr>
                  <a:spLocks noChangeArrowheads="1"/>
                </p:cNvSpPr>
                <p:nvPr/>
              </p:nvSpPr>
              <p:spPr bwMode="auto">
                <a:xfrm>
                  <a:off x="2043" y="422"/>
                  <a:ext cx="395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anose="02020603050405020304" charset="0"/>
                    </a:rPr>
                    <a:t>CS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17" name="Rectangle 34"/>
                <p:cNvSpPr>
                  <a:spLocks noChangeArrowheads="1"/>
                </p:cNvSpPr>
                <p:nvPr/>
              </p:nvSpPr>
              <p:spPr bwMode="auto">
                <a:xfrm>
                  <a:off x="2000" y="422"/>
                  <a:ext cx="481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71" name="Group 35"/>
              <p:cNvGrpSpPr/>
              <p:nvPr/>
            </p:nvGrpSpPr>
            <p:grpSpPr bwMode="auto">
              <a:xfrm>
                <a:off x="1060" y="2077"/>
                <a:ext cx="732" cy="442"/>
                <a:chOff x="0" y="777"/>
                <a:chExt cx="513" cy="355"/>
              </a:xfrm>
            </p:grpSpPr>
            <p:sp>
              <p:nvSpPr>
                <p:cNvPr id="78914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777"/>
                  <a:ext cx="427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anose="02020603050405020304" charset="0"/>
                    </a:rPr>
                    <a:t>95002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15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777"/>
                  <a:ext cx="51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72" name="Group 38"/>
              <p:cNvGrpSpPr/>
              <p:nvPr/>
            </p:nvGrpSpPr>
            <p:grpSpPr bwMode="auto">
              <a:xfrm>
                <a:off x="1792" y="2077"/>
                <a:ext cx="731" cy="442"/>
                <a:chOff x="513" y="777"/>
                <a:chExt cx="512" cy="355"/>
              </a:xfrm>
            </p:grpSpPr>
            <p:sp>
              <p:nvSpPr>
                <p:cNvPr id="78912" name="Rectangle 39"/>
                <p:cNvSpPr>
                  <a:spLocks noChangeArrowheads="1"/>
                </p:cNvSpPr>
                <p:nvPr/>
              </p:nvSpPr>
              <p:spPr bwMode="auto">
                <a:xfrm>
                  <a:off x="556" y="777"/>
                  <a:ext cx="426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anose="02020603050405020304" charset="0"/>
                    </a:rPr>
                    <a:t>刘晨</a:t>
                  </a:r>
                  <a:endParaRPr kumimoji="1" lang="zh-CN" altLang="en-US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13" name="Rectangle 40"/>
                <p:cNvSpPr>
                  <a:spLocks noChangeArrowheads="1"/>
                </p:cNvSpPr>
                <p:nvPr/>
              </p:nvSpPr>
              <p:spPr bwMode="auto">
                <a:xfrm>
                  <a:off x="513" y="777"/>
                  <a:ext cx="5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73" name="Group 41"/>
              <p:cNvGrpSpPr/>
              <p:nvPr/>
            </p:nvGrpSpPr>
            <p:grpSpPr bwMode="auto">
              <a:xfrm>
                <a:off x="2523" y="2077"/>
                <a:ext cx="689" cy="442"/>
                <a:chOff x="1025" y="777"/>
                <a:chExt cx="483" cy="355"/>
              </a:xfrm>
            </p:grpSpPr>
            <p:sp>
              <p:nvSpPr>
                <p:cNvPr id="78910" name="Rectangle 42"/>
                <p:cNvSpPr>
                  <a:spLocks noChangeArrowheads="1"/>
                </p:cNvSpPr>
                <p:nvPr/>
              </p:nvSpPr>
              <p:spPr bwMode="auto">
                <a:xfrm>
                  <a:off x="1068" y="777"/>
                  <a:ext cx="397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anose="02020603050405020304" charset="0"/>
                    </a:rPr>
                    <a:t>女</a:t>
                  </a:r>
                  <a:endParaRPr kumimoji="1" lang="zh-CN" altLang="en-US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11" name="Rectangle 43"/>
                <p:cNvSpPr>
                  <a:spLocks noChangeArrowheads="1"/>
                </p:cNvSpPr>
                <p:nvPr/>
              </p:nvSpPr>
              <p:spPr bwMode="auto">
                <a:xfrm>
                  <a:off x="1025" y="777"/>
                  <a:ext cx="48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74" name="Group 44"/>
              <p:cNvGrpSpPr/>
              <p:nvPr/>
            </p:nvGrpSpPr>
            <p:grpSpPr bwMode="auto">
              <a:xfrm>
                <a:off x="3212" y="2077"/>
                <a:ext cx="702" cy="442"/>
                <a:chOff x="1508" y="777"/>
                <a:chExt cx="492" cy="355"/>
              </a:xfrm>
            </p:grpSpPr>
            <p:sp>
              <p:nvSpPr>
                <p:cNvPr id="78908" name="Rectangle 45"/>
                <p:cNvSpPr>
                  <a:spLocks noChangeArrowheads="1"/>
                </p:cNvSpPr>
                <p:nvPr/>
              </p:nvSpPr>
              <p:spPr bwMode="auto">
                <a:xfrm>
                  <a:off x="1551" y="777"/>
                  <a:ext cx="406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anose="02020603050405020304" charset="0"/>
                    </a:rPr>
                    <a:t>19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09" name="Rectangle 46"/>
                <p:cNvSpPr>
                  <a:spLocks noChangeArrowheads="1"/>
                </p:cNvSpPr>
                <p:nvPr/>
              </p:nvSpPr>
              <p:spPr bwMode="auto">
                <a:xfrm>
                  <a:off x="1508" y="777"/>
                  <a:ext cx="49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75" name="Group 47"/>
              <p:cNvGrpSpPr/>
              <p:nvPr/>
            </p:nvGrpSpPr>
            <p:grpSpPr bwMode="auto">
              <a:xfrm>
                <a:off x="3914" y="2077"/>
                <a:ext cx="826" cy="442"/>
                <a:chOff x="2000" y="777"/>
                <a:chExt cx="481" cy="355"/>
              </a:xfrm>
            </p:grpSpPr>
            <p:sp>
              <p:nvSpPr>
                <p:cNvPr id="78906" name="Rectangle 48"/>
                <p:cNvSpPr>
                  <a:spLocks noChangeArrowheads="1"/>
                </p:cNvSpPr>
                <p:nvPr/>
              </p:nvSpPr>
              <p:spPr bwMode="auto">
                <a:xfrm>
                  <a:off x="2043" y="777"/>
                  <a:ext cx="395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anose="02020603050405020304" charset="0"/>
                    </a:rPr>
                    <a:t>IS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07" name="Rectangle 49"/>
                <p:cNvSpPr>
                  <a:spLocks noChangeArrowheads="1"/>
                </p:cNvSpPr>
                <p:nvPr/>
              </p:nvSpPr>
              <p:spPr bwMode="auto">
                <a:xfrm>
                  <a:off x="2000" y="777"/>
                  <a:ext cx="481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76" name="Group 50"/>
              <p:cNvGrpSpPr/>
              <p:nvPr/>
            </p:nvGrpSpPr>
            <p:grpSpPr bwMode="auto">
              <a:xfrm>
                <a:off x="1060" y="2519"/>
                <a:ext cx="732" cy="443"/>
                <a:chOff x="0" y="1132"/>
                <a:chExt cx="513" cy="355"/>
              </a:xfrm>
            </p:grpSpPr>
            <p:sp>
              <p:nvSpPr>
                <p:cNvPr id="78904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1132"/>
                  <a:ext cx="427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anose="02020603050405020304" charset="0"/>
                    </a:rPr>
                    <a:t>95003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 b="1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05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1132"/>
                  <a:ext cx="51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77" name="Group 53"/>
              <p:cNvGrpSpPr/>
              <p:nvPr/>
            </p:nvGrpSpPr>
            <p:grpSpPr bwMode="auto">
              <a:xfrm>
                <a:off x="1792" y="2519"/>
                <a:ext cx="731" cy="443"/>
                <a:chOff x="513" y="1132"/>
                <a:chExt cx="512" cy="355"/>
              </a:xfrm>
            </p:grpSpPr>
            <p:sp>
              <p:nvSpPr>
                <p:cNvPr id="78902" name="Rectangle 54"/>
                <p:cNvSpPr>
                  <a:spLocks noChangeArrowheads="1"/>
                </p:cNvSpPr>
                <p:nvPr/>
              </p:nvSpPr>
              <p:spPr bwMode="auto">
                <a:xfrm>
                  <a:off x="556" y="1132"/>
                  <a:ext cx="426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anose="02020603050405020304" charset="0"/>
                    </a:rPr>
                    <a:t>王敏</a:t>
                  </a:r>
                  <a:endParaRPr kumimoji="1" lang="zh-CN" altLang="en-US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03" name="Rectangle 55"/>
                <p:cNvSpPr>
                  <a:spLocks noChangeArrowheads="1"/>
                </p:cNvSpPr>
                <p:nvPr/>
              </p:nvSpPr>
              <p:spPr bwMode="auto">
                <a:xfrm>
                  <a:off x="513" y="1132"/>
                  <a:ext cx="5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78" name="Group 56"/>
              <p:cNvGrpSpPr/>
              <p:nvPr/>
            </p:nvGrpSpPr>
            <p:grpSpPr bwMode="auto">
              <a:xfrm>
                <a:off x="2523" y="2519"/>
                <a:ext cx="689" cy="443"/>
                <a:chOff x="1025" y="1132"/>
                <a:chExt cx="483" cy="355"/>
              </a:xfrm>
            </p:grpSpPr>
            <p:sp>
              <p:nvSpPr>
                <p:cNvPr id="78900" name="Rectangle 57"/>
                <p:cNvSpPr>
                  <a:spLocks noChangeArrowheads="1"/>
                </p:cNvSpPr>
                <p:nvPr/>
              </p:nvSpPr>
              <p:spPr bwMode="auto">
                <a:xfrm>
                  <a:off x="1068" y="1132"/>
                  <a:ext cx="397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anose="02020603050405020304" charset="0"/>
                    </a:rPr>
                    <a:t>女</a:t>
                  </a:r>
                  <a:endParaRPr kumimoji="1" lang="zh-CN" altLang="en-US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01" name="Rectangle 58"/>
                <p:cNvSpPr>
                  <a:spLocks noChangeArrowheads="1"/>
                </p:cNvSpPr>
                <p:nvPr/>
              </p:nvSpPr>
              <p:spPr bwMode="auto">
                <a:xfrm>
                  <a:off x="1025" y="1132"/>
                  <a:ext cx="48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79" name="Group 59"/>
              <p:cNvGrpSpPr/>
              <p:nvPr/>
            </p:nvGrpSpPr>
            <p:grpSpPr bwMode="auto">
              <a:xfrm>
                <a:off x="3212" y="2519"/>
                <a:ext cx="702" cy="443"/>
                <a:chOff x="1508" y="1132"/>
                <a:chExt cx="492" cy="355"/>
              </a:xfrm>
            </p:grpSpPr>
            <p:sp>
              <p:nvSpPr>
                <p:cNvPr id="78898" name="Rectangle 60"/>
                <p:cNvSpPr>
                  <a:spLocks noChangeArrowheads="1"/>
                </p:cNvSpPr>
                <p:nvPr/>
              </p:nvSpPr>
              <p:spPr bwMode="auto">
                <a:xfrm>
                  <a:off x="1551" y="1132"/>
                  <a:ext cx="406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anose="02020603050405020304" charset="0"/>
                    </a:rPr>
                    <a:t>18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899" name="Rectangle 61"/>
                <p:cNvSpPr>
                  <a:spLocks noChangeArrowheads="1"/>
                </p:cNvSpPr>
                <p:nvPr/>
              </p:nvSpPr>
              <p:spPr bwMode="auto">
                <a:xfrm>
                  <a:off x="1508" y="1132"/>
                  <a:ext cx="49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0" name="Group 62"/>
              <p:cNvGrpSpPr/>
              <p:nvPr/>
            </p:nvGrpSpPr>
            <p:grpSpPr bwMode="auto">
              <a:xfrm>
                <a:off x="3914" y="2519"/>
                <a:ext cx="826" cy="443"/>
                <a:chOff x="2000" y="1132"/>
                <a:chExt cx="481" cy="355"/>
              </a:xfrm>
            </p:grpSpPr>
            <p:sp>
              <p:nvSpPr>
                <p:cNvPr id="78896" name="Rectangle 63"/>
                <p:cNvSpPr>
                  <a:spLocks noChangeArrowheads="1"/>
                </p:cNvSpPr>
                <p:nvPr/>
              </p:nvSpPr>
              <p:spPr bwMode="auto">
                <a:xfrm>
                  <a:off x="2043" y="1132"/>
                  <a:ext cx="395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anose="02020603050405020304" charset="0"/>
                    </a:rPr>
                    <a:t>MA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897" name="Rectangle 64"/>
                <p:cNvSpPr>
                  <a:spLocks noChangeArrowheads="1"/>
                </p:cNvSpPr>
                <p:nvPr/>
              </p:nvSpPr>
              <p:spPr bwMode="auto">
                <a:xfrm>
                  <a:off x="2000" y="1132"/>
                  <a:ext cx="481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1" name="Group 65"/>
              <p:cNvGrpSpPr/>
              <p:nvPr/>
            </p:nvGrpSpPr>
            <p:grpSpPr bwMode="auto">
              <a:xfrm>
                <a:off x="1060" y="2962"/>
                <a:ext cx="732" cy="442"/>
                <a:chOff x="0" y="1487"/>
                <a:chExt cx="513" cy="355"/>
              </a:xfrm>
            </p:grpSpPr>
            <p:sp>
              <p:nvSpPr>
                <p:cNvPr id="78894" name="Rectangle 66"/>
                <p:cNvSpPr>
                  <a:spLocks noChangeArrowheads="1"/>
                </p:cNvSpPr>
                <p:nvPr/>
              </p:nvSpPr>
              <p:spPr bwMode="auto">
                <a:xfrm>
                  <a:off x="43" y="1487"/>
                  <a:ext cx="427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anose="02020603050405020304" charset="0"/>
                    </a:rPr>
                    <a:t>95004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895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487"/>
                  <a:ext cx="51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2" name="Group 68"/>
              <p:cNvGrpSpPr/>
              <p:nvPr/>
            </p:nvGrpSpPr>
            <p:grpSpPr bwMode="auto">
              <a:xfrm>
                <a:off x="1792" y="2962"/>
                <a:ext cx="731" cy="442"/>
                <a:chOff x="513" y="1487"/>
                <a:chExt cx="512" cy="355"/>
              </a:xfrm>
            </p:grpSpPr>
            <p:sp>
              <p:nvSpPr>
                <p:cNvPr id="78892" name="Rectangle 69"/>
                <p:cNvSpPr>
                  <a:spLocks noChangeArrowheads="1"/>
                </p:cNvSpPr>
                <p:nvPr/>
              </p:nvSpPr>
              <p:spPr bwMode="auto">
                <a:xfrm>
                  <a:off x="556" y="1487"/>
                  <a:ext cx="426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anose="02020603050405020304" charset="0"/>
                    </a:rPr>
                    <a:t>张立</a:t>
                  </a:r>
                  <a:endParaRPr kumimoji="1" lang="zh-CN" altLang="en-US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893" name="Rectangle 70"/>
                <p:cNvSpPr>
                  <a:spLocks noChangeArrowheads="1"/>
                </p:cNvSpPr>
                <p:nvPr/>
              </p:nvSpPr>
              <p:spPr bwMode="auto">
                <a:xfrm>
                  <a:off x="513" y="1487"/>
                  <a:ext cx="5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3" name="Group 71"/>
              <p:cNvGrpSpPr/>
              <p:nvPr/>
            </p:nvGrpSpPr>
            <p:grpSpPr bwMode="auto">
              <a:xfrm>
                <a:off x="2523" y="2962"/>
                <a:ext cx="689" cy="442"/>
                <a:chOff x="1025" y="1487"/>
                <a:chExt cx="483" cy="355"/>
              </a:xfrm>
            </p:grpSpPr>
            <p:sp>
              <p:nvSpPr>
                <p:cNvPr id="78890" name="Rectangle 72"/>
                <p:cNvSpPr>
                  <a:spLocks noChangeArrowheads="1"/>
                </p:cNvSpPr>
                <p:nvPr/>
              </p:nvSpPr>
              <p:spPr bwMode="auto">
                <a:xfrm>
                  <a:off x="1068" y="1487"/>
                  <a:ext cx="397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anose="02020603050405020304" charset="0"/>
                    </a:rPr>
                    <a:t>男</a:t>
                  </a:r>
                  <a:endParaRPr kumimoji="1" lang="zh-CN" altLang="en-US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891" name="Rectangle 73"/>
                <p:cNvSpPr>
                  <a:spLocks noChangeArrowheads="1"/>
                </p:cNvSpPr>
                <p:nvPr/>
              </p:nvSpPr>
              <p:spPr bwMode="auto">
                <a:xfrm>
                  <a:off x="1025" y="1487"/>
                  <a:ext cx="48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4" name="Group 74"/>
              <p:cNvGrpSpPr/>
              <p:nvPr/>
            </p:nvGrpSpPr>
            <p:grpSpPr bwMode="auto">
              <a:xfrm>
                <a:off x="3212" y="2962"/>
                <a:ext cx="702" cy="442"/>
                <a:chOff x="1508" y="1487"/>
                <a:chExt cx="492" cy="355"/>
              </a:xfrm>
            </p:grpSpPr>
            <p:sp>
              <p:nvSpPr>
                <p:cNvPr id="78888" name="Rectangle 75"/>
                <p:cNvSpPr>
                  <a:spLocks noChangeArrowheads="1"/>
                </p:cNvSpPr>
                <p:nvPr/>
              </p:nvSpPr>
              <p:spPr bwMode="auto">
                <a:xfrm>
                  <a:off x="1551" y="1487"/>
                  <a:ext cx="406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anose="02020603050405020304" charset="0"/>
                    </a:rPr>
                    <a:t>19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889" name="Rectangle 76"/>
                <p:cNvSpPr>
                  <a:spLocks noChangeArrowheads="1"/>
                </p:cNvSpPr>
                <p:nvPr/>
              </p:nvSpPr>
              <p:spPr bwMode="auto">
                <a:xfrm>
                  <a:off x="1508" y="1487"/>
                  <a:ext cx="49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5" name="Group 77"/>
              <p:cNvGrpSpPr/>
              <p:nvPr/>
            </p:nvGrpSpPr>
            <p:grpSpPr bwMode="auto">
              <a:xfrm>
                <a:off x="3914" y="2962"/>
                <a:ext cx="826" cy="442"/>
                <a:chOff x="2000" y="1487"/>
                <a:chExt cx="481" cy="355"/>
              </a:xfrm>
            </p:grpSpPr>
            <p:sp>
              <p:nvSpPr>
                <p:cNvPr id="78886" name="Rectangle 78"/>
                <p:cNvSpPr>
                  <a:spLocks noChangeArrowheads="1"/>
                </p:cNvSpPr>
                <p:nvPr/>
              </p:nvSpPr>
              <p:spPr bwMode="auto">
                <a:xfrm>
                  <a:off x="2043" y="1487"/>
                  <a:ext cx="395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anose="02020603050405020304" charset="0"/>
                    </a:rPr>
                    <a:t>IS</a:t>
                  </a:r>
                  <a:endParaRPr kumimoji="1" lang="en-US" altLang="zh-CN" sz="2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887" name="Rectangle 79"/>
                <p:cNvSpPr>
                  <a:spLocks noChangeArrowheads="1"/>
                </p:cNvSpPr>
                <p:nvPr/>
              </p:nvSpPr>
              <p:spPr bwMode="auto">
                <a:xfrm>
                  <a:off x="2000" y="1487"/>
                  <a:ext cx="481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860" name="Rectangle 80"/>
            <p:cNvSpPr>
              <a:spLocks noChangeArrowheads="1"/>
            </p:cNvSpPr>
            <p:nvPr/>
          </p:nvSpPr>
          <p:spPr bwMode="auto">
            <a:xfrm>
              <a:off x="1056" y="1104"/>
              <a:ext cx="3684" cy="230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853" name="Rectangle 82"/>
          <p:cNvSpPr>
            <a:spLocks noChangeArrowheads="1"/>
          </p:cNvSpPr>
          <p:nvPr/>
        </p:nvSpPr>
        <p:spPr bwMode="auto">
          <a:xfrm>
            <a:off x="1789868" y="4077072"/>
            <a:ext cx="9144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603050405020304" charset="0"/>
              </a:rPr>
              <a:t> </a:t>
            </a:r>
            <a:r>
              <a:rPr kumimoji="1" lang="en-US" altLang="zh-CN" sz="2400" b="1">
                <a:latin typeface="Times New Roman" panose="02020603050405020304" charset="0"/>
              </a:rPr>
              <a:t>Student</a:t>
            </a:r>
          </a:p>
        </p:txBody>
      </p:sp>
      <p:sp>
        <p:nvSpPr>
          <p:cNvPr id="78854" name="Text Box 8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55302" y="6267923"/>
            <a:ext cx="609600" cy="304800"/>
          </a:xfrm>
          <a:prstGeom prst="rect">
            <a:avLst/>
          </a:prstGeom>
          <a:solidFill>
            <a:srgbClr val="EEE678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 dirty="0">
                <a:latin typeface="Times New Roman" panose="02020603050405020304" charset="0"/>
              </a:rPr>
              <a:t>例</a:t>
            </a:r>
            <a:r>
              <a:rPr kumimoji="1" lang="en-US" altLang="zh-CN" sz="2000" dirty="0">
                <a:latin typeface="Times New Roman" panose="02020603050405020304" charset="0"/>
              </a:rPr>
              <a:t>1</a:t>
            </a:r>
          </a:p>
        </p:txBody>
      </p:sp>
      <p:sp>
        <p:nvSpPr>
          <p:cNvPr id="78855" name="Text Box 8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293502" y="6267923"/>
            <a:ext cx="609600" cy="304800"/>
          </a:xfrm>
          <a:prstGeom prst="rect">
            <a:avLst/>
          </a:prstGeom>
          <a:solidFill>
            <a:srgbClr val="EEE678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 dirty="0">
                <a:latin typeface="Times New Roman" panose="02020603050405020304" charset="0"/>
              </a:rPr>
              <a:t>例</a:t>
            </a:r>
            <a:r>
              <a:rPr kumimoji="1" lang="en-US" altLang="zh-CN" sz="2000" dirty="0">
                <a:latin typeface="Times New Roman" panose="02020603050405020304" charset="0"/>
              </a:rPr>
              <a:t>2</a:t>
            </a:r>
            <a:endParaRPr kumimoji="1" lang="en-US" altLang="zh-CN" sz="2400" dirty="0">
              <a:latin typeface="Times New Roman" panose="02020603050405020304" charset="0"/>
            </a:endParaRPr>
          </a:p>
        </p:txBody>
      </p:sp>
      <p:sp>
        <p:nvSpPr>
          <p:cNvPr id="78856" name="Text Box 8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122302" y="6267923"/>
            <a:ext cx="609600" cy="304800"/>
          </a:xfrm>
          <a:prstGeom prst="rect">
            <a:avLst/>
          </a:prstGeom>
          <a:solidFill>
            <a:srgbClr val="EEE678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charset="0"/>
              </a:rPr>
              <a:t>例</a:t>
            </a:r>
            <a:r>
              <a:rPr kumimoji="1" lang="en-US" altLang="zh-CN" sz="2000">
                <a:latin typeface="Times New Roman" panose="02020603050405020304" charset="0"/>
              </a:rPr>
              <a:t>4</a:t>
            </a:r>
            <a:endParaRPr kumimoji="1" lang="en-US" altLang="zh-CN" sz="2400">
              <a:latin typeface="Times New Roman" panose="02020603050405020304" charset="0"/>
            </a:endParaRPr>
          </a:p>
        </p:txBody>
      </p:sp>
      <p:sp>
        <p:nvSpPr>
          <p:cNvPr id="78857" name="Text Box 8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4207902" y="6267923"/>
            <a:ext cx="609600" cy="304800"/>
          </a:xfrm>
          <a:prstGeom prst="rect">
            <a:avLst/>
          </a:prstGeom>
          <a:solidFill>
            <a:srgbClr val="EEE678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 dirty="0">
                <a:latin typeface="Times New Roman" panose="02020603050405020304" charset="0"/>
              </a:rPr>
              <a:t>例</a:t>
            </a:r>
            <a:r>
              <a:rPr kumimoji="1" lang="en-US" altLang="zh-CN" sz="2000" dirty="0">
                <a:latin typeface="Times New Roman" panose="02020603050405020304" charset="0"/>
              </a:rPr>
              <a:t>3</a:t>
            </a:r>
            <a:endParaRPr kumimoji="1" lang="en-US" altLang="zh-CN" sz="2400" dirty="0">
              <a:latin typeface="Times New Roman" panose="02020603050405020304" charset="0"/>
            </a:endParaRPr>
          </a:p>
        </p:txBody>
      </p:sp>
      <p:sp>
        <p:nvSpPr>
          <p:cNvPr id="78858" name="Text Box 87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6036702" y="6267923"/>
            <a:ext cx="609600" cy="304800"/>
          </a:xfrm>
          <a:prstGeom prst="rect">
            <a:avLst/>
          </a:prstGeom>
          <a:solidFill>
            <a:srgbClr val="EEE678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charset="0"/>
              </a:rPr>
              <a:t>例</a:t>
            </a:r>
            <a:r>
              <a:rPr kumimoji="1" lang="en-US" altLang="zh-CN" sz="2000">
                <a:latin typeface="Times New Roman" panose="02020603050405020304" charset="0"/>
              </a:rPr>
              <a:t>9</a:t>
            </a:r>
            <a:endParaRPr kumimoji="1" lang="en-US" altLang="zh-CN" sz="2400">
              <a:latin typeface="Times New Roman" panose="02020603050405020304" charset="0"/>
            </a:endParaRP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B829078D-22FE-4D7D-9140-C4234F7AF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66" y="974661"/>
            <a:ext cx="8719497" cy="914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90600" lvl="1" indent="-457200" eaLnBrk="1" hangingPunct="1"/>
            <a:r>
              <a:rPr lang="zh-CN" altLang="en-US" kern="0"/>
              <a:t>设有一个学生</a:t>
            </a:r>
            <a:r>
              <a:rPr lang="en-US" altLang="zh-CN" kern="0"/>
              <a:t>-</a:t>
            </a:r>
            <a:r>
              <a:rPr lang="zh-CN" altLang="en-US" kern="0"/>
              <a:t>课程数据库</a:t>
            </a:r>
            <a:endParaRPr lang="en-US" altLang="zh-CN" kern="0"/>
          </a:p>
          <a:p>
            <a:pPr marL="1343025" lvl="2" indent="-457200" eaLnBrk="1" hangingPunct="1"/>
            <a:r>
              <a:rPr lang="zh-CN" altLang="en-US" kern="0"/>
              <a:t>学生关系</a:t>
            </a:r>
            <a:r>
              <a:rPr lang="en-US" altLang="zh-CN" kern="0"/>
              <a:t>Student</a:t>
            </a:r>
          </a:p>
          <a:p>
            <a:pPr marL="1343025" lvl="2" indent="-457200" eaLnBrk="1" hangingPunct="1"/>
            <a:r>
              <a:rPr lang="zh-CN" altLang="en-US" kern="0"/>
              <a:t>课程关系</a:t>
            </a:r>
            <a:r>
              <a:rPr lang="en-US" altLang="zh-CN" kern="0"/>
              <a:t>Course</a:t>
            </a:r>
          </a:p>
          <a:p>
            <a:pPr marL="1343025" lvl="2" indent="-457200" eaLnBrk="1" hangingPunct="1"/>
            <a:r>
              <a:rPr lang="zh-CN" altLang="en-US" kern="0"/>
              <a:t>选修关系</a:t>
            </a:r>
            <a:r>
              <a:rPr lang="en-US" altLang="zh-CN" kern="0"/>
              <a:t>SC</a:t>
            </a:r>
            <a:endParaRPr lang="zh-CN" altLang="en-US" kern="0"/>
          </a:p>
        </p:txBody>
      </p:sp>
    </p:spTree>
    <p:extLst>
      <p:ext uri="{BB962C8B-B14F-4D97-AF65-F5344CB8AC3E}">
        <p14:creationId xmlns:p14="http://schemas.microsoft.com/office/powerpoint/2010/main" val="16395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4400" b="1">
                <a:latin typeface="Times New Roman" panose="02020603050405020304" charset="0"/>
              </a:rPr>
              <a:t>课程关系：</a:t>
            </a:r>
            <a:r>
              <a:rPr kumimoji="1" lang="en-US" altLang="zh-CN" sz="4400" b="1">
                <a:latin typeface="Times New Roman" panose="02020603050405020304" charset="0"/>
              </a:rPr>
              <a:t>Course</a:t>
            </a:r>
            <a:endParaRPr lang="zh-CN" altLang="en-US"/>
          </a:p>
        </p:txBody>
      </p:sp>
      <p:grpSp>
        <p:nvGrpSpPr>
          <p:cNvPr id="79877" name="Group 5"/>
          <p:cNvGrpSpPr/>
          <p:nvPr/>
        </p:nvGrpSpPr>
        <p:grpSpPr bwMode="auto">
          <a:xfrm>
            <a:off x="1331640" y="1484784"/>
            <a:ext cx="6065837" cy="4191000"/>
            <a:chOff x="-3" y="-3"/>
            <a:chExt cx="3821" cy="4497"/>
          </a:xfrm>
        </p:grpSpPr>
        <p:grpSp>
          <p:nvGrpSpPr>
            <p:cNvPr id="79879" name="Group 6"/>
            <p:cNvGrpSpPr/>
            <p:nvPr/>
          </p:nvGrpSpPr>
          <p:grpSpPr bwMode="auto">
            <a:xfrm>
              <a:off x="0" y="0"/>
              <a:ext cx="3815" cy="4491"/>
              <a:chOff x="0" y="0"/>
              <a:chExt cx="3815" cy="4491"/>
            </a:xfrm>
          </p:grpSpPr>
          <p:grpSp>
            <p:nvGrpSpPr>
              <p:cNvPr id="79881" name="Group 7"/>
              <p:cNvGrpSpPr/>
              <p:nvPr/>
            </p:nvGrpSpPr>
            <p:grpSpPr bwMode="auto">
              <a:xfrm>
                <a:off x="0" y="0"/>
                <a:ext cx="758" cy="499"/>
                <a:chOff x="0" y="0"/>
                <a:chExt cx="758" cy="499"/>
              </a:xfrm>
            </p:grpSpPr>
            <p:sp>
              <p:nvSpPr>
                <p:cNvPr id="79987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72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课程号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8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82" name="Group 10"/>
              <p:cNvGrpSpPr/>
              <p:nvPr/>
            </p:nvGrpSpPr>
            <p:grpSpPr bwMode="auto">
              <a:xfrm>
                <a:off x="758" y="0"/>
                <a:ext cx="1352" cy="499"/>
                <a:chOff x="758" y="0"/>
                <a:chExt cx="1352" cy="499"/>
              </a:xfrm>
            </p:grpSpPr>
            <p:sp>
              <p:nvSpPr>
                <p:cNvPr id="79985" name="Rectangle 11"/>
                <p:cNvSpPr>
                  <a:spLocks noChangeArrowheads="1"/>
                </p:cNvSpPr>
                <p:nvPr/>
              </p:nvSpPr>
              <p:spPr bwMode="auto">
                <a:xfrm>
                  <a:off x="801" y="0"/>
                  <a:ext cx="1266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课程名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86" name="Rectangle 12"/>
                <p:cNvSpPr>
                  <a:spLocks noChangeArrowheads="1"/>
                </p:cNvSpPr>
                <p:nvPr/>
              </p:nvSpPr>
              <p:spPr bwMode="auto">
                <a:xfrm>
                  <a:off x="758" y="0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83" name="Group 13"/>
              <p:cNvGrpSpPr/>
              <p:nvPr/>
            </p:nvGrpSpPr>
            <p:grpSpPr bwMode="auto">
              <a:xfrm>
                <a:off x="2110" y="0"/>
                <a:ext cx="910" cy="499"/>
                <a:chOff x="2110" y="0"/>
                <a:chExt cx="910" cy="499"/>
              </a:xfrm>
            </p:grpSpPr>
            <p:sp>
              <p:nvSpPr>
                <p:cNvPr id="79983" name="Rectangle 14"/>
                <p:cNvSpPr>
                  <a:spLocks noChangeArrowheads="1"/>
                </p:cNvSpPr>
                <p:nvPr/>
              </p:nvSpPr>
              <p:spPr bwMode="auto">
                <a:xfrm>
                  <a:off x="2153" y="0"/>
                  <a:ext cx="824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先行课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84" name="Rectangle 15"/>
                <p:cNvSpPr>
                  <a:spLocks noChangeArrowheads="1"/>
                </p:cNvSpPr>
                <p:nvPr/>
              </p:nvSpPr>
              <p:spPr bwMode="auto">
                <a:xfrm>
                  <a:off x="2110" y="0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84" name="Group 16"/>
              <p:cNvGrpSpPr/>
              <p:nvPr/>
            </p:nvGrpSpPr>
            <p:grpSpPr bwMode="auto">
              <a:xfrm>
                <a:off x="3020" y="0"/>
                <a:ext cx="795" cy="499"/>
                <a:chOff x="3020" y="0"/>
                <a:chExt cx="795" cy="499"/>
              </a:xfrm>
            </p:grpSpPr>
            <p:sp>
              <p:nvSpPr>
                <p:cNvPr id="79981" name="Rectangle 17"/>
                <p:cNvSpPr>
                  <a:spLocks noChangeArrowheads="1"/>
                </p:cNvSpPr>
                <p:nvPr/>
              </p:nvSpPr>
              <p:spPr bwMode="auto">
                <a:xfrm>
                  <a:off x="3063" y="0"/>
                  <a:ext cx="709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学分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82" name="Rectangle 18"/>
                <p:cNvSpPr>
                  <a:spLocks noChangeArrowheads="1"/>
                </p:cNvSpPr>
                <p:nvPr/>
              </p:nvSpPr>
              <p:spPr bwMode="auto">
                <a:xfrm>
                  <a:off x="3020" y="0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85" name="Group 19"/>
              <p:cNvGrpSpPr/>
              <p:nvPr/>
            </p:nvGrpSpPr>
            <p:grpSpPr bwMode="auto">
              <a:xfrm>
                <a:off x="0" y="499"/>
                <a:ext cx="758" cy="499"/>
                <a:chOff x="0" y="499"/>
                <a:chExt cx="758" cy="499"/>
              </a:xfrm>
            </p:grpSpPr>
            <p:sp>
              <p:nvSpPr>
                <p:cNvPr id="79979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672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Cno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80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86" name="Group 22"/>
              <p:cNvGrpSpPr/>
              <p:nvPr/>
            </p:nvGrpSpPr>
            <p:grpSpPr bwMode="auto">
              <a:xfrm>
                <a:off x="758" y="499"/>
                <a:ext cx="1352" cy="499"/>
                <a:chOff x="758" y="499"/>
                <a:chExt cx="1352" cy="499"/>
              </a:xfrm>
            </p:grpSpPr>
            <p:sp>
              <p:nvSpPr>
                <p:cNvPr id="79977" name="Rectangle 23"/>
                <p:cNvSpPr>
                  <a:spLocks noChangeArrowheads="1"/>
                </p:cNvSpPr>
                <p:nvPr/>
              </p:nvSpPr>
              <p:spPr bwMode="auto">
                <a:xfrm>
                  <a:off x="801" y="499"/>
                  <a:ext cx="1266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Cname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78" name="Rectangle 24"/>
                <p:cNvSpPr>
                  <a:spLocks noChangeArrowheads="1"/>
                </p:cNvSpPr>
                <p:nvPr/>
              </p:nvSpPr>
              <p:spPr bwMode="auto">
                <a:xfrm>
                  <a:off x="758" y="499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87" name="Group 25"/>
              <p:cNvGrpSpPr/>
              <p:nvPr/>
            </p:nvGrpSpPr>
            <p:grpSpPr bwMode="auto">
              <a:xfrm>
                <a:off x="2110" y="499"/>
                <a:ext cx="910" cy="499"/>
                <a:chOff x="2110" y="499"/>
                <a:chExt cx="910" cy="499"/>
              </a:xfrm>
            </p:grpSpPr>
            <p:sp>
              <p:nvSpPr>
                <p:cNvPr id="79975" name="Rectangle 26"/>
                <p:cNvSpPr>
                  <a:spLocks noChangeArrowheads="1"/>
                </p:cNvSpPr>
                <p:nvPr/>
              </p:nvSpPr>
              <p:spPr bwMode="auto">
                <a:xfrm>
                  <a:off x="2153" y="499"/>
                  <a:ext cx="824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Cpno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76" name="Rectangle 27"/>
                <p:cNvSpPr>
                  <a:spLocks noChangeArrowheads="1"/>
                </p:cNvSpPr>
                <p:nvPr/>
              </p:nvSpPr>
              <p:spPr bwMode="auto">
                <a:xfrm>
                  <a:off x="2110" y="499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88" name="Group 28"/>
              <p:cNvGrpSpPr/>
              <p:nvPr/>
            </p:nvGrpSpPr>
            <p:grpSpPr bwMode="auto">
              <a:xfrm>
                <a:off x="3020" y="499"/>
                <a:ext cx="795" cy="499"/>
                <a:chOff x="3020" y="499"/>
                <a:chExt cx="795" cy="499"/>
              </a:xfrm>
            </p:grpSpPr>
            <p:sp>
              <p:nvSpPr>
                <p:cNvPr id="79973" name="Rectangle 29"/>
                <p:cNvSpPr>
                  <a:spLocks noChangeArrowheads="1"/>
                </p:cNvSpPr>
                <p:nvPr/>
              </p:nvSpPr>
              <p:spPr bwMode="auto">
                <a:xfrm>
                  <a:off x="3063" y="499"/>
                  <a:ext cx="709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Ccredit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74" name="Rectangle 30"/>
                <p:cNvSpPr>
                  <a:spLocks noChangeArrowheads="1"/>
                </p:cNvSpPr>
                <p:nvPr/>
              </p:nvSpPr>
              <p:spPr bwMode="auto">
                <a:xfrm>
                  <a:off x="3020" y="499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89" name="Group 31"/>
              <p:cNvGrpSpPr/>
              <p:nvPr/>
            </p:nvGrpSpPr>
            <p:grpSpPr bwMode="auto">
              <a:xfrm>
                <a:off x="0" y="998"/>
                <a:ext cx="758" cy="499"/>
                <a:chOff x="0" y="998"/>
                <a:chExt cx="758" cy="499"/>
              </a:xfrm>
            </p:grpSpPr>
            <p:sp>
              <p:nvSpPr>
                <p:cNvPr id="79971" name="Rectangle 32"/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672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72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90" name="Group 34"/>
              <p:cNvGrpSpPr/>
              <p:nvPr/>
            </p:nvGrpSpPr>
            <p:grpSpPr bwMode="auto">
              <a:xfrm>
                <a:off x="758" y="998"/>
                <a:ext cx="1352" cy="499"/>
                <a:chOff x="758" y="998"/>
                <a:chExt cx="1352" cy="499"/>
              </a:xfrm>
            </p:grpSpPr>
            <p:sp>
              <p:nvSpPr>
                <p:cNvPr id="79969" name="Rectangle 35"/>
                <p:cNvSpPr>
                  <a:spLocks noChangeArrowheads="1"/>
                </p:cNvSpPr>
                <p:nvPr/>
              </p:nvSpPr>
              <p:spPr bwMode="auto">
                <a:xfrm>
                  <a:off x="801" y="998"/>
                  <a:ext cx="1266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数据库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70" name="Rectangle 36"/>
                <p:cNvSpPr>
                  <a:spLocks noChangeArrowheads="1"/>
                </p:cNvSpPr>
                <p:nvPr/>
              </p:nvSpPr>
              <p:spPr bwMode="auto">
                <a:xfrm>
                  <a:off x="758" y="998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91" name="Group 37"/>
              <p:cNvGrpSpPr/>
              <p:nvPr/>
            </p:nvGrpSpPr>
            <p:grpSpPr bwMode="auto">
              <a:xfrm>
                <a:off x="2110" y="998"/>
                <a:ext cx="910" cy="499"/>
                <a:chOff x="2110" y="998"/>
                <a:chExt cx="910" cy="499"/>
              </a:xfrm>
            </p:grpSpPr>
            <p:sp>
              <p:nvSpPr>
                <p:cNvPr id="79967" name="Rectangle 38"/>
                <p:cNvSpPr>
                  <a:spLocks noChangeArrowheads="1"/>
                </p:cNvSpPr>
                <p:nvPr/>
              </p:nvSpPr>
              <p:spPr bwMode="auto">
                <a:xfrm>
                  <a:off x="2153" y="998"/>
                  <a:ext cx="824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5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68" name="Rectangle 39"/>
                <p:cNvSpPr>
                  <a:spLocks noChangeArrowheads="1"/>
                </p:cNvSpPr>
                <p:nvPr/>
              </p:nvSpPr>
              <p:spPr bwMode="auto">
                <a:xfrm>
                  <a:off x="2110" y="998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92" name="Group 40"/>
              <p:cNvGrpSpPr/>
              <p:nvPr/>
            </p:nvGrpSpPr>
            <p:grpSpPr bwMode="auto">
              <a:xfrm>
                <a:off x="3020" y="998"/>
                <a:ext cx="795" cy="499"/>
                <a:chOff x="3020" y="998"/>
                <a:chExt cx="795" cy="499"/>
              </a:xfrm>
            </p:grpSpPr>
            <p:sp>
              <p:nvSpPr>
                <p:cNvPr id="79965" name="Rectangle 41"/>
                <p:cNvSpPr>
                  <a:spLocks noChangeArrowheads="1"/>
                </p:cNvSpPr>
                <p:nvPr/>
              </p:nvSpPr>
              <p:spPr bwMode="auto">
                <a:xfrm>
                  <a:off x="3063" y="998"/>
                  <a:ext cx="709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4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66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0" y="998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93" name="Group 43"/>
              <p:cNvGrpSpPr/>
              <p:nvPr/>
            </p:nvGrpSpPr>
            <p:grpSpPr bwMode="auto">
              <a:xfrm>
                <a:off x="0" y="1497"/>
                <a:ext cx="758" cy="499"/>
                <a:chOff x="0" y="1497"/>
                <a:chExt cx="758" cy="499"/>
              </a:xfrm>
            </p:grpSpPr>
            <p:sp>
              <p:nvSpPr>
                <p:cNvPr id="79963" name="Rectangle 44"/>
                <p:cNvSpPr>
                  <a:spLocks noChangeArrowheads="1"/>
                </p:cNvSpPr>
                <p:nvPr/>
              </p:nvSpPr>
              <p:spPr bwMode="auto">
                <a:xfrm>
                  <a:off x="43" y="1497"/>
                  <a:ext cx="672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64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1497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94" name="Group 46"/>
              <p:cNvGrpSpPr/>
              <p:nvPr/>
            </p:nvGrpSpPr>
            <p:grpSpPr bwMode="auto">
              <a:xfrm>
                <a:off x="758" y="1497"/>
                <a:ext cx="1352" cy="499"/>
                <a:chOff x="758" y="1497"/>
                <a:chExt cx="1352" cy="499"/>
              </a:xfrm>
            </p:grpSpPr>
            <p:sp>
              <p:nvSpPr>
                <p:cNvPr id="79961" name="Rectangle 47"/>
                <p:cNvSpPr>
                  <a:spLocks noChangeArrowheads="1"/>
                </p:cNvSpPr>
                <p:nvPr/>
              </p:nvSpPr>
              <p:spPr bwMode="auto">
                <a:xfrm>
                  <a:off x="801" y="1497"/>
                  <a:ext cx="1266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数学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62" name="Rectangle 48"/>
                <p:cNvSpPr>
                  <a:spLocks noChangeArrowheads="1"/>
                </p:cNvSpPr>
                <p:nvPr/>
              </p:nvSpPr>
              <p:spPr bwMode="auto">
                <a:xfrm>
                  <a:off x="758" y="1497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95" name="Group 49"/>
              <p:cNvGrpSpPr/>
              <p:nvPr/>
            </p:nvGrpSpPr>
            <p:grpSpPr bwMode="auto">
              <a:xfrm>
                <a:off x="2110" y="1497"/>
                <a:ext cx="910" cy="499"/>
                <a:chOff x="2110" y="1497"/>
                <a:chExt cx="910" cy="499"/>
              </a:xfrm>
            </p:grpSpPr>
            <p:sp>
              <p:nvSpPr>
                <p:cNvPr id="79959" name="Rectangle 50"/>
                <p:cNvSpPr>
                  <a:spLocks noChangeArrowheads="1"/>
                </p:cNvSpPr>
                <p:nvPr/>
              </p:nvSpPr>
              <p:spPr bwMode="auto">
                <a:xfrm>
                  <a:off x="2153" y="1497"/>
                  <a:ext cx="824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anose="02020603050405020304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60" name="Rectangle 51"/>
                <p:cNvSpPr>
                  <a:spLocks noChangeArrowheads="1"/>
                </p:cNvSpPr>
                <p:nvPr/>
              </p:nvSpPr>
              <p:spPr bwMode="auto">
                <a:xfrm>
                  <a:off x="2110" y="1497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96" name="Group 52"/>
              <p:cNvGrpSpPr/>
              <p:nvPr/>
            </p:nvGrpSpPr>
            <p:grpSpPr bwMode="auto">
              <a:xfrm>
                <a:off x="3020" y="1497"/>
                <a:ext cx="795" cy="499"/>
                <a:chOff x="3020" y="1497"/>
                <a:chExt cx="795" cy="499"/>
              </a:xfrm>
            </p:grpSpPr>
            <p:sp>
              <p:nvSpPr>
                <p:cNvPr id="79957" name="Rectangle 53"/>
                <p:cNvSpPr>
                  <a:spLocks noChangeArrowheads="1"/>
                </p:cNvSpPr>
                <p:nvPr/>
              </p:nvSpPr>
              <p:spPr bwMode="auto">
                <a:xfrm>
                  <a:off x="3063" y="1497"/>
                  <a:ext cx="709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58" name="Rectangle 54"/>
                <p:cNvSpPr>
                  <a:spLocks noChangeArrowheads="1"/>
                </p:cNvSpPr>
                <p:nvPr/>
              </p:nvSpPr>
              <p:spPr bwMode="auto">
                <a:xfrm>
                  <a:off x="3020" y="1497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97" name="Group 55"/>
              <p:cNvGrpSpPr/>
              <p:nvPr/>
            </p:nvGrpSpPr>
            <p:grpSpPr bwMode="auto">
              <a:xfrm>
                <a:off x="0" y="1996"/>
                <a:ext cx="758" cy="499"/>
                <a:chOff x="0" y="1996"/>
                <a:chExt cx="758" cy="499"/>
              </a:xfrm>
            </p:grpSpPr>
            <p:sp>
              <p:nvSpPr>
                <p:cNvPr id="79955" name="Rectangle 56"/>
                <p:cNvSpPr>
                  <a:spLocks noChangeArrowheads="1"/>
                </p:cNvSpPr>
                <p:nvPr/>
              </p:nvSpPr>
              <p:spPr bwMode="auto">
                <a:xfrm>
                  <a:off x="43" y="1996"/>
                  <a:ext cx="672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56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1996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98" name="Group 58"/>
              <p:cNvGrpSpPr/>
              <p:nvPr/>
            </p:nvGrpSpPr>
            <p:grpSpPr bwMode="auto">
              <a:xfrm>
                <a:off x="758" y="1996"/>
                <a:ext cx="1352" cy="499"/>
                <a:chOff x="758" y="1996"/>
                <a:chExt cx="1352" cy="499"/>
              </a:xfrm>
            </p:grpSpPr>
            <p:sp>
              <p:nvSpPr>
                <p:cNvPr id="79953" name="Rectangle 59"/>
                <p:cNvSpPr>
                  <a:spLocks noChangeArrowheads="1"/>
                </p:cNvSpPr>
                <p:nvPr/>
              </p:nvSpPr>
              <p:spPr bwMode="auto">
                <a:xfrm>
                  <a:off x="801" y="1996"/>
                  <a:ext cx="1266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信息系统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54" name="Rectangle 60"/>
                <p:cNvSpPr>
                  <a:spLocks noChangeArrowheads="1"/>
                </p:cNvSpPr>
                <p:nvPr/>
              </p:nvSpPr>
              <p:spPr bwMode="auto">
                <a:xfrm>
                  <a:off x="758" y="1996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99" name="Group 61"/>
              <p:cNvGrpSpPr/>
              <p:nvPr/>
            </p:nvGrpSpPr>
            <p:grpSpPr bwMode="auto">
              <a:xfrm>
                <a:off x="2110" y="1996"/>
                <a:ext cx="910" cy="499"/>
                <a:chOff x="2110" y="1996"/>
                <a:chExt cx="910" cy="499"/>
              </a:xfrm>
            </p:grpSpPr>
            <p:sp>
              <p:nvSpPr>
                <p:cNvPr id="79951" name="Rectangle 62"/>
                <p:cNvSpPr>
                  <a:spLocks noChangeArrowheads="1"/>
                </p:cNvSpPr>
                <p:nvPr/>
              </p:nvSpPr>
              <p:spPr bwMode="auto">
                <a:xfrm>
                  <a:off x="2153" y="1996"/>
                  <a:ext cx="824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52" name="Rectangle 63"/>
                <p:cNvSpPr>
                  <a:spLocks noChangeArrowheads="1"/>
                </p:cNvSpPr>
                <p:nvPr/>
              </p:nvSpPr>
              <p:spPr bwMode="auto">
                <a:xfrm>
                  <a:off x="2110" y="1996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0" name="Group 64"/>
              <p:cNvGrpSpPr/>
              <p:nvPr/>
            </p:nvGrpSpPr>
            <p:grpSpPr bwMode="auto">
              <a:xfrm>
                <a:off x="3020" y="1996"/>
                <a:ext cx="795" cy="499"/>
                <a:chOff x="3020" y="1996"/>
                <a:chExt cx="795" cy="499"/>
              </a:xfrm>
            </p:grpSpPr>
            <p:sp>
              <p:nvSpPr>
                <p:cNvPr id="79949" name="Rectangle 65"/>
                <p:cNvSpPr>
                  <a:spLocks noChangeArrowheads="1"/>
                </p:cNvSpPr>
                <p:nvPr/>
              </p:nvSpPr>
              <p:spPr bwMode="auto">
                <a:xfrm>
                  <a:off x="3063" y="1996"/>
                  <a:ext cx="709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4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50" name="Rectangle 66"/>
                <p:cNvSpPr>
                  <a:spLocks noChangeArrowheads="1"/>
                </p:cNvSpPr>
                <p:nvPr/>
              </p:nvSpPr>
              <p:spPr bwMode="auto">
                <a:xfrm>
                  <a:off x="3020" y="1996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1" name="Group 67"/>
              <p:cNvGrpSpPr/>
              <p:nvPr/>
            </p:nvGrpSpPr>
            <p:grpSpPr bwMode="auto">
              <a:xfrm>
                <a:off x="0" y="2495"/>
                <a:ext cx="758" cy="499"/>
                <a:chOff x="0" y="2495"/>
                <a:chExt cx="758" cy="499"/>
              </a:xfrm>
            </p:grpSpPr>
            <p:sp>
              <p:nvSpPr>
                <p:cNvPr id="79947" name="Rectangle 68"/>
                <p:cNvSpPr>
                  <a:spLocks noChangeArrowheads="1"/>
                </p:cNvSpPr>
                <p:nvPr/>
              </p:nvSpPr>
              <p:spPr bwMode="auto">
                <a:xfrm>
                  <a:off x="43" y="2495"/>
                  <a:ext cx="672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4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48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2495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2" name="Group 70"/>
              <p:cNvGrpSpPr/>
              <p:nvPr/>
            </p:nvGrpSpPr>
            <p:grpSpPr bwMode="auto">
              <a:xfrm>
                <a:off x="758" y="2495"/>
                <a:ext cx="1352" cy="499"/>
                <a:chOff x="758" y="2495"/>
                <a:chExt cx="1352" cy="499"/>
              </a:xfrm>
            </p:grpSpPr>
            <p:sp>
              <p:nvSpPr>
                <p:cNvPr id="79945" name="Rectangle 71"/>
                <p:cNvSpPr>
                  <a:spLocks noChangeArrowheads="1"/>
                </p:cNvSpPr>
                <p:nvPr/>
              </p:nvSpPr>
              <p:spPr bwMode="auto">
                <a:xfrm>
                  <a:off x="801" y="2495"/>
                  <a:ext cx="1266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操作系统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46" name="Rectangle 72"/>
                <p:cNvSpPr>
                  <a:spLocks noChangeArrowheads="1"/>
                </p:cNvSpPr>
                <p:nvPr/>
              </p:nvSpPr>
              <p:spPr bwMode="auto">
                <a:xfrm>
                  <a:off x="758" y="2495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3" name="Group 73"/>
              <p:cNvGrpSpPr/>
              <p:nvPr/>
            </p:nvGrpSpPr>
            <p:grpSpPr bwMode="auto">
              <a:xfrm>
                <a:off x="2110" y="2495"/>
                <a:ext cx="910" cy="499"/>
                <a:chOff x="2110" y="2495"/>
                <a:chExt cx="910" cy="499"/>
              </a:xfrm>
            </p:grpSpPr>
            <p:sp>
              <p:nvSpPr>
                <p:cNvPr id="79943" name="Rectangle 74"/>
                <p:cNvSpPr>
                  <a:spLocks noChangeArrowheads="1"/>
                </p:cNvSpPr>
                <p:nvPr/>
              </p:nvSpPr>
              <p:spPr bwMode="auto">
                <a:xfrm>
                  <a:off x="2153" y="2495"/>
                  <a:ext cx="824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6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44" name="Rectangle 75"/>
                <p:cNvSpPr>
                  <a:spLocks noChangeArrowheads="1"/>
                </p:cNvSpPr>
                <p:nvPr/>
              </p:nvSpPr>
              <p:spPr bwMode="auto">
                <a:xfrm>
                  <a:off x="2110" y="2495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4" name="Group 76"/>
              <p:cNvGrpSpPr/>
              <p:nvPr/>
            </p:nvGrpSpPr>
            <p:grpSpPr bwMode="auto">
              <a:xfrm>
                <a:off x="3020" y="2495"/>
                <a:ext cx="795" cy="499"/>
                <a:chOff x="3020" y="2495"/>
                <a:chExt cx="795" cy="499"/>
              </a:xfrm>
            </p:grpSpPr>
            <p:sp>
              <p:nvSpPr>
                <p:cNvPr id="79941" name="Rectangle 77"/>
                <p:cNvSpPr>
                  <a:spLocks noChangeArrowheads="1"/>
                </p:cNvSpPr>
                <p:nvPr/>
              </p:nvSpPr>
              <p:spPr bwMode="auto">
                <a:xfrm>
                  <a:off x="3063" y="2495"/>
                  <a:ext cx="709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42" name="Rectangle 78"/>
                <p:cNvSpPr>
                  <a:spLocks noChangeArrowheads="1"/>
                </p:cNvSpPr>
                <p:nvPr/>
              </p:nvSpPr>
              <p:spPr bwMode="auto">
                <a:xfrm>
                  <a:off x="3020" y="2495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5" name="Group 79"/>
              <p:cNvGrpSpPr/>
              <p:nvPr/>
            </p:nvGrpSpPr>
            <p:grpSpPr bwMode="auto">
              <a:xfrm>
                <a:off x="0" y="2994"/>
                <a:ext cx="758" cy="499"/>
                <a:chOff x="0" y="2994"/>
                <a:chExt cx="758" cy="499"/>
              </a:xfrm>
            </p:grpSpPr>
            <p:sp>
              <p:nvSpPr>
                <p:cNvPr id="79939" name="Rectangle 80"/>
                <p:cNvSpPr>
                  <a:spLocks noChangeArrowheads="1"/>
                </p:cNvSpPr>
                <p:nvPr/>
              </p:nvSpPr>
              <p:spPr bwMode="auto">
                <a:xfrm>
                  <a:off x="43" y="2994"/>
                  <a:ext cx="672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5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40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2994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6" name="Group 82"/>
              <p:cNvGrpSpPr/>
              <p:nvPr/>
            </p:nvGrpSpPr>
            <p:grpSpPr bwMode="auto">
              <a:xfrm>
                <a:off x="758" y="2994"/>
                <a:ext cx="1352" cy="499"/>
                <a:chOff x="758" y="2994"/>
                <a:chExt cx="1352" cy="499"/>
              </a:xfrm>
            </p:grpSpPr>
            <p:sp>
              <p:nvSpPr>
                <p:cNvPr id="79937" name="Rectangle 83"/>
                <p:cNvSpPr>
                  <a:spLocks noChangeArrowheads="1"/>
                </p:cNvSpPr>
                <p:nvPr/>
              </p:nvSpPr>
              <p:spPr bwMode="auto">
                <a:xfrm>
                  <a:off x="801" y="2994"/>
                  <a:ext cx="1266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数据结构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38" name="Rectangle 84"/>
                <p:cNvSpPr>
                  <a:spLocks noChangeArrowheads="1"/>
                </p:cNvSpPr>
                <p:nvPr/>
              </p:nvSpPr>
              <p:spPr bwMode="auto">
                <a:xfrm>
                  <a:off x="758" y="2994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7" name="Group 85"/>
              <p:cNvGrpSpPr/>
              <p:nvPr/>
            </p:nvGrpSpPr>
            <p:grpSpPr bwMode="auto">
              <a:xfrm>
                <a:off x="2110" y="2994"/>
                <a:ext cx="910" cy="499"/>
                <a:chOff x="2110" y="2994"/>
                <a:chExt cx="910" cy="499"/>
              </a:xfrm>
            </p:grpSpPr>
            <p:sp>
              <p:nvSpPr>
                <p:cNvPr id="79935" name="Rectangle 86"/>
                <p:cNvSpPr>
                  <a:spLocks noChangeArrowheads="1"/>
                </p:cNvSpPr>
                <p:nvPr/>
              </p:nvSpPr>
              <p:spPr bwMode="auto">
                <a:xfrm>
                  <a:off x="2153" y="2994"/>
                  <a:ext cx="824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7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36" name="Rectangle 87"/>
                <p:cNvSpPr>
                  <a:spLocks noChangeArrowheads="1"/>
                </p:cNvSpPr>
                <p:nvPr/>
              </p:nvSpPr>
              <p:spPr bwMode="auto">
                <a:xfrm>
                  <a:off x="2110" y="2994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8" name="Group 88"/>
              <p:cNvGrpSpPr/>
              <p:nvPr/>
            </p:nvGrpSpPr>
            <p:grpSpPr bwMode="auto">
              <a:xfrm>
                <a:off x="3020" y="2994"/>
                <a:ext cx="795" cy="499"/>
                <a:chOff x="3020" y="2994"/>
                <a:chExt cx="795" cy="499"/>
              </a:xfrm>
            </p:grpSpPr>
            <p:sp>
              <p:nvSpPr>
                <p:cNvPr id="79933" name="Rectangle 89"/>
                <p:cNvSpPr>
                  <a:spLocks noChangeArrowheads="1"/>
                </p:cNvSpPr>
                <p:nvPr/>
              </p:nvSpPr>
              <p:spPr bwMode="auto">
                <a:xfrm>
                  <a:off x="3063" y="2994"/>
                  <a:ext cx="709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4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34" name="Rectangle 90"/>
                <p:cNvSpPr>
                  <a:spLocks noChangeArrowheads="1"/>
                </p:cNvSpPr>
                <p:nvPr/>
              </p:nvSpPr>
              <p:spPr bwMode="auto">
                <a:xfrm>
                  <a:off x="3020" y="2994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9" name="Group 91"/>
              <p:cNvGrpSpPr/>
              <p:nvPr/>
            </p:nvGrpSpPr>
            <p:grpSpPr bwMode="auto">
              <a:xfrm>
                <a:off x="0" y="3493"/>
                <a:ext cx="758" cy="499"/>
                <a:chOff x="0" y="3493"/>
                <a:chExt cx="758" cy="499"/>
              </a:xfrm>
            </p:grpSpPr>
            <p:sp>
              <p:nvSpPr>
                <p:cNvPr id="79931" name="Rectangle 92"/>
                <p:cNvSpPr>
                  <a:spLocks noChangeArrowheads="1"/>
                </p:cNvSpPr>
                <p:nvPr/>
              </p:nvSpPr>
              <p:spPr bwMode="auto">
                <a:xfrm>
                  <a:off x="43" y="3493"/>
                  <a:ext cx="672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6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32" name="Rectangle 93"/>
                <p:cNvSpPr>
                  <a:spLocks noChangeArrowheads="1"/>
                </p:cNvSpPr>
                <p:nvPr/>
              </p:nvSpPr>
              <p:spPr bwMode="auto">
                <a:xfrm>
                  <a:off x="0" y="3493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10" name="Group 94"/>
              <p:cNvGrpSpPr/>
              <p:nvPr/>
            </p:nvGrpSpPr>
            <p:grpSpPr bwMode="auto">
              <a:xfrm>
                <a:off x="758" y="3493"/>
                <a:ext cx="1352" cy="499"/>
                <a:chOff x="758" y="3493"/>
                <a:chExt cx="1352" cy="499"/>
              </a:xfrm>
            </p:grpSpPr>
            <p:sp>
              <p:nvSpPr>
                <p:cNvPr id="79929" name="Rectangle 95"/>
                <p:cNvSpPr>
                  <a:spLocks noChangeArrowheads="1"/>
                </p:cNvSpPr>
                <p:nvPr/>
              </p:nvSpPr>
              <p:spPr bwMode="auto">
                <a:xfrm>
                  <a:off x="801" y="3493"/>
                  <a:ext cx="1266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数据处理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30" name="Rectangle 96"/>
                <p:cNvSpPr>
                  <a:spLocks noChangeArrowheads="1"/>
                </p:cNvSpPr>
                <p:nvPr/>
              </p:nvSpPr>
              <p:spPr bwMode="auto">
                <a:xfrm>
                  <a:off x="758" y="3493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11" name="Group 97"/>
              <p:cNvGrpSpPr/>
              <p:nvPr/>
            </p:nvGrpSpPr>
            <p:grpSpPr bwMode="auto">
              <a:xfrm>
                <a:off x="2110" y="3493"/>
                <a:ext cx="910" cy="499"/>
                <a:chOff x="2110" y="3493"/>
                <a:chExt cx="910" cy="499"/>
              </a:xfrm>
            </p:grpSpPr>
            <p:sp>
              <p:nvSpPr>
                <p:cNvPr id="79927" name="Rectangle 98"/>
                <p:cNvSpPr>
                  <a:spLocks noChangeArrowheads="1"/>
                </p:cNvSpPr>
                <p:nvPr/>
              </p:nvSpPr>
              <p:spPr bwMode="auto">
                <a:xfrm>
                  <a:off x="2153" y="3493"/>
                  <a:ext cx="824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anose="02020603050405020304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28" name="Rectangle 99"/>
                <p:cNvSpPr>
                  <a:spLocks noChangeArrowheads="1"/>
                </p:cNvSpPr>
                <p:nvPr/>
              </p:nvSpPr>
              <p:spPr bwMode="auto">
                <a:xfrm>
                  <a:off x="2110" y="3493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12" name="Group 100"/>
              <p:cNvGrpSpPr/>
              <p:nvPr/>
            </p:nvGrpSpPr>
            <p:grpSpPr bwMode="auto">
              <a:xfrm>
                <a:off x="3020" y="3493"/>
                <a:ext cx="795" cy="499"/>
                <a:chOff x="3020" y="3493"/>
                <a:chExt cx="795" cy="499"/>
              </a:xfrm>
            </p:grpSpPr>
            <p:sp>
              <p:nvSpPr>
                <p:cNvPr id="79925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63" y="3493"/>
                  <a:ext cx="709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26" name="Rectangle 102"/>
                <p:cNvSpPr>
                  <a:spLocks noChangeArrowheads="1"/>
                </p:cNvSpPr>
                <p:nvPr/>
              </p:nvSpPr>
              <p:spPr bwMode="auto">
                <a:xfrm>
                  <a:off x="3020" y="3493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13" name="Group 103"/>
              <p:cNvGrpSpPr/>
              <p:nvPr/>
            </p:nvGrpSpPr>
            <p:grpSpPr bwMode="auto">
              <a:xfrm>
                <a:off x="0" y="3992"/>
                <a:ext cx="758" cy="499"/>
                <a:chOff x="0" y="3992"/>
                <a:chExt cx="758" cy="499"/>
              </a:xfrm>
            </p:grpSpPr>
            <p:sp>
              <p:nvSpPr>
                <p:cNvPr id="79923" name="Rectangle 104"/>
                <p:cNvSpPr>
                  <a:spLocks noChangeArrowheads="1"/>
                </p:cNvSpPr>
                <p:nvPr/>
              </p:nvSpPr>
              <p:spPr bwMode="auto">
                <a:xfrm>
                  <a:off x="43" y="3992"/>
                  <a:ext cx="672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7</a:t>
                  </a:r>
                  <a:endParaRPr kumimoji="1" lang="en-US" altLang="zh-CN" sz="9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24" name="Rectangle 105"/>
                <p:cNvSpPr>
                  <a:spLocks noChangeArrowheads="1"/>
                </p:cNvSpPr>
                <p:nvPr/>
              </p:nvSpPr>
              <p:spPr bwMode="auto">
                <a:xfrm>
                  <a:off x="0" y="3992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14" name="Group 106"/>
              <p:cNvGrpSpPr/>
              <p:nvPr/>
            </p:nvGrpSpPr>
            <p:grpSpPr bwMode="auto">
              <a:xfrm>
                <a:off x="758" y="3992"/>
                <a:ext cx="1352" cy="499"/>
                <a:chOff x="758" y="3992"/>
                <a:chExt cx="1352" cy="499"/>
              </a:xfrm>
            </p:grpSpPr>
            <p:sp>
              <p:nvSpPr>
                <p:cNvPr id="79921" name="Rectangle 107"/>
                <p:cNvSpPr>
                  <a:spLocks noChangeArrowheads="1"/>
                </p:cNvSpPr>
                <p:nvPr/>
              </p:nvSpPr>
              <p:spPr bwMode="auto">
                <a:xfrm>
                  <a:off x="801" y="3992"/>
                  <a:ext cx="1266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PASCAL</a:t>
                  </a:r>
                  <a:r>
                    <a:rPr kumimoji="1" lang="zh-CN" altLang="en-US" sz="2200" b="1">
                      <a:latin typeface="Times New Roman" panose="02020603050405020304" charset="0"/>
                    </a:rPr>
                    <a:t>语言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22" name="Rectangle 108"/>
                <p:cNvSpPr>
                  <a:spLocks noChangeArrowheads="1"/>
                </p:cNvSpPr>
                <p:nvPr/>
              </p:nvSpPr>
              <p:spPr bwMode="auto">
                <a:xfrm>
                  <a:off x="758" y="3992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15" name="Group 109"/>
              <p:cNvGrpSpPr/>
              <p:nvPr/>
            </p:nvGrpSpPr>
            <p:grpSpPr bwMode="auto">
              <a:xfrm>
                <a:off x="2110" y="3992"/>
                <a:ext cx="910" cy="499"/>
                <a:chOff x="2110" y="3992"/>
                <a:chExt cx="910" cy="499"/>
              </a:xfrm>
            </p:grpSpPr>
            <p:sp>
              <p:nvSpPr>
                <p:cNvPr id="79919" name="Rectangle 110"/>
                <p:cNvSpPr>
                  <a:spLocks noChangeArrowheads="1"/>
                </p:cNvSpPr>
                <p:nvPr/>
              </p:nvSpPr>
              <p:spPr bwMode="auto">
                <a:xfrm>
                  <a:off x="2153" y="3992"/>
                  <a:ext cx="824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6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20" name="Rectangle 111"/>
                <p:cNvSpPr>
                  <a:spLocks noChangeArrowheads="1"/>
                </p:cNvSpPr>
                <p:nvPr/>
              </p:nvSpPr>
              <p:spPr bwMode="auto">
                <a:xfrm>
                  <a:off x="2110" y="3992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16" name="Group 112"/>
              <p:cNvGrpSpPr/>
              <p:nvPr/>
            </p:nvGrpSpPr>
            <p:grpSpPr bwMode="auto">
              <a:xfrm>
                <a:off x="3020" y="3992"/>
                <a:ext cx="795" cy="499"/>
                <a:chOff x="3020" y="3992"/>
                <a:chExt cx="795" cy="499"/>
              </a:xfrm>
            </p:grpSpPr>
            <p:sp>
              <p:nvSpPr>
                <p:cNvPr id="79917" name="Rectangle 113"/>
                <p:cNvSpPr>
                  <a:spLocks noChangeArrowheads="1"/>
                </p:cNvSpPr>
                <p:nvPr/>
              </p:nvSpPr>
              <p:spPr bwMode="auto">
                <a:xfrm>
                  <a:off x="3063" y="3992"/>
                  <a:ext cx="709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4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9918" name="Rectangle 114"/>
                <p:cNvSpPr>
                  <a:spLocks noChangeArrowheads="1"/>
                </p:cNvSpPr>
                <p:nvPr/>
              </p:nvSpPr>
              <p:spPr bwMode="auto">
                <a:xfrm>
                  <a:off x="3020" y="3992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9880" name="Rectangle 115"/>
            <p:cNvSpPr>
              <a:spLocks noChangeArrowheads="1"/>
            </p:cNvSpPr>
            <p:nvPr/>
          </p:nvSpPr>
          <p:spPr bwMode="auto">
            <a:xfrm>
              <a:off x="-3" y="-3"/>
              <a:ext cx="3821" cy="4497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79878" name="Text Box 11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229600" y="6248400"/>
            <a:ext cx="609600" cy="304800"/>
          </a:xfrm>
          <a:prstGeom prst="rect">
            <a:avLst/>
          </a:prstGeom>
          <a:solidFill>
            <a:srgbClr val="EEE678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charset="0"/>
              </a:rPr>
              <a:t>例</a:t>
            </a:r>
            <a:r>
              <a:rPr kumimoji="1" lang="en-US" altLang="zh-CN" sz="2000">
                <a:latin typeface="Times New Roman" panose="02020603050405020304" charset="0"/>
              </a:rPr>
              <a:t>9</a:t>
            </a:r>
            <a:endParaRPr kumimoji="1" lang="en-US" altLang="zh-CN" sz="240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课程选修关系：</a:t>
            </a:r>
            <a:r>
              <a:rPr lang="en-US" altLang="zh-CN"/>
              <a:t>SC</a:t>
            </a:r>
            <a:endParaRPr lang="zh-CN" alt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175" y="339725"/>
            <a:ext cx="9144000" cy="593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900" b="1">
                <a:latin typeface="Times New Roman" panose="02020603050405020304" charset="0"/>
              </a:rPr>
              <a:t> </a:t>
            </a:r>
            <a:endParaRPr kumimoji="1" lang="en-US" altLang="zh-CN" sz="1000">
              <a:latin typeface="Times New Roman" panose="02020603050405020304" charset="0"/>
            </a:endParaRPr>
          </a:p>
          <a:p>
            <a:pPr eaLnBrk="0" hangingPunct="0"/>
            <a:endParaRPr kumimoji="1" lang="en-US" altLang="zh-CN" sz="2400">
              <a:latin typeface="Times New Roman" panose="02020603050405020304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6705600" y="3200400"/>
            <a:ext cx="11430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6477000" y="3810000"/>
            <a:ext cx="990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 anchor="ctr"/>
          <a:lstStyle/>
          <a:p>
            <a:pPr algn="ctr"/>
            <a:endParaRPr kumimoji="1" lang="zh-CN" altLang="zh-CN" sz="2400">
              <a:latin typeface="Times New Roman" panose="02020603050405020304" charset="0"/>
            </a:endParaRPr>
          </a:p>
        </p:txBody>
      </p:sp>
      <p:grpSp>
        <p:nvGrpSpPr>
          <p:cNvPr id="80904" name="Group 8"/>
          <p:cNvGrpSpPr/>
          <p:nvPr/>
        </p:nvGrpSpPr>
        <p:grpSpPr bwMode="auto">
          <a:xfrm>
            <a:off x="2411413" y="1628775"/>
            <a:ext cx="3505200" cy="3657600"/>
            <a:chOff x="-3" y="-3"/>
            <a:chExt cx="2146" cy="3499"/>
          </a:xfrm>
        </p:grpSpPr>
        <p:grpSp>
          <p:nvGrpSpPr>
            <p:cNvPr id="80907" name="Group 9"/>
            <p:cNvGrpSpPr/>
            <p:nvPr/>
          </p:nvGrpSpPr>
          <p:grpSpPr bwMode="auto">
            <a:xfrm>
              <a:off x="0" y="0"/>
              <a:ext cx="2140" cy="3493"/>
              <a:chOff x="0" y="0"/>
              <a:chExt cx="2140" cy="3493"/>
            </a:xfrm>
          </p:grpSpPr>
          <p:grpSp>
            <p:nvGrpSpPr>
              <p:cNvPr id="80909" name="Group 10"/>
              <p:cNvGrpSpPr/>
              <p:nvPr/>
            </p:nvGrpSpPr>
            <p:grpSpPr bwMode="auto">
              <a:xfrm>
                <a:off x="0" y="0"/>
                <a:ext cx="642" cy="499"/>
                <a:chOff x="0" y="0"/>
                <a:chExt cx="642" cy="499"/>
              </a:xfrm>
            </p:grpSpPr>
            <p:sp>
              <p:nvSpPr>
                <p:cNvPr id="80970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56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学  号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71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10" name="Group 13"/>
              <p:cNvGrpSpPr/>
              <p:nvPr/>
            </p:nvGrpSpPr>
            <p:grpSpPr bwMode="auto">
              <a:xfrm>
                <a:off x="642" y="0"/>
                <a:ext cx="819" cy="499"/>
                <a:chOff x="642" y="0"/>
                <a:chExt cx="819" cy="499"/>
              </a:xfrm>
            </p:grpSpPr>
            <p:sp>
              <p:nvSpPr>
                <p:cNvPr id="80968" name="Rectangle 14"/>
                <p:cNvSpPr>
                  <a:spLocks noChangeArrowheads="1"/>
                </p:cNvSpPr>
                <p:nvPr/>
              </p:nvSpPr>
              <p:spPr bwMode="auto">
                <a:xfrm>
                  <a:off x="685" y="0"/>
                  <a:ext cx="733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课 程 号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69" name="Rectangle 15"/>
                <p:cNvSpPr>
                  <a:spLocks noChangeArrowheads="1"/>
                </p:cNvSpPr>
                <p:nvPr/>
              </p:nvSpPr>
              <p:spPr bwMode="auto">
                <a:xfrm>
                  <a:off x="642" y="0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11" name="Group 16"/>
              <p:cNvGrpSpPr/>
              <p:nvPr/>
            </p:nvGrpSpPr>
            <p:grpSpPr bwMode="auto">
              <a:xfrm>
                <a:off x="1461" y="0"/>
                <a:ext cx="679" cy="499"/>
                <a:chOff x="1461" y="0"/>
                <a:chExt cx="679" cy="499"/>
              </a:xfrm>
            </p:grpSpPr>
            <p:sp>
              <p:nvSpPr>
                <p:cNvPr id="80966" name="Rectangle 17"/>
                <p:cNvSpPr>
                  <a:spLocks noChangeArrowheads="1"/>
                </p:cNvSpPr>
                <p:nvPr/>
              </p:nvSpPr>
              <p:spPr bwMode="auto">
                <a:xfrm>
                  <a:off x="1504" y="0"/>
                  <a:ext cx="593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成  绩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67" name="Rectangle 18"/>
                <p:cNvSpPr>
                  <a:spLocks noChangeArrowheads="1"/>
                </p:cNvSpPr>
                <p:nvPr/>
              </p:nvSpPr>
              <p:spPr bwMode="auto">
                <a:xfrm>
                  <a:off x="1461" y="0"/>
                  <a:ext cx="67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12" name="Group 19"/>
              <p:cNvGrpSpPr/>
              <p:nvPr/>
            </p:nvGrpSpPr>
            <p:grpSpPr bwMode="auto">
              <a:xfrm>
                <a:off x="0" y="499"/>
                <a:ext cx="642" cy="499"/>
                <a:chOff x="0" y="499"/>
                <a:chExt cx="642" cy="499"/>
              </a:xfrm>
            </p:grpSpPr>
            <p:sp>
              <p:nvSpPr>
                <p:cNvPr id="80964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556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Sno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65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6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13" name="Group 22"/>
              <p:cNvGrpSpPr/>
              <p:nvPr/>
            </p:nvGrpSpPr>
            <p:grpSpPr bwMode="auto">
              <a:xfrm>
                <a:off x="642" y="499"/>
                <a:ext cx="819" cy="499"/>
                <a:chOff x="642" y="499"/>
                <a:chExt cx="819" cy="499"/>
              </a:xfrm>
            </p:grpSpPr>
            <p:sp>
              <p:nvSpPr>
                <p:cNvPr id="80962" name="Rectangle 23"/>
                <p:cNvSpPr>
                  <a:spLocks noChangeArrowheads="1"/>
                </p:cNvSpPr>
                <p:nvPr/>
              </p:nvSpPr>
              <p:spPr bwMode="auto">
                <a:xfrm>
                  <a:off x="685" y="499"/>
                  <a:ext cx="733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Cno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63" name="Rectangle 24"/>
                <p:cNvSpPr>
                  <a:spLocks noChangeArrowheads="1"/>
                </p:cNvSpPr>
                <p:nvPr/>
              </p:nvSpPr>
              <p:spPr bwMode="auto">
                <a:xfrm>
                  <a:off x="642" y="499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14" name="Group 25"/>
              <p:cNvGrpSpPr/>
              <p:nvPr/>
            </p:nvGrpSpPr>
            <p:grpSpPr bwMode="auto">
              <a:xfrm>
                <a:off x="1461" y="499"/>
                <a:ext cx="679" cy="499"/>
                <a:chOff x="1461" y="499"/>
                <a:chExt cx="679" cy="499"/>
              </a:xfrm>
            </p:grpSpPr>
            <p:sp>
              <p:nvSpPr>
                <p:cNvPr id="80960" name="Rectangle 26"/>
                <p:cNvSpPr>
                  <a:spLocks noChangeArrowheads="1"/>
                </p:cNvSpPr>
                <p:nvPr/>
              </p:nvSpPr>
              <p:spPr bwMode="auto">
                <a:xfrm>
                  <a:off x="1504" y="499"/>
                  <a:ext cx="593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Grade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61" name="Rectangle 27"/>
                <p:cNvSpPr>
                  <a:spLocks noChangeArrowheads="1"/>
                </p:cNvSpPr>
                <p:nvPr/>
              </p:nvSpPr>
              <p:spPr bwMode="auto">
                <a:xfrm>
                  <a:off x="1461" y="499"/>
                  <a:ext cx="67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15" name="Group 28"/>
              <p:cNvGrpSpPr/>
              <p:nvPr/>
            </p:nvGrpSpPr>
            <p:grpSpPr bwMode="auto">
              <a:xfrm>
                <a:off x="0" y="998"/>
                <a:ext cx="642" cy="499"/>
                <a:chOff x="0" y="998"/>
                <a:chExt cx="642" cy="499"/>
              </a:xfrm>
            </p:grpSpPr>
            <p:sp>
              <p:nvSpPr>
                <p:cNvPr id="80958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556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95001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59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6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16" name="Group 31"/>
              <p:cNvGrpSpPr/>
              <p:nvPr/>
            </p:nvGrpSpPr>
            <p:grpSpPr bwMode="auto">
              <a:xfrm>
                <a:off x="642" y="998"/>
                <a:ext cx="819" cy="499"/>
                <a:chOff x="642" y="998"/>
                <a:chExt cx="819" cy="499"/>
              </a:xfrm>
            </p:grpSpPr>
            <p:sp>
              <p:nvSpPr>
                <p:cNvPr id="80956" name="Rectangle 32"/>
                <p:cNvSpPr>
                  <a:spLocks noChangeArrowheads="1"/>
                </p:cNvSpPr>
                <p:nvPr/>
              </p:nvSpPr>
              <p:spPr bwMode="auto">
                <a:xfrm>
                  <a:off x="685" y="998"/>
                  <a:ext cx="733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57" name="Rectangle 33"/>
                <p:cNvSpPr>
                  <a:spLocks noChangeArrowheads="1"/>
                </p:cNvSpPr>
                <p:nvPr/>
              </p:nvSpPr>
              <p:spPr bwMode="auto">
                <a:xfrm>
                  <a:off x="642" y="998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17" name="Group 34"/>
              <p:cNvGrpSpPr/>
              <p:nvPr/>
            </p:nvGrpSpPr>
            <p:grpSpPr bwMode="auto">
              <a:xfrm>
                <a:off x="1461" y="998"/>
                <a:ext cx="679" cy="499"/>
                <a:chOff x="1461" y="998"/>
                <a:chExt cx="679" cy="499"/>
              </a:xfrm>
            </p:grpSpPr>
            <p:sp>
              <p:nvSpPr>
                <p:cNvPr id="809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504" y="998"/>
                  <a:ext cx="593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92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55" name="Rectangle 36"/>
                <p:cNvSpPr>
                  <a:spLocks noChangeArrowheads="1"/>
                </p:cNvSpPr>
                <p:nvPr/>
              </p:nvSpPr>
              <p:spPr bwMode="auto">
                <a:xfrm>
                  <a:off x="1461" y="998"/>
                  <a:ext cx="67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18" name="Group 37"/>
              <p:cNvGrpSpPr/>
              <p:nvPr/>
            </p:nvGrpSpPr>
            <p:grpSpPr bwMode="auto">
              <a:xfrm>
                <a:off x="0" y="1497"/>
                <a:ext cx="642" cy="499"/>
                <a:chOff x="0" y="1497"/>
                <a:chExt cx="642" cy="499"/>
              </a:xfrm>
            </p:grpSpPr>
            <p:sp>
              <p:nvSpPr>
                <p:cNvPr id="80952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1497"/>
                  <a:ext cx="556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95001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53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1497"/>
                  <a:ext cx="6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19" name="Group 40"/>
              <p:cNvGrpSpPr/>
              <p:nvPr/>
            </p:nvGrpSpPr>
            <p:grpSpPr bwMode="auto">
              <a:xfrm>
                <a:off x="642" y="1497"/>
                <a:ext cx="819" cy="499"/>
                <a:chOff x="642" y="1497"/>
                <a:chExt cx="819" cy="499"/>
              </a:xfrm>
            </p:grpSpPr>
            <p:sp>
              <p:nvSpPr>
                <p:cNvPr id="80950" name="Rectangle 41"/>
                <p:cNvSpPr>
                  <a:spLocks noChangeArrowheads="1"/>
                </p:cNvSpPr>
                <p:nvPr/>
              </p:nvSpPr>
              <p:spPr bwMode="auto">
                <a:xfrm>
                  <a:off x="685" y="1497"/>
                  <a:ext cx="733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51" name="Rectangle 42"/>
                <p:cNvSpPr>
                  <a:spLocks noChangeArrowheads="1"/>
                </p:cNvSpPr>
                <p:nvPr/>
              </p:nvSpPr>
              <p:spPr bwMode="auto">
                <a:xfrm>
                  <a:off x="642" y="1497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0" name="Group 43"/>
              <p:cNvGrpSpPr/>
              <p:nvPr/>
            </p:nvGrpSpPr>
            <p:grpSpPr bwMode="auto">
              <a:xfrm>
                <a:off x="1461" y="1497"/>
                <a:ext cx="679" cy="499"/>
                <a:chOff x="1461" y="1497"/>
                <a:chExt cx="679" cy="499"/>
              </a:xfrm>
            </p:grpSpPr>
            <p:sp>
              <p:nvSpPr>
                <p:cNvPr id="80948" name="Rectangle 44"/>
                <p:cNvSpPr>
                  <a:spLocks noChangeArrowheads="1"/>
                </p:cNvSpPr>
                <p:nvPr/>
              </p:nvSpPr>
              <p:spPr bwMode="auto">
                <a:xfrm>
                  <a:off x="1504" y="1497"/>
                  <a:ext cx="593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85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49" name="Rectangle 45"/>
                <p:cNvSpPr>
                  <a:spLocks noChangeArrowheads="1"/>
                </p:cNvSpPr>
                <p:nvPr/>
              </p:nvSpPr>
              <p:spPr bwMode="auto">
                <a:xfrm>
                  <a:off x="1461" y="1497"/>
                  <a:ext cx="67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1" name="Group 46"/>
              <p:cNvGrpSpPr/>
              <p:nvPr/>
            </p:nvGrpSpPr>
            <p:grpSpPr bwMode="auto">
              <a:xfrm>
                <a:off x="0" y="1996"/>
                <a:ext cx="642" cy="499"/>
                <a:chOff x="0" y="1996"/>
                <a:chExt cx="642" cy="499"/>
              </a:xfrm>
            </p:grpSpPr>
            <p:sp>
              <p:nvSpPr>
                <p:cNvPr id="80946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1996"/>
                  <a:ext cx="556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95001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47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1996"/>
                  <a:ext cx="6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2" name="Group 49"/>
              <p:cNvGrpSpPr/>
              <p:nvPr/>
            </p:nvGrpSpPr>
            <p:grpSpPr bwMode="auto">
              <a:xfrm>
                <a:off x="642" y="1996"/>
                <a:ext cx="819" cy="499"/>
                <a:chOff x="642" y="1996"/>
                <a:chExt cx="819" cy="499"/>
              </a:xfrm>
            </p:grpSpPr>
            <p:sp>
              <p:nvSpPr>
                <p:cNvPr id="80944" name="Rectangle 50"/>
                <p:cNvSpPr>
                  <a:spLocks noChangeArrowheads="1"/>
                </p:cNvSpPr>
                <p:nvPr/>
              </p:nvSpPr>
              <p:spPr bwMode="auto">
                <a:xfrm>
                  <a:off x="685" y="1996"/>
                  <a:ext cx="733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45" name="Rectangle 51"/>
                <p:cNvSpPr>
                  <a:spLocks noChangeArrowheads="1"/>
                </p:cNvSpPr>
                <p:nvPr/>
              </p:nvSpPr>
              <p:spPr bwMode="auto">
                <a:xfrm>
                  <a:off x="642" y="1996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3" name="Group 52"/>
              <p:cNvGrpSpPr/>
              <p:nvPr/>
            </p:nvGrpSpPr>
            <p:grpSpPr bwMode="auto">
              <a:xfrm>
                <a:off x="1461" y="1996"/>
                <a:ext cx="679" cy="499"/>
                <a:chOff x="1461" y="1996"/>
                <a:chExt cx="679" cy="499"/>
              </a:xfrm>
            </p:grpSpPr>
            <p:sp>
              <p:nvSpPr>
                <p:cNvPr id="80942" name="Rectangle 53"/>
                <p:cNvSpPr>
                  <a:spLocks noChangeArrowheads="1"/>
                </p:cNvSpPr>
                <p:nvPr/>
              </p:nvSpPr>
              <p:spPr bwMode="auto">
                <a:xfrm>
                  <a:off x="1504" y="1996"/>
                  <a:ext cx="593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88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43" name="Rectangle 54"/>
                <p:cNvSpPr>
                  <a:spLocks noChangeArrowheads="1"/>
                </p:cNvSpPr>
                <p:nvPr/>
              </p:nvSpPr>
              <p:spPr bwMode="auto">
                <a:xfrm>
                  <a:off x="1461" y="1996"/>
                  <a:ext cx="67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4" name="Group 55"/>
              <p:cNvGrpSpPr/>
              <p:nvPr/>
            </p:nvGrpSpPr>
            <p:grpSpPr bwMode="auto">
              <a:xfrm>
                <a:off x="0" y="2495"/>
                <a:ext cx="642" cy="499"/>
                <a:chOff x="0" y="2495"/>
                <a:chExt cx="642" cy="499"/>
              </a:xfrm>
            </p:grpSpPr>
            <p:sp>
              <p:nvSpPr>
                <p:cNvPr id="80940" name="Rectangle 56"/>
                <p:cNvSpPr>
                  <a:spLocks noChangeArrowheads="1"/>
                </p:cNvSpPr>
                <p:nvPr/>
              </p:nvSpPr>
              <p:spPr bwMode="auto">
                <a:xfrm>
                  <a:off x="43" y="2495"/>
                  <a:ext cx="556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95002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41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2495"/>
                  <a:ext cx="6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5" name="Group 58"/>
              <p:cNvGrpSpPr/>
              <p:nvPr/>
            </p:nvGrpSpPr>
            <p:grpSpPr bwMode="auto">
              <a:xfrm>
                <a:off x="642" y="2495"/>
                <a:ext cx="819" cy="499"/>
                <a:chOff x="642" y="2495"/>
                <a:chExt cx="819" cy="499"/>
              </a:xfrm>
            </p:grpSpPr>
            <p:sp>
              <p:nvSpPr>
                <p:cNvPr id="80938" name="Rectangle 59"/>
                <p:cNvSpPr>
                  <a:spLocks noChangeArrowheads="1"/>
                </p:cNvSpPr>
                <p:nvPr/>
              </p:nvSpPr>
              <p:spPr bwMode="auto">
                <a:xfrm>
                  <a:off x="685" y="2495"/>
                  <a:ext cx="733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39" name="Rectangle 60"/>
                <p:cNvSpPr>
                  <a:spLocks noChangeArrowheads="1"/>
                </p:cNvSpPr>
                <p:nvPr/>
              </p:nvSpPr>
              <p:spPr bwMode="auto">
                <a:xfrm>
                  <a:off x="642" y="2495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6" name="Group 61"/>
              <p:cNvGrpSpPr/>
              <p:nvPr/>
            </p:nvGrpSpPr>
            <p:grpSpPr bwMode="auto">
              <a:xfrm>
                <a:off x="1461" y="2495"/>
                <a:ext cx="679" cy="499"/>
                <a:chOff x="1461" y="2495"/>
                <a:chExt cx="679" cy="499"/>
              </a:xfrm>
            </p:grpSpPr>
            <p:sp>
              <p:nvSpPr>
                <p:cNvPr id="80936" name="Rectangle 62"/>
                <p:cNvSpPr>
                  <a:spLocks noChangeArrowheads="1"/>
                </p:cNvSpPr>
                <p:nvPr/>
              </p:nvSpPr>
              <p:spPr bwMode="auto">
                <a:xfrm>
                  <a:off x="1504" y="2495"/>
                  <a:ext cx="593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90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37" name="Rectangle 63"/>
                <p:cNvSpPr>
                  <a:spLocks noChangeArrowheads="1"/>
                </p:cNvSpPr>
                <p:nvPr/>
              </p:nvSpPr>
              <p:spPr bwMode="auto">
                <a:xfrm>
                  <a:off x="1461" y="2495"/>
                  <a:ext cx="67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7" name="Group 64"/>
              <p:cNvGrpSpPr/>
              <p:nvPr/>
            </p:nvGrpSpPr>
            <p:grpSpPr bwMode="auto">
              <a:xfrm>
                <a:off x="0" y="2994"/>
                <a:ext cx="642" cy="499"/>
                <a:chOff x="0" y="2994"/>
                <a:chExt cx="642" cy="499"/>
              </a:xfrm>
            </p:grpSpPr>
            <p:sp>
              <p:nvSpPr>
                <p:cNvPr id="80934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2994"/>
                  <a:ext cx="556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95002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35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2994"/>
                  <a:ext cx="6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8" name="Group 67"/>
              <p:cNvGrpSpPr/>
              <p:nvPr/>
            </p:nvGrpSpPr>
            <p:grpSpPr bwMode="auto">
              <a:xfrm>
                <a:off x="642" y="2994"/>
                <a:ext cx="819" cy="499"/>
                <a:chOff x="642" y="2994"/>
                <a:chExt cx="819" cy="499"/>
              </a:xfrm>
            </p:grpSpPr>
            <p:sp>
              <p:nvSpPr>
                <p:cNvPr id="80932" name="Rectangle 68"/>
                <p:cNvSpPr>
                  <a:spLocks noChangeArrowheads="1"/>
                </p:cNvSpPr>
                <p:nvPr/>
              </p:nvSpPr>
              <p:spPr bwMode="auto">
                <a:xfrm>
                  <a:off x="685" y="2994"/>
                  <a:ext cx="733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33" name="Rectangle 69"/>
                <p:cNvSpPr>
                  <a:spLocks noChangeArrowheads="1"/>
                </p:cNvSpPr>
                <p:nvPr/>
              </p:nvSpPr>
              <p:spPr bwMode="auto">
                <a:xfrm>
                  <a:off x="642" y="2994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9" name="Group 70"/>
              <p:cNvGrpSpPr/>
              <p:nvPr/>
            </p:nvGrpSpPr>
            <p:grpSpPr bwMode="auto">
              <a:xfrm>
                <a:off x="1461" y="2994"/>
                <a:ext cx="679" cy="499"/>
                <a:chOff x="1461" y="2994"/>
                <a:chExt cx="679" cy="499"/>
              </a:xfrm>
            </p:grpSpPr>
            <p:sp>
              <p:nvSpPr>
                <p:cNvPr id="80930" name="Rectangle 71"/>
                <p:cNvSpPr>
                  <a:spLocks noChangeArrowheads="1"/>
                </p:cNvSpPr>
                <p:nvPr/>
              </p:nvSpPr>
              <p:spPr bwMode="auto">
                <a:xfrm>
                  <a:off x="1504" y="2994"/>
                  <a:ext cx="593" cy="4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80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31" name="Rectangle 72"/>
                <p:cNvSpPr>
                  <a:spLocks noChangeArrowheads="1"/>
                </p:cNvSpPr>
                <p:nvPr/>
              </p:nvSpPr>
              <p:spPr bwMode="auto">
                <a:xfrm>
                  <a:off x="1461" y="2994"/>
                  <a:ext cx="67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0908" name="Rectangle 73"/>
            <p:cNvSpPr>
              <a:spLocks noChangeArrowheads="1"/>
            </p:cNvSpPr>
            <p:nvPr/>
          </p:nvSpPr>
          <p:spPr bwMode="auto">
            <a:xfrm>
              <a:off x="-3" y="-3"/>
              <a:ext cx="2146" cy="3499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80905" name="Text Box 7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348894" y="5609555"/>
            <a:ext cx="609600" cy="396875"/>
          </a:xfrm>
          <a:prstGeom prst="rect">
            <a:avLst/>
          </a:prstGeom>
          <a:solidFill>
            <a:srgbClr val="EEE678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charset="0"/>
              </a:rPr>
              <a:t>例</a:t>
            </a:r>
            <a:r>
              <a:rPr kumimoji="1" lang="en-US" altLang="zh-CN" sz="2000">
                <a:latin typeface="Times New Roman" panose="02020603050405020304" charset="0"/>
              </a:rPr>
              <a:t>7</a:t>
            </a:r>
            <a:endParaRPr kumimoji="1" lang="en-US" altLang="zh-CN" sz="2400" b="1">
              <a:latin typeface="Times New Roman" panose="02020603050405020304" charset="0"/>
            </a:endParaRPr>
          </a:p>
        </p:txBody>
      </p:sp>
      <p:sp>
        <p:nvSpPr>
          <p:cNvPr id="80906" name="Text Box 7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263294" y="5609555"/>
            <a:ext cx="609600" cy="396875"/>
          </a:xfrm>
          <a:prstGeom prst="rect">
            <a:avLst/>
          </a:prstGeom>
          <a:solidFill>
            <a:srgbClr val="EEE678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charset="0"/>
              </a:rPr>
              <a:t>例</a:t>
            </a:r>
            <a:r>
              <a:rPr kumimoji="1" lang="en-US" altLang="zh-CN" sz="2000">
                <a:latin typeface="Times New Roman" panose="0202060305040502030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355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关系的选择运算示例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495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C00000"/>
                </a:solidFill>
              </a:rPr>
              <a:t>[</a:t>
            </a:r>
            <a:r>
              <a:rPr lang="zh-CN" altLang="en-US" sz="2600" b="1">
                <a:solidFill>
                  <a:srgbClr val="C00000"/>
                </a:solidFill>
                <a:ea typeface="黑体" panose="02010609060101010101" pitchFamily="2" charset="-122"/>
              </a:rPr>
              <a:t>例</a:t>
            </a:r>
            <a:r>
              <a:rPr lang="en-US" altLang="zh-CN" sz="2600" b="1">
                <a:solidFill>
                  <a:srgbClr val="C00000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600" b="1">
                <a:solidFill>
                  <a:srgbClr val="C00000"/>
                </a:solidFill>
              </a:rPr>
              <a:t>]  </a:t>
            </a:r>
            <a:r>
              <a:rPr lang="zh-CN" altLang="en-US" sz="2600" b="1">
                <a:solidFill>
                  <a:srgbClr val="C00000"/>
                </a:solidFill>
              </a:rPr>
              <a:t>查询信息系（</a:t>
            </a:r>
            <a:r>
              <a:rPr lang="en-US" altLang="zh-CN" sz="2600" b="1">
                <a:solidFill>
                  <a:srgbClr val="C00000"/>
                </a:solidFill>
              </a:rPr>
              <a:t>IS</a:t>
            </a:r>
            <a:r>
              <a:rPr lang="zh-CN" altLang="en-US" sz="2600" b="1">
                <a:solidFill>
                  <a:srgbClr val="C00000"/>
                </a:solidFill>
              </a:rPr>
              <a:t>系）全体学生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600"/>
              <a:t>   		         </a:t>
            </a:r>
            <a:r>
              <a:rPr lang="en-US" altLang="zh-CN" sz="2600"/>
              <a:t>σ</a:t>
            </a:r>
            <a:r>
              <a:rPr lang="en-US" altLang="zh-CN" sz="2600" b="1" baseline="-30000">
                <a:solidFill>
                  <a:srgbClr val="0409BB"/>
                </a:solidFill>
              </a:rPr>
              <a:t>Sdept</a:t>
            </a:r>
            <a:r>
              <a:rPr lang="en-US" altLang="zh-CN" sz="2600" b="1">
                <a:solidFill>
                  <a:srgbClr val="0409BB"/>
                </a:solidFill>
              </a:rPr>
              <a:t> </a:t>
            </a:r>
            <a:r>
              <a:rPr lang="en-US" altLang="zh-CN" sz="2600" b="1" baseline="-30000">
                <a:solidFill>
                  <a:srgbClr val="0409BB"/>
                </a:solidFill>
              </a:rPr>
              <a:t>= 'IS'</a:t>
            </a:r>
            <a:r>
              <a:rPr lang="en-US" altLang="zh-CN" sz="2600" baseline="-30000"/>
              <a:t> </a:t>
            </a:r>
            <a:r>
              <a:rPr lang="en-US" altLang="zh-CN" sz="2600"/>
              <a:t>(Student)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		</a:t>
            </a:r>
            <a:r>
              <a:rPr lang="zh-CN" altLang="en-US" sz="2600"/>
              <a:t>或     </a:t>
            </a:r>
            <a:r>
              <a:rPr lang="en-US" altLang="zh-CN" sz="2600"/>
              <a:t>σ</a:t>
            </a:r>
            <a:r>
              <a:rPr lang="en-US" altLang="zh-CN" sz="2600" b="1" baseline="-30000">
                <a:solidFill>
                  <a:srgbClr val="0409BB"/>
                </a:solidFill>
              </a:rPr>
              <a:t>5 ='IS'</a:t>
            </a:r>
            <a:r>
              <a:rPr lang="en-US" altLang="zh-CN" sz="2600" baseline="-30000"/>
              <a:t> </a:t>
            </a:r>
            <a:r>
              <a:rPr lang="en-US" altLang="zh-CN" sz="2600"/>
              <a:t>(Student)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600"/>
              <a:t>结果： </a:t>
            </a:r>
          </a:p>
          <a:p>
            <a:pPr eaLnBrk="1" hangingPunct="1"/>
            <a:endParaRPr lang="en-US" altLang="zh-CN" sz="260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403350" y="3933825"/>
            <a:ext cx="6096000" cy="1752600"/>
            <a:chOff x="-3" y="-3"/>
            <a:chExt cx="3320" cy="1714"/>
          </a:xfrm>
        </p:grpSpPr>
        <p:grpSp>
          <p:nvGrpSpPr>
            <p:cNvPr id="81926" name="Group 5"/>
            <p:cNvGrpSpPr/>
            <p:nvPr/>
          </p:nvGrpSpPr>
          <p:grpSpPr bwMode="auto">
            <a:xfrm>
              <a:off x="0" y="0"/>
              <a:ext cx="3314" cy="1708"/>
              <a:chOff x="0" y="0"/>
              <a:chExt cx="3314" cy="1708"/>
            </a:xfrm>
          </p:grpSpPr>
          <p:grpSp>
            <p:nvGrpSpPr>
              <p:cNvPr id="81928" name="Group 6"/>
              <p:cNvGrpSpPr/>
              <p:nvPr/>
            </p:nvGrpSpPr>
            <p:grpSpPr bwMode="auto">
              <a:xfrm>
                <a:off x="0" y="0"/>
                <a:ext cx="706" cy="710"/>
                <a:chOff x="0" y="0"/>
                <a:chExt cx="706" cy="710"/>
              </a:xfrm>
            </p:grpSpPr>
            <p:sp>
              <p:nvSpPr>
                <p:cNvPr id="8197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20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Sno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97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06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929" name="Group 9"/>
              <p:cNvGrpSpPr/>
              <p:nvPr/>
            </p:nvGrpSpPr>
            <p:grpSpPr bwMode="auto">
              <a:xfrm>
                <a:off x="706" y="0"/>
                <a:ext cx="806" cy="710"/>
                <a:chOff x="706" y="0"/>
                <a:chExt cx="806" cy="710"/>
              </a:xfrm>
            </p:grpSpPr>
            <p:sp>
              <p:nvSpPr>
                <p:cNvPr id="81969" name="Rectangle 10"/>
                <p:cNvSpPr>
                  <a:spLocks noChangeArrowheads="1"/>
                </p:cNvSpPr>
                <p:nvPr/>
              </p:nvSpPr>
              <p:spPr bwMode="auto">
                <a:xfrm>
                  <a:off x="749" y="0"/>
                  <a:ext cx="720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Sname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970" name="Rectangle 11"/>
                <p:cNvSpPr>
                  <a:spLocks noChangeArrowheads="1"/>
                </p:cNvSpPr>
                <p:nvPr/>
              </p:nvSpPr>
              <p:spPr bwMode="auto">
                <a:xfrm>
                  <a:off x="706" y="0"/>
                  <a:ext cx="806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930" name="Group 12"/>
              <p:cNvGrpSpPr/>
              <p:nvPr/>
            </p:nvGrpSpPr>
            <p:grpSpPr bwMode="auto">
              <a:xfrm>
                <a:off x="1512" y="0"/>
                <a:ext cx="640" cy="710"/>
                <a:chOff x="1512" y="0"/>
                <a:chExt cx="640" cy="710"/>
              </a:xfrm>
            </p:grpSpPr>
            <p:sp>
              <p:nvSpPr>
                <p:cNvPr id="81967" name="Rectangle 13"/>
                <p:cNvSpPr>
                  <a:spLocks noChangeArrowheads="1"/>
                </p:cNvSpPr>
                <p:nvPr/>
              </p:nvSpPr>
              <p:spPr bwMode="auto">
                <a:xfrm>
                  <a:off x="1555" y="0"/>
                  <a:ext cx="55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Ssex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968" name="Rectangle 14"/>
                <p:cNvSpPr>
                  <a:spLocks noChangeArrowheads="1"/>
                </p:cNvSpPr>
                <p:nvPr/>
              </p:nvSpPr>
              <p:spPr bwMode="auto">
                <a:xfrm>
                  <a:off x="1512" y="0"/>
                  <a:ext cx="64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931" name="Group 15"/>
              <p:cNvGrpSpPr/>
              <p:nvPr/>
            </p:nvGrpSpPr>
            <p:grpSpPr bwMode="auto">
              <a:xfrm>
                <a:off x="2152" y="0"/>
                <a:ext cx="540" cy="710"/>
                <a:chOff x="2152" y="0"/>
                <a:chExt cx="540" cy="710"/>
              </a:xfrm>
            </p:grpSpPr>
            <p:sp>
              <p:nvSpPr>
                <p:cNvPr id="81965" name="Rectangle 16"/>
                <p:cNvSpPr>
                  <a:spLocks noChangeArrowheads="1"/>
                </p:cNvSpPr>
                <p:nvPr/>
              </p:nvSpPr>
              <p:spPr bwMode="auto">
                <a:xfrm>
                  <a:off x="2195" y="0"/>
                  <a:ext cx="45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Sage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966" name="Rectangle 17"/>
                <p:cNvSpPr>
                  <a:spLocks noChangeArrowheads="1"/>
                </p:cNvSpPr>
                <p:nvPr/>
              </p:nvSpPr>
              <p:spPr bwMode="auto">
                <a:xfrm>
                  <a:off x="2152" y="0"/>
                  <a:ext cx="54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932" name="Group 18"/>
              <p:cNvGrpSpPr/>
              <p:nvPr/>
            </p:nvGrpSpPr>
            <p:grpSpPr bwMode="auto">
              <a:xfrm>
                <a:off x="2692" y="0"/>
                <a:ext cx="622" cy="710"/>
                <a:chOff x="2692" y="0"/>
                <a:chExt cx="622" cy="710"/>
              </a:xfrm>
            </p:grpSpPr>
            <p:sp>
              <p:nvSpPr>
                <p:cNvPr id="81963" name="Rectangle 19"/>
                <p:cNvSpPr>
                  <a:spLocks noChangeArrowheads="1"/>
                </p:cNvSpPr>
                <p:nvPr/>
              </p:nvSpPr>
              <p:spPr bwMode="auto">
                <a:xfrm>
                  <a:off x="2735" y="0"/>
                  <a:ext cx="536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Sdept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964" name="Rectangle 20"/>
                <p:cNvSpPr>
                  <a:spLocks noChangeArrowheads="1"/>
                </p:cNvSpPr>
                <p:nvPr/>
              </p:nvSpPr>
              <p:spPr bwMode="auto">
                <a:xfrm>
                  <a:off x="2692" y="0"/>
                  <a:ext cx="62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933" name="Group 21"/>
              <p:cNvGrpSpPr/>
              <p:nvPr/>
            </p:nvGrpSpPr>
            <p:grpSpPr bwMode="auto">
              <a:xfrm>
                <a:off x="0" y="710"/>
                <a:ext cx="706" cy="499"/>
                <a:chOff x="0" y="710"/>
                <a:chExt cx="706" cy="499"/>
              </a:xfrm>
            </p:grpSpPr>
            <p:sp>
              <p:nvSpPr>
                <p:cNvPr id="81961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710"/>
                  <a:ext cx="620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95002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962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710"/>
                  <a:ext cx="706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934" name="Group 24"/>
              <p:cNvGrpSpPr/>
              <p:nvPr/>
            </p:nvGrpSpPr>
            <p:grpSpPr bwMode="auto">
              <a:xfrm>
                <a:off x="706" y="710"/>
                <a:ext cx="806" cy="499"/>
                <a:chOff x="706" y="710"/>
                <a:chExt cx="806" cy="499"/>
              </a:xfrm>
            </p:grpSpPr>
            <p:sp>
              <p:nvSpPr>
                <p:cNvPr id="81959" name="Rectangle 25"/>
                <p:cNvSpPr>
                  <a:spLocks noChangeArrowheads="1"/>
                </p:cNvSpPr>
                <p:nvPr/>
              </p:nvSpPr>
              <p:spPr bwMode="auto">
                <a:xfrm>
                  <a:off x="749" y="710"/>
                  <a:ext cx="720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刘晨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960" name="Rectangle 26"/>
                <p:cNvSpPr>
                  <a:spLocks noChangeArrowheads="1"/>
                </p:cNvSpPr>
                <p:nvPr/>
              </p:nvSpPr>
              <p:spPr bwMode="auto">
                <a:xfrm>
                  <a:off x="706" y="710"/>
                  <a:ext cx="806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935" name="Group 27"/>
              <p:cNvGrpSpPr/>
              <p:nvPr/>
            </p:nvGrpSpPr>
            <p:grpSpPr bwMode="auto">
              <a:xfrm>
                <a:off x="1512" y="710"/>
                <a:ext cx="640" cy="499"/>
                <a:chOff x="1512" y="710"/>
                <a:chExt cx="640" cy="499"/>
              </a:xfrm>
            </p:grpSpPr>
            <p:sp>
              <p:nvSpPr>
                <p:cNvPr id="81957" name="Rectangle 28"/>
                <p:cNvSpPr>
                  <a:spLocks noChangeArrowheads="1"/>
                </p:cNvSpPr>
                <p:nvPr/>
              </p:nvSpPr>
              <p:spPr bwMode="auto">
                <a:xfrm>
                  <a:off x="1555" y="710"/>
                  <a:ext cx="55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女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958" name="Rectangle 29"/>
                <p:cNvSpPr>
                  <a:spLocks noChangeArrowheads="1"/>
                </p:cNvSpPr>
                <p:nvPr/>
              </p:nvSpPr>
              <p:spPr bwMode="auto">
                <a:xfrm>
                  <a:off x="1512" y="710"/>
                  <a:ext cx="64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936" name="Group 30"/>
              <p:cNvGrpSpPr/>
              <p:nvPr/>
            </p:nvGrpSpPr>
            <p:grpSpPr bwMode="auto">
              <a:xfrm>
                <a:off x="2152" y="710"/>
                <a:ext cx="540" cy="499"/>
                <a:chOff x="2152" y="710"/>
                <a:chExt cx="540" cy="499"/>
              </a:xfrm>
            </p:grpSpPr>
            <p:sp>
              <p:nvSpPr>
                <p:cNvPr id="81955" name="Rectangle 31"/>
                <p:cNvSpPr>
                  <a:spLocks noChangeArrowheads="1"/>
                </p:cNvSpPr>
                <p:nvPr/>
              </p:nvSpPr>
              <p:spPr bwMode="auto">
                <a:xfrm>
                  <a:off x="2195" y="710"/>
                  <a:ext cx="45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19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956" name="Rectangle 32"/>
                <p:cNvSpPr>
                  <a:spLocks noChangeArrowheads="1"/>
                </p:cNvSpPr>
                <p:nvPr/>
              </p:nvSpPr>
              <p:spPr bwMode="auto">
                <a:xfrm>
                  <a:off x="2152" y="710"/>
                  <a:ext cx="54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937" name="Group 33"/>
              <p:cNvGrpSpPr/>
              <p:nvPr/>
            </p:nvGrpSpPr>
            <p:grpSpPr bwMode="auto">
              <a:xfrm>
                <a:off x="2692" y="710"/>
                <a:ext cx="622" cy="499"/>
                <a:chOff x="2692" y="710"/>
                <a:chExt cx="622" cy="499"/>
              </a:xfrm>
            </p:grpSpPr>
            <p:sp>
              <p:nvSpPr>
                <p:cNvPr id="81953" name="Rectangle 34"/>
                <p:cNvSpPr>
                  <a:spLocks noChangeArrowheads="1"/>
                </p:cNvSpPr>
                <p:nvPr/>
              </p:nvSpPr>
              <p:spPr bwMode="auto">
                <a:xfrm>
                  <a:off x="2735" y="710"/>
                  <a:ext cx="536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IS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954" name="Rectangle 35"/>
                <p:cNvSpPr>
                  <a:spLocks noChangeArrowheads="1"/>
                </p:cNvSpPr>
                <p:nvPr/>
              </p:nvSpPr>
              <p:spPr bwMode="auto">
                <a:xfrm>
                  <a:off x="2692" y="710"/>
                  <a:ext cx="62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938" name="Group 36"/>
              <p:cNvGrpSpPr/>
              <p:nvPr/>
            </p:nvGrpSpPr>
            <p:grpSpPr bwMode="auto">
              <a:xfrm>
                <a:off x="0" y="1209"/>
                <a:ext cx="706" cy="499"/>
                <a:chOff x="0" y="1209"/>
                <a:chExt cx="706" cy="499"/>
              </a:xfrm>
            </p:grpSpPr>
            <p:sp>
              <p:nvSpPr>
                <p:cNvPr id="81951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620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95004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952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706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939" name="Group 39"/>
              <p:cNvGrpSpPr/>
              <p:nvPr/>
            </p:nvGrpSpPr>
            <p:grpSpPr bwMode="auto">
              <a:xfrm>
                <a:off x="706" y="1209"/>
                <a:ext cx="806" cy="499"/>
                <a:chOff x="706" y="1209"/>
                <a:chExt cx="806" cy="499"/>
              </a:xfrm>
            </p:grpSpPr>
            <p:sp>
              <p:nvSpPr>
                <p:cNvPr id="81949" name="Rectangle 40"/>
                <p:cNvSpPr>
                  <a:spLocks noChangeArrowheads="1"/>
                </p:cNvSpPr>
                <p:nvPr/>
              </p:nvSpPr>
              <p:spPr bwMode="auto">
                <a:xfrm>
                  <a:off x="749" y="1209"/>
                  <a:ext cx="720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张立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950" name="Rectangle 41"/>
                <p:cNvSpPr>
                  <a:spLocks noChangeArrowheads="1"/>
                </p:cNvSpPr>
                <p:nvPr/>
              </p:nvSpPr>
              <p:spPr bwMode="auto">
                <a:xfrm>
                  <a:off x="706" y="1209"/>
                  <a:ext cx="806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940" name="Group 42"/>
              <p:cNvGrpSpPr/>
              <p:nvPr/>
            </p:nvGrpSpPr>
            <p:grpSpPr bwMode="auto">
              <a:xfrm>
                <a:off x="1512" y="1209"/>
                <a:ext cx="640" cy="499"/>
                <a:chOff x="1512" y="1209"/>
                <a:chExt cx="640" cy="499"/>
              </a:xfrm>
            </p:grpSpPr>
            <p:sp>
              <p:nvSpPr>
                <p:cNvPr id="81947" name="Rectangle 43"/>
                <p:cNvSpPr>
                  <a:spLocks noChangeArrowheads="1"/>
                </p:cNvSpPr>
                <p:nvPr/>
              </p:nvSpPr>
              <p:spPr bwMode="auto">
                <a:xfrm>
                  <a:off x="1555" y="1209"/>
                  <a:ext cx="55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男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948" name="Rectangle 44"/>
                <p:cNvSpPr>
                  <a:spLocks noChangeArrowheads="1"/>
                </p:cNvSpPr>
                <p:nvPr/>
              </p:nvSpPr>
              <p:spPr bwMode="auto">
                <a:xfrm>
                  <a:off x="1512" y="1209"/>
                  <a:ext cx="64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941" name="Group 45"/>
              <p:cNvGrpSpPr/>
              <p:nvPr/>
            </p:nvGrpSpPr>
            <p:grpSpPr bwMode="auto">
              <a:xfrm>
                <a:off x="2152" y="1209"/>
                <a:ext cx="540" cy="499"/>
                <a:chOff x="2152" y="1209"/>
                <a:chExt cx="540" cy="499"/>
              </a:xfrm>
            </p:grpSpPr>
            <p:sp>
              <p:nvSpPr>
                <p:cNvPr id="81945" name="Rectangle 46"/>
                <p:cNvSpPr>
                  <a:spLocks noChangeArrowheads="1"/>
                </p:cNvSpPr>
                <p:nvPr/>
              </p:nvSpPr>
              <p:spPr bwMode="auto">
                <a:xfrm>
                  <a:off x="2195" y="1209"/>
                  <a:ext cx="45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19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946" name="Rectangle 47"/>
                <p:cNvSpPr>
                  <a:spLocks noChangeArrowheads="1"/>
                </p:cNvSpPr>
                <p:nvPr/>
              </p:nvSpPr>
              <p:spPr bwMode="auto">
                <a:xfrm>
                  <a:off x="2152" y="1209"/>
                  <a:ext cx="54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942" name="Group 48"/>
              <p:cNvGrpSpPr/>
              <p:nvPr/>
            </p:nvGrpSpPr>
            <p:grpSpPr bwMode="auto">
              <a:xfrm>
                <a:off x="2692" y="1209"/>
                <a:ext cx="622" cy="499"/>
                <a:chOff x="2692" y="1209"/>
                <a:chExt cx="622" cy="499"/>
              </a:xfrm>
            </p:grpSpPr>
            <p:sp>
              <p:nvSpPr>
                <p:cNvPr id="81943" name="Rectangle 49"/>
                <p:cNvSpPr>
                  <a:spLocks noChangeArrowheads="1"/>
                </p:cNvSpPr>
                <p:nvPr/>
              </p:nvSpPr>
              <p:spPr bwMode="auto">
                <a:xfrm>
                  <a:off x="2735" y="1209"/>
                  <a:ext cx="536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IS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944" name="Rectangle 50"/>
                <p:cNvSpPr>
                  <a:spLocks noChangeArrowheads="1"/>
                </p:cNvSpPr>
                <p:nvPr/>
              </p:nvSpPr>
              <p:spPr bwMode="auto">
                <a:xfrm>
                  <a:off x="2692" y="1209"/>
                  <a:ext cx="62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1927" name="Rectangle 51"/>
            <p:cNvSpPr>
              <a:spLocks noChangeArrowheads="1"/>
            </p:cNvSpPr>
            <p:nvPr/>
          </p:nvSpPr>
          <p:spPr bwMode="auto">
            <a:xfrm>
              <a:off x="-3" y="-3"/>
              <a:ext cx="3320" cy="171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1E1162A-9D91-4382-8E1F-96447763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802" y="300506"/>
            <a:ext cx="3346170" cy="20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5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关系的选择运算示例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ea typeface="黑体" panose="02010609060101010101" pitchFamily="2" charset="-122"/>
              </a:rPr>
              <a:t>[</a:t>
            </a:r>
            <a:r>
              <a:rPr lang="zh-CN" altLang="en-US" b="1" dirty="0">
                <a:solidFill>
                  <a:srgbClr val="C00000"/>
                </a:solidFill>
                <a:ea typeface="黑体" panose="0201060906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黑体" panose="02010609060101010101" pitchFamily="2" charset="-122"/>
              </a:rPr>
              <a:t>2</a:t>
            </a:r>
            <a:r>
              <a:rPr lang="en-US" altLang="zh-CN" b="1" dirty="0">
                <a:solidFill>
                  <a:srgbClr val="C00000"/>
                </a:solidFill>
              </a:rPr>
              <a:t>]  </a:t>
            </a:r>
            <a:r>
              <a:rPr lang="zh-CN" altLang="en-US" b="1" dirty="0">
                <a:solidFill>
                  <a:srgbClr val="C00000"/>
                </a:solidFill>
              </a:rPr>
              <a:t>查询年龄小于</a:t>
            </a:r>
            <a:r>
              <a:rPr lang="en-US" altLang="zh-CN" b="1" dirty="0">
                <a:solidFill>
                  <a:srgbClr val="C00000"/>
                </a:solidFill>
              </a:rPr>
              <a:t>20</a:t>
            </a:r>
            <a:r>
              <a:rPr lang="zh-CN" altLang="en-US" b="1" dirty="0">
                <a:solidFill>
                  <a:srgbClr val="C00000"/>
                </a:solidFill>
              </a:rPr>
              <a:t>岁的学生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zh-CN" altLang="en-US" sz="2600" dirty="0"/>
              <a:t>	   </a:t>
            </a:r>
            <a:r>
              <a:rPr lang="en-US" altLang="zh-CN" sz="2600" dirty="0" err="1"/>
              <a:t>σ</a:t>
            </a:r>
            <a:r>
              <a:rPr lang="en-US" altLang="zh-CN" sz="2600" b="1" baseline="-30000" dirty="0" err="1">
                <a:solidFill>
                  <a:srgbClr val="0409BB"/>
                </a:solidFill>
              </a:rPr>
              <a:t>Sage</a:t>
            </a:r>
            <a:r>
              <a:rPr lang="en-US" altLang="zh-CN" sz="2600" b="1" baseline="-30000" dirty="0">
                <a:solidFill>
                  <a:srgbClr val="0409BB"/>
                </a:solidFill>
              </a:rPr>
              <a:t> &lt; 20</a:t>
            </a:r>
            <a:r>
              <a:rPr lang="en-US" altLang="zh-CN" sz="2600" dirty="0"/>
              <a:t>(Student)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	</a:t>
            </a:r>
            <a:r>
              <a:rPr lang="zh-CN" altLang="en-US" sz="2600" dirty="0"/>
              <a:t>或      </a:t>
            </a:r>
            <a:r>
              <a:rPr lang="en-US" altLang="zh-CN" sz="2600" dirty="0"/>
              <a:t>σ</a:t>
            </a:r>
            <a:r>
              <a:rPr lang="en-US" altLang="zh-CN" sz="2600" b="1" baseline="-30000" dirty="0">
                <a:solidFill>
                  <a:srgbClr val="0409BB"/>
                </a:solidFill>
              </a:rPr>
              <a:t>4 &lt; 20</a:t>
            </a:r>
            <a:r>
              <a:rPr lang="en-US" altLang="zh-CN" sz="2600" dirty="0"/>
              <a:t>(Student)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100" dirty="0"/>
              <a:t>	</a:t>
            </a:r>
            <a:r>
              <a:rPr lang="zh-CN" altLang="en-US" sz="2100" dirty="0"/>
              <a:t>结果：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476375" y="3933825"/>
            <a:ext cx="6400800" cy="1905000"/>
            <a:chOff x="-3" y="-3"/>
            <a:chExt cx="2421" cy="3057"/>
          </a:xfrm>
        </p:grpSpPr>
        <p:grpSp>
          <p:nvGrpSpPr>
            <p:cNvPr id="82951" name="Group 5"/>
            <p:cNvGrpSpPr/>
            <p:nvPr/>
          </p:nvGrpSpPr>
          <p:grpSpPr bwMode="auto">
            <a:xfrm>
              <a:off x="0" y="0"/>
              <a:ext cx="2415" cy="3051"/>
              <a:chOff x="0" y="0"/>
              <a:chExt cx="2415" cy="3051"/>
            </a:xfrm>
          </p:grpSpPr>
          <p:grpSp>
            <p:nvGrpSpPr>
              <p:cNvPr id="82953" name="Group 6"/>
              <p:cNvGrpSpPr/>
              <p:nvPr/>
            </p:nvGrpSpPr>
            <p:grpSpPr bwMode="auto">
              <a:xfrm>
                <a:off x="0" y="0"/>
                <a:ext cx="483" cy="921"/>
                <a:chOff x="0" y="0"/>
                <a:chExt cx="483" cy="921"/>
              </a:xfrm>
            </p:grpSpPr>
            <p:sp>
              <p:nvSpPr>
                <p:cNvPr id="8301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97" cy="92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Sno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301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3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54" name="Group 9"/>
              <p:cNvGrpSpPr/>
              <p:nvPr/>
            </p:nvGrpSpPr>
            <p:grpSpPr bwMode="auto">
              <a:xfrm>
                <a:off x="483" y="0"/>
                <a:ext cx="483" cy="921"/>
                <a:chOff x="483" y="0"/>
                <a:chExt cx="483" cy="921"/>
              </a:xfrm>
            </p:grpSpPr>
            <p:sp>
              <p:nvSpPr>
                <p:cNvPr id="83009" name="Rectangle 10"/>
                <p:cNvSpPr>
                  <a:spLocks noChangeArrowheads="1"/>
                </p:cNvSpPr>
                <p:nvPr/>
              </p:nvSpPr>
              <p:spPr bwMode="auto">
                <a:xfrm>
                  <a:off x="526" y="0"/>
                  <a:ext cx="397" cy="92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>
                    <a:tabLst>
                      <a:tab pos="266700" algn="r"/>
                      <a:tab pos="5292725" algn="r"/>
                    </a:tabLst>
                  </a:pPr>
                  <a:r>
                    <a:rPr kumimoji="1" lang="en-US" altLang="zh-CN" sz="2200" b="1">
                      <a:latin typeface="Times New Roman" panose="02020603050405020304" charset="0"/>
                    </a:rPr>
                    <a:t>Sname</a:t>
                  </a:r>
                  <a:endParaRPr kumimoji="1" lang="en-US" altLang="zh-CN" sz="900">
                    <a:latin typeface="Times New Roman" panose="02020603050405020304" charset="0"/>
                  </a:endParaRPr>
                </a:p>
                <a:p>
                  <a:pPr algn="ctr" eaLnBrk="0" hangingPunct="0">
                    <a:tabLst>
                      <a:tab pos="266700" algn="r"/>
                      <a:tab pos="5292725" algn="r"/>
                    </a:tabLst>
                  </a:pPr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3010" name="Rectangle 11"/>
                <p:cNvSpPr>
                  <a:spLocks noChangeArrowheads="1"/>
                </p:cNvSpPr>
                <p:nvPr/>
              </p:nvSpPr>
              <p:spPr bwMode="auto">
                <a:xfrm>
                  <a:off x="483" y="0"/>
                  <a:ext cx="483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55" name="Group 12"/>
              <p:cNvGrpSpPr/>
              <p:nvPr/>
            </p:nvGrpSpPr>
            <p:grpSpPr bwMode="auto">
              <a:xfrm>
                <a:off x="966" y="0"/>
                <a:ext cx="496" cy="921"/>
                <a:chOff x="966" y="0"/>
                <a:chExt cx="496" cy="921"/>
              </a:xfrm>
            </p:grpSpPr>
            <p:sp>
              <p:nvSpPr>
                <p:cNvPr id="83007" name="Rectangle 13"/>
                <p:cNvSpPr>
                  <a:spLocks noChangeArrowheads="1"/>
                </p:cNvSpPr>
                <p:nvPr/>
              </p:nvSpPr>
              <p:spPr bwMode="auto">
                <a:xfrm>
                  <a:off x="1009" y="0"/>
                  <a:ext cx="410" cy="92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>
                    <a:tabLst>
                      <a:tab pos="266700" algn="r"/>
                      <a:tab pos="5292725" algn="r"/>
                    </a:tabLst>
                  </a:pPr>
                  <a:r>
                    <a:rPr kumimoji="1" lang="en-US" altLang="zh-CN" sz="2200" b="1">
                      <a:latin typeface="Times New Roman" panose="02020603050405020304" charset="0"/>
                    </a:rPr>
                    <a:t>Ssex</a:t>
                  </a:r>
                  <a:endParaRPr kumimoji="1" lang="en-US" altLang="zh-CN" sz="900">
                    <a:latin typeface="Times New Roman" panose="02020603050405020304" charset="0"/>
                  </a:endParaRPr>
                </a:p>
                <a:p>
                  <a:pPr algn="ctr" eaLnBrk="0" hangingPunct="0">
                    <a:tabLst>
                      <a:tab pos="266700" algn="r"/>
                      <a:tab pos="5292725" algn="r"/>
                    </a:tabLst>
                  </a:pPr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3008" name="Rectangle 14"/>
                <p:cNvSpPr>
                  <a:spLocks noChangeArrowheads="1"/>
                </p:cNvSpPr>
                <p:nvPr/>
              </p:nvSpPr>
              <p:spPr bwMode="auto">
                <a:xfrm>
                  <a:off x="966" y="0"/>
                  <a:ext cx="496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56" name="Group 15"/>
              <p:cNvGrpSpPr/>
              <p:nvPr/>
            </p:nvGrpSpPr>
            <p:grpSpPr bwMode="auto">
              <a:xfrm>
                <a:off x="1462" y="0"/>
                <a:ext cx="470" cy="921"/>
                <a:chOff x="1462" y="0"/>
                <a:chExt cx="470" cy="921"/>
              </a:xfrm>
            </p:grpSpPr>
            <p:sp>
              <p:nvSpPr>
                <p:cNvPr id="83005" name="Rectangle 16"/>
                <p:cNvSpPr>
                  <a:spLocks noChangeArrowheads="1"/>
                </p:cNvSpPr>
                <p:nvPr/>
              </p:nvSpPr>
              <p:spPr bwMode="auto">
                <a:xfrm>
                  <a:off x="1505" y="0"/>
                  <a:ext cx="384" cy="92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>
                    <a:tabLst>
                      <a:tab pos="266700" algn="r"/>
                      <a:tab pos="5292725" algn="r"/>
                    </a:tabLst>
                  </a:pPr>
                  <a:r>
                    <a:rPr kumimoji="1" lang="en-US" altLang="zh-CN" sz="2200" b="1">
                      <a:latin typeface="Times New Roman" panose="02020603050405020304" charset="0"/>
                    </a:rPr>
                    <a:t>Sage</a:t>
                  </a:r>
                  <a:endParaRPr kumimoji="1" lang="en-US" altLang="zh-CN" sz="900">
                    <a:latin typeface="Times New Roman" panose="02020603050405020304" charset="0"/>
                  </a:endParaRPr>
                </a:p>
                <a:p>
                  <a:pPr algn="ctr" eaLnBrk="0" hangingPunct="0">
                    <a:tabLst>
                      <a:tab pos="266700" algn="r"/>
                      <a:tab pos="5292725" algn="r"/>
                    </a:tabLst>
                  </a:pPr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3006" name="Rectangle 17"/>
                <p:cNvSpPr>
                  <a:spLocks noChangeArrowheads="1"/>
                </p:cNvSpPr>
                <p:nvPr/>
              </p:nvSpPr>
              <p:spPr bwMode="auto">
                <a:xfrm>
                  <a:off x="1462" y="0"/>
                  <a:ext cx="470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57" name="Group 18"/>
              <p:cNvGrpSpPr/>
              <p:nvPr/>
            </p:nvGrpSpPr>
            <p:grpSpPr bwMode="auto">
              <a:xfrm>
                <a:off x="1932" y="0"/>
                <a:ext cx="483" cy="921"/>
                <a:chOff x="1932" y="0"/>
                <a:chExt cx="483" cy="921"/>
              </a:xfrm>
            </p:grpSpPr>
            <p:sp>
              <p:nvSpPr>
                <p:cNvPr id="83003" name="Rectangle 19"/>
                <p:cNvSpPr>
                  <a:spLocks noChangeArrowheads="1"/>
                </p:cNvSpPr>
                <p:nvPr/>
              </p:nvSpPr>
              <p:spPr bwMode="auto">
                <a:xfrm>
                  <a:off x="1975" y="0"/>
                  <a:ext cx="397" cy="92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>
                    <a:tabLst>
                      <a:tab pos="266700" algn="r"/>
                      <a:tab pos="5292725" algn="r"/>
                    </a:tabLst>
                  </a:pPr>
                  <a:r>
                    <a:rPr kumimoji="1" lang="en-US" altLang="zh-CN" sz="2200" b="1">
                      <a:latin typeface="Times New Roman" panose="02020603050405020304" charset="0"/>
                    </a:rPr>
                    <a:t>Sdept</a:t>
                  </a:r>
                  <a:endParaRPr kumimoji="1" lang="en-US" altLang="zh-CN" sz="900">
                    <a:latin typeface="Times New Roman" panose="02020603050405020304" charset="0"/>
                  </a:endParaRPr>
                </a:p>
                <a:p>
                  <a:pPr algn="ctr" eaLnBrk="0" hangingPunct="0">
                    <a:tabLst>
                      <a:tab pos="266700" algn="r"/>
                      <a:tab pos="5292725" algn="r"/>
                    </a:tabLst>
                  </a:pPr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3004" name="Rectangle 20"/>
                <p:cNvSpPr>
                  <a:spLocks noChangeArrowheads="1"/>
                </p:cNvSpPr>
                <p:nvPr/>
              </p:nvSpPr>
              <p:spPr bwMode="auto">
                <a:xfrm>
                  <a:off x="1932" y="0"/>
                  <a:ext cx="483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58" name="Group 21"/>
              <p:cNvGrpSpPr/>
              <p:nvPr/>
            </p:nvGrpSpPr>
            <p:grpSpPr bwMode="auto">
              <a:xfrm>
                <a:off x="0" y="921"/>
                <a:ext cx="483" cy="710"/>
                <a:chOff x="0" y="921"/>
                <a:chExt cx="483" cy="710"/>
              </a:xfrm>
            </p:grpSpPr>
            <p:sp>
              <p:nvSpPr>
                <p:cNvPr id="83001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921"/>
                  <a:ext cx="397" cy="71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95002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3002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59" name="Group 24"/>
              <p:cNvGrpSpPr/>
              <p:nvPr/>
            </p:nvGrpSpPr>
            <p:grpSpPr bwMode="auto">
              <a:xfrm>
                <a:off x="483" y="921"/>
                <a:ext cx="483" cy="710"/>
                <a:chOff x="483" y="921"/>
                <a:chExt cx="483" cy="710"/>
              </a:xfrm>
            </p:grpSpPr>
            <p:sp>
              <p:nvSpPr>
                <p:cNvPr id="82999" name="Rectangle 25"/>
                <p:cNvSpPr>
                  <a:spLocks noChangeArrowheads="1"/>
                </p:cNvSpPr>
                <p:nvPr/>
              </p:nvSpPr>
              <p:spPr bwMode="auto">
                <a:xfrm>
                  <a:off x="526" y="921"/>
                  <a:ext cx="397" cy="71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刘晨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3000" name="Rectangle 26"/>
                <p:cNvSpPr>
                  <a:spLocks noChangeArrowheads="1"/>
                </p:cNvSpPr>
                <p:nvPr/>
              </p:nvSpPr>
              <p:spPr bwMode="auto">
                <a:xfrm>
                  <a:off x="483" y="92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60" name="Group 27"/>
              <p:cNvGrpSpPr/>
              <p:nvPr/>
            </p:nvGrpSpPr>
            <p:grpSpPr bwMode="auto">
              <a:xfrm>
                <a:off x="966" y="921"/>
                <a:ext cx="496" cy="710"/>
                <a:chOff x="966" y="921"/>
                <a:chExt cx="496" cy="710"/>
              </a:xfrm>
            </p:grpSpPr>
            <p:sp>
              <p:nvSpPr>
                <p:cNvPr id="82997" name="Rectangle 28"/>
                <p:cNvSpPr>
                  <a:spLocks noChangeArrowheads="1"/>
                </p:cNvSpPr>
                <p:nvPr/>
              </p:nvSpPr>
              <p:spPr bwMode="auto">
                <a:xfrm>
                  <a:off x="1009" y="921"/>
                  <a:ext cx="410" cy="71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女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2998" name="Rectangle 29"/>
                <p:cNvSpPr>
                  <a:spLocks noChangeArrowheads="1"/>
                </p:cNvSpPr>
                <p:nvPr/>
              </p:nvSpPr>
              <p:spPr bwMode="auto">
                <a:xfrm>
                  <a:off x="966" y="921"/>
                  <a:ext cx="496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61" name="Group 30"/>
              <p:cNvGrpSpPr/>
              <p:nvPr/>
            </p:nvGrpSpPr>
            <p:grpSpPr bwMode="auto">
              <a:xfrm>
                <a:off x="1462" y="921"/>
                <a:ext cx="470" cy="710"/>
                <a:chOff x="1462" y="921"/>
                <a:chExt cx="470" cy="710"/>
              </a:xfrm>
            </p:grpSpPr>
            <p:sp>
              <p:nvSpPr>
                <p:cNvPr id="82995" name="Rectangle 31"/>
                <p:cNvSpPr>
                  <a:spLocks noChangeArrowheads="1"/>
                </p:cNvSpPr>
                <p:nvPr/>
              </p:nvSpPr>
              <p:spPr bwMode="auto">
                <a:xfrm>
                  <a:off x="1505" y="921"/>
                  <a:ext cx="384" cy="71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19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2996" name="Rectangle 32"/>
                <p:cNvSpPr>
                  <a:spLocks noChangeArrowheads="1"/>
                </p:cNvSpPr>
                <p:nvPr/>
              </p:nvSpPr>
              <p:spPr bwMode="auto">
                <a:xfrm>
                  <a:off x="1462" y="921"/>
                  <a:ext cx="47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62" name="Group 33"/>
              <p:cNvGrpSpPr/>
              <p:nvPr/>
            </p:nvGrpSpPr>
            <p:grpSpPr bwMode="auto">
              <a:xfrm>
                <a:off x="1932" y="921"/>
                <a:ext cx="483" cy="710"/>
                <a:chOff x="1932" y="921"/>
                <a:chExt cx="483" cy="710"/>
              </a:xfrm>
            </p:grpSpPr>
            <p:sp>
              <p:nvSpPr>
                <p:cNvPr id="82993" name="Rectangle 34"/>
                <p:cNvSpPr>
                  <a:spLocks noChangeArrowheads="1"/>
                </p:cNvSpPr>
                <p:nvPr/>
              </p:nvSpPr>
              <p:spPr bwMode="auto">
                <a:xfrm>
                  <a:off x="1975" y="921"/>
                  <a:ext cx="397" cy="71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IS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2994" name="Rectangle 35"/>
                <p:cNvSpPr>
                  <a:spLocks noChangeArrowheads="1"/>
                </p:cNvSpPr>
                <p:nvPr/>
              </p:nvSpPr>
              <p:spPr bwMode="auto">
                <a:xfrm>
                  <a:off x="1932" y="92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63" name="Group 36"/>
              <p:cNvGrpSpPr/>
              <p:nvPr/>
            </p:nvGrpSpPr>
            <p:grpSpPr bwMode="auto">
              <a:xfrm>
                <a:off x="0" y="1631"/>
                <a:ext cx="483" cy="710"/>
                <a:chOff x="0" y="1631"/>
                <a:chExt cx="483" cy="710"/>
              </a:xfrm>
            </p:grpSpPr>
            <p:sp>
              <p:nvSpPr>
                <p:cNvPr id="82991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631"/>
                  <a:ext cx="397" cy="71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95003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2992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63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64" name="Group 39"/>
              <p:cNvGrpSpPr/>
              <p:nvPr/>
            </p:nvGrpSpPr>
            <p:grpSpPr bwMode="auto">
              <a:xfrm>
                <a:off x="483" y="1631"/>
                <a:ext cx="483" cy="710"/>
                <a:chOff x="483" y="1631"/>
                <a:chExt cx="483" cy="710"/>
              </a:xfrm>
            </p:grpSpPr>
            <p:sp>
              <p:nvSpPr>
                <p:cNvPr id="82989" name="Rectangle 40"/>
                <p:cNvSpPr>
                  <a:spLocks noChangeArrowheads="1"/>
                </p:cNvSpPr>
                <p:nvPr/>
              </p:nvSpPr>
              <p:spPr bwMode="auto">
                <a:xfrm>
                  <a:off x="526" y="1631"/>
                  <a:ext cx="397" cy="71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王敏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2990" name="Rectangle 41"/>
                <p:cNvSpPr>
                  <a:spLocks noChangeArrowheads="1"/>
                </p:cNvSpPr>
                <p:nvPr/>
              </p:nvSpPr>
              <p:spPr bwMode="auto">
                <a:xfrm>
                  <a:off x="483" y="163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65" name="Group 42"/>
              <p:cNvGrpSpPr/>
              <p:nvPr/>
            </p:nvGrpSpPr>
            <p:grpSpPr bwMode="auto">
              <a:xfrm>
                <a:off x="966" y="1631"/>
                <a:ext cx="496" cy="710"/>
                <a:chOff x="966" y="1631"/>
                <a:chExt cx="496" cy="710"/>
              </a:xfrm>
            </p:grpSpPr>
            <p:sp>
              <p:nvSpPr>
                <p:cNvPr id="82987" name="Rectangle 43"/>
                <p:cNvSpPr>
                  <a:spLocks noChangeArrowheads="1"/>
                </p:cNvSpPr>
                <p:nvPr/>
              </p:nvSpPr>
              <p:spPr bwMode="auto">
                <a:xfrm>
                  <a:off x="1009" y="1631"/>
                  <a:ext cx="410" cy="71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女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2988" name="Rectangle 44"/>
                <p:cNvSpPr>
                  <a:spLocks noChangeArrowheads="1"/>
                </p:cNvSpPr>
                <p:nvPr/>
              </p:nvSpPr>
              <p:spPr bwMode="auto">
                <a:xfrm>
                  <a:off x="966" y="1631"/>
                  <a:ext cx="496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66" name="Group 45"/>
              <p:cNvGrpSpPr/>
              <p:nvPr/>
            </p:nvGrpSpPr>
            <p:grpSpPr bwMode="auto">
              <a:xfrm>
                <a:off x="1462" y="1631"/>
                <a:ext cx="470" cy="710"/>
                <a:chOff x="1462" y="1631"/>
                <a:chExt cx="470" cy="710"/>
              </a:xfrm>
            </p:grpSpPr>
            <p:sp>
              <p:nvSpPr>
                <p:cNvPr id="82985" name="Rectangle 46"/>
                <p:cNvSpPr>
                  <a:spLocks noChangeArrowheads="1"/>
                </p:cNvSpPr>
                <p:nvPr/>
              </p:nvSpPr>
              <p:spPr bwMode="auto">
                <a:xfrm>
                  <a:off x="1505" y="1631"/>
                  <a:ext cx="384" cy="71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18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2986" name="Rectangle 47"/>
                <p:cNvSpPr>
                  <a:spLocks noChangeArrowheads="1"/>
                </p:cNvSpPr>
                <p:nvPr/>
              </p:nvSpPr>
              <p:spPr bwMode="auto">
                <a:xfrm>
                  <a:off x="1462" y="1631"/>
                  <a:ext cx="47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67" name="Group 48"/>
              <p:cNvGrpSpPr/>
              <p:nvPr/>
            </p:nvGrpSpPr>
            <p:grpSpPr bwMode="auto">
              <a:xfrm>
                <a:off x="1932" y="1631"/>
                <a:ext cx="483" cy="710"/>
                <a:chOff x="1932" y="1631"/>
                <a:chExt cx="483" cy="710"/>
              </a:xfrm>
            </p:grpSpPr>
            <p:sp>
              <p:nvSpPr>
                <p:cNvPr id="82983" name="Rectangle 49"/>
                <p:cNvSpPr>
                  <a:spLocks noChangeArrowheads="1"/>
                </p:cNvSpPr>
                <p:nvPr/>
              </p:nvSpPr>
              <p:spPr bwMode="auto">
                <a:xfrm>
                  <a:off x="1975" y="1631"/>
                  <a:ext cx="397" cy="71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MA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2984" name="Rectangle 50"/>
                <p:cNvSpPr>
                  <a:spLocks noChangeArrowheads="1"/>
                </p:cNvSpPr>
                <p:nvPr/>
              </p:nvSpPr>
              <p:spPr bwMode="auto">
                <a:xfrm>
                  <a:off x="1932" y="163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68" name="Group 51"/>
              <p:cNvGrpSpPr/>
              <p:nvPr/>
            </p:nvGrpSpPr>
            <p:grpSpPr bwMode="auto">
              <a:xfrm>
                <a:off x="0" y="2341"/>
                <a:ext cx="483" cy="710"/>
                <a:chOff x="0" y="2341"/>
                <a:chExt cx="483" cy="710"/>
              </a:xfrm>
            </p:grpSpPr>
            <p:sp>
              <p:nvSpPr>
                <p:cNvPr id="82981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2341"/>
                  <a:ext cx="397" cy="71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95004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2982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234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69" name="Group 54"/>
              <p:cNvGrpSpPr/>
              <p:nvPr/>
            </p:nvGrpSpPr>
            <p:grpSpPr bwMode="auto">
              <a:xfrm>
                <a:off x="483" y="2341"/>
                <a:ext cx="483" cy="710"/>
                <a:chOff x="483" y="2341"/>
                <a:chExt cx="483" cy="710"/>
              </a:xfrm>
            </p:grpSpPr>
            <p:sp>
              <p:nvSpPr>
                <p:cNvPr id="82979" name="Rectangle 55"/>
                <p:cNvSpPr>
                  <a:spLocks noChangeArrowheads="1"/>
                </p:cNvSpPr>
                <p:nvPr/>
              </p:nvSpPr>
              <p:spPr bwMode="auto">
                <a:xfrm>
                  <a:off x="526" y="2341"/>
                  <a:ext cx="397" cy="71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张立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2980" name="Rectangle 56"/>
                <p:cNvSpPr>
                  <a:spLocks noChangeArrowheads="1"/>
                </p:cNvSpPr>
                <p:nvPr/>
              </p:nvSpPr>
              <p:spPr bwMode="auto">
                <a:xfrm>
                  <a:off x="483" y="234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70" name="Group 57"/>
              <p:cNvGrpSpPr/>
              <p:nvPr/>
            </p:nvGrpSpPr>
            <p:grpSpPr bwMode="auto">
              <a:xfrm>
                <a:off x="966" y="2341"/>
                <a:ext cx="496" cy="710"/>
                <a:chOff x="966" y="2341"/>
                <a:chExt cx="496" cy="710"/>
              </a:xfrm>
            </p:grpSpPr>
            <p:sp>
              <p:nvSpPr>
                <p:cNvPr id="82977" name="Rectangle 58"/>
                <p:cNvSpPr>
                  <a:spLocks noChangeArrowheads="1"/>
                </p:cNvSpPr>
                <p:nvPr/>
              </p:nvSpPr>
              <p:spPr bwMode="auto">
                <a:xfrm>
                  <a:off x="1009" y="2341"/>
                  <a:ext cx="410" cy="71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anose="02020603050405020304" charset="0"/>
                    </a:rPr>
                    <a:t>男</a:t>
                  </a:r>
                  <a:endParaRPr kumimoji="1" lang="zh-CN" altLang="en-US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2978" name="Rectangle 59"/>
                <p:cNvSpPr>
                  <a:spLocks noChangeArrowheads="1"/>
                </p:cNvSpPr>
                <p:nvPr/>
              </p:nvSpPr>
              <p:spPr bwMode="auto">
                <a:xfrm>
                  <a:off x="966" y="2341"/>
                  <a:ext cx="496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71" name="Group 60"/>
              <p:cNvGrpSpPr/>
              <p:nvPr/>
            </p:nvGrpSpPr>
            <p:grpSpPr bwMode="auto">
              <a:xfrm>
                <a:off x="1462" y="2341"/>
                <a:ext cx="470" cy="710"/>
                <a:chOff x="1462" y="2341"/>
                <a:chExt cx="470" cy="710"/>
              </a:xfrm>
            </p:grpSpPr>
            <p:sp>
              <p:nvSpPr>
                <p:cNvPr id="82975" name="Rectangle 61"/>
                <p:cNvSpPr>
                  <a:spLocks noChangeArrowheads="1"/>
                </p:cNvSpPr>
                <p:nvPr/>
              </p:nvSpPr>
              <p:spPr bwMode="auto">
                <a:xfrm>
                  <a:off x="1505" y="2341"/>
                  <a:ext cx="384" cy="71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19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2976" name="Rectangle 62"/>
                <p:cNvSpPr>
                  <a:spLocks noChangeArrowheads="1"/>
                </p:cNvSpPr>
                <p:nvPr/>
              </p:nvSpPr>
              <p:spPr bwMode="auto">
                <a:xfrm>
                  <a:off x="1462" y="2341"/>
                  <a:ext cx="47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72" name="Group 63"/>
              <p:cNvGrpSpPr/>
              <p:nvPr/>
            </p:nvGrpSpPr>
            <p:grpSpPr bwMode="auto">
              <a:xfrm>
                <a:off x="1932" y="2341"/>
                <a:ext cx="483" cy="710"/>
                <a:chOff x="1932" y="2341"/>
                <a:chExt cx="483" cy="710"/>
              </a:xfrm>
            </p:grpSpPr>
            <p:sp>
              <p:nvSpPr>
                <p:cNvPr id="82973" name="Rectangle 64"/>
                <p:cNvSpPr>
                  <a:spLocks noChangeArrowheads="1"/>
                </p:cNvSpPr>
                <p:nvPr/>
              </p:nvSpPr>
              <p:spPr bwMode="auto">
                <a:xfrm>
                  <a:off x="1975" y="2341"/>
                  <a:ext cx="397" cy="71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IS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2974" name="Rectangle 65"/>
                <p:cNvSpPr>
                  <a:spLocks noChangeArrowheads="1"/>
                </p:cNvSpPr>
                <p:nvPr/>
              </p:nvSpPr>
              <p:spPr bwMode="auto">
                <a:xfrm>
                  <a:off x="1932" y="234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2952" name="Rectangle 66"/>
            <p:cNvSpPr>
              <a:spLocks noChangeArrowheads="1"/>
            </p:cNvSpPr>
            <p:nvPr/>
          </p:nvSpPr>
          <p:spPr bwMode="auto">
            <a:xfrm>
              <a:off x="-3" y="-3"/>
              <a:ext cx="2421" cy="3057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82949" name="Rectangle 67"/>
          <p:cNvSpPr>
            <a:spLocks noChangeArrowheads="1"/>
          </p:cNvSpPr>
          <p:nvPr/>
        </p:nvSpPr>
        <p:spPr bwMode="auto">
          <a:xfrm>
            <a:off x="0" y="5459413"/>
            <a:ext cx="9144000" cy="79216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just"/>
            <a:r>
              <a:rPr kumimoji="1" lang="en-US" altLang="zh-CN" sz="2200">
                <a:latin typeface="Times New Roman" panose="02020603050405020304" charset="0"/>
              </a:rPr>
              <a:t> </a:t>
            </a:r>
            <a:endParaRPr kumimoji="1" lang="en-US" altLang="zh-CN" sz="1000">
              <a:latin typeface="Times New Roman" panose="02020603050405020304" charset="0"/>
            </a:endParaRPr>
          </a:p>
          <a:p>
            <a:pPr eaLnBrk="0" hangingPunct="0"/>
            <a:endParaRPr kumimoji="1" lang="en-US" altLang="zh-CN" sz="2400">
              <a:latin typeface="Times New Roman" panose="02020603050405020304" charset="0"/>
            </a:endParaRPr>
          </a:p>
        </p:txBody>
      </p:sp>
      <p:sp>
        <p:nvSpPr>
          <p:cNvPr id="82950" name="AutoShape 6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3276600"/>
            <a:ext cx="3048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4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投影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5925" indent="-285750" algn="just" eaLnBrk="1" hangingPunct="1">
              <a:lnSpc>
                <a:spcPct val="110000"/>
              </a:lnSpc>
            </a:pPr>
            <a:r>
              <a:rPr lang="zh-CN" altLang="en-US" b="1">
                <a:solidFill>
                  <a:srgbClr val="C00000"/>
                </a:solidFill>
              </a:rPr>
              <a:t>从</a:t>
            </a:r>
            <a:r>
              <a:rPr lang="en-US" altLang="zh-CN" b="1" i="1">
                <a:solidFill>
                  <a:srgbClr val="C00000"/>
                </a:solidFill>
              </a:rPr>
              <a:t>R</a:t>
            </a:r>
            <a:r>
              <a:rPr lang="zh-CN" altLang="en-US" b="1">
                <a:solidFill>
                  <a:srgbClr val="C00000"/>
                </a:solidFill>
              </a:rPr>
              <a:t>中选择出若干属性列组成新的关系</a:t>
            </a:r>
          </a:p>
          <a:p>
            <a:pPr marL="742950" lvl="1" indent="-28575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      </a:t>
            </a:r>
            <a:r>
              <a:rPr lang="en-US" altLang="zh-CN"/>
              <a:t>π</a:t>
            </a:r>
            <a:r>
              <a:rPr lang="en-US" altLang="zh-CN" i="1" baseline="-30000"/>
              <a:t>A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= { 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] | </a:t>
            </a:r>
            <a:r>
              <a:rPr lang="en-US" altLang="zh-CN" i="1"/>
              <a:t>t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 }</a:t>
            </a:r>
          </a:p>
          <a:p>
            <a:pPr marL="1162050" lvl="2" indent="-22860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	A</a:t>
            </a:r>
            <a:r>
              <a:rPr lang="zh-CN" altLang="en-US" i="1"/>
              <a:t>：</a:t>
            </a:r>
            <a:r>
              <a:rPr lang="en-US" altLang="zh-CN" i="1"/>
              <a:t>R</a:t>
            </a:r>
            <a:r>
              <a:rPr lang="zh-CN" altLang="en-US"/>
              <a:t>中的属性列，使用属性名或者属性序号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 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440765"/>
            <a:ext cx="4109085" cy="24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538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投影示例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C00000"/>
                </a:solidFill>
              </a:rPr>
              <a:t>[</a:t>
            </a:r>
            <a:r>
              <a:rPr lang="zh-CN" altLang="en-US" b="1">
                <a:solidFill>
                  <a:srgbClr val="C00000"/>
                </a:solidFill>
              </a:rPr>
              <a:t>例</a:t>
            </a:r>
            <a:r>
              <a:rPr lang="en-US" altLang="zh-CN" b="1">
                <a:solidFill>
                  <a:srgbClr val="C00000"/>
                </a:solidFill>
              </a:rPr>
              <a:t>3]  </a:t>
            </a:r>
            <a:r>
              <a:rPr lang="zh-CN" altLang="en-US" b="1">
                <a:solidFill>
                  <a:srgbClr val="C00000"/>
                </a:solidFill>
              </a:rPr>
              <a:t>查询学生的姓名和所在系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	即求</a:t>
            </a:r>
            <a:r>
              <a:rPr lang="en-US" altLang="zh-CN"/>
              <a:t>Student</a:t>
            </a:r>
            <a:r>
              <a:rPr lang="zh-CN" altLang="en-US"/>
              <a:t>关系上学生姓名和所在系两个属性上的投影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π</a:t>
            </a:r>
            <a:r>
              <a:rPr lang="en-US" altLang="zh-CN" b="1" baseline="-30000">
                <a:solidFill>
                  <a:srgbClr val="0409BB"/>
                </a:solidFill>
              </a:rPr>
              <a:t>Sname</a:t>
            </a:r>
            <a:r>
              <a:rPr lang="zh-CN" altLang="en-US" b="1" baseline="-30000">
                <a:solidFill>
                  <a:srgbClr val="0409BB"/>
                </a:solidFill>
              </a:rPr>
              <a:t>，</a:t>
            </a:r>
            <a:r>
              <a:rPr lang="en-US" altLang="zh-CN" b="1" baseline="-30000">
                <a:solidFill>
                  <a:srgbClr val="0409BB"/>
                </a:solidFill>
              </a:rPr>
              <a:t>Sdept</a:t>
            </a:r>
            <a:r>
              <a:rPr lang="en-US" altLang="zh-CN"/>
              <a:t>(Student)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或      </a:t>
            </a:r>
            <a:r>
              <a:rPr lang="en-US" altLang="zh-CN"/>
              <a:t>π</a:t>
            </a:r>
            <a:r>
              <a:rPr lang="en-US" altLang="zh-CN" b="1" baseline="-30000">
                <a:solidFill>
                  <a:srgbClr val="0409BB"/>
                </a:solidFill>
              </a:rPr>
              <a:t>2</a:t>
            </a:r>
            <a:r>
              <a:rPr lang="zh-CN" altLang="en-US" b="1" baseline="-30000">
                <a:solidFill>
                  <a:srgbClr val="0409BB"/>
                </a:solidFill>
              </a:rPr>
              <a:t>，</a:t>
            </a:r>
            <a:r>
              <a:rPr lang="en-US" altLang="zh-CN" b="1" baseline="-30000">
                <a:solidFill>
                  <a:srgbClr val="0409BB"/>
                </a:solidFill>
              </a:rPr>
              <a:t>5</a:t>
            </a:r>
            <a:r>
              <a:rPr lang="en-US" altLang="zh-CN"/>
              <a:t>(Student)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结果：</a:t>
            </a:r>
          </a:p>
          <a:p>
            <a:pPr eaLnBrk="1" hangingPunct="1"/>
            <a:endParaRPr lang="en-US" altLang="zh-CN"/>
          </a:p>
        </p:txBody>
      </p:sp>
      <p:sp>
        <p:nvSpPr>
          <p:cNvPr id="8602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638800"/>
            <a:ext cx="3048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8"/>
          <p:cNvGrpSpPr/>
          <p:nvPr/>
        </p:nvGrpSpPr>
        <p:grpSpPr bwMode="auto">
          <a:xfrm>
            <a:off x="4787900" y="3284538"/>
            <a:ext cx="2895600" cy="3352800"/>
            <a:chOff x="-3" y="-3"/>
            <a:chExt cx="1546" cy="2283"/>
          </a:xfrm>
        </p:grpSpPr>
        <p:grpSp>
          <p:nvGrpSpPr>
            <p:cNvPr id="86022" name="Group 39"/>
            <p:cNvGrpSpPr/>
            <p:nvPr/>
          </p:nvGrpSpPr>
          <p:grpSpPr bwMode="auto">
            <a:xfrm>
              <a:off x="0" y="0"/>
              <a:ext cx="1540" cy="2277"/>
              <a:chOff x="0" y="0"/>
              <a:chExt cx="1540" cy="2277"/>
            </a:xfrm>
          </p:grpSpPr>
          <p:grpSp>
            <p:nvGrpSpPr>
              <p:cNvPr id="86024" name="Group 40"/>
              <p:cNvGrpSpPr/>
              <p:nvPr/>
            </p:nvGrpSpPr>
            <p:grpSpPr bwMode="auto">
              <a:xfrm>
                <a:off x="0" y="0"/>
                <a:ext cx="734" cy="442"/>
                <a:chOff x="0" y="0"/>
                <a:chExt cx="734" cy="442"/>
              </a:xfrm>
            </p:grpSpPr>
            <p:sp>
              <p:nvSpPr>
                <p:cNvPr id="8605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8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800" b="1">
                      <a:latin typeface="Times New Roman" panose="02020603050405020304" charset="0"/>
                    </a:rPr>
                    <a:t>Sname</a:t>
                  </a:r>
                  <a:endParaRPr kumimoji="1" lang="en-US" altLang="zh-CN" sz="28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53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4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025" name="Group 43"/>
              <p:cNvGrpSpPr/>
              <p:nvPr/>
            </p:nvGrpSpPr>
            <p:grpSpPr bwMode="auto">
              <a:xfrm>
                <a:off x="734" y="0"/>
                <a:ext cx="806" cy="442"/>
                <a:chOff x="734" y="0"/>
                <a:chExt cx="806" cy="442"/>
              </a:xfrm>
            </p:grpSpPr>
            <p:sp>
              <p:nvSpPr>
                <p:cNvPr id="86050" name="Rectangle 44"/>
                <p:cNvSpPr>
                  <a:spLocks noChangeArrowheads="1"/>
                </p:cNvSpPr>
                <p:nvPr/>
              </p:nvSpPr>
              <p:spPr bwMode="auto">
                <a:xfrm>
                  <a:off x="777" y="0"/>
                  <a:ext cx="720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800" b="1">
                      <a:latin typeface="Times New Roman" panose="02020603050405020304" charset="0"/>
                    </a:rPr>
                    <a:t>Sdept</a:t>
                  </a:r>
                  <a:endParaRPr kumimoji="1" lang="en-US" altLang="zh-CN" sz="28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51" name="Rectangle 45"/>
                <p:cNvSpPr>
                  <a:spLocks noChangeArrowheads="1"/>
                </p:cNvSpPr>
                <p:nvPr/>
              </p:nvSpPr>
              <p:spPr bwMode="auto">
                <a:xfrm>
                  <a:off x="734" y="0"/>
                  <a:ext cx="80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026" name="Group 46"/>
              <p:cNvGrpSpPr/>
              <p:nvPr/>
            </p:nvGrpSpPr>
            <p:grpSpPr bwMode="auto">
              <a:xfrm>
                <a:off x="0" y="442"/>
                <a:ext cx="734" cy="509"/>
                <a:chOff x="0" y="442"/>
                <a:chExt cx="734" cy="509"/>
              </a:xfrm>
            </p:grpSpPr>
            <p:sp>
              <p:nvSpPr>
                <p:cNvPr id="86048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442"/>
                  <a:ext cx="648" cy="5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800" b="1">
                      <a:latin typeface="Times New Roman" panose="02020603050405020304" charset="0"/>
                    </a:rPr>
                    <a:t>李勇</a:t>
                  </a:r>
                  <a:endParaRPr kumimoji="1" lang="zh-CN" altLang="en-US" sz="28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49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442"/>
                  <a:ext cx="734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027" name="Group 49"/>
              <p:cNvGrpSpPr/>
              <p:nvPr/>
            </p:nvGrpSpPr>
            <p:grpSpPr bwMode="auto">
              <a:xfrm>
                <a:off x="734" y="442"/>
                <a:ext cx="806" cy="509"/>
                <a:chOff x="734" y="442"/>
                <a:chExt cx="806" cy="509"/>
              </a:xfrm>
            </p:grpSpPr>
            <p:sp>
              <p:nvSpPr>
                <p:cNvPr id="86046" name="Rectangle 50"/>
                <p:cNvSpPr>
                  <a:spLocks noChangeArrowheads="1"/>
                </p:cNvSpPr>
                <p:nvPr/>
              </p:nvSpPr>
              <p:spPr bwMode="auto">
                <a:xfrm>
                  <a:off x="777" y="442"/>
                  <a:ext cx="720" cy="5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0"/>
                <a:lstStyle/>
                <a:p>
                  <a:pPr algn="ctr"/>
                  <a:r>
                    <a:rPr kumimoji="1" lang="en-US" altLang="zh-CN" sz="2600" b="1">
                      <a:latin typeface="Times New Roman" panose="02020603050405020304" charset="0"/>
                      <a:cs typeface="Times New Roman" panose="02020603050405020304" charset="0"/>
                    </a:rPr>
                    <a:t>CS</a:t>
                  </a:r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47" name="Rectangle 51"/>
                <p:cNvSpPr>
                  <a:spLocks noChangeArrowheads="1"/>
                </p:cNvSpPr>
                <p:nvPr/>
              </p:nvSpPr>
              <p:spPr bwMode="auto">
                <a:xfrm>
                  <a:off x="734" y="442"/>
                  <a:ext cx="806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028" name="Group 52"/>
              <p:cNvGrpSpPr/>
              <p:nvPr/>
            </p:nvGrpSpPr>
            <p:grpSpPr bwMode="auto">
              <a:xfrm>
                <a:off x="0" y="951"/>
                <a:ext cx="734" cy="442"/>
                <a:chOff x="0" y="951"/>
                <a:chExt cx="734" cy="442"/>
              </a:xfrm>
            </p:grpSpPr>
            <p:sp>
              <p:nvSpPr>
                <p:cNvPr id="86044" name="Rectangle 53"/>
                <p:cNvSpPr>
                  <a:spLocks noChangeArrowheads="1"/>
                </p:cNvSpPr>
                <p:nvPr/>
              </p:nvSpPr>
              <p:spPr bwMode="auto">
                <a:xfrm>
                  <a:off x="43" y="951"/>
                  <a:ext cx="648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800" b="1">
                      <a:latin typeface="Times New Roman" panose="02020603050405020304" charset="0"/>
                    </a:rPr>
                    <a:t>刘晨</a:t>
                  </a:r>
                  <a:endParaRPr kumimoji="1" lang="zh-CN" altLang="en-US" sz="28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45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951"/>
                  <a:ext cx="734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029" name="Group 55"/>
              <p:cNvGrpSpPr/>
              <p:nvPr/>
            </p:nvGrpSpPr>
            <p:grpSpPr bwMode="auto">
              <a:xfrm>
                <a:off x="734" y="951"/>
                <a:ext cx="806" cy="442"/>
                <a:chOff x="734" y="951"/>
                <a:chExt cx="806" cy="442"/>
              </a:xfrm>
            </p:grpSpPr>
            <p:sp>
              <p:nvSpPr>
                <p:cNvPr id="86042" name="Rectangle 56"/>
                <p:cNvSpPr>
                  <a:spLocks noChangeArrowheads="1"/>
                </p:cNvSpPr>
                <p:nvPr/>
              </p:nvSpPr>
              <p:spPr bwMode="auto">
                <a:xfrm>
                  <a:off x="777" y="951"/>
                  <a:ext cx="720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800" b="1">
                      <a:latin typeface="Times New Roman" panose="02020603050405020304" charset="0"/>
                    </a:rPr>
                    <a:t>IS</a:t>
                  </a:r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43" name="Rectangle 57"/>
                <p:cNvSpPr>
                  <a:spLocks noChangeArrowheads="1"/>
                </p:cNvSpPr>
                <p:nvPr/>
              </p:nvSpPr>
              <p:spPr bwMode="auto">
                <a:xfrm>
                  <a:off x="734" y="951"/>
                  <a:ext cx="80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030" name="Group 58"/>
              <p:cNvGrpSpPr/>
              <p:nvPr/>
            </p:nvGrpSpPr>
            <p:grpSpPr bwMode="auto">
              <a:xfrm>
                <a:off x="0" y="1393"/>
                <a:ext cx="734" cy="442"/>
                <a:chOff x="0" y="1393"/>
                <a:chExt cx="734" cy="442"/>
              </a:xfrm>
            </p:grpSpPr>
            <p:sp>
              <p:nvSpPr>
                <p:cNvPr id="86040" name="Rectangle 59"/>
                <p:cNvSpPr>
                  <a:spLocks noChangeArrowheads="1"/>
                </p:cNvSpPr>
                <p:nvPr/>
              </p:nvSpPr>
              <p:spPr bwMode="auto">
                <a:xfrm>
                  <a:off x="43" y="1393"/>
                  <a:ext cx="648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800" b="1">
                      <a:latin typeface="Times New Roman" panose="02020603050405020304" charset="0"/>
                    </a:rPr>
                    <a:t>王敏</a:t>
                  </a:r>
                  <a:endParaRPr kumimoji="1" lang="zh-CN" altLang="en-US" sz="28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41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1393"/>
                  <a:ext cx="734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031" name="Group 61"/>
              <p:cNvGrpSpPr/>
              <p:nvPr/>
            </p:nvGrpSpPr>
            <p:grpSpPr bwMode="auto">
              <a:xfrm>
                <a:off x="734" y="1393"/>
                <a:ext cx="806" cy="442"/>
                <a:chOff x="734" y="1393"/>
                <a:chExt cx="806" cy="442"/>
              </a:xfrm>
            </p:grpSpPr>
            <p:sp>
              <p:nvSpPr>
                <p:cNvPr id="86038" name="Rectangle 62"/>
                <p:cNvSpPr>
                  <a:spLocks noChangeArrowheads="1"/>
                </p:cNvSpPr>
                <p:nvPr/>
              </p:nvSpPr>
              <p:spPr bwMode="auto">
                <a:xfrm>
                  <a:off x="777" y="1393"/>
                  <a:ext cx="720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800" b="1">
                      <a:latin typeface="Times New Roman" panose="02020603050405020304" charset="0"/>
                    </a:rPr>
                    <a:t>MA</a:t>
                  </a:r>
                  <a:endParaRPr kumimoji="1" lang="en-US" altLang="zh-CN" sz="28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39" name="Rectangle 63"/>
                <p:cNvSpPr>
                  <a:spLocks noChangeArrowheads="1"/>
                </p:cNvSpPr>
                <p:nvPr/>
              </p:nvSpPr>
              <p:spPr bwMode="auto">
                <a:xfrm>
                  <a:off x="734" y="1393"/>
                  <a:ext cx="80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032" name="Group 64"/>
              <p:cNvGrpSpPr/>
              <p:nvPr/>
            </p:nvGrpSpPr>
            <p:grpSpPr bwMode="auto">
              <a:xfrm>
                <a:off x="0" y="1835"/>
                <a:ext cx="734" cy="442"/>
                <a:chOff x="0" y="1835"/>
                <a:chExt cx="734" cy="442"/>
              </a:xfrm>
            </p:grpSpPr>
            <p:sp>
              <p:nvSpPr>
                <p:cNvPr id="86036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1835"/>
                  <a:ext cx="648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800" b="1">
                      <a:latin typeface="Times New Roman" panose="02020603050405020304" charset="0"/>
                    </a:rPr>
                    <a:t>张立</a:t>
                  </a:r>
                  <a:endParaRPr kumimoji="1" lang="zh-CN" altLang="en-US" sz="28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37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835"/>
                  <a:ext cx="734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033" name="Group 67"/>
              <p:cNvGrpSpPr/>
              <p:nvPr/>
            </p:nvGrpSpPr>
            <p:grpSpPr bwMode="auto">
              <a:xfrm>
                <a:off x="734" y="1835"/>
                <a:ext cx="806" cy="442"/>
                <a:chOff x="734" y="1835"/>
                <a:chExt cx="806" cy="442"/>
              </a:xfrm>
            </p:grpSpPr>
            <p:sp>
              <p:nvSpPr>
                <p:cNvPr id="86034" name="Rectangle 68"/>
                <p:cNvSpPr>
                  <a:spLocks noChangeArrowheads="1"/>
                </p:cNvSpPr>
                <p:nvPr/>
              </p:nvSpPr>
              <p:spPr bwMode="auto">
                <a:xfrm>
                  <a:off x="777" y="1835"/>
                  <a:ext cx="720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800" b="1">
                      <a:latin typeface="Times New Roman" panose="02020603050405020304" charset="0"/>
                    </a:rPr>
                    <a:t>IS</a:t>
                  </a:r>
                  <a:endParaRPr kumimoji="1" lang="en-US" altLang="zh-CN" sz="28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35" name="Rectangle 69"/>
                <p:cNvSpPr>
                  <a:spLocks noChangeArrowheads="1"/>
                </p:cNvSpPr>
                <p:nvPr/>
              </p:nvSpPr>
              <p:spPr bwMode="auto">
                <a:xfrm>
                  <a:off x="734" y="1835"/>
                  <a:ext cx="80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6023" name="Rectangle 70"/>
            <p:cNvSpPr>
              <a:spLocks noChangeArrowheads="1"/>
            </p:cNvSpPr>
            <p:nvPr/>
          </p:nvSpPr>
          <p:spPr bwMode="auto">
            <a:xfrm>
              <a:off x="-3" y="-3"/>
              <a:ext cx="1546" cy="2283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821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投影示例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C00000"/>
                </a:solidFill>
              </a:rPr>
              <a:t>[</a:t>
            </a:r>
            <a:r>
              <a:rPr lang="zh-CN" altLang="en-US" b="1">
                <a:solidFill>
                  <a:srgbClr val="C00000"/>
                </a:solidFill>
                <a:ea typeface="黑体" panose="02010609060101010101" pitchFamily="2" charset="-122"/>
              </a:rPr>
              <a:t>例</a:t>
            </a:r>
            <a:r>
              <a:rPr lang="en-US" altLang="zh-CN" b="1">
                <a:solidFill>
                  <a:srgbClr val="C00000"/>
                </a:solidFill>
                <a:ea typeface="黑体" panose="02010609060101010101" pitchFamily="2" charset="-122"/>
              </a:rPr>
              <a:t>4</a:t>
            </a:r>
            <a:r>
              <a:rPr lang="en-US" altLang="zh-CN" b="1">
                <a:solidFill>
                  <a:srgbClr val="C00000"/>
                </a:solidFill>
              </a:rPr>
              <a:t>]  </a:t>
            </a:r>
            <a:r>
              <a:rPr lang="zh-CN" altLang="en-US" b="1">
                <a:solidFill>
                  <a:srgbClr val="C00000"/>
                </a:solidFill>
              </a:rPr>
              <a:t>查询学生关系</a:t>
            </a:r>
            <a:r>
              <a:rPr lang="en-US" altLang="zh-CN" b="1">
                <a:solidFill>
                  <a:srgbClr val="C00000"/>
                </a:solidFill>
              </a:rPr>
              <a:t>Student</a:t>
            </a:r>
            <a:r>
              <a:rPr lang="zh-CN" altLang="en-US" b="1">
                <a:solidFill>
                  <a:srgbClr val="C00000"/>
                </a:solidFill>
              </a:rPr>
              <a:t>中都有哪些系</a:t>
            </a:r>
            <a:r>
              <a:rPr lang="zh-CN" altLang="en-US"/>
              <a:t>        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 </a:t>
            </a:r>
            <a:r>
              <a:rPr lang="en-US" altLang="zh-CN"/>
              <a:t>π</a:t>
            </a:r>
            <a:r>
              <a:rPr lang="en-US" altLang="zh-CN" baseline="-30000"/>
              <a:t>Sdept</a:t>
            </a:r>
            <a:r>
              <a:rPr lang="en-US" altLang="zh-CN"/>
              <a:t>(Student)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结果：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000915" y="2961896"/>
            <a:ext cx="1600200" cy="2435225"/>
            <a:chOff x="-3" y="-3"/>
            <a:chExt cx="596" cy="1774"/>
          </a:xfrm>
        </p:grpSpPr>
        <p:grpSp>
          <p:nvGrpSpPr>
            <p:cNvPr id="87046" name="Group 5"/>
            <p:cNvGrpSpPr/>
            <p:nvPr/>
          </p:nvGrpSpPr>
          <p:grpSpPr bwMode="auto">
            <a:xfrm>
              <a:off x="0" y="0"/>
              <a:ext cx="590" cy="1768"/>
              <a:chOff x="0" y="0"/>
              <a:chExt cx="590" cy="1768"/>
            </a:xfrm>
          </p:grpSpPr>
          <p:grpSp>
            <p:nvGrpSpPr>
              <p:cNvPr id="87048" name="Group 6"/>
              <p:cNvGrpSpPr/>
              <p:nvPr/>
            </p:nvGrpSpPr>
            <p:grpSpPr bwMode="auto">
              <a:xfrm>
                <a:off x="0" y="0"/>
                <a:ext cx="590" cy="442"/>
                <a:chOff x="0" y="0"/>
                <a:chExt cx="590" cy="442"/>
              </a:xfrm>
            </p:grpSpPr>
            <p:sp>
              <p:nvSpPr>
                <p:cNvPr id="87058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04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charset="0"/>
                    </a:rPr>
                    <a:t>Sdept</a:t>
                  </a:r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7059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7049" name="Group 9"/>
              <p:cNvGrpSpPr/>
              <p:nvPr/>
            </p:nvGrpSpPr>
            <p:grpSpPr bwMode="auto">
              <a:xfrm>
                <a:off x="0" y="442"/>
                <a:ext cx="590" cy="442"/>
                <a:chOff x="0" y="442"/>
                <a:chExt cx="590" cy="442"/>
              </a:xfrm>
            </p:grpSpPr>
            <p:sp>
              <p:nvSpPr>
                <p:cNvPr id="87056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442"/>
                  <a:ext cx="504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charset="0"/>
                    </a:rPr>
                    <a:t>CS</a:t>
                  </a:r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7057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442"/>
                  <a:ext cx="59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7050" name="Group 12"/>
              <p:cNvGrpSpPr/>
              <p:nvPr/>
            </p:nvGrpSpPr>
            <p:grpSpPr bwMode="auto">
              <a:xfrm>
                <a:off x="0" y="884"/>
                <a:ext cx="590" cy="442"/>
                <a:chOff x="0" y="884"/>
                <a:chExt cx="590" cy="442"/>
              </a:xfrm>
            </p:grpSpPr>
            <p:sp>
              <p:nvSpPr>
                <p:cNvPr id="8705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884"/>
                  <a:ext cx="504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400" b="1">
                      <a:solidFill>
                        <a:srgbClr val="0409BB"/>
                      </a:solidFill>
                      <a:latin typeface="Times New Roman" panose="02020603050405020304" charset="0"/>
                    </a:rPr>
                    <a:t>IS</a:t>
                  </a:r>
                  <a:endParaRPr kumimoji="1" lang="en-US" altLang="zh-CN" sz="2400">
                    <a:solidFill>
                      <a:srgbClr val="0409BB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7055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884"/>
                  <a:ext cx="59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7051" name="Group 15"/>
              <p:cNvGrpSpPr/>
              <p:nvPr/>
            </p:nvGrpSpPr>
            <p:grpSpPr bwMode="auto">
              <a:xfrm>
                <a:off x="0" y="1326"/>
                <a:ext cx="590" cy="442"/>
                <a:chOff x="0" y="1326"/>
                <a:chExt cx="590" cy="442"/>
              </a:xfrm>
            </p:grpSpPr>
            <p:sp>
              <p:nvSpPr>
                <p:cNvPr id="87052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1326"/>
                  <a:ext cx="504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charset="0"/>
                    </a:rPr>
                    <a:t>MA</a:t>
                  </a:r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7053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1326"/>
                  <a:ext cx="59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7047" name="Rectangle 18"/>
            <p:cNvSpPr>
              <a:spLocks noChangeArrowheads="1"/>
            </p:cNvSpPr>
            <p:nvPr/>
          </p:nvSpPr>
          <p:spPr bwMode="auto">
            <a:xfrm>
              <a:off x="-3" y="-3"/>
              <a:ext cx="596" cy="177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0E769BC8-C71C-4795-8905-B3F87A8C9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1" y="2404185"/>
            <a:ext cx="4190993" cy="26089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32839D3-1464-4064-9393-B13ED034435A}"/>
              </a:ext>
            </a:extLst>
          </p:cNvPr>
          <p:cNvSpPr txBox="1"/>
          <p:nvPr/>
        </p:nvSpPr>
        <p:spPr>
          <a:xfrm>
            <a:off x="683568" y="5619923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/>
              <a:t>注意：投影运算后，对可能出现重复的元组</a:t>
            </a:r>
            <a:r>
              <a:rPr lang="zh-CN" alt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去重</a:t>
            </a:r>
          </a:p>
        </p:txBody>
      </p:sp>
    </p:spTree>
    <p:extLst>
      <p:ext uri="{BB962C8B-B14F-4D97-AF65-F5344CB8AC3E}">
        <p14:creationId xmlns:p14="http://schemas.microsoft.com/office/powerpoint/2010/main" val="163506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/>
              <a:t>连接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5080"/>
            <a:ext cx="8215630" cy="468439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600"/>
              <a:t>含义</a:t>
            </a:r>
          </a:p>
          <a:p>
            <a:pPr marL="819150" lvl="1" indent="-285750" algn="just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C00000"/>
                </a:solidFill>
              </a:rPr>
              <a:t>从两个关系的笛卡尔积中选取属性间满足一定条件的元组</a:t>
            </a:r>
          </a:p>
          <a:p>
            <a:pPr marL="819150" lvl="1" indent="-28575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i="1"/>
              <a:t>	</a:t>
            </a:r>
            <a:r>
              <a:rPr lang="zh-CN" altLang="en-US" sz="2200"/>
              <a:t> </a:t>
            </a:r>
            <a:r>
              <a:rPr lang="en-US" altLang="zh-CN" sz="2200" i="1"/>
              <a:t>R         S</a:t>
            </a:r>
            <a:r>
              <a:rPr lang="en-US" altLang="zh-CN" sz="2200"/>
              <a:t> = {          | </a:t>
            </a:r>
            <a:r>
              <a:rPr lang="en-US" altLang="zh-CN" sz="2200" i="1"/>
              <a:t>t</a:t>
            </a:r>
            <a:r>
              <a:rPr lang="en-US" altLang="zh-CN" sz="2200" baseline="-30000"/>
              <a:t>r</a:t>
            </a:r>
            <a:r>
              <a:rPr lang="en-US" altLang="zh-CN" sz="2200" i="1" baseline="-30000"/>
              <a:t> </a:t>
            </a:r>
            <a:r>
              <a:rPr lang="en-US" altLang="zh-CN" sz="2200">
                <a:sym typeface="Symbol" panose="05050102010706020507" pitchFamily="18" charset="2"/>
              </a:rPr>
              <a:t></a:t>
            </a:r>
            <a:r>
              <a:rPr lang="en-US" altLang="zh-CN" sz="2200"/>
              <a:t> </a:t>
            </a:r>
            <a:r>
              <a:rPr lang="en-US" altLang="zh-CN" sz="2200" i="1"/>
              <a:t>R</a:t>
            </a:r>
            <a:r>
              <a:rPr lang="en-US" altLang="zh-CN" sz="2200"/>
              <a:t>∧</a:t>
            </a:r>
            <a:r>
              <a:rPr lang="en-US" altLang="zh-CN" sz="2200" i="1"/>
              <a:t>t</a:t>
            </a:r>
            <a:r>
              <a:rPr lang="en-US" altLang="zh-CN" sz="2200" baseline="-30000"/>
              <a:t>s</a:t>
            </a:r>
            <a:r>
              <a:rPr lang="en-US" altLang="zh-CN" sz="2200" i="1" baseline="-30000"/>
              <a:t> </a:t>
            </a:r>
            <a:r>
              <a:rPr lang="en-US" altLang="zh-CN" sz="2200">
                <a:sym typeface="Symbol" panose="05050102010706020507" pitchFamily="18" charset="2"/>
              </a:rPr>
              <a:t></a:t>
            </a:r>
            <a:r>
              <a:rPr lang="en-US" altLang="zh-CN" sz="2200" i="1"/>
              <a:t>S</a:t>
            </a:r>
            <a:r>
              <a:rPr lang="en-US" altLang="zh-CN" sz="2200"/>
              <a:t>∧</a:t>
            </a:r>
            <a:r>
              <a:rPr lang="en-US" altLang="zh-CN" sz="2200" i="1"/>
              <a:t>t</a:t>
            </a:r>
            <a:r>
              <a:rPr lang="en-US" altLang="zh-CN" sz="2200" baseline="-30000"/>
              <a:t>r</a:t>
            </a:r>
            <a:r>
              <a:rPr lang="en-US" altLang="zh-CN" sz="2200"/>
              <a:t>[</a:t>
            </a:r>
            <a:r>
              <a:rPr lang="en-US" altLang="zh-CN" sz="2200" i="1"/>
              <a:t>A</a:t>
            </a:r>
            <a:r>
              <a:rPr lang="en-US" altLang="zh-CN" sz="2200"/>
              <a:t>]θ</a:t>
            </a:r>
            <a:r>
              <a:rPr lang="en-US" altLang="zh-CN" sz="2200" i="1"/>
              <a:t>t</a:t>
            </a:r>
            <a:r>
              <a:rPr lang="en-US" altLang="zh-CN" sz="2200" baseline="-30000"/>
              <a:t>s</a:t>
            </a:r>
            <a:r>
              <a:rPr lang="en-US" altLang="zh-CN" sz="2200"/>
              <a:t>[</a:t>
            </a:r>
            <a:r>
              <a:rPr lang="en-US" altLang="zh-CN" sz="2200" i="1"/>
              <a:t>B</a:t>
            </a:r>
            <a:r>
              <a:rPr lang="en-US" altLang="zh-CN" sz="2200"/>
              <a:t>] }</a:t>
            </a:r>
          </a:p>
          <a:p>
            <a:pPr marL="819150" lvl="1" indent="-28575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300"/>
          </a:p>
          <a:p>
            <a:pPr marL="1238250" lvl="2" indent="-228600" algn="just" eaLnBrk="1" hangingPunct="1">
              <a:lnSpc>
                <a:spcPct val="90000"/>
              </a:lnSpc>
            </a:pPr>
            <a:r>
              <a:rPr lang="en-US" altLang="zh-CN" i="1"/>
              <a:t>A</a:t>
            </a:r>
            <a:r>
              <a:rPr lang="zh-CN" altLang="en-US"/>
              <a:t>和</a:t>
            </a:r>
            <a:r>
              <a:rPr lang="en-US" altLang="zh-CN" i="1"/>
              <a:t>B</a:t>
            </a:r>
            <a:r>
              <a:rPr lang="zh-CN" altLang="en-US" i="1"/>
              <a:t>：</a:t>
            </a:r>
            <a:r>
              <a:rPr lang="zh-CN" altLang="en-US"/>
              <a:t>分别为</a:t>
            </a:r>
            <a:r>
              <a:rPr lang="en-US" altLang="zh-CN" i="1"/>
              <a:t>R</a:t>
            </a:r>
            <a:r>
              <a:rPr lang="zh-CN" altLang="en-US"/>
              <a:t>和</a:t>
            </a:r>
            <a:r>
              <a:rPr lang="en-US" altLang="zh-CN" i="1"/>
              <a:t>S</a:t>
            </a:r>
            <a:r>
              <a:rPr lang="zh-CN" altLang="en-US"/>
              <a:t>上</a:t>
            </a:r>
            <a:r>
              <a:rPr lang="zh-CN" altLang="en-US" b="1">
                <a:solidFill>
                  <a:srgbClr val="0409BB"/>
                </a:solidFill>
              </a:rPr>
              <a:t>度数相等且可比</a:t>
            </a:r>
            <a:r>
              <a:rPr lang="zh-CN" altLang="en-US"/>
              <a:t>的属性组</a:t>
            </a:r>
          </a:p>
          <a:p>
            <a:pPr marL="1238250" lvl="2" indent="-228600" algn="just" eaLnBrk="1" hangingPunct="1">
              <a:lnSpc>
                <a:spcPct val="90000"/>
              </a:lnSpc>
            </a:pPr>
            <a:r>
              <a:rPr lang="en-US" altLang="zh-CN"/>
              <a:t>θ</a:t>
            </a:r>
            <a:r>
              <a:rPr lang="zh-CN" altLang="en-US"/>
              <a:t>：比较运算符 </a:t>
            </a:r>
          </a:p>
          <a:p>
            <a:pPr marL="1238250" lvl="2" indent="-228600" algn="just" eaLnBrk="1" hangingPunct="1">
              <a:lnSpc>
                <a:spcPct val="90000"/>
              </a:lnSpc>
            </a:pPr>
            <a:endParaRPr lang="zh-CN" altLang="en-US" sz="2000"/>
          </a:p>
          <a:p>
            <a:pPr marL="76200" lvl="0" indent="0" eaLnBrk="1" hangingPunct="1">
              <a:lnSpc>
                <a:spcPct val="90000"/>
              </a:lnSpc>
              <a:buNone/>
            </a:pPr>
            <a:endParaRPr lang="zh-CN" altLang="en-US"/>
          </a:p>
        </p:txBody>
      </p:sp>
      <p:grpSp>
        <p:nvGrpSpPr>
          <p:cNvPr id="88068" name="Group 4"/>
          <p:cNvGrpSpPr/>
          <p:nvPr/>
        </p:nvGrpSpPr>
        <p:grpSpPr bwMode="auto">
          <a:xfrm>
            <a:off x="1311910" y="2542858"/>
            <a:ext cx="1600200" cy="685800"/>
            <a:chOff x="1152" y="2304"/>
            <a:chExt cx="1008" cy="432"/>
          </a:xfrm>
        </p:grpSpPr>
        <p:grpSp>
          <p:nvGrpSpPr>
            <p:cNvPr id="88073" name="Group 5"/>
            <p:cNvGrpSpPr/>
            <p:nvPr/>
          </p:nvGrpSpPr>
          <p:grpSpPr bwMode="auto">
            <a:xfrm>
              <a:off x="1152" y="2352"/>
              <a:ext cx="1008" cy="384"/>
              <a:chOff x="2325" y="6446"/>
              <a:chExt cx="705" cy="367"/>
            </a:xfrm>
          </p:grpSpPr>
          <p:sp>
            <p:nvSpPr>
              <p:cNvPr id="88075" name="AutoShape 6"/>
              <p:cNvSpPr>
                <a:spLocks noChangeArrowheads="1"/>
              </p:cNvSpPr>
              <p:nvPr/>
            </p:nvSpPr>
            <p:spPr bwMode="auto">
              <a:xfrm rot="5400000" flipV="1">
                <a:off x="2612" y="6414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6" name="Text Box 7"/>
              <p:cNvSpPr txBox="1">
                <a:spLocks noChangeArrowheads="1"/>
              </p:cNvSpPr>
              <p:nvPr/>
            </p:nvSpPr>
            <p:spPr bwMode="auto">
              <a:xfrm flipV="1">
                <a:off x="2325" y="6450"/>
                <a:ext cx="705" cy="3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600" i="1">
                    <a:latin typeface="Times New Roman" panose="02020603050405020304" charset="0"/>
                  </a:rPr>
                  <a:t> </a:t>
                </a:r>
                <a:endParaRPr lang="en-US" altLang="zh-CN" sz="600">
                  <a:latin typeface="Times New Roman" panose="02020603050405020304" charset="0"/>
                </a:endParaRPr>
              </a:p>
            </p:txBody>
          </p:sp>
        </p:grpSp>
        <p:sp>
          <p:nvSpPr>
            <p:cNvPr id="88074" name="Rectangle 8"/>
            <p:cNvSpPr>
              <a:spLocks noChangeArrowheads="1"/>
            </p:cNvSpPr>
            <p:nvPr/>
          </p:nvSpPr>
          <p:spPr bwMode="auto">
            <a:xfrm>
              <a:off x="1296" y="2304"/>
              <a:ext cx="576" cy="4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latin typeface="Times New Roman" panose="02020603050405020304" charset="0"/>
                </a:rPr>
                <a:t> </a:t>
              </a:r>
              <a:r>
                <a:rPr kumimoji="1" lang="en-US" altLang="zh-CN" sz="1600" b="1" i="1">
                  <a:latin typeface="Times New Roman" panose="02020603050405020304" charset="0"/>
                </a:rPr>
                <a:t>A</a:t>
              </a:r>
              <a:r>
                <a:rPr kumimoji="1" lang="en-US" altLang="zh-CN" sz="1600" b="1">
                  <a:latin typeface="Times New Roman" panose="02020603050405020304" charset="0"/>
                </a:rPr>
                <a:t>θ</a:t>
              </a:r>
              <a:r>
                <a:rPr kumimoji="1" lang="en-US" altLang="zh-CN" sz="1600" b="1" i="1">
                  <a:latin typeface="Times New Roman" panose="02020603050405020304" charset="0"/>
                </a:rPr>
                <a:t>B</a:t>
              </a:r>
            </a:p>
          </p:txBody>
        </p:sp>
      </p:grpSp>
      <p:grpSp>
        <p:nvGrpSpPr>
          <p:cNvPr id="88069" name="Group 9"/>
          <p:cNvGrpSpPr/>
          <p:nvPr/>
        </p:nvGrpSpPr>
        <p:grpSpPr bwMode="auto">
          <a:xfrm>
            <a:off x="3051810" y="2543175"/>
            <a:ext cx="609600" cy="392113"/>
            <a:chOff x="2400" y="3199"/>
            <a:chExt cx="384" cy="247"/>
          </a:xfrm>
        </p:grpSpPr>
        <p:sp>
          <p:nvSpPr>
            <p:cNvPr id="88071" name="Text Box 10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charset="0"/>
                </a:rPr>
                <a:t>r </a:t>
              </a:r>
              <a:r>
                <a:rPr kumimoji="1" lang="en-US" altLang="zh-CN" sz="2400" b="1" i="1">
                  <a:latin typeface="Times New Roman" panose="02020603050405020304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charset="0"/>
                </a:rPr>
                <a:t>s</a:t>
              </a:r>
            </a:p>
          </p:txBody>
        </p:sp>
        <p:sp>
          <p:nvSpPr>
            <p:cNvPr id="88072" name="Freeform 11"/>
            <p:cNvSpPr/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45A10A3-C8A1-4BDC-BEED-F59897E48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84" y="3956683"/>
            <a:ext cx="5001832" cy="21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287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+mn-ea"/>
              </a:rPr>
              <a:t>等值连接</a:t>
            </a:r>
            <a:endParaRPr 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772400" cy="3175976"/>
          </a:xfrm>
        </p:spPr>
        <p:txBody>
          <a:bodyPr/>
          <a:lstStyle/>
          <a:p>
            <a:pPr marL="285750" lvl="0" indent="-285750" eaLnBrk="1" hangingPunct="1"/>
            <a:r>
              <a:rPr lang="zh-CN" altLang="en-US" b="1" dirty="0" smtClean="0">
                <a:solidFill>
                  <a:srgbClr val="C00000"/>
                </a:solidFill>
              </a:rPr>
              <a:t>等值</a:t>
            </a:r>
            <a:r>
              <a:rPr lang="zh-CN" altLang="en-US" b="1" dirty="0">
                <a:solidFill>
                  <a:srgbClr val="C00000"/>
                </a:solidFill>
              </a:rPr>
              <a:t>连接 </a:t>
            </a:r>
          </a:p>
          <a:p>
            <a:pPr marL="704850" lvl="1" indent="-228600" algn="just" eaLnBrk="1" hangingPunct="1"/>
            <a:r>
              <a:rPr lang="en-US" altLang="zh-CN" sz="2640" b="1" dirty="0">
                <a:solidFill>
                  <a:srgbClr val="0409BB"/>
                </a:solidFill>
              </a:rPr>
              <a:t>θ</a:t>
            </a:r>
            <a:r>
              <a:rPr lang="zh-CN" altLang="en-US" sz="2640" b="1" dirty="0">
                <a:solidFill>
                  <a:srgbClr val="0409BB"/>
                </a:solidFill>
              </a:rPr>
              <a:t>为“＝”</a:t>
            </a:r>
            <a:r>
              <a:rPr lang="zh-CN" altLang="en-US" sz="2640" dirty="0"/>
              <a:t>的连接运算称为等值连接</a:t>
            </a:r>
            <a:r>
              <a:rPr lang="zh-CN" altLang="en-US" dirty="0"/>
              <a:t> </a:t>
            </a:r>
          </a:p>
          <a:p>
            <a:pPr marL="247650" lvl="0" indent="-228600" algn="just" eaLnBrk="1" hangingPunct="1"/>
            <a:endParaRPr lang="zh-CN" altLang="en-US" dirty="0"/>
          </a:p>
          <a:p>
            <a:pPr marL="247650" lvl="0" indent="-228600" algn="just" eaLnBrk="1" hangingPunct="1"/>
            <a:r>
              <a:rPr lang="zh-CN" altLang="en-US" dirty="0"/>
              <a:t>等值连接的含义</a:t>
            </a:r>
          </a:p>
          <a:p>
            <a:pPr marL="685800" lvl="1" indent="-228600" algn="just" eaLnBrk="1" hangingPunct="1"/>
            <a:r>
              <a:rPr lang="zh-CN" altLang="en-US" dirty="0"/>
              <a:t>从关系</a:t>
            </a:r>
            <a:r>
              <a:rPr lang="en-US" altLang="zh-CN" dirty="0"/>
              <a:t>R</a:t>
            </a:r>
            <a:r>
              <a:rPr lang="zh-CN" altLang="en-US" dirty="0"/>
              <a:t>与</a:t>
            </a:r>
            <a:r>
              <a:rPr lang="en-US" altLang="zh-CN" dirty="0"/>
              <a:t>S</a:t>
            </a:r>
            <a:r>
              <a:rPr lang="zh-CN" altLang="en-US" dirty="0"/>
              <a:t>的广义笛卡尔积中选取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属性值相等的那些元组：</a:t>
            </a:r>
          </a:p>
          <a:p>
            <a:pPr marL="685800" lvl="1" indent="-228600" algn="just" eaLnBrk="1" hangingPunct="1"/>
            <a:endParaRPr lang="zh-CN" altLang="en-US" sz="3120" dirty="0">
              <a:latin typeface="Wingdings" panose="05000000000000000000" pitchFamily="2" charset="2"/>
            </a:endParaRPr>
          </a:p>
          <a:p>
            <a:pPr marL="1162050" lvl="2" indent="-22860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</a:t>
            </a:r>
            <a:r>
              <a:rPr lang="en-US" altLang="zh-CN" i="1" dirty="0"/>
              <a:t>R      S</a:t>
            </a:r>
            <a:r>
              <a:rPr lang="en-US" altLang="zh-CN" dirty="0"/>
              <a:t> = {          | 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i="1" baseline="-300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R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baseline="-300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S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 = 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}  </a:t>
            </a:r>
          </a:p>
        </p:txBody>
      </p:sp>
      <p:grpSp>
        <p:nvGrpSpPr>
          <p:cNvPr id="89092" name="Group 4"/>
          <p:cNvGrpSpPr/>
          <p:nvPr/>
        </p:nvGrpSpPr>
        <p:grpSpPr bwMode="auto">
          <a:xfrm>
            <a:off x="2268538" y="5197158"/>
            <a:ext cx="1295400" cy="685800"/>
            <a:chOff x="2355" y="9416"/>
            <a:chExt cx="705" cy="367"/>
          </a:xfrm>
        </p:grpSpPr>
        <p:sp>
          <p:nvSpPr>
            <p:cNvPr id="89097" name="AutoShape 5"/>
            <p:cNvSpPr>
              <a:spLocks noChangeArrowheads="1"/>
            </p:cNvSpPr>
            <p:nvPr/>
          </p:nvSpPr>
          <p:spPr bwMode="auto">
            <a:xfrm rot="5400000" flipV="1">
              <a:off x="2642" y="938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89098" name="Text Box 6"/>
            <p:cNvSpPr txBox="1">
              <a:spLocks noChangeArrowheads="1"/>
            </p:cNvSpPr>
            <p:nvPr/>
          </p:nvSpPr>
          <p:spPr bwMode="auto">
            <a:xfrm flipV="1">
              <a:off x="2355" y="9420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ot="10800000" vert="eaVert"/>
            <a:lstStyle/>
            <a:p>
              <a:pPr algn="just" eaLnBrk="0" hangingPunct="0">
                <a:lnSpc>
                  <a:spcPct val="80000"/>
                </a:lnSpc>
              </a:pPr>
              <a:endParaRPr lang="zh-CN" altLang="zh-CN" sz="2000">
                <a:latin typeface="Times New Roman" panose="02020603050405020304" charset="0"/>
              </a:endParaRPr>
            </a:p>
          </p:txBody>
        </p:sp>
      </p:grpSp>
      <p:sp>
        <p:nvSpPr>
          <p:cNvPr id="89093" name="Rectangle 7"/>
          <p:cNvSpPr>
            <a:spLocks noChangeArrowheads="1"/>
          </p:cNvSpPr>
          <p:nvPr/>
        </p:nvSpPr>
        <p:spPr bwMode="auto">
          <a:xfrm>
            <a:off x="2268855" y="5196523"/>
            <a:ext cx="11430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1600" i="1">
                <a:latin typeface="Times New Roman" panose="02020603050405020304" charset="0"/>
              </a:rPr>
              <a:t>A=B</a:t>
            </a:r>
          </a:p>
        </p:txBody>
      </p:sp>
      <p:grpSp>
        <p:nvGrpSpPr>
          <p:cNvPr id="89094" name="Group 8"/>
          <p:cNvGrpSpPr/>
          <p:nvPr/>
        </p:nvGrpSpPr>
        <p:grpSpPr bwMode="auto">
          <a:xfrm>
            <a:off x="3762693" y="5128260"/>
            <a:ext cx="609600" cy="392113"/>
            <a:chOff x="2400" y="3199"/>
            <a:chExt cx="384" cy="247"/>
          </a:xfrm>
        </p:grpSpPr>
        <p:sp>
          <p:nvSpPr>
            <p:cNvPr id="89095" name="Text Box 9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charset="0"/>
                </a:rPr>
                <a:t>r </a:t>
              </a:r>
              <a:r>
                <a:rPr kumimoji="1" lang="en-US" altLang="zh-CN" sz="2400" b="1" i="1">
                  <a:latin typeface="Times New Roman" panose="02020603050405020304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charset="0"/>
                </a:rPr>
                <a:t>s</a:t>
              </a:r>
            </a:p>
          </p:txBody>
        </p:sp>
        <p:sp>
          <p:nvSpPr>
            <p:cNvPr id="89096" name="Freeform 10"/>
            <p:cNvSpPr/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493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1.  </a:t>
            </a:r>
            <a:r>
              <a:rPr lang="zh-CN" altLang="en-US" sz="3600" smtClean="0"/>
              <a:t>关系模型的数据结构 </a:t>
            </a:r>
          </a:p>
        </p:txBody>
      </p:sp>
      <p:sp>
        <p:nvSpPr>
          <p:cNvPr id="9830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8435975" cy="1008062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smtClean="0"/>
              <a:t>在</a:t>
            </a:r>
            <a:r>
              <a:rPr lang="zh-CN" altLang="en-US" sz="2400" smtClean="0">
                <a:solidFill>
                  <a:srgbClr val="746AFC"/>
                </a:solidFill>
              </a:rPr>
              <a:t>用户观点</a:t>
            </a:r>
            <a:r>
              <a:rPr lang="zh-CN" altLang="en-US" sz="2400" smtClean="0"/>
              <a:t>下，关系模型中数据的逻辑结构是一张二维表，它由行和列组成。</a:t>
            </a:r>
          </a:p>
        </p:txBody>
      </p:sp>
      <p:graphicFrame>
        <p:nvGraphicFramePr>
          <p:cNvPr id="144644" name="Group 1284"/>
          <p:cNvGraphicFramePr>
            <a:graphicFrameLocks noGrp="1"/>
          </p:cNvGraphicFramePr>
          <p:nvPr>
            <p:ph sz="half" idx="2"/>
          </p:nvPr>
        </p:nvGraphicFramePr>
        <p:xfrm>
          <a:off x="1331913" y="3197225"/>
          <a:ext cx="6481762" cy="2535239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学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 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年  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 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年  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王小明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社会学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黄大鹏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商品学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张文斌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法律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8352" name="Text Box 1224"/>
          <p:cNvSpPr txBox="1">
            <a:spLocks noChangeArrowheads="1"/>
          </p:cNvSpPr>
          <p:nvPr/>
        </p:nvSpPr>
        <p:spPr bwMode="auto">
          <a:xfrm>
            <a:off x="755650" y="2270125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学生登记表</a:t>
            </a:r>
          </a:p>
        </p:txBody>
      </p:sp>
      <p:sp>
        <p:nvSpPr>
          <p:cNvPr id="98353" name="AutoShape 1285"/>
          <p:cNvSpPr>
            <a:spLocks noChangeArrowheads="1"/>
          </p:cNvSpPr>
          <p:nvPr/>
        </p:nvSpPr>
        <p:spPr bwMode="auto">
          <a:xfrm>
            <a:off x="2627313" y="2117725"/>
            <a:ext cx="914400" cy="609600"/>
          </a:xfrm>
          <a:prstGeom prst="wedgeRectCallout">
            <a:avLst>
              <a:gd name="adj1" fmla="val -148611"/>
              <a:gd name="adj2" fmla="val 12630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属性</a:t>
            </a:r>
          </a:p>
        </p:txBody>
      </p:sp>
      <p:sp>
        <p:nvSpPr>
          <p:cNvPr id="98354" name="AutoShape 1286"/>
          <p:cNvSpPr>
            <a:spLocks noChangeArrowheads="1"/>
          </p:cNvSpPr>
          <p:nvPr/>
        </p:nvSpPr>
        <p:spPr bwMode="auto">
          <a:xfrm>
            <a:off x="7956550" y="2333625"/>
            <a:ext cx="914400" cy="609600"/>
          </a:xfrm>
          <a:prstGeom prst="wedgeRectCallout">
            <a:avLst>
              <a:gd name="adj1" fmla="val -70315"/>
              <a:gd name="adj2" fmla="val 204426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元组</a:t>
            </a:r>
          </a:p>
        </p:txBody>
      </p:sp>
    </p:spTree>
    <p:extLst>
      <p:ext uri="{BB962C8B-B14F-4D97-AF65-F5344CB8AC3E}">
        <p14:creationId xmlns:p14="http://schemas.microsoft.com/office/powerpoint/2010/main" val="36234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+mn-ea"/>
              </a:rPr>
              <a:t>自然连接</a:t>
            </a: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7772400" cy="4320951"/>
          </a:xfrm>
        </p:spPr>
        <p:txBody>
          <a:bodyPr/>
          <a:lstStyle/>
          <a:p>
            <a:pPr marL="285750" lvl="0" indent="-285750" algn="just" eaLnBrk="1" hangingPunct="1"/>
            <a:r>
              <a:rPr lang="zh-CN" altLang="en-US" b="1" dirty="0">
                <a:solidFill>
                  <a:srgbClr val="C00000"/>
                </a:solidFill>
              </a:rPr>
              <a:t>自然连接</a:t>
            </a:r>
          </a:p>
          <a:p>
            <a:pPr marL="805180" lvl="1" indent="-347980" eaLnBrk="1" hangingPunct="1"/>
            <a:r>
              <a:rPr lang="zh-CN" altLang="en-US" sz="2400" dirty="0"/>
              <a:t>是一种特殊的等值连接</a:t>
            </a:r>
          </a:p>
          <a:p>
            <a:pPr marL="805180" lvl="1" indent="-347980" eaLnBrk="1" hangingPunct="1"/>
            <a:r>
              <a:rPr lang="zh-CN" altLang="en-US" sz="2400" dirty="0"/>
              <a:t>两个关系中</a:t>
            </a:r>
            <a:r>
              <a:rPr lang="zh-CN" altLang="en-US" sz="2400" b="1" dirty="0">
                <a:solidFill>
                  <a:srgbClr val="C00000"/>
                </a:solidFill>
              </a:rPr>
              <a:t>进行比较的分量必须是相同的属性组</a:t>
            </a:r>
          </a:p>
          <a:p>
            <a:pPr marL="805180" lvl="1" indent="-347980" eaLnBrk="1" hangingPunct="1"/>
            <a:r>
              <a:rPr lang="zh-CN" altLang="en-US" sz="2400" dirty="0"/>
              <a:t>在结果中把</a:t>
            </a:r>
            <a:r>
              <a:rPr lang="zh-CN" altLang="en-US" sz="2400" b="1" dirty="0">
                <a:solidFill>
                  <a:srgbClr val="0409BB"/>
                </a:solidFill>
              </a:rPr>
              <a:t>重复的属性列去掉</a:t>
            </a:r>
          </a:p>
          <a:p>
            <a:pPr marL="805180" lvl="1" indent="-347980" eaLnBrk="1" hangingPunct="1"/>
            <a:endParaRPr lang="zh-CN" altLang="en-US" sz="2400" dirty="0"/>
          </a:p>
          <a:p>
            <a:pPr marL="228600" lvl="0" indent="-228600" algn="just" eaLnBrk="1" hangingPunct="1"/>
            <a:r>
              <a:rPr lang="zh-CN" altLang="en-US" dirty="0"/>
              <a:t>定义</a:t>
            </a:r>
          </a:p>
          <a:p>
            <a:pPr marL="685800" lvl="1" indent="-228600" algn="just" eaLnBrk="1" hangingPunct="1"/>
            <a:r>
              <a:rPr lang="en-US" altLang="zh-CN" sz="2400" dirty="0">
                <a:sym typeface="+mn-ea"/>
              </a:rPr>
              <a:t>R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S</a:t>
            </a:r>
            <a:r>
              <a:rPr lang="zh-CN" altLang="en-US" sz="2400" dirty="0">
                <a:sym typeface="+mn-ea"/>
              </a:rPr>
              <a:t>具有相同的属性组</a:t>
            </a:r>
            <a:r>
              <a:rPr lang="en-US" altLang="zh-CN" sz="2400" dirty="0">
                <a:sym typeface="+mn-ea"/>
              </a:rPr>
              <a:t>B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</a:t>
            </a:r>
            <a:r>
              <a:rPr lang="en-US" altLang="zh-CN" i="1" dirty="0"/>
              <a:t>R</a:t>
            </a:r>
            <a:r>
              <a:rPr lang="en-US" altLang="zh-CN" dirty="0"/>
              <a:t>   </a:t>
            </a:r>
            <a:r>
              <a:rPr lang="en-US" altLang="zh-CN" i="1" dirty="0"/>
              <a:t>S</a:t>
            </a:r>
            <a:r>
              <a:rPr lang="en-US" altLang="zh-CN" dirty="0"/>
              <a:t> = {         | </a:t>
            </a:r>
            <a:r>
              <a:rPr lang="en-US" altLang="zh-CN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baseline="-300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R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baseline="-300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S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= 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}  </a:t>
            </a: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 rot="5400000" flipV="1">
            <a:off x="2329498" y="4946015"/>
            <a:ext cx="228600" cy="228600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0117" name="Group 5"/>
          <p:cNvGrpSpPr/>
          <p:nvPr/>
        </p:nvGrpSpPr>
        <p:grpSpPr bwMode="auto">
          <a:xfrm>
            <a:off x="3348673" y="4847273"/>
            <a:ext cx="609600" cy="392112"/>
            <a:chOff x="2400" y="3199"/>
            <a:chExt cx="384" cy="247"/>
          </a:xfrm>
        </p:grpSpPr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charset="0"/>
                </a:rPr>
                <a:t>r </a:t>
              </a:r>
              <a:r>
                <a:rPr kumimoji="1" lang="en-US" altLang="zh-CN" sz="2400" b="1" i="1">
                  <a:latin typeface="Times New Roman" panose="02020603050405020304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charset="0"/>
                </a:rPr>
                <a:t>s</a:t>
              </a:r>
            </a:p>
          </p:txBody>
        </p:sp>
        <p:sp>
          <p:nvSpPr>
            <p:cNvPr id="90119" name="Freeform 7"/>
            <p:cNvSpPr/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02314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+mn-ea"/>
              </a:rPr>
              <a:t>连接</a:t>
            </a:r>
            <a:r>
              <a:rPr lang="en-US">
                <a:sym typeface="+mn-ea"/>
              </a:rPr>
              <a:t>--</a:t>
            </a:r>
            <a:r>
              <a:rPr lang="zh-CN" altLang="en-US">
                <a:sym typeface="+mn-ea"/>
              </a:rPr>
              <a:t>示例</a:t>
            </a:r>
            <a:endParaRPr lang="en-US" altLang="zh-CN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71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/>
              <a:t> R  </a:t>
            </a:r>
            <a:r>
              <a:rPr lang="en-US" altLang="zh-CN"/>
              <a:t>    </a:t>
            </a:r>
            <a:r>
              <a:rPr lang="en-US" altLang="zh-CN" i="1"/>
              <a:t>S</a:t>
            </a:r>
            <a:r>
              <a:rPr lang="en-US" altLang="zh-CN"/>
              <a:t> </a:t>
            </a:r>
          </a:p>
        </p:txBody>
      </p:sp>
      <p:grpSp>
        <p:nvGrpSpPr>
          <p:cNvPr id="93188" name="Group 4"/>
          <p:cNvGrpSpPr/>
          <p:nvPr/>
        </p:nvGrpSpPr>
        <p:grpSpPr bwMode="auto">
          <a:xfrm>
            <a:off x="611560" y="2336690"/>
            <a:ext cx="4800600" cy="3581400"/>
            <a:chOff x="-3" y="-3"/>
            <a:chExt cx="1628" cy="4984"/>
          </a:xfrm>
        </p:grpSpPr>
        <p:grpSp>
          <p:nvGrpSpPr>
            <p:cNvPr id="93194" name="Group 5"/>
            <p:cNvGrpSpPr/>
            <p:nvPr/>
          </p:nvGrpSpPr>
          <p:grpSpPr bwMode="auto">
            <a:xfrm>
              <a:off x="0" y="0"/>
              <a:ext cx="1622" cy="4978"/>
              <a:chOff x="0" y="0"/>
              <a:chExt cx="1622" cy="4978"/>
            </a:xfrm>
          </p:grpSpPr>
          <p:grpSp>
            <p:nvGrpSpPr>
              <p:cNvPr id="93196" name="Group 6"/>
              <p:cNvGrpSpPr/>
              <p:nvPr/>
            </p:nvGrpSpPr>
            <p:grpSpPr bwMode="auto">
              <a:xfrm>
                <a:off x="0" y="0"/>
                <a:ext cx="322" cy="1038"/>
                <a:chOff x="0" y="0"/>
                <a:chExt cx="322" cy="1038"/>
              </a:xfrm>
            </p:grpSpPr>
            <p:sp>
              <p:nvSpPr>
                <p:cNvPr id="93284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36" cy="10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A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8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22" cy="10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197" name="Group 9"/>
              <p:cNvGrpSpPr/>
              <p:nvPr/>
            </p:nvGrpSpPr>
            <p:grpSpPr bwMode="auto">
              <a:xfrm>
                <a:off x="322" y="0"/>
                <a:ext cx="347" cy="1038"/>
                <a:chOff x="322" y="0"/>
                <a:chExt cx="347" cy="1038"/>
              </a:xfrm>
            </p:grpSpPr>
            <p:sp>
              <p:nvSpPr>
                <p:cNvPr id="93282" name="Rectangle 10"/>
                <p:cNvSpPr>
                  <a:spLocks noChangeArrowheads="1"/>
                </p:cNvSpPr>
                <p:nvPr/>
              </p:nvSpPr>
              <p:spPr bwMode="auto">
                <a:xfrm>
                  <a:off x="365" y="0"/>
                  <a:ext cx="261" cy="10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R.B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83" name="Rectangle 11"/>
                <p:cNvSpPr>
                  <a:spLocks noChangeArrowheads="1"/>
                </p:cNvSpPr>
                <p:nvPr/>
              </p:nvSpPr>
              <p:spPr bwMode="auto">
                <a:xfrm>
                  <a:off x="322" y="0"/>
                  <a:ext cx="347" cy="10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198" name="Group 12"/>
              <p:cNvGrpSpPr/>
              <p:nvPr/>
            </p:nvGrpSpPr>
            <p:grpSpPr bwMode="auto">
              <a:xfrm>
                <a:off x="669" y="0"/>
                <a:ext cx="301" cy="1038"/>
                <a:chOff x="669" y="0"/>
                <a:chExt cx="301" cy="1038"/>
              </a:xfrm>
            </p:grpSpPr>
            <p:sp>
              <p:nvSpPr>
                <p:cNvPr id="93280" name="Rectangle 13"/>
                <p:cNvSpPr>
                  <a:spLocks noChangeArrowheads="1"/>
                </p:cNvSpPr>
                <p:nvPr/>
              </p:nvSpPr>
              <p:spPr bwMode="auto">
                <a:xfrm>
                  <a:off x="712" y="0"/>
                  <a:ext cx="215" cy="10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C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81" name="Rectangle 14"/>
                <p:cNvSpPr>
                  <a:spLocks noChangeArrowheads="1"/>
                </p:cNvSpPr>
                <p:nvPr/>
              </p:nvSpPr>
              <p:spPr bwMode="auto">
                <a:xfrm>
                  <a:off x="669" y="0"/>
                  <a:ext cx="301" cy="10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199" name="Group 15"/>
              <p:cNvGrpSpPr/>
              <p:nvPr/>
            </p:nvGrpSpPr>
            <p:grpSpPr bwMode="auto">
              <a:xfrm>
                <a:off x="970" y="0"/>
                <a:ext cx="321" cy="1038"/>
                <a:chOff x="970" y="0"/>
                <a:chExt cx="321" cy="1038"/>
              </a:xfrm>
            </p:grpSpPr>
            <p:sp>
              <p:nvSpPr>
                <p:cNvPr id="93278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0"/>
                  <a:ext cx="235" cy="10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S.B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79" name="Rectangle 17"/>
                <p:cNvSpPr>
                  <a:spLocks noChangeArrowheads="1"/>
                </p:cNvSpPr>
                <p:nvPr/>
              </p:nvSpPr>
              <p:spPr bwMode="auto">
                <a:xfrm>
                  <a:off x="970" y="0"/>
                  <a:ext cx="321" cy="10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00" name="Group 18"/>
              <p:cNvGrpSpPr/>
              <p:nvPr/>
            </p:nvGrpSpPr>
            <p:grpSpPr bwMode="auto">
              <a:xfrm>
                <a:off x="1291" y="0"/>
                <a:ext cx="331" cy="1038"/>
                <a:chOff x="1291" y="0"/>
                <a:chExt cx="331" cy="1038"/>
              </a:xfrm>
            </p:grpSpPr>
            <p:sp>
              <p:nvSpPr>
                <p:cNvPr id="93276" name="Rectangle 19"/>
                <p:cNvSpPr>
                  <a:spLocks noChangeArrowheads="1"/>
                </p:cNvSpPr>
                <p:nvPr/>
              </p:nvSpPr>
              <p:spPr bwMode="auto">
                <a:xfrm>
                  <a:off x="1334" y="0"/>
                  <a:ext cx="245" cy="10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E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77" name="Rectangle 20"/>
                <p:cNvSpPr>
                  <a:spLocks noChangeArrowheads="1"/>
                </p:cNvSpPr>
                <p:nvPr/>
              </p:nvSpPr>
              <p:spPr bwMode="auto">
                <a:xfrm>
                  <a:off x="1291" y="0"/>
                  <a:ext cx="331" cy="10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01" name="Group 21"/>
              <p:cNvGrpSpPr/>
              <p:nvPr/>
            </p:nvGrpSpPr>
            <p:grpSpPr bwMode="auto">
              <a:xfrm>
                <a:off x="0" y="1038"/>
                <a:ext cx="322" cy="788"/>
                <a:chOff x="0" y="1038"/>
                <a:chExt cx="322" cy="788"/>
              </a:xfrm>
            </p:grpSpPr>
            <p:sp>
              <p:nvSpPr>
                <p:cNvPr id="93274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1038"/>
                  <a:ext cx="236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6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75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1038"/>
                  <a:ext cx="322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02" name="Group 24"/>
              <p:cNvGrpSpPr/>
              <p:nvPr/>
            </p:nvGrpSpPr>
            <p:grpSpPr bwMode="auto">
              <a:xfrm>
                <a:off x="322" y="1038"/>
                <a:ext cx="347" cy="788"/>
                <a:chOff x="322" y="1038"/>
                <a:chExt cx="347" cy="788"/>
              </a:xfrm>
            </p:grpSpPr>
            <p:sp>
              <p:nvSpPr>
                <p:cNvPr id="93272" name="Rectangle 25"/>
                <p:cNvSpPr>
                  <a:spLocks noChangeArrowheads="1"/>
                </p:cNvSpPr>
                <p:nvPr/>
              </p:nvSpPr>
              <p:spPr bwMode="auto">
                <a:xfrm>
                  <a:off x="365" y="1038"/>
                  <a:ext cx="261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73" name="Rectangle 26"/>
                <p:cNvSpPr>
                  <a:spLocks noChangeArrowheads="1"/>
                </p:cNvSpPr>
                <p:nvPr/>
              </p:nvSpPr>
              <p:spPr bwMode="auto">
                <a:xfrm>
                  <a:off x="322" y="1038"/>
                  <a:ext cx="347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03" name="Group 27"/>
              <p:cNvGrpSpPr/>
              <p:nvPr/>
            </p:nvGrpSpPr>
            <p:grpSpPr bwMode="auto">
              <a:xfrm>
                <a:off x="669" y="1038"/>
                <a:ext cx="301" cy="788"/>
                <a:chOff x="669" y="1038"/>
                <a:chExt cx="301" cy="788"/>
              </a:xfrm>
            </p:grpSpPr>
            <p:sp>
              <p:nvSpPr>
                <p:cNvPr id="93270" name="Rectangle 28"/>
                <p:cNvSpPr>
                  <a:spLocks noChangeArrowheads="1"/>
                </p:cNvSpPr>
                <p:nvPr/>
              </p:nvSpPr>
              <p:spPr bwMode="auto">
                <a:xfrm>
                  <a:off x="712" y="1038"/>
                  <a:ext cx="215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anose="02020603050405020304" charset="0"/>
                    </a:rPr>
                    <a:t>5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71" name="Rectangle 29"/>
                <p:cNvSpPr>
                  <a:spLocks noChangeArrowheads="1"/>
                </p:cNvSpPr>
                <p:nvPr/>
              </p:nvSpPr>
              <p:spPr bwMode="auto">
                <a:xfrm>
                  <a:off x="669" y="1038"/>
                  <a:ext cx="30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04" name="Group 30"/>
              <p:cNvGrpSpPr/>
              <p:nvPr/>
            </p:nvGrpSpPr>
            <p:grpSpPr bwMode="auto">
              <a:xfrm>
                <a:off x="970" y="1038"/>
                <a:ext cx="321" cy="788"/>
                <a:chOff x="970" y="1038"/>
                <a:chExt cx="321" cy="788"/>
              </a:xfrm>
            </p:grpSpPr>
            <p:sp>
              <p:nvSpPr>
                <p:cNvPr id="93268" name="Rectangle 31"/>
                <p:cNvSpPr>
                  <a:spLocks noChangeArrowheads="1"/>
                </p:cNvSpPr>
                <p:nvPr/>
              </p:nvSpPr>
              <p:spPr bwMode="auto">
                <a:xfrm>
                  <a:off x="1013" y="1038"/>
                  <a:ext cx="235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69" name="Rectangle 32"/>
                <p:cNvSpPr>
                  <a:spLocks noChangeArrowheads="1"/>
                </p:cNvSpPr>
                <p:nvPr/>
              </p:nvSpPr>
              <p:spPr bwMode="auto">
                <a:xfrm>
                  <a:off x="970" y="1038"/>
                  <a:ext cx="32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05" name="Group 33"/>
              <p:cNvGrpSpPr/>
              <p:nvPr/>
            </p:nvGrpSpPr>
            <p:grpSpPr bwMode="auto">
              <a:xfrm>
                <a:off x="1291" y="1038"/>
                <a:ext cx="331" cy="788"/>
                <a:chOff x="1291" y="1038"/>
                <a:chExt cx="331" cy="788"/>
              </a:xfrm>
            </p:grpSpPr>
            <p:sp>
              <p:nvSpPr>
                <p:cNvPr id="93266" name="Rectangle 34"/>
                <p:cNvSpPr>
                  <a:spLocks noChangeArrowheads="1"/>
                </p:cNvSpPr>
                <p:nvPr/>
              </p:nvSpPr>
              <p:spPr bwMode="auto">
                <a:xfrm>
                  <a:off x="1334" y="1038"/>
                  <a:ext cx="245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anose="02020603050405020304" charset="0"/>
                    </a:rPr>
                    <a:t>7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67" name="Rectangle 35"/>
                <p:cNvSpPr>
                  <a:spLocks noChangeArrowheads="1"/>
                </p:cNvSpPr>
                <p:nvPr/>
              </p:nvSpPr>
              <p:spPr bwMode="auto">
                <a:xfrm>
                  <a:off x="1291" y="1038"/>
                  <a:ext cx="33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06" name="Group 36"/>
              <p:cNvGrpSpPr/>
              <p:nvPr/>
            </p:nvGrpSpPr>
            <p:grpSpPr bwMode="auto">
              <a:xfrm>
                <a:off x="0" y="1826"/>
                <a:ext cx="322" cy="788"/>
                <a:chOff x="0" y="1826"/>
                <a:chExt cx="322" cy="788"/>
              </a:xfrm>
            </p:grpSpPr>
            <p:sp>
              <p:nvSpPr>
                <p:cNvPr id="93264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826"/>
                  <a:ext cx="236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6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65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826"/>
                  <a:ext cx="322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07" name="Group 39"/>
              <p:cNvGrpSpPr/>
              <p:nvPr/>
            </p:nvGrpSpPr>
            <p:grpSpPr bwMode="auto">
              <a:xfrm>
                <a:off x="322" y="1826"/>
                <a:ext cx="347" cy="788"/>
                <a:chOff x="322" y="1826"/>
                <a:chExt cx="347" cy="788"/>
              </a:xfrm>
            </p:grpSpPr>
            <p:sp>
              <p:nvSpPr>
                <p:cNvPr id="93262" name="Rectangle 40"/>
                <p:cNvSpPr>
                  <a:spLocks noChangeArrowheads="1"/>
                </p:cNvSpPr>
                <p:nvPr/>
              </p:nvSpPr>
              <p:spPr bwMode="auto">
                <a:xfrm>
                  <a:off x="365" y="1826"/>
                  <a:ext cx="261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63" name="Rectangle 41"/>
                <p:cNvSpPr>
                  <a:spLocks noChangeArrowheads="1"/>
                </p:cNvSpPr>
                <p:nvPr/>
              </p:nvSpPr>
              <p:spPr bwMode="auto">
                <a:xfrm>
                  <a:off x="322" y="1826"/>
                  <a:ext cx="347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08" name="Group 42"/>
              <p:cNvGrpSpPr/>
              <p:nvPr/>
            </p:nvGrpSpPr>
            <p:grpSpPr bwMode="auto">
              <a:xfrm>
                <a:off x="669" y="1826"/>
                <a:ext cx="301" cy="788"/>
                <a:chOff x="669" y="1826"/>
                <a:chExt cx="301" cy="788"/>
              </a:xfrm>
            </p:grpSpPr>
            <p:sp>
              <p:nvSpPr>
                <p:cNvPr id="93260" name="Rectangle 43"/>
                <p:cNvSpPr>
                  <a:spLocks noChangeArrowheads="1"/>
                </p:cNvSpPr>
                <p:nvPr/>
              </p:nvSpPr>
              <p:spPr bwMode="auto">
                <a:xfrm>
                  <a:off x="712" y="1826"/>
                  <a:ext cx="215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anose="02020603050405020304" charset="0"/>
                    </a:rPr>
                    <a:t>5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61" name="Rectangle 44"/>
                <p:cNvSpPr>
                  <a:spLocks noChangeArrowheads="1"/>
                </p:cNvSpPr>
                <p:nvPr/>
              </p:nvSpPr>
              <p:spPr bwMode="auto">
                <a:xfrm>
                  <a:off x="669" y="1826"/>
                  <a:ext cx="30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09" name="Group 45"/>
              <p:cNvGrpSpPr/>
              <p:nvPr/>
            </p:nvGrpSpPr>
            <p:grpSpPr bwMode="auto">
              <a:xfrm>
                <a:off x="970" y="1826"/>
                <a:ext cx="321" cy="788"/>
                <a:chOff x="970" y="1826"/>
                <a:chExt cx="321" cy="788"/>
              </a:xfrm>
            </p:grpSpPr>
            <p:sp>
              <p:nvSpPr>
                <p:cNvPr id="93258" name="Rectangle 46"/>
                <p:cNvSpPr>
                  <a:spLocks noChangeArrowheads="1"/>
                </p:cNvSpPr>
                <p:nvPr/>
              </p:nvSpPr>
              <p:spPr bwMode="auto">
                <a:xfrm>
                  <a:off x="1013" y="1826"/>
                  <a:ext cx="235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59" name="Rectangle 47"/>
                <p:cNvSpPr>
                  <a:spLocks noChangeArrowheads="1"/>
                </p:cNvSpPr>
                <p:nvPr/>
              </p:nvSpPr>
              <p:spPr bwMode="auto">
                <a:xfrm>
                  <a:off x="970" y="1826"/>
                  <a:ext cx="32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10" name="Group 48"/>
              <p:cNvGrpSpPr/>
              <p:nvPr/>
            </p:nvGrpSpPr>
            <p:grpSpPr bwMode="auto">
              <a:xfrm>
                <a:off x="1291" y="1826"/>
                <a:ext cx="331" cy="788"/>
                <a:chOff x="1291" y="1826"/>
                <a:chExt cx="331" cy="788"/>
              </a:xfrm>
            </p:grpSpPr>
            <p:sp>
              <p:nvSpPr>
                <p:cNvPr id="93256" name="Rectangle 49"/>
                <p:cNvSpPr>
                  <a:spLocks noChangeArrowheads="1"/>
                </p:cNvSpPr>
                <p:nvPr/>
              </p:nvSpPr>
              <p:spPr bwMode="auto">
                <a:xfrm>
                  <a:off x="1334" y="1826"/>
                  <a:ext cx="245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anose="02020603050405020304" charset="0"/>
                    </a:rPr>
                    <a:t>10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57" name="Rectangle 50"/>
                <p:cNvSpPr>
                  <a:spLocks noChangeArrowheads="1"/>
                </p:cNvSpPr>
                <p:nvPr/>
              </p:nvSpPr>
              <p:spPr bwMode="auto">
                <a:xfrm>
                  <a:off x="1291" y="1826"/>
                  <a:ext cx="33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11" name="Group 51"/>
              <p:cNvGrpSpPr/>
              <p:nvPr/>
            </p:nvGrpSpPr>
            <p:grpSpPr bwMode="auto">
              <a:xfrm>
                <a:off x="0" y="2614"/>
                <a:ext cx="322" cy="788"/>
                <a:chOff x="0" y="2614"/>
                <a:chExt cx="322" cy="788"/>
              </a:xfrm>
            </p:grpSpPr>
            <p:sp>
              <p:nvSpPr>
                <p:cNvPr id="93254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2614"/>
                  <a:ext cx="236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6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55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2614"/>
                  <a:ext cx="322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12" name="Group 54"/>
              <p:cNvGrpSpPr/>
              <p:nvPr/>
            </p:nvGrpSpPr>
            <p:grpSpPr bwMode="auto">
              <a:xfrm>
                <a:off x="322" y="2614"/>
                <a:ext cx="347" cy="788"/>
                <a:chOff x="322" y="2614"/>
                <a:chExt cx="347" cy="788"/>
              </a:xfrm>
            </p:grpSpPr>
            <p:sp>
              <p:nvSpPr>
                <p:cNvPr id="93252" name="Rectangle 55"/>
                <p:cNvSpPr>
                  <a:spLocks noChangeArrowheads="1"/>
                </p:cNvSpPr>
                <p:nvPr/>
              </p:nvSpPr>
              <p:spPr bwMode="auto">
                <a:xfrm>
                  <a:off x="365" y="2614"/>
                  <a:ext cx="261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53" name="Rectangle 56"/>
                <p:cNvSpPr>
                  <a:spLocks noChangeArrowheads="1"/>
                </p:cNvSpPr>
                <p:nvPr/>
              </p:nvSpPr>
              <p:spPr bwMode="auto">
                <a:xfrm>
                  <a:off x="322" y="2614"/>
                  <a:ext cx="347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13" name="Group 57"/>
              <p:cNvGrpSpPr/>
              <p:nvPr/>
            </p:nvGrpSpPr>
            <p:grpSpPr bwMode="auto">
              <a:xfrm>
                <a:off x="669" y="2614"/>
                <a:ext cx="301" cy="788"/>
                <a:chOff x="669" y="2614"/>
                <a:chExt cx="301" cy="788"/>
              </a:xfrm>
            </p:grpSpPr>
            <p:sp>
              <p:nvSpPr>
                <p:cNvPr id="93250" name="Rectangle 58"/>
                <p:cNvSpPr>
                  <a:spLocks noChangeArrowheads="1"/>
                </p:cNvSpPr>
                <p:nvPr/>
              </p:nvSpPr>
              <p:spPr bwMode="auto">
                <a:xfrm>
                  <a:off x="712" y="2614"/>
                  <a:ext cx="215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anose="02020603050405020304" charset="0"/>
                    </a:rPr>
                    <a:t>6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51" name="Rectangle 59"/>
                <p:cNvSpPr>
                  <a:spLocks noChangeArrowheads="1"/>
                </p:cNvSpPr>
                <p:nvPr/>
              </p:nvSpPr>
              <p:spPr bwMode="auto">
                <a:xfrm>
                  <a:off x="669" y="2614"/>
                  <a:ext cx="30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14" name="Group 60"/>
              <p:cNvGrpSpPr/>
              <p:nvPr/>
            </p:nvGrpSpPr>
            <p:grpSpPr bwMode="auto">
              <a:xfrm>
                <a:off x="970" y="2614"/>
                <a:ext cx="321" cy="788"/>
                <a:chOff x="970" y="2614"/>
                <a:chExt cx="321" cy="788"/>
              </a:xfrm>
            </p:grpSpPr>
            <p:sp>
              <p:nvSpPr>
                <p:cNvPr id="93248" name="Rectangle 61"/>
                <p:cNvSpPr>
                  <a:spLocks noChangeArrowheads="1"/>
                </p:cNvSpPr>
                <p:nvPr/>
              </p:nvSpPr>
              <p:spPr bwMode="auto">
                <a:xfrm>
                  <a:off x="1013" y="2614"/>
                  <a:ext cx="235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49" name="Rectangle 62"/>
                <p:cNvSpPr>
                  <a:spLocks noChangeArrowheads="1"/>
                </p:cNvSpPr>
                <p:nvPr/>
              </p:nvSpPr>
              <p:spPr bwMode="auto">
                <a:xfrm>
                  <a:off x="970" y="2614"/>
                  <a:ext cx="32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15" name="Group 63"/>
              <p:cNvGrpSpPr/>
              <p:nvPr/>
            </p:nvGrpSpPr>
            <p:grpSpPr bwMode="auto">
              <a:xfrm>
                <a:off x="1291" y="2614"/>
                <a:ext cx="331" cy="788"/>
                <a:chOff x="1291" y="2614"/>
                <a:chExt cx="331" cy="788"/>
              </a:xfrm>
            </p:grpSpPr>
            <p:sp>
              <p:nvSpPr>
                <p:cNvPr id="93246" name="Rectangle 64"/>
                <p:cNvSpPr>
                  <a:spLocks noChangeArrowheads="1"/>
                </p:cNvSpPr>
                <p:nvPr/>
              </p:nvSpPr>
              <p:spPr bwMode="auto">
                <a:xfrm>
                  <a:off x="1334" y="2614"/>
                  <a:ext cx="245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anose="02020603050405020304" charset="0"/>
                    </a:rPr>
                    <a:t>7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47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1" y="2614"/>
                  <a:ext cx="33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16" name="Group 66"/>
              <p:cNvGrpSpPr/>
              <p:nvPr/>
            </p:nvGrpSpPr>
            <p:grpSpPr bwMode="auto">
              <a:xfrm>
                <a:off x="0" y="3402"/>
                <a:ext cx="322" cy="788"/>
                <a:chOff x="0" y="3402"/>
                <a:chExt cx="322" cy="788"/>
              </a:xfrm>
            </p:grpSpPr>
            <p:sp>
              <p:nvSpPr>
                <p:cNvPr id="93244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3402"/>
                  <a:ext cx="236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6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45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3402"/>
                  <a:ext cx="322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17" name="Group 69"/>
              <p:cNvGrpSpPr/>
              <p:nvPr/>
            </p:nvGrpSpPr>
            <p:grpSpPr bwMode="auto">
              <a:xfrm>
                <a:off x="322" y="3402"/>
                <a:ext cx="347" cy="788"/>
                <a:chOff x="322" y="3402"/>
                <a:chExt cx="347" cy="788"/>
              </a:xfrm>
            </p:grpSpPr>
            <p:sp>
              <p:nvSpPr>
                <p:cNvPr id="93242" name="Rectangle 70"/>
                <p:cNvSpPr>
                  <a:spLocks noChangeArrowheads="1"/>
                </p:cNvSpPr>
                <p:nvPr/>
              </p:nvSpPr>
              <p:spPr bwMode="auto">
                <a:xfrm>
                  <a:off x="365" y="3402"/>
                  <a:ext cx="261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43" name="Rectangle 71"/>
                <p:cNvSpPr>
                  <a:spLocks noChangeArrowheads="1"/>
                </p:cNvSpPr>
                <p:nvPr/>
              </p:nvSpPr>
              <p:spPr bwMode="auto">
                <a:xfrm>
                  <a:off x="322" y="3402"/>
                  <a:ext cx="347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18" name="Group 72"/>
              <p:cNvGrpSpPr/>
              <p:nvPr/>
            </p:nvGrpSpPr>
            <p:grpSpPr bwMode="auto">
              <a:xfrm>
                <a:off x="669" y="3402"/>
                <a:ext cx="301" cy="788"/>
                <a:chOff x="669" y="3402"/>
                <a:chExt cx="301" cy="788"/>
              </a:xfrm>
            </p:grpSpPr>
            <p:sp>
              <p:nvSpPr>
                <p:cNvPr id="93240" name="Rectangle 73"/>
                <p:cNvSpPr>
                  <a:spLocks noChangeArrowheads="1"/>
                </p:cNvSpPr>
                <p:nvPr/>
              </p:nvSpPr>
              <p:spPr bwMode="auto">
                <a:xfrm>
                  <a:off x="712" y="3402"/>
                  <a:ext cx="215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anose="02020603050405020304" charset="0"/>
                    </a:rPr>
                    <a:t>6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41" name="Rectangle 74"/>
                <p:cNvSpPr>
                  <a:spLocks noChangeArrowheads="1"/>
                </p:cNvSpPr>
                <p:nvPr/>
              </p:nvSpPr>
              <p:spPr bwMode="auto">
                <a:xfrm>
                  <a:off x="669" y="3402"/>
                  <a:ext cx="30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19" name="Group 75"/>
              <p:cNvGrpSpPr/>
              <p:nvPr/>
            </p:nvGrpSpPr>
            <p:grpSpPr bwMode="auto">
              <a:xfrm>
                <a:off x="970" y="3402"/>
                <a:ext cx="321" cy="788"/>
                <a:chOff x="970" y="3402"/>
                <a:chExt cx="321" cy="788"/>
              </a:xfrm>
            </p:grpSpPr>
            <p:sp>
              <p:nvSpPr>
                <p:cNvPr id="93238" name="Rectangle 76"/>
                <p:cNvSpPr>
                  <a:spLocks noChangeArrowheads="1"/>
                </p:cNvSpPr>
                <p:nvPr/>
              </p:nvSpPr>
              <p:spPr bwMode="auto">
                <a:xfrm>
                  <a:off x="1013" y="3402"/>
                  <a:ext cx="235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39" name="Rectangle 77"/>
                <p:cNvSpPr>
                  <a:spLocks noChangeArrowheads="1"/>
                </p:cNvSpPr>
                <p:nvPr/>
              </p:nvSpPr>
              <p:spPr bwMode="auto">
                <a:xfrm>
                  <a:off x="970" y="3402"/>
                  <a:ext cx="32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20" name="Group 78"/>
              <p:cNvGrpSpPr/>
              <p:nvPr/>
            </p:nvGrpSpPr>
            <p:grpSpPr bwMode="auto">
              <a:xfrm>
                <a:off x="1291" y="3402"/>
                <a:ext cx="331" cy="788"/>
                <a:chOff x="1291" y="3402"/>
                <a:chExt cx="331" cy="788"/>
              </a:xfrm>
            </p:grpSpPr>
            <p:sp>
              <p:nvSpPr>
                <p:cNvPr id="93236" name="Rectangle 79"/>
                <p:cNvSpPr>
                  <a:spLocks noChangeArrowheads="1"/>
                </p:cNvSpPr>
                <p:nvPr/>
              </p:nvSpPr>
              <p:spPr bwMode="auto">
                <a:xfrm>
                  <a:off x="1334" y="3402"/>
                  <a:ext cx="245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anose="02020603050405020304" charset="0"/>
                    </a:rPr>
                    <a:t>10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37" name="Rectangle 80"/>
                <p:cNvSpPr>
                  <a:spLocks noChangeArrowheads="1"/>
                </p:cNvSpPr>
                <p:nvPr/>
              </p:nvSpPr>
              <p:spPr bwMode="auto">
                <a:xfrm>
                  <a:off x="1291" y="3402"/>
                  <a:ext cx="33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21" name="Group 81"/>
              <p:cNvGrpSpPr/>
              <p:nvPr/>
            </p:nvGrpSpPr>
            <p:grpSpPr bwMode="auto">
              <a:xfrm>
                <a:off x="0" y="4190"/>
                <a:ext cx="322" cy="788"/>
                <a:chOff x="0" y="4190"/>
                <a:chExt cx="322" cy="788"/>
              </a:xfrm>
            </p:grpSpPr>
            <p:sp>
              <p:nvSpPr>
                <p:cNvPr id="93234" name="Rectangle 82"/>
                <p:cNvSpPr>
                  <a:spLocks noChangeArrowheads="1"/>
                </p:cNvSpPr>
                <p:nvPr/>
              </p:nvSpPr>
              <p:spPr bwMode="auto">
                <a:xfrm>
                  <a:off x="43" y="4190"/>
                  <a:ext cx="236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6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35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4190"/>
                  <a:ext cx="322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22" name="Group 84"/>
              <p:cNvGrpSpPr/>
              <p:nvPr/>
            </p:nvGrpSpPr>
            <p:grpSpPr bwMode="auto">
              <a:xfrm>
                <a:off x="322" y="4190"/>
                <a:ext cx="347" cy="788"/>
                <a:chOff x="322" y="4190"/>
                <a:chExt cx="347" cy="788"/>
              </a:xfrm>
            </p:grpSpPr>
            <p:sp>
              <p:nvSpPr>
                <p:cNvPr id="93232" name="Rectangle 85"/>
                <p:cNvSpPr>
                  <a:spLocks noChangeArrowheads="1"/>
                </p:cNvSpPr>
                <p:nvPr/>
              </p:nvSpPr>
              <p:spPr bwMode="auto">
                <a:xfrm>
                  <a:off x="365" y="4190"/>
                  <a:ext cx="261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33" name="Rectangle 86"/>
                <p:cNvSpPr>
                  <a:spLocks noChangeArrowheads="1"/>
                </p:cNvSpPr>
                <p:nvPr/>
              </p:nvSpPr>
              <p:spPr bwMode="auto">
                <a:xfrm>
                  <a:off x="322" y="4190"/>
                  <a:ext cx="347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23" name="Group 87"/>
              <p:cNvGrpSpPr/>
              <p:nvPr/>
            </p:nvGrpSpPr>
            <p:grpSpPr bwMode="auto">
              <a:xfrm>
                <a:off x="669" y="4190"/>
                <a:ext cx="301" cy="788"/>
                <a:chOff x="669" y="4190"/>
                <a:chExt cx="301" cy="788"/>
              </a:xfrm>
            </p:grpSpPr>
            <p:sp>
              <p:nvSpPr>
                <p:cNvPr id="93230" name="Rectangle 88"/>
                <p:cNvSpPr>
                  <a:spLocks noChangeArrowheads="1"/>
                </p:cNvSpPr>
                <p:nvPr/>
              </p:nvSpPr>
              <p:spPr bwMode="auto">
                <a:xfrm>
                  <a:off x="712" y="4190"/>
                  <a:ext cx="215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anose="02020603050405020304" charset="0"/>
                    </a:rPr>
                    <a:t>8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31" name="Rectangle 89"/>
                <p:cNvSpPr>
                  <a:spLocks noChangeArrowheads="1"/>
                </p:cNvSpPr>
                <p:nvPr/>
              </p:nvSpPr>
              <p:spPr bwMode="auto">
                <a:xfrm>
                  <a:off x="669" y="4190"/>
                  <a:ext cx="30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24" name="Group 90"/>
              <p:cNvGrpSpPr/>
              <p:nvPr/>
            </p:nvGrpSpPr>
            <p:grpSpPr bwMode="auto">
              <a:xfrm>
                <a:off x="970" y="4190"/>
                <a:ext cx="321" cy="788"/>
                <a:chOff x="970" y="4190"/>
                <a:chExt cx="321" cy="788"/>
              </a:xfrm>
            </p:grpSpPr>
            <p:sp>
              <p:nvSpPr>
                <p:cNvPr id="93228" name="Rectangle 91"/>
                <p:cNvSpPr>
                  <a:spLocks noChangeArrowheads="1"/>
                </p:cNvSpPr>
                <p:nvPr/>
              </p:nvSpPr>
              <p:spPr bwMode="auto">
                <a:xfrm>
                  <a:off x="1013" y="4190"/>
                  <a:ext cx="235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29" name="Rectangle 92"/>
                <p:cNvSpPr>
                  <a:spLocks noChangeArrowheads="1"/>
                </p:cNvSpPr>
                <p:nvPr/>
              </p:nvSpPr>
              <p:spPr bwMode="auto">
                <a:xfrm>
                  <a:off x="970" y="4190"/>
                  <a:ext cx="32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25" name="Group 93"/>
              <p:cNvGrpSpPr/>
              <p:nvPr/>
            </p:nvGrpSpPr>
            <p:grpSpPr bwMode="auto">
              <a:xfrm>
                <a:off x="1291" y="4190"/>
                <a:ext cx="331" cy="788"/>
                <a:chOff x="1291" y="4190"/>
                <a:chExt cx="331" cy="788"/>
              </a:xfrm>
            </p:grpSpPr>
            <p:sp>
              <p:nvSpPr>
                <p:cNvPr id="93226" name="Rectangle 94"/>
                <p:cNvSpPr>
                  <a:spLocks noChangeArrowheads="1"/>
                </p:cNvSpPr>
                <p:nvPr/>
              </p:nvSpPr>
              <p:spPr bwMode="auto">
                <a:xfrm>
                  <a:off x="1334" y="4190"/>
                  <a:ext cx="245" cy="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anose="02020603050405020304" charset="0"/>
                    </a:rPr>
                    <a:t>10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227" name="Rectangle 95"/>
                <p:cNvSpPr>
                  <a:spLocks noChangeArrowheads="1"/>
                </p:cNvSpPr>
                <p:nvPr/>
              </p:nvSpPr>
              <p:spPr bwMode="auto">
                <a:xfrm>
                  <a:off x="1291" y="4190"/>
                  <a:ext cx="33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3195" name="Rectangle 96"/>
            <p:cNvSpPr>
              <a:spLocks noChangeArrowheads="1"/>
            </p:cNvSpPr>
            <p:nvPr/>
          </p:nvSpPr>
          <p:spPr bwMode="auto">
            <a:xfrm>
              <a:off x="-3" y="-3"/>
              <a:ext cx="1628" cy="498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3189" name="Group 97"/>
          <p:cNvGrpSpPr/>
          <p:nvPr/>
        </p:nvGrpSpPr>
        <p:grpSpPr bwMode="auto">
          <a:xfrm>
            <a:off x="763905" y="1030288"/>
            <a:ext cx="1066800" cy="1371600"/>
            <a:chOff x="2112" y="816"/>
            <a:chExt cx="672" cy="864"/>
          </a:xfrm>
        </p:grpSpPr>
        <p:grpSp>
          <p:nvGrpSpPr>
            <p:cNvPr id="93190" name="Group 98"/>
            <p:cNvGrpSpPr/>
            <p:nvPr/>
          </p:nvGrpSpPr>
          <p:grpSpPr bwMode="auto">
            <a:xfrm rot="10800000">
              <a:off x="2160" y="816"/>
              <a:ext cx="624" cy="576"/>
              <a:chOff x="6431" y="11824"/>
              <a:chExt cx="705" cy="367"/>
            </a:xfrm>
          </p:grpSpPr>
          <p:sp>
            <p:nvSpPr>
              <p:cNvPr id="93192" name="AutoShape 99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3" name="Text Box 100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600" i="1">
                    <a:latin typeface="Times New Roman" panose="02020603050405020304" charset="0"/>
                  </a:rPr>
                  <a:t> 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</p:grpSp>
        <p:sp>
          <p:nvSpPr>
            <p:cNvPr id="93191" name="Rectangle 101"/>
            <p:cNvSpPr>
              <a:spLocks noChangeArrowheads="1"/>
            </p:cNvSpPr>
            <p:nvPr/>
          </p:nvSpPr>
          <p:spPr bwMode="auto">
            <a:xfrm>
              <a:off x="2112" y="1296"/>
              <a:ext cx="624" cy="3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 i="1">
                  <a:latin typeface="Times New Roman" panose="02020603050405020304" charset="0"/>
                </a:rPr>
                <a:t>C</a:t>
              </a:r>
              <a:r>
                <a:rPr lang="zh-CN" altLang="en-US" sz="1600">
                  <a:latin typeface="Times New Roman" panose="02020603050405020304" charset="0"/>
                </a:rPr>
                <a:t>＜</a:t>
              </a:r>
              <a:r>
                <a:rPr lang="en-US" altLang="zh-CN" sz="1600" i="1">
                  <a:latin typeface="Times New Roman" panose="02020603050405020304" charset="0"/>
                </a:rPr>
                <a:t>E</a:t>
              </a:r>
              <a:endParaRPr kumimoji="1" lang="en-US" altLang="zh-CN" sz="2400">
                <a:latin typeface="Times New Roman" panose="0202060305040502030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30D4614-E1E1-4151-B5A1-3CCE9D43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160" y="277813"/>
            <a:ext cx="3673158" cy="30635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500333"/>
            <a:ext cx="20193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604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+mn-ea"/>
              </a:rPr>
              <a:t>等值连接</a:t>
            </a:r>
            <a:r>
              <a:rPr lang="en-US">
                <a:sym typeface="+mn-ea"/>
              </a:rPr>
              <a:t>--</a:t>
            </a:r>
            <a:r>
              <a:rPr lang="zh-CN" altLang="en-US">
                <a:sym typeface="+mn-ea"/>
              </a:rPr>
              <a:t>示例</a:t>
            </a:r>
            <a:endParaRPr lang="en-US" altLang="zh-CN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772400" cy="7620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等值连接 </a:t>
            </a:r>
            <a:r>
              <a:rPr lang="en-US" altLang="zh-CN" i="1"/>
              <a:t>R</a:t>
            </a:r>
            <a:r>
              <a:rPr lang="en-US" altLang="zh-CN"/>
              <a:t>  </a:t>
            </a:r>
            <a:r>
              <a:rPr lang="en-US" altLang="zh-CN" i="1"/>
              <a:t>     S </a:t>
            </a:r>
            <a:endParaRPr lang="en-US" altLang="zh-CN"/>
          </a:p>
        </p:txBody>
      </p:sp>
      <p:grpSp>
        <p:nvGrpSpPr>
          <p:cNvPr id="94212" name="Group 4"/>
          <p:cNvGrpSpPr/>
          <p:nvPr/>
        </p:nvGrpSpPr>
        <p:grpSpPr bwMode="auto">
          <a:xfrm>
            <a:off x="2568575" y="981075"/>
            <a:ext cx="1066800" cy="1447800"/>
            <a:chOff x="3360" y="816"/>
            <a:chExt cx="672" cy="912"/>
          </a:xfrm>
        </p:grpSpPr>
        <p:sp>
          <p:nvSpPr>
            <p:cNvPr id="94291" name="Rectangle 5"/>
            <p:cNvSpPr>
              <a:spLocks noChangeArrowheads="1"/>
            </p:cNvSpPr>
            <p:nvPr/>
          </p:nvSpPr>
          <p:spPr bwMode="auto">
            <a:xfrm>
              <a:off x="3408" y="1344"/>
              <a:ext cx="624" cy="3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 i="1">
                  <a:latin typeface="Times New Roman" panose="02020603050405020304" charset="0"/>
                </a:rPr>
                <a:t>R.B=S.B</a:t>
              </a:r>
              <a:endParaRPr kumimoji="1" lang="en-US" altLang="zh-CN" sz="2400">
                <a:latin typeface="Times New Roman" panose="02020603050405020304" charset="0"/>
              </a:endParaRPr>
            </a:p>
          </p:txBody>
        </p:sp>
        <p:grpSp>
          <p:nvGrpSpPr>
            <p:cNvPr id="94292" name="Group 6"/>
            <p:cNvGrpSpPr/>
            <p:nvPr/>
          </p:nvGrpSpPr>
          <p:grpSpPr bwMode="auto">
            <a:xfrm rot="10800000">
              <a:off x="3360" y="816"/>
              <a:ext cx="624" cy="576"/>
              <a:chOff x="6431" y="11824"/>
              <a:chExt cx="705" cy="367"/>
            </a:xfrm>
          </p:grpSpPr>
          <p:sp>
            <p:nvSpPr>
              <p:cNvPr id="94293" name="AutoShape 7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94" name="Text Box 8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600" i="1">
                    <a:latin typeface="Times New Roman" panose="02020603050405020304" charset="0"/>
                  </a:rPr>
                  <a:t> 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94213" name="Group 9"/>
          <p:cNvGrpSpPr/>
          <p:nvPr/>
        </p:nvGrpSpPr>
        <p:grpSpPr bwMode="auto">
          <a:xfrm>
            <a:off x="684213" y="2573025"/>
            <a:ext cx="4114800" cy="3436938"/>
            <a:chOff x="-3" y="-3"/>
            <a:chExt cx="2205" cy="2501"/>
          </a:xfrm>
        </p:grpSpPr>
        <p:grpSp>
          <p:nvGrpSpPr>
            <p:cNvPr id="94214" name="Group 10"/>
            <p:cNvGrpSpPr/>
            <p:nvPr/>
          </p:nvGrpSpPr>
          <p:grpSpPr bwMode="auto">
            <a:xfrm>
              <a:off x="0" y="0"/>
              <a:ext cx="2199" cy="2495"/>
              <a:chOff x="0" y="0"/>
              <a:chExt cx="2199" cy="2495"/>
            </a:xfrm>
          </p:grpSpPr>
          <p:grpSp>
            <p:nvGrpSpPr>
              <p:cNvPr id="94216" name="Group 11"/>
              <p:cNvGrpSpPr/>
              <p:nvPr/>
            </p:nvGrpSpPr>
            <p:grpSpPr bwMode="auto">
              <a:xfrm>
                <a:off x="0" y="0"/>
                <a:ext cx="390" cy="499"/>
                <a:chOff x="0" y="0"/>
                <a:chExt cx="390" cy="499"/>
              </a:xfrm>
            </p:grpSpPr>
            <p:sp>
              <p:nvSpPr>
                <p:cNvPr id="94289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0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90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17" name="Group 14"/>
              <p:cNvGrpSpPr/>
              <p:nvPr/>
            </p:nvGrpSpPr>
            <p:grpSpPr bwMode="auto">
              <a:xfrm>
                <a:off x="390" y="0"/>
                <a:ext cx="523" cy="499"/>
                <a:chOff x="390" y="0"/>
                <a:chExt cx="523" cy="499"/>
              </a:xfrm>
            </p:grpSpPr>
            <p:sp>
              <p:nvSpPr>
                <p:cNvPr id="94287" name="Rectangle 15"/>
                <p:cNvSpPr>
                  <a:spLocks noChangeArrowheads="1"/>
                </p:cNvSpPr>
                <p:nvPr/>
              </p:nvSpPr>
              <p:spPr bwMode="auto">
                <a:xfrm>
                  <a:off x="433" y="0"/>
                  <a:ext cx="437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R.B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88" name="Rectangle 16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52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18" name="Group 17"/>
              <p:cNvGrpSpPr/>
              <p:nvPr/>
            </p:nvGrpSpPr>
            <p:grpSpPr bwMode="auto">
              <a:xfrm>
                <a:off x="913" y="0"/>
                <a:ext cx="362" cy="499"/>
                <a:chOff x="913" y="0"/>
                <a:chExt cx="362" cy="499"/>
              </a:xfrm>
            </p:grpSpPr>
            <p:sp>
              <p:nvSpPr>
                <p:cNvPr id="94285" name="Rectangle 18"/>
                <p:cNvSpPr>
                  <a:spLocks noChangeArrowheads="1"/>
                </p:cNvSpPr>
                <p:nvPr/>
              </p:nvSpPr>
              <p:spPr bwMode="auto">
                <a:xfrm>
                  <a:off x="956" y="0"/>
                  <a:ext cx="276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C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86" name="Rectangle 19"/>
                <p:cNvSpPr>
                  <a:spLocks noChangeArrowheads="1"/>
                </p:cNvSpPr>
                <p:nvPr/>
              </p:nvSpPr>
              <p:spPr bwMode="auto">
                <a:xfrm>
                  <a:off x="913" y="0"/>
                  <a:ext cx="36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19" name="Group 20"/>
              <p:cNvGrpSpPr/>
              <p:nvPr/>
            </p:nvGrpSpPr>
            <p:grpSpPr bwMode="auto">
              <a:xfrm>
                <a:off x="1275" y="0"/>
                <a:ext cx="504" cy="499"/>
                <a:chOff x="1275" y="0"/>
                <a:chExt cx="504" cy="499"/>
              </a:xfrm>
            </p:grpSpPr>
            <p:sp>
              <p:nvSpPr>
                <p:cNvPr id="94283" name="Rectangle 21"/>
                <p:cNvSpPr>
                  <a:spLocks noChangeArrowheads="1"/>
                </p:cNvSpPr>
                <p:nvPr/>
              </p:nvSpPr>
              <p:spPr bwMode="auto">
                <a:xfrm>
                  <a:off x="1318" y="0"/>
                  <a:ext cx="418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S.B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84" name="Rectangle 22"/>
                <p:cNvSpPr>
                  <a:spLocks noChangeArrowheads="1"/>
                </p:cNvSpPr>
                <p:nvPr/>
              </p:nvSpPr>
              <p:spPr bwMode="auto">
                <a:xfrm>
                  <a:off x="1275" y="0"/>
                  <a:ext cx="50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20" name="Group 23"/>
              <p:cNvGrpSpPr/>
              <p:nvPr/>
            </p:nvGrpSpPr>
            <p:grpSpPr bwMode="auto">
              <a:xfrm>
                <a:off x="1779" y="0"/>
                <a:ext cx="420" cy="499"/>
                <a:chOff x="1779" y="0"/>
                <a:chExt cx="420" cy="499"/>
              </a:xfrm>
            </p:grpSpPr>
            <p:sp>
              <p:nvSpPr>
                <p:cNvPr id="94281" name="Rectangle 24"/>
                <p:cNvSpPr>
                  <a:spLocks noChangeArrowheads="1"/>
                </p:cNvSpPr>
                <p:nvPr/>
              </p:nvSpPr>
              <p:spPr bwMode="auto">
                <a:xfrm>
                  <a:off x="1822" y="0"/>
                  <a:ext cx="33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E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82" name="Rectangle 25"/>
                <p:cNvSpPr>
                  <a:spLocks noChangeArrowheads="1"/>
                </p:cNvSpPr>
                <p:nvPr/>
              </p:nvSpPr>
              <p:spPr bwMode="auto">
                <a:xfrm>
                  <a:off x="1779" y="0"/>
                  <a:ext cx="42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21" name="Group 26"/>
              <p:cNvGrpSpPr/>
              <p:nvPr/>
            </p:nvGrpSpPr>
            <p:grpSpPr bwMode="auto">
              <a:xfrm>
                <a:off x="0" y="499"/>
                <a:ext cx="390" cy="499"/>
                <a:chOff x="0" y="499"/>
                <a:chExt cx="390" cy="499"/>
              </a:xfrm>
            </p:grpSpPr>
            <p:sp>
              <p:nvSpPr>
                <p:cNvPr id="94279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30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80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9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22" name="Group 29"/>
              <p:cNvGrpSpPr/>
              <p:nvPr/>
            </p:nvGrpSpPr>
            <p:grpSpPr bwMode="auto">
              <a:xfrm>
                <a:off x="390" y="499"/>
                <a:ext cx="523" cy="499"/>
                <a:chOff x="390" y="499"/>
                <a:chExt cx="523" cy="499"/>
              </a:xfrm>
            </p:grpSpPr>
            <p:sp>
              <p:nvSpPr>
                <p:cNvPr id="94277" name="Rectangle 30"/>
                <p:cNvSpPr>
                  <a:spLocks noChangeArrowheads="1"/>
                </p:cNvSpPr>
                <p:nvPr/>
              </p:nvSpPr>
              <p:spPr bwMode="auto">
                <a:xfrm>
                  <a:off x="433" y="499"/>
                  <a:ext cx="437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78" name="Rectangle 31"/>
                <p:cNvSpPr>
                  <a:spLocks noChangeArrowheads="1"/>
                </p:cNvSpPr>
                <p:nvPr/>
              </p:nvSpPr>
              <p:spPr bwMode="auto">
                <a:xfrm>
                  <a:off x="390" y="499"/>
                  <a:ext cx="52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23" name="Group 32"/>
              <p:cNvGrpSpPr/>
              <p:nvPr/>
            </p:nvGrpSpPr>
            <p:grpSpPr bwMode="auto">
              <a:xfrm>
                <a:off x="913" y="499"/>
                <a:ext cx="362" cy="499"/>
                <a:chOff x="913" y="499"/>
                <a:chExt cx="362" cy="499"/>
              </a:xfrm>
            </p:grpSpPr>
            <p:sp>
              <p:nvSpPr>
                <p:cNvPr id="94275" name="Rectangle 33"/>
                <p:cNvSpPr>
                  <a:spLocks noChangeArrowheads="1"/>
                </p:cNvSpPr>
                <p:nvPr/>
              </p:nvSpPr>
              <p:spPr bwMode="auto">
                <a:xfrm>
                  <a:off x="956" y="499"/>
                  <a:ext cx="276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5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76" name="Rectangle 34"/>
                <p:cNvSpPr>
                  <a:spLocks noChangeArrowheads="1"/>
                </p:cNvSpPr>
                <p:nvPr/>
              </p:nvSpPr>
              <p:spPr bwMode="auto">
                <a:xfrm>
                  <a:off x="913" y="499"/>
                  <a:ext cx="36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24" name="Group 35"/>
              <p:cNvGrpSpPr/>
              <p:nvPr/>
            </p:nvGrpSpPr>
            <p:grpSpPr bwMode="auto">
              <a:xfrm>
                <a:off x="1275" y="499"/>
                <a:ext cx="504" cy="499"/>
                <a:chOff x="1275" y="499"/>
                <a:chExt cx="504" cy="499"/>
              </a:xfrm>
            </p:grpSpPr>
            <p:sp>
              <p:nvSpPr>
                <p:cNvPr id="94273" name="Rectangle 36"/>
                <p:cNvSpPr>
                  <a:spLocks noChangeArrowheads="1"/>
                </p:cNvSpPr>
                <p:nvPr/>
              </p:nvSpPr>
              <p:spPr bwMode="auto">
                <a:xfrm>
                  <a:off x="1318" y="499"/>
                  <a:ext cx="418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74" name="Rectangle 37"/>
                <p:cNvSpPr>
                  <a:spLocks noChangeArrowheads="1"/>
                </p:cNvSpPr>
                <p:nvPr/>
              </p:nvSpPr>
              <p:spPr bwMode="auto">
                <a:xfrm>
                  <a:off x="1275" y="499"/>
                  <a:ext cx="50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25" name="Group 38"/>
              <p:cNvGrpSpPr/>
              <p:nvPr/>
            </p:nvGrpSpPr>
            <p:grpSpPr bwMode="auto">
              <a:xfrm>
                <a:off x="1779" y="499"/>
                <a:ext cx="420" cy="499"/>
                <a:chOff x="1779" y="499"/>
                <a:chExt cx="420" cy="499"/>
              </a:xfrm>
            </p:grpSpPr>
            <p:sp>
              <p:nvSpPr>
                <p:cNvPr id="94271" name="Rectangle 39"/>
                <p:cNvSpPr>
                  <a:spLocks noChangeArrowheads="1"/>
                </p:cNvSpPr>
                <p:nvPr/>
              </p:nvSpPr>
              <p:spPr bwMode="auto">
                <a:xfrm>
                  <a:off x="1822" y="499"/>
                  <a:ext cx="33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72" name="Rectangle 40"/>
                <p:cNvSpPr>
                  <a:spLocks noChangeArrowheads="1"/>
                </p:cNvSpPr>
                <p:nvPr/>
              </p:nvSpPr>
              <p:spPr bwMode="auto">
                <a:xfrm>
                  <a:off x="1779" y="499"/>
                  <a:ext cx="42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26" name="Group 41"/>
              <p:cNvGrpSpPr/>
              <p:nvPr/>
            </p:nvGrpSpPr>
            <p:grpSpPr bwMode="auto">
              <a:xfrm>
                <a:off x="0" y="998"/>
                <a:ext cx="390" cy="499"/>
                <a:chOff x="0" y="998"/>
                <a:chExt cx="390" cy="499"/>
              </a:xfrm>
            </p:grpSpPr>
            <p:sp>
              <p:nvSpPr>
                <p:cNvPr id="94269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30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70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39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27" name="Group 44"/>
              <p:cNvGrpSpPr/>
              <p:nvPr/>
            </p:nvGrpSpPr>
            <p:grpSpPr bwMode="auto">
              <a:xfrm>
                <a:off x="390" y="998"/>
                <a:ext cx="523" cy="499"/>
                <a:chOff x="390" y="998"/>
                <a:chExt cx="523" cy="499"/>
              </a:xfrm>
            </p:grpSpPr>
            <p:sp>
              <p:nvSpPr>
                <p:cNvPr id="94267" name="Rectangle 45"/>
                <p:cNvSpPr>
                  <a:spLocks noChangeArrowheads="1"/>
                </p:cNvSpPr>
                <p:nvPr/>
              </p:nvSpPr>
              <p:spPr bwMode="auto">
                <a:xfrm>
                  <a:off x="433" y="998"/>
                  <a:ext cx="437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68" name="Rectangle 46"/>
                <p:cNvSpPr>
                  <a:spLocks noChangeArrowheads="1"/>
                </p:cNvSpPr>
                <p:nvPr/>
              </p:nvSpPr>
              <p:spPr bwMode="auto">
                <a:xfrm>
                  <a:off x="390" y="998"/>
                  <a:ext cx="52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28" name="Group 47"/>
              <p:cNvGrpSpPr/>
              <p:nvPr/>
            </p:nvGrpSpPr>
            <p:grpSpPr bwMode="auto">
              <a:xfrm>
                <a:off x="913" y="998"/>
                <a:ext cx="362" cy="499"/>
                <a:chOff x="913" y="998"/>
                <a:chExt cx="362" cy="499"/>
              </a:xfrm>
            </p:grpSpPr>
            <p:sp>
              <p:nvSpPr>
                <p:cNvPr id="94265" name="Rectangle 48"/>
                <p:cNvSpPr>
                  <a:spLocks noChangeArrowheads="1"/>
                </p:cNvSpPr>
                <p:nvPr/>
              </p:nvSpPr>
              <p:spPr bwMode="auto">
                <a:xfrm>
                  <a:off x="956" y="998"/>
                  <a:ext cx="276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6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66" name="Rectangle 49"/>
                <p:cNvSpPr>
                  <a:spLocks noChangeArrowheads="1"/>
                </p:cNvSpPr>
                <p:nvPr/>
              </p:nvSpPr>
              <p:spPr bwMode="auto">
                <a:xfrm>
                  <a:off x="913" y="998"/>
                  <a:ext cx="36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29" name="Group 50"/>
              <p:cNvGrpSpPr/>
              <p:nvPr/>
            </p:nvGrpSpPr>
            <p:grpSpPr bwMode="auto">
              <a:xfrm>
                <a:off x="1275" y="998"/>
                <a:ext cx="504" cy="499"/>
                <a:chOff x="1275" y="998"/>
                <a:chExt cx="504" cy="499"/>
              </a:xfrm>
            </p:grpSpPr>
            <p:sp>
              <p:nvSpPr>
                <p:cNvPr id="94263" name="Rectangle 51"/>
                <p:cNvSpPr>
                  <a:spLocks noChangeArrowheads="1"/>
                </p:cNvSpPr>
                <p:nvPr/>
              </p:nvSpPr>
              <p:spPr bwMode="auto">
                <a:xfrm>
                  <a:off x="1318" y="998"/>
                  <a:ext cx="418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64" name="Rectangle 52"/>
                <p:cNvSpPr>
                  <a:spLocks noChangeArrowheads="1"/>
                </p:cNvSpPr>
                <p:nvPr/>
              </p:nvSpPr>
              <p:spPr bwMode="auto">
                <a:xfrm>
                  <a:off x="1275" y="998"/>
                  <a:ext cx="50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30" name="Group 53"/>
              <p:cNvGrpSpPr/>
              <p:nvPr/>
            </p:nvGrpSpPr>
            <p:grpSpPr bwMode="auto">
              <a:xfrm>
                <a:off x="1779" y="998"/>
                <a:ext cx="420" cy="499"/>
                <a:chOff x="1779" y="998"/>
                <a:chExt cx="420" cy="499"/>
              </a:xfrm>
            </p:grpSpPr>
            <p:sp>
              <p:nvSpPr>
                <p:cNvPr id="94261" name="Rectangle 54"/>
                <p:cNvSpPr>
                  <a:spLocks noChangeArrowheads="1"/>
                </p:cNvSpPr>
                <p:nvPr/>
              </p:nvSpPr>
              <p:spPr bwMode="auto">
                <a:xfrm>
                  <a:off x="1822" y="998"/>
                  <a:ext cx="33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7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62" name="Rectangle 55"/>
                <p:cNvSpPr>
                  <a:spLocks noChangeArrowheads="1"/>
                </p:cNvSpPr>
                <p:nvPr/>
              </p:nvSpPr>
              <p:spPr bwMode="auto">
                <a:xfrm>
                  <a:off x="1779" y="998"/>
                  <a:ext cx="42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31" name="Group 56"/>
              <p:cNvGrpSpPr/>
              <p:nvPr/>
            </p:nvGrpSpPr>
            <p:grpSpPr bwMode="auto">
              <a:xfrm>
                <a:off x="0" y="1497"/>
                <a:ext cx="390" cy="499"/>
                <a:chOff x="0" y="1497"/>
                <a:chExt cx="390" cy="499"/>
              </a:xfrm>
            </p:grpSpPr>
            <p:sp>
              <p:nvSpPr>
                <p:cNvPr id="94259" name="Rectangle 57"/>
                <p:cNvSpPr>
                  <a:spLocks noChangeArrowheads="1"/>
                </p:cNvSpPr>
                <p:nvPr/>
              </p:nvSpPr>
              <p:spPr bwMode="auto">
                <a:xfrm>
                  <a:off x="43" y="1497"/>
                  <a:ext cx="30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60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1497"/>
                  <a:ext cx="39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32" name="Group 59"/>
              <p:cNvGrpSpPr/>
              <p:nvPr/>
            </p:nvGrpSpPr>
            <p:grpSpPr bwMode="auto">
              <a:xfrm>
                <a:off x="390" y="1497"/>
                <a:ext cx="523" cy="499"/>
                <a:chOff x="390" y="1497"/>
                <a:chExt cx="523" cy="499"/>
              </a:xfrm>
            </p:grpSpPr>
            <p:sp>
              <p:nvSpPr>
                <p:cNvPr id="94257" name="Rectangle 60"/>
                <p:cNvSpPr>
                  <a:spLocks noChangeArrowheads="1"/>
                </p:cNvSpPr>
                <p:nvPr/>
              </p:nvSpPr>
              <p:spPr bwMode="auto">
                <a:xfrm>
                  <a:off x="433" y="1497"/>
                  <a:ext cx="437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58" name="Rectangle 61"/>
                <p:cNvSpPr>
                  <a:spLocks noChangeArrowheads="1"/>
                </p:cNvSpPr>
                <p:nvPr/>
              </p:nvSpPr>
              <p:spPr bwMode="auto">
                <a:xfrm>
                  <a:off x="390" y="1497"/>
                  <a:ext cx="52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33" name="Group 62"/>
              <p:cNvGrpSpPr/>
              <p:nvPr/>
            </p:nvGrpSpPr>
            <p:grpSpPr bwMode="auto">
              <a:xfrm>
                <a:off x="913" y="1497"/>
                <a:ext cx="362" cy="499"/>
                <a:chOff x="913" y="1497"/>
                <a:chExt cx="362" cy="499"/>
              </a:xfrm>
            </p:grpSpPr>
            <p:sp>
              <p:nvSpPr>
                <p:cNvPr id="94255" name="Rectangle 63"/>
                <p:cNvSpPr>
                  <a:spLocks noChangeArrowheads="1"/>
                </p:cNvSpPr>
                <p:nvPr/>
              </p:nvSpPr>
              <p:spPr bwMode="auto">
                <a:xfrm>
                  <a:off x="956" y="1497"/>
                  <a:ext cx="276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8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56" name="Rectangle 64"/>
                <p:cNvSpPr>
                  <a:spLocks noChangeArrowheads="1"/>
                </p:cNvSpPr>
                <p:nvPr/>
              </p:nvSpPr>
              <p:spPr bwMode="auto">
                <a:xfrm>
                  <a:off x="913" y="1497"/>
                  <a:ext cx="36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34" name="Group 65"/>
              <p:cNvGrpSpPr/>
              <p:nvPr/>
            </p:nvGrpSpPr>
            <p:grpSpPr bwMode="auto">
              <a:xfrm>
                <a:off x="1275" y="1497"/>
                <a:ext cx="504" cy="499"/>
                <a:chOff x="1275" y="1497"/>
                <a:chExt cx="504" cy="499"/>
              </a:xfrm>
            </p:grpSpPr>
            <p:sp>
              <p:nvSpPr>
                <p:cNvPr id="94253" name="Rectangle 66"/>
                <p:cNvSpPr>
                  <a:spLocks noChangeArrowheads="1"/>
                </p:cNvSpPr>
                <p:nvPr/>
              </p:nvSpPr>
              <p:spPr bwMode="auto">
                <a:xfrm>
                  <a:off x="1318" y="1497"/>
                  <a:ext cx="418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54" name="Rectangle 67"/>
                <p:cNvSpPr>
                  <a:spLocks noChangeArrowheads="1"/>
                </p:cNvSpPr>
                <p:nvPr/>
              </p:nvSpPr>
              <p:spPr bwMode="auto">
                <a:xfrm>
                  <a:off x="1275" y="1497"/>
                  <a:ext cx="50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35" name="Group 68"/>
              <p:cNvGrpSpPr/>
              <p:nvPr/>
            </p:nvGrpSpPr>
            <p:grpSpPr bwMode="auto">
              <a:xfrm>
                <a:off x="1779" y="1497"/>
                <a:ext cx="420" cy="499"/>
                <a:chOff x="1779" y="1497"/>
                <a:chExt cx="420" cy="499"/>
              </a:xfrm>
            </p:grpSpPr>
            <p:sp>
              <p:nvSpPr>
                <p:cNvPr id="94251" name="Rectangle 69"/>
                <p:cNvSpPr>
                  <a:spLocks noChangeArrowheads="1"/>
                </p:cNvSpPr>
                <p:nvPr/>
              </p:nvSpPr>
              <p:spPr bwMode="auto">
                <a:xfrm>
                  <a:off x="1822" y="1497"/>
                  <a:ext cx="33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10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52" name="Rectangle 70"/>
                <p:cNvSpPr>
                  <a:spLocks noChangeArrowheads="1"/>
                </p:cNvSpPr>
                <p:nvPr/>
              </p:nvSpPr>
              <p:spPr bwMode="auto">
                <a:xfrm>
                  <a:off x="1779" y="1497"/>
                  <a:ext cx="42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36" name="Group 71"/>
              <p:cNvGrpSpPr/>
              <p:nvPr/>
            </p:nvGrpSpPr>
            <p:grpSpPr bwMode="auto">
              <a:xfrm>
                <a:off x="0" y="1996"/>
                <a:ext cx="390" cy="499"/>
                <a:chOff x="0" y="1996"/>
                <a:chExt cx="390" cy="499"/>
              </a:xfrm>
            </p:grpSpPr>
            <p:sp>
              <p:nvSpPr>
                <p:cNvPr id="94249" name="Rectangle 72"/>
                <p:cNvSpPr>
                  <a:spLocks noChangeArrowheads="1"/>
                </p:cNvSpPr>
                <p:nvPr/>
              </p:nvSpPr>
              <p:spPr bwMode="auto">
                <a:xfrm>
                  <a:off x="43" y="1996"/>
                  <a:ext cx="30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50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1996"/>
                  <a:ext cx="39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37" name="Group 74"/>
              <p:cNvGrpSpPr/>
              <p:nvPr/>
            </p:nvGrpSpPr>
            <p:grpSpPr bwMode="auto">
              <a:xfrm>
                <a:off x="390" y="1996"/>
                <a:ext cx="523" cy="499"/>
                <a:chOff x="390" y="1996"/>
                <a:chExt cx="523" cy="499"/>
              </a:xfrm>
            </p:grpSpPr>
            <p:sp>
              <p:nvSpPr>
                <p:cNvPr id="94247" name="Rectangle 75"/>
                <p:cNvSpPr>
                  <a:spLocks noChangeArrowheads="1"/>
                </p:cNvSpPr>
                <p:nvPr/>
              </p:nvSpPr>
              <p:spPr bwMode="auto">
                <a:xfrm>
                  <a:off x="433" y="1996"/>
                  <a:ext cx="437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48" name="Rectangle 76"/>
                <p:cNvSpPr>
                  <a:spLocks noChangeArrowheads="1"/>
                </p:cNvSpPr>
                <p:nvPr/>
              </p:nvSpPr>
              <p:spPr bwMode="auto">
                <a:xfrm>
                  <a:off x="390" y="1996"/>
                  <a:ext cx="52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38" name="Group 77"/>
              <p:cNvGrpSpPr/>
              <p:nvPr/>
            </p:nvGrpSpPr>
            <p:grpSpPr bwMode="auto">
              <a:xfrm>
                <a:off x="913" y="1996"/>
                <a:ext cx="362" cy="499"/>
                <a:chOff x="913" y="1996"/>
                <a:chExt cx="362" cy="499"/>
              </a:xfrm>
            </p:grpSpPr>
            <p:sp>
              <p:nvSpPr>
                <p:cNvPr id="94245" name="Rectangle 78"/>
                <p:cNvSpPr>
                  <a:spLocks noChangeArrowheads="1"/>
                </p:cNvSpPr>
                <p:nvPr/>
              </p:nvSpPr>
              <p:spPr bwMode="auto">
                <a:xfrm>
                  <a:off x="956" y="1996"/>
                  <a:ext cx="276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8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46" name="Rectangle 79"/>
                <p:cNvSpPr>
                  <a:spLocks noChangeArrowheads="1"/>
                </p:cNvSpPr>
                <p:nvPr/>
              </p:nvSpPr>
              <p:spPr bwMode="auto">
                <a:xfrm>
                  <a:off x="913" y="1996"/>
                  <a:ext cx="36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39" name="Group 80"/>
              <p:cNvGrpSpPr/>
              <p:nvPr/>
            </p:nvGrpSpPr>
            <p:grpSpPr bwMode="auto">
              <a:xfrm>
                <a:off x="1275" y="1996"/>
                <a:ext cx="504" cy="499"/>
                <a:chOff x="1275" y="1996"/>
                <a:chExt cx="504" cy="499"/>
              </a:xfrm>
            </p:grpSpPr>
            <p:sp>
              <p:nvSpPr>
                <p:cNvPr id="94243" name="Rectangle 81"/>
                <p:cNvSpPr>
                  <a:spLocks noChangeArrowheads="1"/>
                </p:cNvSpPr>
                <p:nvPr/>
              </p:nvSpPr>
              <p:spPr bwMode="auto">
                <a:xfrm>
                  <a:off x="1318" y="1996"/>
                  <a:ext cx="418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44" name="Rectangle 82"/>
                <p:cNvSpPr>
                  <a:spLocks noChangeArrowheads="1"/>
                </p:cNvSpPr>
                <p:nvPr/>
              </p:nvSpPr>
              <p:spPr bwMode="auto">
                <a:xfrm>
                  <a:off x="1275" y="1996"/>
                  <a:ext cx="50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40" name="Group 83"/>
              <p:cNvGrpSpPr/>
              <p:nvPr/>
            </p:nvGrpSpPr>
            <p:grpSpPr bwMode="auto">
              <a:xfrm>
                <a:off x="1779" y="1996"/>
                <a:ext cx="420" cy="499"/>
                <a:chOff x="1779" y="1996"/>
                <a:chExt cx="420" cy="499"/>
              </a:xfrm>
            </p:grpSpPr>
            <p:sp>
              <p:nvSpPr>
                <p:cNvPr id="94241" name="Rectangle 84"/>
                <p:cNvSpPr>
                  <a:spLocks noChangeArrowheads="1"/>
                </p:cNvSpPr>
                <p:nvPr/>
              </p:nvSpPr>
              <p:spPr bwMode="auto">
                <a:xfrm>
                  <a:off x="1822" y="1996"/>
                  <a:ext cx="33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4242" name="Rectangle 85"/>
                <p:cNvSpPr>
                  <a:spLocks noChangeArrowheads="1"/>
                </p:cNvSpPr>
                <p:nvPr/>
              </p:nvSpPr>
              <p:spPr bwMode="auto">
                <a:xfrm>
                  <a:off x="1779" y="1996"/>
                  <a:ext cx="42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4215" name="Rectangle 86"/>
            <p:cNvSpPr>
              <a:spLocks noChangeArrowheads="1"/>
            </p:cNvSpPr>
            <p:nvPr/>
          </p:nvSpPr>
          <p:spPr bwMode="auto">
            <a:xfrm>
              <a:off x="-3" y="-3"/>
              <a:ext cx="2205" cy="2501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pic>
        <p:nvPicPr>
          <p:cNvPr id="87" name="图片 86">
            <a:extLst>
              <a:ext uri="{FF2B5EF4-FFF2-40B4-BE49-F238E27FC236}">
                <a16:creationId xmlns:a16="http://schemas.microsoft.com/office/drawing/2014/main" id="{C4770A52-F762-4A0F-818C-6AAE1E4A3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518" y="277813"/>
            <a:ext cx="4114800" cy="34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53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+mn-ea"/>
              </a:rPr>
              <a:t>自然连接</a:t>
            </a:r>
            <a:r>
              <a:rPr lang="en-US">
                <a:sym typeface="+mn-ea"/>
              </a:rPr>
              <a:t>--</a:t>
            </a:r>
            <a:r>
              <a:rPr lang="zh-CN" altLang="en-US">
                <a:sym typeface="+mn-ea"/>
              </a:rPr>
              <a:t>示例</a:t>
            </a:r>
            <a:endParaRPr lang="en-US" altLang="zh-CN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72957"/>
            <a:ext cx="7772400" cy="7620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自然连接 </a:t>
            </a:r>
            <a:r>
              <a:rPr lang="en-US" altLang="zh-CN" i="1"/>
              <a:t>R</a:t>
            </a:r>
            <a:r>
              <a:rPr lang="en-US" altLang="zh-CN"/>
              <a:t>  </a:t>
            </a:r>
            <a:r>
              <a:rPr lang="en-US" altLang="zh-CN" i="1"/>
              <a:t>   S </a:t>
            </a:r>
            <a:endParaRPr lang="en-US" altLang="zh-CN"/>
          </a:p>
        </p:txBody>
      </p:sp>
      <p:grpSp>
        <p:nvGrpSpPr>
          <p:cNvPr id="95236" name="Group 4"/>
          <p:cNvGrpSpPr/>
          <p:nvPr/>
        </p:nvGrpSpPr>
        <p:grpSpPr bwMode="auto">
          <a:xfrm rot="10800000">
            <a:off x="2267744" y="847725"/>
            <a:ext cx="990600" cy="914400"/>
            <a:chOff x="6431" y="11824"/>
            <a:chExt cx="705" cy="367"/>
          </a:xfrm>
        </p:grpSpPr>
        <p:sp>
          <p:nvSpPr>
            <p:cNvPr id="95300" name="AutoShape 5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01" name="Text Box 6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sz="600" i="1">
                  <a:latin typeface="Times New Roman" panose="02020603050405020304" charset="0"/>
                </a:rPr>
                <a:t> 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</p:grpSp>
      <p:grpSp>
        <p:nvGrpSpPr>
          <p:cNvPr id="95237" name="Group 7"/>
          <p:cNvGrpSpPr/>
          <p:nvPr/>
        </p:nvGrpSpPr>
        <p:grpSpPr bwMode="auto">
          <a:xfrm>
            <a:off x="611560" y="2277392"/>
            <a:ext cx="3505200" cy="3505200"/>
            <a:chOff x="-3" y="-3"/>
            <a:chExt cx="1446" cy="2712"/>
          </a:xfrm>
        </p:grpSpPr>
        <p:grpSp>
          <p:nvGrpSpPr>
            <p:cNvPr id="95238" name="Group 8"/>
            <p:cNvGrpSpPr/>
            <p:nvPr/>
          </p:nvGrpSpPr>
          <p:grpSpPr bwMode="auto">
            <a:xfrm>
              <a:off x="0" y="0"/>
              <a:ext cx="1440" cy="2706"/>
              <a:chOff x="0" y="0"/>
              <a:chExt cx="1440" cy="2706"/>
            </a:xfrm>
          </p:grpSpPr>
          <p:grpSp>
            <p:nvGrpSpPr>
              <p:cNvPr id="95240" name="Group 9"/>
              <p:cNvGrpSpPr/>
              <p:nvPr/>
            </p:nvGrpSpPr>
            <p:grpSpPr bwMode="auto">
              <a:xfrm>
                <a:off x="0" y="0"/>
                <a:ext cx="360" cy="499"/>
                <a:chOff x="0" y="0"/>
                <a:chExt cx="360" cy="499"/>
              </a:xfrm>
            </p:grpSpPr>
            <p:sp>
              <p:nvSpPr>
                <p:cNvPr id="95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1" name="Group 12"/>
              <p:cNvGrpSpPr/>
              <p:nvPr/>
            </p:nvGrpSpPr>
            <p:grpSpPr bwMode="auto">
              <a:xfrm>
                <a:off x="360" y="0"/>
                <a:ext cx="360" cy="499"/>
                <a:chOff x="360" y="0"/>
                <a:chExt cx="360" cy="499"/>
              </a:xfrm>
            </p:grpSpPr>
            <p:sp>
              <p:nvSpPr>
                <p:cNvPr id="95296" name="Rectangle 13"/>
                <p:cNvSpPr>
                  <a:spLocks noChangeArrowheads="1"/>
                </p:cNvSpPr>
                <p:nvPr/>
              </p:nvSpPr>
              <p:spPr bwMode="auto">
                <a:xfrm>
                  <a:off x="40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97" name="Rectangle 14"/>
                <p:cNvSpPr>
                  <a:spLocks noChangeArrowheads="1"/>
                </p:cNvSpPr>
                <p:nvPr/>
              </p:nvSpPr>
              <p:spPr bwMode="auto">
                <a:xfrm>
                  <a:off x="36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2" name="Group 15"/>
              <p:cNvGrpSpPr/>
              <p:nvPr/>
            </p:nvGrpSpPr>
            <p:grpSpPr bwMode="auto">
              <a:xfrm>
                <a:off x="720" y="0"/>
                <a:ext cx="360" cy="499"/>
                <a:chOff x="720" y="0"/>
                <a:chExt cx="360" cy="499"/>
              </a:xfrm>
            </p:grpSpPr>
            <p:sp>
              <p:nvSpPr>
                <p:cNvPr id="95294" name="Rectangle 16"/>
                <p:cNvSpPr>
                  <a:spLocks noChangeArrowheads="1"/>
                </p:cNvSpPr>
                <p:nvPr/>
              </p:nvSpPr>
              <p:spPr bwMode="auto">
                <a:xfrm>
                  <a:off x="76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C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95" name="Rectangle 17"/>
                <p:cNvSpPr>
                  <a:spLocks noChangeArrowheads="1"/>
                </p:cNvSpPr>
                <p:nvPr/>
              </p:nvSpPr>
              <p:spPr bwMode="auto">
                <a:xfrm>
                  <a:off x="72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3" name="Group 18"/>
              <p:cNvGrpSpPr/>
              <p:nvPr/>
            </p:nvGrpSpPr>
            <p:grpSpPr bwMode="auto">
              <a:xfrm>
                <a:off x="1080" y="0"/>
                <a:ext cx="360" cy="499"/>
                <a:chOff x="1080" y="0"/>
                <a:chExt cx="360" cy="499"/>
              </a:xfrm>
            </p:grpSpPr>
            <p:sp>
              <p:nvSpPr>
                <p:cNvPr id="95292" name="Rectangle 19"/>
                <p:cNvSpPr>
                  <a:spLocks noChangeArrowheads="1"/>
                </p:cNvSpPr>
                <p:nvPr/>
              </p:nvSpPr>
              <p:spPr bwMode="auto">
                <a:xfrm>
                  <a:off x="112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E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93" name="Rectangle 20"/>
                <p:cNvSpPr>
                  <a:spLocks noChangeArrowheads="1"/>
                </p:cNvSpPr>
                <p:nvPr/>
              </p:nvSpPr>
              <p:spPr bwMode="auto">
                <a:xfrm>
                  <a:off x="108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4" name="Group 21"/>
              <p:cNvGrpSpPr/>
              <p:nvPr/>
            </p:nvGrpSpPr>
            <p:grpSpPr bwMode="auto">
              <a:xfrm>
                <a:off x="0" y="499"/>
                <a:ext cx="360" cy="499"/>
                <a:chOff x="0" y="499"/>
                <a:chExt cx="360" cy="499"/>
              </a:xfrm>
            </p:grpSpPr>
            <p:sp>
              <p:nvSpPr>
                <p:cNvPr id="95290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91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5" name="Group 24"/>
              <p:cNvGrpSpPr/>
              <p:nvPr/>
            </p:nvGrpSpPr>
            <p:grpSpPr bwMode="auto">
              <a:xfrm>
                <a:off x="360" y="499"/>
                <a:ext cx="360" cy="499"/>
                <a:chOff x="360" y="499"/>
                <a:chExt cx="360" cy="499"/>
              </a:xfrm>
            </p:grpSpPr>
            <p:sp>
              <p:nvSpPr>
                <p:cNvPr id="95288" name="Rectangle 25"/>
                <p:cNvSpPr>
                  <a:spLocks noChangeArrowheads="1"/>
                </p:cNvSpPr>
                <p:nvPr/>
              </p:nvSpPr>
              <p:spPr bwMode="auto">
                <a:xfrm>
                  <a:off x="403" y="499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89" name="Rectangle 26"/>
                <p:cNvSpPr>
                  <a:spLocks noChangeArrowheads="1"/>
                </p:cNvSpPr>
                <p:nvPr/>
              </p:nvSpPr>
              <p:spPr bwMode="auto">
                <a:xfrm>
                  <a:off x="36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6" name="Group 27"/>
              <p:cNvGrpSpPr/>
              <p:nvPr/>
            </p:nvGrpSpPr>
            <p:grpSpPr bwMode="auto">
              <a:xfrm>
                <a:off x="720" y="499"/>
                <a:ext cx="360" cy="499"/>
                <a:chOff x="720" y="499"/>
                <a:chExt cx="360" cy="499"/>
              </a:xfrm>
            </p:grpSpPr>
            <p:sp>
              <p:nvSpPr>
                <p:cNvPr id="95286" name="Rectangle 28"/>
                <p:cNvSpPr>
                  <a:spLocks noChangeArrowheads="1"/>
                </p:cNvSpPr>
                <p:nvPr/>
              </p:nvSpPr>
              <p:spPr bwMode="auto">
                <a:xfrm>
                  <a:off x="763" y="499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5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87" name="Rectangle 29"/>
                <p:cNvSpPr>
                  <a:spLocks noChangeArrowheads="1"/>
                </p:cNvSpPr>
                <p:nvPr/>
              </p:nvSpPr>
              <p:spPr bwMode="auto">
                <a:xfrm>
                  <a:off x="72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7" name="Group 30"/>
              <p:cNvGrpSpPr/>
              <p:nvPr/>
            </p:nvGrpSpPr>
            <p:grpSpPr bwMode="auto">
              <a:xfrm>
                <a:off x="1080" y="499"/>
                <a:ext cx="360" cy="499"/>
                <a:chOff x="1080" y="499"/>
                <a:chExt cx="360" cy="499"/>
              </a:xfrm>
            </p:grpSpPr>
            <p:sp>
              <p:nvSpPr>
                <p:cNvPr id="95284" name="Rectangle 31"/>
                <p:cNvSpPr>
                  <a:spLocks noChangeArrowheads="1"/>
                </p:cNvSpPr>
                <p:nvPr/>
              </p:nvSpPr>
              <p:spPr bwMode="auto">
                <a:xfrm>
                  <a:off x="1123" y="499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85" name="Rectangle 32"/>
                <p:cNvSpPr>
                  <a:spLocks noChangeArrowheads="1"/>
                </p:cNvSpPr>
                <p:nvPr/>
              </p:nvSpPr>
              <p:spPr bwMode="auto">
                <a:xfrm>
                  <a:off x="108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8" name="Group 33"/>
              <p:cNvGrpSpPr/>
              <p:nvPr/>
            </p:nvGrpSpPr>
            <p:grpSpPr bwMode="auto">
              <a:xfrm>
                <a:off x="0" y="998"/>
                <a:ext cx="360" cy="499"/>
                <a:chOff x="0" y="998"/>
                <a:chExt cx="360" cy="499"/>
              </a:xfrm>
            </p:grpSpPr>
            <p:sp>
              <p:nvSpPr>
                <p:cNvPr id="95282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83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9" name="Group 36"/>
              <p:cNvGrpSpPr/>
              <p:nvPr/>
            </p:nvGrpSpPr>
            <p:grpSpPr bwMode="auto">
              <a:xfrm>
                <a:off x="360" y="998"/>
                <a:ext cx="360" cy="499"/>
                <a:chOff x="360" y="998"/>
                <a:chExt cx="360" cy="499"/>
              </a:xfrm>
            </p:grpSpPr>
            <p:sp>
              <p:nvSpPr>
                <p:cNvPr id="95280" name="Rectangle 37"/>
                <p:cNvSpPr>
                  <a:spLocks noChangeArrowheads="1"/>
                </p:cNvSpPr>
                <p:nvPr/>
              </p:nvSpPr>
              <p:spPr bwMode="auto">
                <a:xfrm>
                  <a:off x="403" y="998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81" name="Rectangle 38"/>
                <p:cNvSpPr>
                  <a:spLocks noChangeArrowheads="1"/>
                </p:cNvSpPr>
                <p:nvPr/>
              </p:nvSpPr>
              <p:spPr bwMode="auto">
                <a:xfrm>
                  <a:off x="36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0" name="Group 39"/>
              <p:cNvGrpSpPr/>
              <p:nvPr/>
            </p:nvGrpSpPr>
            <p:grpSpPr bwMode="auto">
              <a:xfrm>
                <a:off x="720" y="998"/>
                <a:ext cx="360" cy="499"/>
                <a:chOff x="720" y="998"/>
                <a:chExt cx="360" cy="499"/>
              </a:xfrm>
            </p:grpSpPr>
            <p:sp>
              <p:nvSpPr>
                <p:cNvPr id="95278" name="Rectangle 40"/>
                <p:cNvSpPr>
                  <a:spLocks noChangeArrowheads="1"/>
                </p:cNvSpPr>
                <p:nvPr/>
              </p:nvSpPr>
              <p:spPr bwMode="auto">
                <a:xfrm>
                  <a:off x="763" y="998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6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79" name="Rectangle 41"/>
                <p:cNvSpPr>
                  <a:spLocks noChangeArrowheads="1"/>
                </p:cNvSpPr>
                <p:nvPr/>
              </p:nvSpPr>
              <p:spPr bwMode="auto">
                <a:xfrm>
                  <a:off x="72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1" name="Group 42"/>
              <p:cNvGrpSpPr/>
              <p:nvPr/>
            </p:nvGrpSpPr>
            <p:grpSpPr bwMode="auto">
              <a:xfrm>
                <a:off x="1080" y="998"/>
                <a:ext cx="360" cy="499"/>
                <a:chOff x="1080" y="998"/>
                <a:chExt cx="360" cy="499"/>
              </a:xfrm>
            </p:grpSpPr>
            <p:sp>
              <p:nvSpPr>
                <p:cNvPr id="95276" name="Rectangle 43"/>
                <p:cNvSpPr>
                  <a:spLocks noChangeArrowheads="1"/>
                </p:cNvSpPr>
                <p:nvPr/>
              </p:nvSpPr>
              <p:spPr bwMode="auto">
                <a:xfrm>
                  <a:off x="1123" y="998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7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77" name="Rectangle 44"/>
                <p:cNvSpPr>
                  <a:spLocks noChangeArrowheads="1"/>
                </p:cNvSpPr>
                <p:nvPr/>
              </p:nvSpPr>
              <p:spPr bwMode="auto">
                <a:xfrm>
                  <a:off x="108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2" name="Group 45"/>
              <p:cNvGrpSpPr/>
              <p:nvPr/>
            </p:nvGrpSpPr>
            <p:grpSpPr bwMode="auto">
              <a:xfrm>
                <a:off x="0" y="1497"/>
                <a:ext cx="360" cy="710"/>
                <a:chOff x="0" y="1497"/>
                <a:chExt cx="360" cy="710"/>
              </a:xfrm>
            </p:grpSpPr>
            <p:sp>
              <p:nvSpPr>
                <p:cNvPr id="95274" name="Rectangle 46"/>
                <p:cNvSpPr>
                  <a:spLocks noChangeArrowheads="1"/>
                </p:cNvSpPr>
                <p:nvPr/>
              </p:nvSpPr>
              <p:spPr bwMode="auto">
                <a:xfrm>
                  <a:off x="43" y="1497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75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3" name="Group 48"/>
              <p:cNvGrpSpPr/>
              <p:nvPr/>
            </p:nvGrpSpPr>
            <p:grpSpPr bwMode="auto">
              <a:xfrm>
                <a:off x="360" y="1497"/>
                <a:ext cx="360" cy="710"/>
                <a:chOff x="360" y="1497"/>
                <a:chExt cx="360" cy="710"/>
              </a:xfrm>
            </p:grpSpPr>
            <p:sp>
              <p:nvSpPr>
                <p:cNvPr id="95272" name="Rectangle 49"/>
                <p:cNvSpPr>
                  <a:spLocks noChangeArrowheads="1"/>
                </p:cNvSpPr>
                <p:nvPr/>
              </p:nvSpPr>
              <p:spPr bwMode="auto">
                <a:xfrm>
                  <a:off x="403" y="1497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73" name="Rectangle 50"/>
                <p:cNvSpPr>
                  <a:spLocks noChangeArrowheads="1"/>
                </p:cNvSpPr>
                <p:nvPr/>
              </p:nvSpPr>
              <p:spPr bwMode="auto">
                <a:xfrm>
                  <a:off x="36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4" name="Group 51"/>
              <p:cNvGrpSpPr/>
              <p:nvPr/>
            </p:nvGrpSpPr>
            <p:grpSpPr bwMode="auto">
              <a:xfrm>
                <a:off x="720" y="1497"/>
                <a:ext cx="360" cy="710"/>
                <a:chOff x="720" y="1497"/>
                <a:chExt cx="360" cy="710"/>
              </a:xfrm>
            </p:grpSpPr>
            <p:sp>
              <p:nvSpPr>
                <p:cNvPr id="95270" name="Rectangle 52"/>
                <p:cNvSpPr>
                  <a:spLocks noChangeArrowheads="1"/>
                </p:cNvSpPr>
                <p:nvPr/>
              </p:nvSpPr>
              <p:spPr bwMode="auto">
                <a:xfrm>
                  <a:off x="763" y="1497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8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71" name="Rectangle 53"/>
                <p:cNvSpPr>
                  <a:spLocks noChangeArrowheads="1"/>
                </p:cNvSpPr>
                <p:nvPr/>
              </p:nvSpPr>
              <p:spPr bwMode="auto">
                <a:xfrm>
                  <a:off x="72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5" name="Group 54"/>
              <p:cNvGrpSpPr/>
              <p:nvPr/>
            </p:nvGrpSpPr>
            <p:grpSpPr bwMode="auto">
              <a:xfrm>
                <a:off x="1080" y="1497"/>
                <a:ext cx="360" cy="710"/>
                <a:chOff x="1080" y="1497"/>
                <a:chExt cx="360" cy="710"/>
              </a:xfrm>
            </p:grpSpPr>
            <p:sp>
              <p:nvSpPr>
                <p:cNvPr id="95268" name="Rectangle 55"/>
                <p:cNvSpPr>
                  <a:spLocks noChangeArrowheads="1"/>
                </p:cNvSpPr>
                <p:nvPr/>
              </p:nvSpPr>
              <p:spPr bwMode="auto">
                <a:xfrm>
                  <a:off x="1123" y="1497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10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69" name="Rectangle 56"/>
                <p:cNvSpPr>
                  <a:spLocks noChangeArrowheads="1"/>
                </p:cNvSpPr>
                <p:nvPr/>
              </p:nvSpPr>
              <p:spPr bwMode="auto">
                <a:xfrm>
                  <a:off x="108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6" name="Group 57"/>
              <p:cNvGrpSpPr/>
              <p:nvPr/>
            </p:nvGrpSpPr>
            <p:grpSpPr bwMode="auto">
              <a:xfrm>
                <a:off x="0" y="2207"/>
                <a:ext cx="360" cy="499"/>
                <a:chOff x="0" y="2207"/>
                <a:chExt cx="360" cy="499"/>
              </a:xfrm>
            </p:grpSpPr>
            <p:sp>
              <p:nvSpPr>
                <p:cNvPr id="95266" name="Rectangle 58"/>
                <p:cNvSpPr>
                  <a:spLocks noChangeArrowheads="1"/>
                </p:cNvSpPr>
                <p:nvPr/>
              </p:nvSpPr>
              <p:spPr bwMode="auto">
                <a:xfrm>
                  <a:off x="43" y="2207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67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7" name="Group 60"/>
              <p:cNvGrpSpPr/>
              <p:nvPr/>
            </p:nvGrpSpPr>
            <p:grpSpPr bwMode="auto">
              <a:xfrm>
                <a:off x="360" y="2207"/>
                <a:ext cx="360" cy="499"/>
                <a:chOff x="360" y="2207"/>
                <a:chExt cx="360" cy="499"/>
              </a:xfrm>
            </p:grpSpPr>
            <p:sp>
              <p:nvSpPr>
                <p:cNvPr id="95264" name="Rectangle 61"/>
                <p:cNvSpPr>
                  <a:spLocks noChangeArrowheads="1"/>
                </p:cNvSpPr>
                <p:nvPr/>
              </p:nvSpPr>
              <p:spPr bwMode="auto">
                <a:xfrm>
                  <a:off x="403" y="2207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65" name="Rectangle 62"/>
                <p:cNvSpPr>
                  <a:spLocks noChangeArrowheads="1"/>
                </p:cNvSpPr>
                <p:nvPr/>
              </p:nvSpPr>
              <p:spPr bwMode="auto">
                <a:xfrm>
                  <a:off x="36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8" name="Group 63"/>
              <p:cNvGrpSpPr/>
              <p:nvPr/>
            </p:nvGrpSpPr>
            <p:grpSpPr bwMode="auto">
              <a:xfrm>
                <a:off x="720" y="2207"/>
                <a:ext cx="360" cy="499"/>
                <a:chOff x="720" y="2207"/>
                <a:chExt cx="360" cy="499"/>
              </a:xfrm>
            </p:grpSpPr>
            <p:sp>
              <p:nvSpPr>
                <p:cNvPr id="95262" name="Rectangle 64"/>
                <p:cNvSpPr>
                  <a:spLocks noChangeArrowheads="1"/>
                </p:cNvSpPr>
                <p:nvPr/>
              </p:nvSpPr>
              <p:spPr bwMode="auto">
                <a:xfrm>
                  <a:off x="763" y="2207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8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63" name="Rectangle 65"/>
                <p:cNvSpPr>
                  <a:spLocks noChangeArrowheads="1"/>
                </p:cNvSpPr>
                <p:nvPr/>
              </p:nvSpPr>
              <p:spPr bwMode="auto">
                <a:xfrm>
                  <a:off x="72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9" name="Group 66"/>
              <p:cNvGrpSpPr/>
              <p:nvPr/>
            </p:nvGrpSpPr>
            <p:grpSpPr bwMode="auto">
              <a:xfrm>
                <a:off x="1080" y="2207"/>
                <a:ext cx="360" cy="499"/>
                <a:chOff x="1080" y="2207"/>
                <a:chExt cx="360" cy="499"/>
              </a:xfrm>
            </p:grpSpPr>
            <p:sp>
              <p:nvSpPr>
                <p:cNvPr id="95260" name="Rectangle 67"/>
                <p:cNvSpPr>
                  <a:spLocks noChangeArrowheads="1"/>
                </p:cNvSpPr>
                <p:nvPr/>
              </p:nvSpPr>
              <p:spPr bwMode="auto">
                <a:xfrm>
                  <a:off x="1123" y="2207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61" name="Rectangle 68"/>
                <p:cNvSpPr>
                  <a:spLocks noChangeArrowheads="1"/>
                </p:cNvSpPr>
                <p:nvPr/>
              </p:nvSpPr>
              <p:spPr bwMode="auto">
                <a:xfrm>
                  <a:off x="108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5239" name="Rectangle 69"/>
            <p:cNvSpPr>
              <a:spLocks noChangeArrowheads="1"/>
            </p:cNvSpPr>
            <p:nvPr/>
          </p:nvSpPr>
          <p:spPr bwMode="auto">
            <a:xfrm>
              <a:off x="-3" y="-3"/>
              <a:ext cx="1446" cy="271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0A9A4ECF-8F26-4B62-A5CB-9732E5038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222" y="277813"/>
            <a:ext cx="4441096" cy="37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811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/>
              <a:t>外连接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外连接</a:t>
            </a:r>
          </a:p>
          <a:p>
            <a:pPr lvl="1" eaLnBrk="1" hangingPunct="1"/>
            <a:r>
              <a:rPr lang="zh-CN" altLang="en-US"/>
              <a:t>如果把连接关系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中不满足条件而舍弃的元组也保存在结果关系中，而在其它属性上填充空值</a:t>
            </a:r>
            <a:r>
              <a:rPr lang="en-US" altLang="zh-CN"/>
              <a:t>(NULL)</a:t>
            </a:r>
            <a:r>
              <a:rPr lang="zh-CN" altLang="en-US"/>
              <a:t>，称为</a:t>
            </a:r>
            <a:r>
              <a:rPr lang="zh-CN" altLang="en-US" b="1">
                <a:solidFill>
                  <a:srgbClr val="C00000"/>
                </a:solidFill>
              </a:rPr>
              <a:t>外连接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b="1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左</a:t>
            </a:r>
            <a:r>
              <a:rPr lang="en-US" altLang="zh-CN" b="1">
                <a:solidFill>
                  <a:srgbClr val="C00000"/>
                </a:solidFill>
              </a:rPr>
              <a:t>(</a:t>
            </a:r>
            <a:r>
              <a:rPr lang="zh-CN" altLang="en-US" b="1">
                <a:solidFill>
                  <a:srgbClr val="0070C0"/>
                </a:solidFill>
              </a:rPr>
              <a:t>右</a:t>
            </a:r>
            <a:r>
              <a:rPr lang="en-US" altLang="zh-CN" b="1">
                <a:solidFill>
                  <a:srgbClr val="C00000"/>
                </a:solidFill>
              </a:rPr>
              <a:t>)</a:t>
            </a:r>
            <a:r>
              <a:rPr lang="zh-CN" altLang="en-US" b="1">
                <a:solidFill>
                  <a:srgbClr val="C00000"/>
                </a:solidFill>
              </a:rPr>
              <a:t>外连接</a:t>
            </a:r>
          </a:p>
          <a:p>
            <a:pPr lvl="1" eaLnBrk="1" hangingPunct="1"/>
            <a:r>
              <a:rPr lang="zh-CN" altLang="en-US"/>
              <a:t>如果只把</a:t>
            </a:r>
            <a:r>
              <a:rPr lang="zh-CN" altLang="en-US" b="1">
                <a:solidFill>
                  <a:srgbClr val="C00000"/>
                </a:solidFill>
              </a:rPr>
              <a:t>左</a:t>
            </a:r>
            <a:r>
              <a:rPr lang="en-US" altLang="zh-CN" b="1">
                <a:solidFill>
                  <a:srgbClr val="C00000"/>
                </a:solidFill>
              </a:rPr>
              <a:t>(</a:t>
            </a:r>
            <a:r>
              <a:rPr lang="zh-CN" altLang="en-US" b="1">
                <a:solidFill>
                  <a:srgbClr val="00B0F0"/>
                </a:solidFill>
              </a:rPr>
              <a:t>右</a:t>
            </a:r>
            <a:r>
              <a:rPr lang="en-US" altLang="zh-CN" b="1">
                <a:solidFill>
                  <a:srgbClr val="C00000"/>
                </a:solidFill>
              </a:rPr>
              <a:t>)</a:t>
            </a:r>
            <a:r>
              <a:rPr lang="zh-CN" altLang="en-US" b="1">
                <a:solidFill>
                  <a:srgbClr val="C00000"/>
                </a:solidFill>
              </a:rPr>
              <a:t>边关系</a:t>
            </a:r>
            <a:r>
              <a:rPr lang="en-US" altLang="zh-CN" b="1">
                <a:solidFill>
                  <a:srgbClr val="C00000"/>
                </a:solidFill>
              </a:rPr>
              <a:t>R(S)</a:t>
            </a:r>
            <a:r>
              <a:rPr lang="zh-CN" altLang="en-US"/>
              <a:t>中要舍弃的元组保存在结果关系中，而在其它属性上填充空值</a:t>
            </a:r>
            <a:r>
              <a:rPr lang="en-US" altLang="zh-CN"/>
              <a:t>(NULL)</a:t>
            </a:r>
            <a:r>
              <a:rPr lang="zh-CN" altLang="en-US"/>
              <a:t>，称为</a:t>
            </a:r>
            <a:r>
              <a:rPr lang="zh-CN" altLang="en-US">
                <a:solidFill>
                  <a:srgbClr val="FF0000"/>
                </a:solidFill>
              </a:rPr>
              <a:t>左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00B0F0"/>
                </a:solidFill>
              </a:rPr>
              <a:t>右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外连接</a:t>
            </a:r>
          </a:p>
        </p:txBody>
      </p:sp>
    </p:spTree>
    <p:extLst>
      <p:ext uri="{BB962C8B-B14F-4D97-AF65-F5344CB8AC3E}">
        <p14:creationId xmlns:p14="http://schemas.microsoft.com/office/powerpoint/2010/main" val="413637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+mn-ea"/>
              </a:rPr>
              <a:t>外连接</a:t>
            </a:r>
            <a:r>
              <a:rPr lang="en-US">
                <a:sym typeface="+mn-ea"/>
              </a:rPr>
              <a:t>--</a:t>
            </a:r>
            <a:r>
              <a:rPr lang="zh-CN" altLang="en-US">
                <a:sym typeface="+mn-ea"/>
              </a:rPr>
              <a:t>示例</a:t>
            </a:r>
            <a:endParaRPr lang="en-US" altLang="zh-CN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72957"/>
            <a:ext cx="3897749" cy="7620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自然连接 </a:t>
            </a:r>
            <a:r>
              <a:rPr lang="en-US" altLang="zh-CN" i="1"/>
              <a:t>R</a:t>
            </a:r>
            <a:r>
              <a:rPr lang="en-US" altLang="zh-CN"/>
              <a:t>  </a:t>
            </a:r>
            <a:r>
              <a:rPr lang="en-US" altLang="zh-CN" i="1"/>
              <a:t>   S </a:t>
            </a:r>
            <a:endParaRPr lang="en-US" altLang="zh-CN"/>
          </a:p>
        </p:txBody>
      </p:sp>
      <p:grpSp>
        <p:nvGrpSpPr>
          <p:cNvPr id="95236" name="Group 4"/>
          <p:cNvGrpSpPr/>
          <p:nvPr/>
        </p:nvGrpSpPr>
        <p:grpSpPr bwMode="auto">
          <a:xfrm rot="10800000">
            <a:off x="2267744" y="847725"/>
            <a:ext cx="990600" cy="914400"/>
            <a:chOff x="6431" y="11824"/>
            <a:chExt cx="705" cy="367"/>
          </a:xfrm>
        </p:grpSpPr>
        <p:sp>
          <p:nvSpPr>
            <p:cNvPr id="95300" name="AutoShape 5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01" name="Text Box 6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sz="600" i="1">
                  <a:latin typeface="Times New Roman" panose="02020603050405020304" charset="0"/>
                </a:rPr>
                <a:t> 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</p:grpSp>
      <p:grpSp>
        <p:nvGrpSpPr>
          <p:cNvPr id="95237" name="Group 7"/>
          <p:cNvGrpSpPr/>
          <p:nvPr/>
        </p:nvGrpSpPr>
        <p:grpSpPr bwMode="auto">
          <a:xfrm>
            <a:off x="611560" y="2277392"/>
            <a:ext cx="3505200" cy="3505200"/>
            <a:chOff x="-3" y="-3"/>
            <a:chExt cx="1446" cy="2712"/>
          </a:xfrm>
        </p:grpSpPr>
        <p:grpSp>
          <p:nvGrpSpPr>
            <p:cNvPr id="95238" name="Group 8"/>
            <p:cNvGrpSpPr/>
            <p:nvPr/>
          </p:nvGrpSpPr>
          <p:grpSpPr bwMode="auto">
            <a:xfrm>
              <a:off x="0" y="0"/>
              <a:ext cx="1440" cy="2706"/>
              <a:chOff x="0" y="0"/>
              <a:chExt cx="1440" cy="2706"/>
            </a:xfrm>
          </p:grpSpPr>
          <p:grpSp>
            <p:nvGrpSpPr>
              <p:cNvPr id="95240" name="Group 9"/>
              <p:cNvGrpSpPr/>
              <p:nvPr/>
            </p:nvGrpSpPr>
            <p:grpSpPr bwMode="auto">
              <a:xfrm>
                <a:off x="0" y="0"/>
                <a:ext cx="360" cy="499"/>
                <a:chOff x="0" y="0"/>
                <a:chExt cx="360" cy="499"/>
              </a:xfrm>
            </p:grpSpPr>
            <p:sp>
              <p:nvSpPr>
                <p:cNvPr id="95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1" name="Group 12"/>
              <p:cNvGrpSpPr/>
              <p:nvPr/>
            </p:nvGrpSpPr>
            <p:grpSpPr bwMode="auto">
              <a:xfrm>
                <a:off x="360" y="0"/>
                <a:ext cx="360" cy="499"/>
                <a:chOff x="360" y="0"/>
                <a:chExt cx="360" cy="499"/>
              </a:xfrm>
            </p:grpSpPr>
            <p:sp>
              <p:nvSpPr>
                <p:cNvPr id="95296" name="Rectangle 13"/>
                <p:cNvSpPr>
                  <a:spLocks noChangeArrowheads="1"/>
                </p:cNvSpPr>
                <p:nvPr/>
              </p:nvSpPr>
              <p:spPr bwMode="auto">
                <a:xfrm>
                  <a:off x="40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97" name="Rectangle 14"/>
                <p:cNvSpPr>
                  <a:spLocks noChangeArrowheads="1"/>
                </p:cNvSpPr>
                <p:nvPr/>
              </p:nvSpPr>
              <p:spPr bwMode="auto">
                <a:xfrm>
                  <a:off x="36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2" name="Group 15"/>
              <p:cNvGrpSpPr/>
              <p:nvPr/>
            </p:nvGrpSpPr>
            <p:grpSpPr bwMode="auto">
              <a:xfrm>
                <a:off x="720" y="0"/>
                <a:ext cx="360" cy="499"/>
                <a:chOff x="720" y="0"/>
                <a:chExt cx="360" cy="499"/>
              </a:xfrm>
            </p:grpSpPr>
            <p:sp>
              <p:nvSpPr>
                <p:cNvPr id="95294" name="Rectangle 16"/>
                <p:cNvSpPr>
                  <a:spLocks noChangeArrowheads="1"/>
                </p:cNvSpPr>
                <p:nvPr/>
              </p:nvSpPr>
              <p:spPr bwMode="auto">
                <a:xfrm>
                  <a:off x="76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C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95" name="Rectangle 17"/>
                <p:cNvSpPr>
                  <a:spLocks noChangeArrowheads="1"/>
                </p:cNvSpPr>
                <p:nvPr/>
              </p:nvSpPr>
              <p:spPr bwMode="auto">
                <a:xfrm>
                  <a:off x="72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3" name="Group 18"/>
              <p:cNvGrpSpPr/>
              <p:nvPr/>
            </p:nvGrpSpPr>
            <p:grpSpPr bwMode="auto">
              <a:xfrm>
                <a:off x="1080" y="0"/>
                <a:ext cx="360" cy="499"/>
                <a:chOff x="1080" y="0"/>
                <a:chExt cx="360" cy="499"/>
              </a:xfrm>
            </p:grpSpPr>
            <p:sp>
              <p:nvSpPr>
                <p:cNvPr id="95292" name="Rectangle 19"/>
                <p:cNvSpPr>
                  <a:spLocks noChangeArrowheads="1"/>
                </p:cNvSpPr>
                <p:nvPr/>
              </p:nvSpPr>
              <p:spPr bwMode="auto">
                <a:xfrm>
                  <a:off x="112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E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93" name="Rectangle 20"/>
                <p:cNvSpPr>
                  <a:spLocks noChangeArrowheads="1"/>
                </p:cNvSpPr>
                <p:nvPr/>
              </p:nvSpPr>
              <p:spPr bwMode="auto">
                <a:xfrm>
                  <a:off x="108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4" name="Group 21"/>
              <p:cNvGrpSpPr/>
              <p:nvPr/>
            </p:nvGrpSpPr>
            <p:grpSpPr bwMode="auto">
              <a:xfrm>
                <a:off x="0" y="499"/>
                <a:ext cx="360" cy="499"/>
                <a:chOff x="0" y="499"/>
                <a:chExt cx="360" cy="499"/>
              </a:xfrm>
            </p:grpSpPr>
            <p:sp>
              <p:nvSpPr>
                <p:cNvPr id="95290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91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5" name="Group 24"/>
              <p:cNvGrpSpPr/>
              <p:nvPr/>
            </p:nvGrpSpPr>
            <p:grpSpPr bwMode="auto">
              <a:xfrm>
                <a:off x="360" y="499"/>
                <a:ext cx="360" cy="499"/>
                <a:chOff x="360" y="499"/>
                <a:chExt cx="360" cy="499"/>
              </a:xfrm>
            </p:grpSpPr>
            <p:sp>
              <p:nvSpPr>
                <p:cNvPr id="95288" name="Rectangle 25"/>
                <p:cNvSpPr>
                  <a:spLocks noChangeArrowheads="1"/>
                </p:cNvSpPr>
                <p:nvPr/>
              </p:nvSpPr>
              <p:spPr bwMode="auto">
                <a:xfrm>
                  <a:off x="403" y="499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89" name="Rectangle 26"/>
                <p:cNvSpPr>
                  <a:spLocks noChangeArrowheads="1"/>
                </p:cNvSpPr>
                <p:nvPr/>
              </p:nvSpPr>
              <p:spPr bwMode="auto">
                <a:xfrm>
                  <a:off x="36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6" name="Group 27"/>
              <p:cNvGrpSpPr/>
              <p:nvPr/>
            </p:nvGrpSpPr>
            <p:grpSpPr bwMode="auto">
              <a:xfrm>
                <a:off x="720" y="499"/>
                <a:ext cx="360" cy="499"/>
                <a:chOff x="720" y="499"/>
                <a:chExt cx="360" cy="499"/>
              </a:xfrm>
            </p:grpSpPr>
            <p:sp>
              <p:nvSpPr>
                <p:cNvPr id="95286" name="Rectangle 28"/>
                <p:cNvSpPr>
                  <a:spLocks noChangeArrowheads="1"/>
                </p:cNvSpPr>
                <p:nvPr/>
              </p:nvSpPr>
              <p:spPr bwMode="auto">
                <a:xfrm>
                  <a:off x="763" y="499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5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87" name="Rectangle 29"/>
                <p:cNvSpPr>
                  <a:spLocks noChangeArrowheads="1"/>
                </p:cNvSpPr>
                <p:nvPr/>
              </p:nvSpPr>
              <p:spPr bwMode="auto">
                <a:xfrm>
                  <a:off x="72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7" name="Group 30"/>
              <p:cNvGrpSpPr/>
              <p:nvPr/>
            </p:nvGrpSpPr>
            <p:grpSpPr bwMode="auto">
              <a:xfrm>
                <a:off x="1080" y="499"/>
                <a:ext cx="360" cy="499"/>
                <a:chOff x="1080" y="499"/>
                <a:chExt cx="360" cy="499"/>
              </a:xfrm>
            </p:grpSpPr>
            <p:sp>
              <p:nvSpPr>
                <p:cNvPr id="95284" name="Rectangle 31"/>
                <p:cNvSpPr>
                  <a:spLocks noChangeArrowheads="1"/>
                </p:cNvSpPr>
                <p:nvPr/>
              </p:nvSpPr>
              <p:spPr bwMode="auto">
                <a:xfrm>
                  <a:off x="1123" y="499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85" name="Rectangle 32"/>
                <p:cNvSpPr>
                  <a:spLocks noChangeArrowheads="1"/>
                </p:cNvSpPr>
                <p:nvPr/>
              </p:nvSpPr>
              <p:spPr bwMode="auto">
                <a:xfrm>
                  <a:off x="108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8" name="Group 33"/>
              <p:cNvGrpSpPr/>
              <p:nvPr/>
            </p:nvGrpSpPr>
            <p:grpSpPr bwMode="auto">
              <a:xfrm>
                <a:off x="0" y="998"/>
                <a:ext cx="360" cy="499"/>
                <a:chOff x="0" y="998"/>
                <a:chExt cx="360" cy="499"/>
              </a:xfrm>
            </p:grpSpPr>
            <p:sp>
              <p:nvSpPr>
                <p:cNvPr id="95282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83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9" name="Group 36"/>
              <p:cNvGrpSpPr/>
              <p:nvPr/>
            </p:nvGrpSpPr>
            <p:grpSpPr bwMode="auto">
              <a:xfrm>
                <a:off x="360" y="998"/>
                <a:ext cx="360" cy="499"/>
                <a:chOff x="360" y="998"/>
                <a:chExt cx="360" cy="499"/>
              </a:xfrm>
            </p:grpSpPr>
            <p:sp>
              <p:nvSpPr>
                <p:cNvPr id="95280" name="Rectangle 37"/>
                <p:cNvSpPr>
                  <a:spLocks noChangeArrowheads="1"/>
                </p:cNvSpPr>
                <p:nvPr/>
              </p:nvSpPr>
              <p:spPr bwMode="auto">
                <a:xfrm>
                  <a:off x="403" y="998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81" name="Rectangle 38"/>
                <p:cNvSpPr>
                  <a:spLocks noChangeArrowheads="1"/>
                </p:cNvSpPr>
                <p:nvPr/>
              </p:nvSpPr>
              <p:spPr bwMode="auto">
                <a:xfrm>
                  <a:off x="36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0" name="Group 39"/>
              <p:cNvGrpSpPr/>
              <p:nvPr/>
            </p:nvGrpSpPr>
            <p:grpSpPr bwMode="auto">
              <a:xfrm>
                <a:off x="720" y="998"/>
                <a:ext cx="360" cy="499"/>
                <a:chOff x="720" y="998"/>
                <a:chExt cx="360" cy="499"/>
              </a:xfrm>
            </p:grpSpPr>
            <p:sp>
              <p:nvSpPr>
                <p:cNvPr id="95278" name="Rectangle 40"/>
                <p:cNvSpPr>
                  <a:spLocks noChangeArrowheads="1"/>
                </p:cNvSpPr>
                <p:nvPr/>
              </p:nvSpPr>
              <p:spPr bwMode="auto">
                <a:xfrm>
                  <a:off x="763" y="998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6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79" name="Rectangle 41"/>
                <p:cNvSpPr>
                  <a:spLocks noChangeArrowheads="1"/>
                </p:cNvSpPr>
                <p:nvPr/>
              </p:nvSpPr>
              <p:spPr bwMode="auto">
                <a:xfrm>
                  <a:off x="72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1" name="Group 42"/>
              <p:cNvGrpSpPr/>
              <p:nvPr/>
            </p:nvGrpSpPr>
            <p:grpSpPr bwMode="auto">
              <a:xfrm>
                <a:off x="1080" y="998"/>
                <a:ext cx="360" cy="499"/>
                <a:chOff x="1080" y="998"/>
                <a:chExt cx="360" cy="499"/>
              </a:xfrm>
            </p:grpSpPr>
            <p:sp>
              <p:nvSpPr>
                <p:cNvPr id="95276" name="Rectangle 43"/>
                <p:cNvSpPr>
                  <a:spLocks noChangeArrowheads="1"/>
                </p:cNvSpPr>
                <p:nvPr/>
              </p:nvSpPr>
              <p:spPr bwMode="auto">
                <a:xfrm>
                  <a:off x="1123" y="998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7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77" name="Rectangle 44"/>
                <p:cNvSpPr>
                  <a:spLocks noChangeArrowheads="1"/>
                </p:cNvSpPr>
                <p:nvPr/>
              </p:nvSpPr>
              <p:spPr bwMode="auto">
                <a:xfrm>
                  <a:off x="108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2" name="Group 45"/>
              <p:cNvGrpSpPr/>
              <p:nvPr/>
            </p:nvGrpSpPr>
            <p:grpSpPr bwMode="auto">
              <a:xfrm>
                <a:off x="0" y="1497"/>
                <a:ext cx="360" cy="710"/>
                <a:chOff x="0" y="1497"/>
                <a:chExt cx="360" cy="710"/>
              </a:xfrm>
            </p:grpSpPr>
            <p:sp>
              <p:nvSpPr>
                <p:cNvPr id="95274" name="Rectangle 46"/>
                <p:cNvSpPr>
                  <a:spLocks noChangeArrowheads="1"/>
                </p:cNvSpPr>
                <p:nvPr/>
              </p:nvSpPr>
              <p:spPr bwMode="auto">
                <a:xfrm>
                  <a:off x="43" y="1497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75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3" name="Group 48"/>
              <p:cNvGrpSpPr/>
              <p:nvPr/>
            </p:nvGrpSpPr>
            <p:grpSpPr bwMode="auto">
              <a:xfrm>
                <a:off x="360" y="1497"/>
                <a:ext cx="360" cy="710"/>
                <a:chOff x="360" y="1497"/>
                <a:chExt cx="360" cy="710"/>
              </a:xfrm>
            </p:grpSpPr>
            <p:sp>
              <p:nvSpPr>
                <p:cNvPr id="95272" name="Rectangle 49"/>
                <p:cNvSpPr>
                  <a:spLocks noChangeArrowheads="1"/>
                </p:cNvSpPr>
                <p:nvPr/>
              </p:nvSpPr>
              <p:spPr bwMode="auto">
                <a:xfrm>
                  <a:off x="403" y="1497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73" name="Rectangle 50"/>
                <p:cNvSpPr>
                  <a:spLocks noChangeArrowheads="1"/>
                </p:cNvSpPr>
                <p:nvPr/>
              </p:nvSpPr>
              <p:spPr bwMode="auto">
                <a:xfrm>
                  <a:off x="36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4" name="Group 51"/>
              <p:cNvGrpSpPr/>
              <p:nvPr/>
            </p:nvGrpSpPr>
            <p:grpSpPr bwMode="auto">
              <a:xfrm>
                <a:off x="720" y="1497"/>
                <a:ext cx="360" cy="710"/>
                <a:chOff x="720" y="1497"/>
                <a:chExt cx="360" cy="710"/>
              </a:xfrm>
            </p:grpSpPr>
            <p:sp>
              <p:nvSpPr>
                <p:cNvPr id="95270" name="Rectangle 52"/>
                <p:cNvSpPr>
                  <a:spLocks noChangeArrowheads="1"/>
                </p:cNvSpPr>
                <p:nvPr/>
              </p:nvSpPr>
              <p:spPr bwMode="auto">
                <a:xfrm>
                  <a:off x="763" y="1497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8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71" name="Rectangle 53"/>
                <p:cNvSpPr>
                  <a:spLocks noChangeArrowheads="1"/>
                </p:cNvSpPr>
                <p:nvPr/>
              </p:nvSpPr>
              <p:spPr bwMode="auto">
                <a:xfrm>
                  <a:off x="72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5" name="Group 54"/>
              <p:cNvGrpSpPr/>
              <p:nvPr/>
            </p:nvGrpSpPr>
            <p:grpSpPr bwMode="auto">
              <a:xfrm>
                <a:off x="1080" y="1497"/>
                <a:ext cx="360" cy="710"/>
                <a:chOff x="1080" y="1497"/>
                <a:chExt cx="360" cy="710"/>
              </a:xfrm>
            </p:grpSpPr>
            <p:sp>
              <p:nvSpPr>
                <p:cNvPr id="95268" name="Rectangle 55"/>
                <p:cNvSpPr>
                  <a:spLocks noChangeArrowheads="1"/>
                </p:cNvSpPr>
                <p:nvPr/>
              </p:nvSpPr>
              <p:spPr bwMode="auto">
                <a:xfrm>
                  <a:off x="1123" y="1497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10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69" name="Rectangle 56"/>
                <p:cNvSpPr>
                  <a:spLocks noChangeArrowheads="1"/>
                </p:cNvSpPr>
                <p:nvPr/>
              </p:nvSpPr>
              <p:spPr bwMode="auto">
                <a:xfrm>
                  <a:off x="108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6" name="Group 57"/>
              <p:cNvGrpSpPr/>
              <p:nvPr/>
            </p:nvGrpSpPr>
            <p:grpSpPr bwMode="auto">
              <a:xfrm>
                <a:off x="0" y="2207"/>
                <a:ext cx="360" cy="499"/>
                <a:chOff x="0" y="2207"/>
                <a:chExt cx="360" cy="499"/>
              </a:xfrm>
            </p:grpSpPr>
            <p:sp>
              <p:nvSpPr>
                <p:cNvPr id="95266" name="Rectangle 58"/>
                <p:cNvSpPr>
                  <a:spLocks noChangeArrowheads="1"/>
                </p:cNvSpPr>
                <p:nvPr/>
              </p:nvSpPr>
              <p:spPr bwMode="auto">
                <a:xfrm>
                  <a:off x="43" y="2207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67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7" name="Group 60"/>
              <p:cNvGrpSpPr/>
              <p:nvPr/>
            </p:nvGrpSpPr>
            <p:grpSpPr bwMode="auto">
              <a:xfrm>
                <a:off x="360" y="2207"/>
                <a:ext cx="360" cy="499"/>
                <a:chOff x="360" y="2207"/>
                <a:chExt cx="360" cy="499"/>
              </a:xfrm>
            </p:grpSpPr>
            <p:sp>
              <p:nvSpPr>
                <p:cNvPr id="95264" name="Rectangle 61"/>
                <p:cNvSpPr>
                  <a:spLocks noChangeArrowheads="1"/>
                </p:cNvSpPr>
                <p:nvPr/>
              </p:nvSpPr>
              <p:spPr bwMode="auto">
                <a:xfrm>
                  <a:off x="403" y="2207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65" name="Rectangle 62"/>
                <p:cNvSpPr>
                  <a:spLocks noChangeArrowheads="1"/>
                </p:cNvSpPr>
                <p:nvPr/>
              </p:nvSpPr>
              <p:spPr bwMode="auto">
                <a:xfrm>
                  <a:off x="36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8" name="Group 63"/>
              <p:cNvGrpSpPr/>
              <p:nvPr/>
            </p:nvGrpSpPr>
            <p:grpSpPr bwMode="auto">
              <a:xfrm>
                <a:off x="720" y="2207"/>
                <a:ext cx="360" cy="499"/>
                <a:chOff x="720" y="2207"/>
                <a:chExt cx="360" cy="499"/>
              </a:xfrm>
            </p:grpSpPr>
            <p:sp>
              <p:nvSpPr>
                <p:cNvPr id="95262" name="Rectangle 64"/>
                <p:cNvSpPr>
                  <a:spLocks noChangeArrowheads="1"/>
                </p:cNvSpPr>
                <p:nvPr/>
              </p:nvSpPr>
              <p:spPr bwMode="auto">
                <a:xfrm>
                  <a:off x="763" y="2207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8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63" name="Rectangle 65"/>
                <p:cNvSpPr>
                  <a:spLocks noChangeArrowheads="1"/>
                </p:cNvSpPr>
                <p:nvPr/>
              </p:nvSpPr>
              <p:spPr bwMode="auto">
                <a:xfrm>
                  <a:off x="72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59" name="Group 66"/>
              <p:cNvGrpSpPr/>
              <p:nvPr/>
            </p:nvGrpSpPr>
            <p:grpSpPr bwMode="auto">
              <a:xfrm>
                <a:off x="1080" y="2207"/>
                <a:ext cx="360" cy="499"/>
                <a:chOff x="1080" y="2207"/>
                <a:chExt cx="360" cy="499"/>
              </a:xfrm>
            </p:grpSpPr>
            <p:sp>
              <p:nvSpPr>
                <p:cNvPr id="95260" name="Rectangle 67"/>
                <p:cNvSpPr>
                  <a:spLocks noChangeArrowheads="1"/>
                </p:cNvSpPr>
                <p:nvPr/>
              </p:nvSpPr>
              <p:spPr bwMode="auto">
                <a:xfrm>
                  <a:off x="1123" y="2207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5261" name="Rectangle 68"/>
                <p:cNvSpPr>
                  <a:spLocks noChangeArrowheads="1"/>
                </p:cNvSpPr>
                <p:nvPr/>
              </p:nvSpPr>
              <p:spPr bwMode="auto">
                <a:xfrm>
                  <a:off x="108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5239" name="Rectangle 69"/>
            <p:cNvSpPr>
              <a:spLocks noChangeArrowheads="1"/>
            </p:cNvSpPr>
            <p:nvPr/>
          </p:nvSpPr>
          <p:spPr bwMode="auto">
            <a:xfrm>
              <a:off x="-3" y="-3"/>
              <a:ext cx="1446" cy="271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FB8821-340C-4913-8E41-E9DFFBA989E1}"/>
              </a:ext>
            </a:extLst>
          </p:cNvPr>
          <p:cNvSpPr txBox="1"/>
          <p:nvPr/>
        </p:nvSpPr>
        <p:spPr>
          <a:xfrm>
            <a:off x="4330504" y="4008460"/>
            <a:ext cx="4546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409BB"/>
                </a:solidFill>
              </a:rPr>
              <a:t>注：</a:t>
            </a:r>
            <a:r>
              <a:rPr lang="en-US" altLang="zh-CN" sz="2000" b="1">
                <a:solidFill>
                  <a:srgbClr val="0409BB"/>
                </a:solidFill>
              </a:rPr>
              <a:t>R</a:t>
            </a:r>
            <a:r>
              <a:rPr lang="zh-CN" altLang="en-US" sz="2000" b="1">
                <a:solidFill>
                  <a:srgbClr val="0409BB"/>
                </a:solidFill>
              </a:rPr>
              <a:t>和</a:t>
            </a:r>
            <a:r>
              <a:rPr lang="en-US" altLang="zh-CN" sz="2000" b="1">
                <a:solidFill>
                  <a:srgbClr val="0409BB"/>
                </a:solidFill>
              </a:rPr>
              <a:t>S</a:t>
            </a:r>
            <a:r>
              <a:rPr lang="zh-CN" altLang="en-US" sz="2000" b="1">
                <a:solidFill>
                  <a:srgbClr val="0409BB"/>
                </a:solidFill>
              </a:rPr>
              <a:t>连接时</a:t>
            </a:r>
            <a:endParaRPr lang="en-US" altLang="zh-CN" sz="2000" b="1">
              <a:solidFill>
                <a:srgbClr val="0409BB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b="1">
                <a:solidFill>
                  <a:srgbClr val="0409BB"/>
                </a:solidFill>
              </a:rPr>
              <a:t>R</a:t>
            </a:r>
            <a:r>
              <a:rPr lang="zh-CN" altLang="en-US" sz="2000" b="1">
                <a:solidFill>
                  <a:srgbClr val="0409BB"/>
                </a:solidFill>
              </a:rPr>
              <a:t>中最后一个元组不满足连接条件，因此未被保留在结果关系中。</a:t>
            </a:r>
            <a:endParaRPr lang="en-US" altLang="zh-CN" sz="2000" b="1">
              <a:solidFill>
                <a:srgbClr val="0409BB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>
                <a:solidFill>
                  <a:srgbClr val="0409BB"/>
                </a:solidFill>
              </a:rPr>
              <a:t>同样，</a:t>
            </a:r>
            <a:r>
              <a:rPr lang="en-US" altLang="zh-CN" sz="2000" b="1">
                <a:solidFill>
                  <a:srgbClr val="0409BB"/>
                </a:solidFill>
              </a:rPr>
              <a:t>S</a:t>
            </a:r>
            <a:r>
              <a:rPr lang="zh-CN" altLang="en-US" sz="2000" b="1">
                <a:solidFill>
                  <a:srgbClr val="0409BB"/>
                </a:solidFill>
              </a:rPr>
              <a:t>中最后一个元组不在结果关系中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8C4BA3-1BBD-4E3F-9115-2E1A9B8D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18" y="305139"/>
            <a:ext cx="43624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683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Group 6"/>
          <p:cNvGrpSpPr/>
          <p:nvPr/>
        </p:nvGrpSpPr>
        <p:grpSpPr bwMode="auto">
          <a:xfrm>
            <a:off x="185738" y="1344613"/>
            <a:ext cx="681037" cy="644525"/>
            <a:chOff x="0" y="0"/>
            <a:chExt cx="360" cy="499"/>
          </a:xfrm>
        </p:grpSpPr>
        <p:sp>
          <p:nvSpPr>
            <p:cNvPr id="97521" name="Rectangle 7"/>
            <p:cNvSpPr>
              <a:spLocks noChangeArrowheads="1"/>
            </p:cNvSpPr>
            <p:nvPr/>
          </p:nvSpPr>
          <p:spPr bwMode="auto">
            <a:xfrm>
              <a:off x="43" y="0"/>
              <a:ext cx="274" cy="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 i="1">
                  <a:latin typeface="Times New Roman" panose="02020603050405020304" charset="0"/>
                </a:rPr>
                <a:t>A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522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360" cy="49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83" name="Group 9"/>
          <p:cNvGrpSpPr/>
          <p:nvPr/>
        </p:nvGrpSpPr>
        <p:grpSpPr bwMode="auto">
          <a:xfrm>
            <a:off x="866775" y="1344613"/>
            <a:ext cx="681038" cy="644525"/>
            <a:chOff x="360" y="0"/>
            <a:chExt cx="360" cy="499"/>
          </a:xfrm>
        </p:grpSpPr>
        <p:sp>
          <p:nvSpPr>
            <p:cNvPr id="97519" name="Rectangle 10"/>
            <p:cNvSpPr>
              <a:spLocks noChangeArrowheads="1"/>
            </p:cNvSpPr>
            <p:nvPr/>
          </p:nvSpPr>
          <p:spPr bwMode="auto">
            <a:xfrm>
              <a:off x="403" y="0"/>
              <a:ext cx="274" cy="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 i="1">
                  <a:latin typeface="Times New Roman" panose="02020603050405020304" charset="0"/>
                </a:rPr>
                <a:t>B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520" name="Rectangle 11"/>
            <p:cNvSpPr>
              <a:spLocks noChangeArrowheads="1"/>
            </p:cNvSpPr>
            <p:nvPr/>
          </p:nvSpPr>
          <p:spPr bwMode="auto">
            <a:xfrm>
              <a:off x="360" y="0"/>
              <a:ext cx="360" cy="49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84" name="Group 12"/>
          <p:cNvGrpSpPr/>
          <p:nvPr/>
        </p:nvGrpSpPr>
        <p:grpSpPr bwMode="auto">
          <a:xfrm>
            <a:off x="1547813" y="1344613"/>
            <a:ext cx="681037" cy="644525"/>
            <a:chOff x="720" y="0"/>
            <a:chExt cx="360" cy="499"/>
          </a:xfrm>
        </p:grpSpPr>
        <p:sp>
          <p:nvSpPr>
            <p:cNvPr id="97517" name="Rectangle 13"/>
            <p:cNvSpPr>
              <a:spLocks noChangeArrowheads="1"/>
            </p:cNvSpPr>
            <p:nvPr/>
          </p:nvSpPr>
          <p:spPr bwMode="auto">
            <a:xfrm>
              <a:off x="763" y="0"/>
              <a:ext cx="274" cy="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 i="1">
                  <a:latin typeface="Times New Roman" panose="02020603050405020304" charset="0"/>
                </a:rPr>
                <a:t>C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518" name="Rectangle 14"/>
            <p:cNvSpPr>
              <a:spLocks noChangeArrowheads="1"/>
            </p:cNvSpPr>
            <p:nvPr/>
          </p:nvSpPr>
          <p:spPr bwMode="auto">
            <a:xfrm>
              <a:off x="720" y="0"/>
              <a:ext cx="360" cy="49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85" name="Group 15"/>
          <p:cNvGrpSpPr/>
          <p:nvPr/>
        </p:nvGrpSpPr>
        <p:grpSpPr bwMode="auto">
          <a:xfrm>
            <a:off x="2228850" y="1344613"/>
            <a:ext cx="681038" cy="644525"/>
            <a:chOff x="1080" y="0"/>
            <a:chExt cx="360" cy="499"/>
          </a:xfrm>
        </p:grpSpPr>
        <p:sp>
          <p:nvSpPr>
            <p:cNvPr id="97515" name="Rectangle 16"/>
            <p:cNvSpPr>
              <a:spLocks noChangeArrowheads="1"/>
            </p:cNvSpPr>
            <p:nvPr/>
          </p:nvSpPr>
          <p:spPr bwMode="auto">
            <a:xfrm>
              <a:off x="1123" y="0"/>
              <a:ext cx="274" cy="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 i="1">
                  <a:latin typeface="Times New Roman" panose="02020603050405020304" charset="0"/>
                </a:rPr>
                <a:t>E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516" name="Rectangle 17"/>
            <p:cNvSpPr>
              <a:spLocks noChangeArrowheads="1"/>
            </p:cNvSpPr>
            <p:nvPr/>
          </p:nvSpPr>
          <p:spPr bwMode="auto">
            <a:xfrm>
              <a:off x="1080" y="0"/>
              <a:ext cx="360" cy="49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86" name="Group 18"/>
          <p:cNvGrpSpPr/>
          <p:nvPr/>
        </p:nvGrpSpPr>
        <p:grpSpPr bwMode="auto">
          <a:xfrm>
            <a:off x="185738" y="1989138"/>
            <a:ext cx="681037" cy="646112"/>
            <a:chOff x="0" y="499"/>
            <a:chExt cx="360" cy="499"/>
          </a:xfrm>
        </p:grpSpPr>
        <p:sp>
          <p:nvSpPr>
            <p:cNvPr id="97513" name="Rectangle 19"/>
            <p:cNvSpPr>
              <a:spLocks noChangeArrowheads="1"/>
            </p:cNvSpPr>
            <p:nvPr/>
          </p:nvSpPr>
          <p:spPr bwMode="auto">
            <a:xfrm>
              <a:off x="43" y="499"/>
              <a:ext cx="274" cy="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 i="1">
                  <a:latin typeface="Times New Roman" panose="02020603050405020304" charset="0"/>
                </a:rPr>
                <a:t>a</a:t>
              </a:r>
              <a:r>
                <a:rPr kumimoji="1" lang="en-US" altLang="zh-CN" sz="2200" b="1" baseline="-30000">
                  <a:latin typeface="Times New Roman" panose="02020603050405020304" charset="0"/>
                </a:rPr>
                <a:t>1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514" name="Rectangle 20"/>
            <p:cNvSpPr>
              <a:spLocks noChangeArrowheads="1"/>
            </p:cNvSpPr>
            <p:nvPr/>
          </p:nvSpPr>
          <p:spPr bwMode="auto">
            <a:xfrm>
              <a:off x="0" y="499"/>
              <a:ext cx="360" cy="49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87" name="Group 21"/>
          <p:cNvGrpSpPr/>
          <p:nvPr/>
        </p:nvGrpSpPr>
        <p:grpSpPr bwMode="auto">
          <a:xfrm>
            <a:off x="866775" y="1989138"/>
            <a:ext cx="681038" cy="646112"/>
            <a:chOff x="360" y="499"/>
            <a:chExt cx="360" cy="499"/>
          </a:xfrm>
        </p:grpSpPr>
        <p:sp>
          <p:nvSpPr>
            <p:cNvPr id="97511" name="Rectangle 22"/>
            <p:cNvSpPr>
              <a:spLocks noChangeArrowheads="1"/>
            </p:cNvSpPr>
            <p:nvPr/>
          </p:nvSpPr>
          <p:spPr bwMode="auto">
            <a:xfrm>
              <a:off x="403" y="499"/>
              <a:ext cx="274" cy="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 i="1">
                  <a:latin typeface="Times New Roman" panose="02020603050405020304" charset="0"/>
                </a:rPr>
                <a:t>b</a:t>
              </a:r>
              <a:r>
                <a:rPr kumimoji="1" lang="en-US" altLang="zh-CN" sz="2200" b="1" baseline="-30000">
                  <a:latin typeface="Times New Roman" panose="02020603050405020304" charset="0"/>
                </a:rPr>
                <a:t>1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512" name="Rectangle 23"/>
            <p:cNvSpPr>
              <a:spLocks noChangeArrowheads="1"/>
            </p:cNvSpPr>
            <p:nvPr/>
          </p:nvSpPr>
          <p:spPr bwMode="auto">
            <a:xfrm>
              <a:off x="360" y="499"/>
              <a:ext cx="360" cy="49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88" name="Group 24"/>
          <p:cNvGrpSpPr/>
          <p:nvPr/>
        </p:nvGrpSpPr>
        <p:grpSpPr bwMode="auto">
          <a:xfrm>
            <a:off x="1547813" y="1989138"/>
            <a:ext cx="681037" cy="646112"/>
            <a:chOff x="720" y="499"/>
            <a:chExt cx="360" cy="499"/>
          </a:xfrm>
        </p:grpSpPr>
        <p:sp>
          <p:nvSpPr>
            <p:cNvPr id="97509" name="Rectangle 25"/>
            <p:cNvSpPr>
              <a:spLocks noChangeArrowheads="1"/>
            </p:cNvSpPr>
            <p:nvPr/>
          </p:nvSpPr>
          <p:spPr bwMode="auto">
            <a:xfrm>
              <a:off x="763" y="499"/>
              <a:ext cx="274" cy="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>
                  <a:latin typeface="Times New Roman" panose="02020603050405020304" charset="0"/>
                </a:rPr>
                <a:t>5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510" name="Rectangle 26"/>
            <p:cNvSpPr>
              <a:spLocks noChangeArrowheads="1"/>
            </p:cNvSpPr>
            <p:nvPr/>
          </p:nvSpPr>
          <p:spPr bwMode="auto">
            <a:xfrm>
              <a:off x="720" y="499"/>
              <a:ext cx="360" cy="49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89" name="Group 27"/>
          <p:cNvGrpSpPr/>
          <p:nvPr/>
        </p:nvGrpSpPr>
        <p:grpSpPr bwMode="auto">
          <a:xfrm>
            <a:off x="2228850" y="1989138"/>
            <a:ext cx="681038" cy="646112"/>
            <a:chOff x="1080" y="499"/>
            <a:chExt cx="360" cy="499"/>
          </a:xfrm>
        </p:grpSpPr>
        <p:sp>
          <p:nvSpPr>
            <p:cNvPr id="97507" name="Rectangle 28"/>
            <p:cNvSpPr>
              <a:spLocks noChangeArrowheads="1"/>
            </p:cNvSpPr>
            <p:nvPr/>
          </p:nvSpPr>
          <p:spPr bwMode="auto">
            <a:xfrm>
              <a:off x="1123" y="499"/>
              <a:ext cx="274" cy="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>
                  <a:latin typeface="Times New Roman" panose="02020603050405020304" charset="0"/>
                </a:rPr>
                <a:t>3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508" name="Rectangle 29"/>
            <p:cNvSpPr>
              <a:spLocks noChangeArrowheads="1"/>
            </p:cNvSpPr>
            <p:nvPr/>
          </p:nvSpPr>
          <p:spPr bwMode="auto">
            <a:xfrm>
              <a:off x="1080" y="499"/>
              <a:ext cx="360" cy="49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90" name="Group 30"/>
          <p:cNvGrpSpPr/>
          <p:nvPr/>
        </p:nvGrpSpPr>
        <p:grpSpPr bwMode="auto">
          <a:xfrm>
            <a:off x="185738" y="2635250"/>
            <a:ext cx="681037" cy="644525"/>
            <a:chOff x="0" y="998"/>
            <a:chExt cx="360" cy="499"/>
          </a:xfrm>
        </p:grpSpPr>
        <p:sp>
          <p:nvSpPr>
            <p:cNvPr id="97505" name="Rectangle 31"/>
            <p:cNvSpPr>
              <a:spLocks noChangeArrowheads="1"/>
            </p:cNvSpPr>
            <p:nvPr/>
          </p:nvSpPr>
          <p:spPr bwMode="auto">
            <a:xfrm>
              <a:off x="43" y="998"/>
              <a:ext cx="274" cy="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 i="1">
                  <a:latin typeface="Times New Roman" panose="02020603050405020304" charset="0"/>
                </a:rPr>
                <a:t>a</a:t>
              </a:r>
              <a:r>
                <a:rPr kumimoji="1" lang="en-US" altLang="zh-CN" sz="2200" b="1" baseline="-30000">
                  <a:latin typeface="Times New Roman" panose="02020603050405020304" charset="0"/>
                </a:rPr>
                <a:t>1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506" name="Rectangle 32"/>
            <p:cNvSpPr>
              <a:spLocks noChangeArrowheads="1"/>
            </p:cNvSpPr>
            <p:nvPr/>
          </p:nvSpPr>
          <p:spPr bwMode="auto">
            <a:xfrm>
              <a:off x="0" y="998"/>
              <a:ext cx="360" cy="49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91" name="Group 33"/>
          <p:cNvGrpSpPr/>
          <p:nvPr/>
        </p:nvGrpSpPr>
        <p:grpSpPr bwMode="auto">
          <a:xfrm>
            <a:off x="866775" y="2635250"/>
            <a:ext cx="681038" cy="644525"/>
            <a:chOff x="360" y="998"/>
            <a:chExt cx="360" cy="499"/>
          </a:xfrm>
        </p:grpSpPr>
        <p:sp>
          <p:nvSpPr>
            <p:cNvPr id="97503" name="Rectangle 34"/>
            <p:cNvSpPr>
              <a:spLocks noChangeArrowheads="1"/>
            </p:cNvSpPr>
            <p:nvPr/>
          </p:nvSpPr>
          <p:spPr bwMode="auto">
            <a:xfrm>
              <a:off x="403" y="998"/>
              <a:ext cx="274" cy="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 i="1">
                  <a:latin typeface="Times New Roman" panose="02020603050405020304" charset="0"/>
                </a:rPr>
                <a:t>b</a:t>
              </a:r>
              <a:r>
                <a:rPr kumimoji="1" lang="en-US" altLang="zh-CN" sz="2200" b="1" baseline="-30000">
                  <a:latin typeface="Times New Roman" panose="02020603050405020304" charset="0"/>
                </a:rPr>
                <a:t>2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504" name="Rectangle 35"/>
            <p:cNvSpPr>
              <a:spLocks noChangeArrowheads="1"/>
            </p:cNvSpPr>
            <p:nvPr/>
          </p:nvSpPr>
          <p:spPr bwMode="auto">
            <a:xfrm>
              <a:off x="360" y="998"/>
              <a:ext cx="360" cy="49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92" name="Group 36"/>
          <p:cNvGrpSpPr/>
          <p:nvPr/>
        </p:nvGrpSpPr>
        <p:grpSpPr bwMode="auto">
          <a:xfrm>
            <a:off x="1547813" y="2635250"/>
            <a:ext cx="681037" cy="644525"/>
            <a:chOff x="720" y="998"/>
            <a:chExt cx="360" cy="499"/>
          </a:xfrm>
        </p:grpSpPr>
        <p:sp>
          <p:nvSpPr>
            <p:cNvPr id="97501" name="Rectangle 37"/>
            <p:cNvSpPr>
              <a:spLocks noChangeArrowheads="1"/>
            </p:cNvSpPr>
            <p:nvPr/>
          </p:nvSpPr>
          <p:spPr bwMode="auto">
            <a:xfrm>
              <a:off x="763" y="998"/>
              <a:ext cx="274" cy="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>
                  <a:latin typeface="Times New Roman" panose="02020603050405020304" charset="0"/>
                </a:rPr>
                <a:t>6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502" name="Rectangle 38"/>
            <p:cNvSpPr>
              <a:spLocks noChangeArrowheads="1"/>
            </p:cNvSpPr>
            <p:nvPr/>
          </p:nvSpPr>
          <p:spPr bwMode="auto">
            <a:xfrm>
              <a:off x="720" y="998"/>
              <a:ext cx="360" cy="49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93" name="Group 39"/>
          <p:cNvGrpSpPr/>
          <p:nvPr/>
        </p:nvGrpSpPr>
        <p:grpSpPr bwMode="auto">
          <a:xfrm>
            <a:off x="2228850" y="2635250"/>
            <a:ext cx="681038" cy="644525"/>
            <a:chOff x="1080" y="998"/>
            <a:chExt cx="360" cy="499"/>
          </a:xfrm>
        </p:grpSpPr>
        <p:sp>
          <p:nvSpPr>
            <p:cNvPr id="97499" name="Rectangle 40"/>
            <p:cNvSpPr>
              <a:spLocks noChangeArrowheads="1"/>
            </p:cNvSpPr>
            <p:nvPr/>
          </p:nvSpPr>
          <p:spPr bwMode="auto">
            <a:xfrm>
              <a:off x="1123" y="998"/>
              <a:ext cx="274" cy="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>
                  <a:latin typeface="Times New Roman" panose="02020603050405020304" charset="0"/>
                </a:rPr>
                <a:t>7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500" name="Rectangle 41"/>
            <p:cNvSpPr>
              <a:spLocks noChangeArrowheads="1"/>
            </p:cNvSpPr>
            <p:nvPr/>
          </p:nvSpPr>
          <p:spPr bwMode="auto">
            <a:xfrm>
              <a:off x="1080" y="998"/>
              <a:ext cx="360" cy="49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94" name="Group 42"/>
          <p:cNvGrpSpPr/>
          <p:nvPr/>
        </p:nvGrpSpPr>
        <p:grpSpPr bwMode="auto">
          <a:xfrm>
            <a:off x="185738" y="3279775"/>
            <a:ext cx="681037" cy="919163"/>
            <a:chOff x="0" y="1497"/>
            <a:chExt cx="360" cy="710"/>
          </a:xfrm>
        </p:grpSpPr>
        <p:sp>
          <p:nvSpPr>
            <p:cNvPr id="97497" name="Rectangle 43"/>
            <p:cNvSpPr>
              <a:spLocks noChangeArrowheads="1"/>
            </p:cNvSpPr>
            <p:nvPr/>
          </p:nvSpPr>
          <p:spPr bwMode="auto">
            <a:xfrm>
              <a:off x="43" y="1497"/>
              <a:ext cx="274" cy="7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 i="1">
                  <a:latin typeface="Times New Roman" panose="02020603050405020304" charset="0"/>
                </a:rPr>
                <a:t>a</a:t>
              </a:r>
              <a:r>
                <a:rPr kumimoji="1" lang="en-US" altLang="zh-CN" sz="2200" b="1" baseline="-30000">
                  <a:latin typeface="Times New Roman" panose="02020603050405020304" charset="0"/>
                </a:rPr>
                <a:t>2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498" name="Rectangle 44"/>
            <p:cNvSpPr>
              <a:spLocks noChangeArrowheads="1"/>
            </p:cNvSpPr>
            <p:nvPr/>
          </p:nvSpPr>
          <p:spPr bwMode="auto">
            <a:xfrm>
              <a:off x="0" y="1497"/>
              <a:ext cx="360" cy="71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95" name="Group 45"/>
          <p:cNvGrpSpPr/>
          <p:nvPr/>
        </p:nvGrpSpPr>
        <p:grpSpPr bwMode="auto">
          <a:xfrm>
            <a:off x="866775" y="3279775"/>
            <a:ext cx="681038" cy="919163"/>
            <a:chOff x="360" y="1497"/>
            <a:chExt cx="360" cy="710"/>
          </a:xfrm>
        </p:grpSpPr>
        <p:sp>
          <p:nvSpPr>
            <p:cNvPr id="97495" name="Rectangle 46"/>
            <p:cNvSpPr>
              <a:spLocks noChangeArrowheads="1"/>
            </p:cNvSpPr>
            <p:nvPr/>
          </p:nvSpPr>
          <p:spPr bwMode="auto">
            <a:xfrm>
              <a:off x="403" y="1497"/>
              <a:ext cx="274" cy="7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 i="1">
                  <a:latin typeface="Times New Roman" panose="02020603050405020304" charset="0"/>
                </a:rPr>
                <a:t>b</a:t>
              </a:r>
              <a:r>
                <a:rPr kumimoji="1" lang="en-US" altLang="zh-CN" sz="2200" b="1" baseline="-30000">
                  <a:latin typeface="Times New Roman" panose="02020603050405020304" charset="0"/>
                </a:rPr>
                <a:t>3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496" name="Rectangle 47"/>
            <p:cNvSpPr>
              <a:spLocks noChangeArrowheads="1"/>
            </p:cNvSpPr>
            <p:nvPr/>
          </p:nvSpPr>
          <p:spPr bwMode="auto">
            <a:xfrm>
              <a:off x="360" y="1497"/>
              <a:ext cx="360" cy="71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96" name="Group 48"/>
          <p:cNvGrpSpPr/>
          <p:nvPr/>
        </p:nvGrpSpPr>
        <p:grpSpPr bwMode="auto">
          <a:xfrm>
            <a:off x="1547813" y="3279775"/>
            <a:ext cx="681037" cy="919163"/>
            <a:chOff x="720" y="1497"/>
            <a:chExt cx="360" cy="710"/>
          </a:xfrm>
        </p:grpSpPr>
        <p:sp>
          <p:nvSpPr>
            <p:cNvPr id="97493" name="Rectangle 49"/>
            <p:cNvSpPr>
              <a:spLocks noChangeArrowheads="1"/>
            </p:cNvSpPr>
            <p:nvPr/>
          </p:nvSpPr>
          <p:spPr bwMode="auto">
            <a:xfrm>
              <a:off x="763" y="1497"/>
              <a:ext cx="274" cy="7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>
                  <a:latin typeface="Times New Roman" panose="02020603050405020304" charset="0"/>
                </a:rPr>
                <a:t>8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494" name="Rectangle 50"/>
            <p:cNvSpPr>
              <a:spLocks noChangeArrowheads="1"/>
            </p:cNvSpPr>
            <p:nvPr/>
          </p:nvSpPr>
          <p:spPr bwMode="auto">
            <a:xfrm>
              <a:off x="720" y="1497"/>
              <a:ext cx="360" cy="71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97" name="Group 51"/>
          <p:cNvGrpSpPr/>
          <p:nvPr/>
        </p:nvGrpSpPr>
        <p:grpSpPr bwMode="auto">
          <a:xfrm>
            <a:off x="2228850" y="3279775"/>
            <a:ext cx="681038" cy="919163"/>
            <a:chOff x="1080" y="1497"/>
            <a:chExt cx="360" cy="710"/>
          </a:xfrm>
        </p:grpSpPr>
        <p:sp>
          <p:nvSpPr>
            <p:cNvPr id="97491" name="Rectangle 52"/>
            <p:cNvSpPr>
              <a:spLocks noChangeArrowheads="1"/>
            </p:cNvSpPr>
            <p:nvPr/>
          </p:nvSpPr>
          <p:spPr bwMode="auto">
            <a:xfrm>
              <a:off x="1123" y="1497"/>
              <a:ext cx="274" cy="7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>
                  <a:latin typeface="Times New Roman" panose="02020603050405020304" charset="0"/>
                </a:rPr>
                <a:t>10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492" name="Rectangle 53"/>
            <p:cNvSpPr>
              <a:spLocks noChangeArrowheads="1"/>
            </p:cNvSpPr>
            <p:nvPr/>
          </p:nvSpPr>
          <p:spPr bwMode="auto">
            <a:xfrm>
              <a:off x="1080" y="1497"/>
              <a:ext cx="360" cy="71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98" name="Group 54"/>
          <p:cNvGrpSpPr/>
          <p:nvPr/>
        </p:nvGrpSpPr>
        <p:grpSpPr bwMode="auto">
          <a:xfrm>
            <a:off x="185738" y="4198938"/>
            <a:ext cx="681037" cy="644525"/>
            <a:chOff x="0" y="2207"/>
            <a:chExt cx="360" cy="499"/>
          </a:xfrm>
        </p:grpSpPr>
        <p:sp>
          <p:nvSpPr>
            <p:cNvPr id="97489" name="Rectangle 55"/>
            <p:cNvSpPr>
              <a:spLocks noChangeArrowheads="1"/>
            </p:cNvSpPr>
            <p:nvPr/>
          </p:nvSpPr>
          <p:spPr bwMode="auto">
            <a:xfrm>
              <a:off x="43" y="2207"/>
              <a:ext cx="274" cy="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 i="1">
                  <a:latin typeface="Times New Roman" panose="02020603050405020304" charset="0"/>
                </a:rPr>
                <a:t>a</a:t>
              </a:r>
              <a:r>
                <a:rPr kumimoji="1" lang="en-US" altLang="zh-CN" sz="2200" b="1" baseline="-30000">
                  <a:latin typeface="Times New Roman" panose="02020603050405020304" charset="0"/>
                </a:rPr>
                <a:t>2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490" name="Rectangle 56"/>
            <p:cNvSpPr>
              <a:spLocks noChangeArrowheads="1"/>
            </p:cNvSpPr>
            <p:nvPr/>
          </p:nvSpPr>
          <p:spPr bwMode="auto">
            <a:xfrm>
              <a:off x="0" y="2207"/>
              <a:ext cx="360" cy="49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299" name="Group 57"/>
          <p:cNvGrpSpPr/>
          <p:nvPr/>
        </p:nvGrpSpPr>
        <p:grpSpPr bwMode="auto">
          <a:xfrm>
            <a:off x="866775" y="4198938"/>
            <a:ext cx="681038" cy="644525"/>
            <a:chOff x="360" y="2207"/>
            <a:chExt cx="360" cy="499"/>
          </a:xfrm>
        </p:grpSpPr>
        <p:sp>
          <p:nvSpPr>
            <p:cNvPr id="97487" name="Rectangle 58"/>
            <p:cNvSpPr>
              <a:spLocks noChangeArrowheads="1"/>
            </p:cNvSpPr>
            <p:nvPr/>
          </p:nvSpPr>
          <p:spPr bwMode="auto">
            <a:xfrm>
              <a:off x="403" y="2207"/>
              <a:ext cx="274" cy="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 i="1">
                  <a:latin typeface="Times New Roman" panose="02020603050405020304" charset="0"/>
                </a:rPr>
                <a:t>b</a:t>
              </a:r>
              <a:r>
                <a:rPr kumimoji="1" lang="en-US" altLang="zh-CN" sz="2200" b="1" baseline="-30000">
                  <a:latin typeface="Times New Roman" panose="02020603050405020304" charset="0"/>
                </a:rPr>
                <a:t>3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488" name="Rectangle 59"/>
            <p:cNvSpPr>
              <a:spLocks noChangeArrowheads="1"/>
            </p:cNvSpPr>
            <p:nvPr/>
          </p:nvSpPr>
          <p:spPr bwMode="auto">
            <a:xfrm>
              <a:off x="360" y="2207"/>
              <a:ext cx="360" cy="49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300" name="Group 60"/>
          <p:cNvGrpSpPr/>
          <p:nvPr/>
        </p:nvGrpSpPr>
        <p:grpSpPr bwMode="auto">
          <a:xfrm>
            <a:off x="1547813" y="4198938"/>
            <a:ext cx="681037" cy="644525"/>
            <a:chOff x="720" y="2207"/>
            <a:chExt cx="360" cy="499"/>
          </a:xfrm>
        </p:grpSpPr>
        <p:sp>
          <p:nvSpPr>
            <p:cNvPr id="97485" name="Rectangle 61"/>
            <p:cNvSpPr>
              <a:spLocks noChangeArrowheads="1"/>
            </p:cNvSpPr>
            <p:nvPr/>
          </p:nvSpPr>
          <p:spPr bwMode="auto">
            <a:xfrm>
              <a:off x="763" y="2207"/>
              <a:ext cx="274" cy="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>
                  <a:latin typeface="Times New Roman" panose="02020603050405020304" charset="0"/>
                </a:rPr>
                <a:t>8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486" name="Rectangle 62"/>
            <p:cNvSpPr>
              <a:spLocks noChangeArrowheads="1"/>
            </p:cNvSpPr>
            <p:nvPr/>
          </p:nvSpPr>
          <p:spPr bwMode="auto">
            <a:xfrm>
              <a:off x="720" y="2207"/>
              <a:ext cx="360" cy="49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301" name="Group 63"/>
          <p:cNvGrpSpPr/>
          <p:nvPr/>
        </p:nvGrpSpPr>
        <p:grpSpPr bwMode="auto">
          <a:xfrm>
            <a:off x="2228850" y="4198938"/>
            <a:ext cx="681038" cy="644525"/>
            <a:chOff x="1080" y="2207"/>
            <a:chExt cx="360" cy="499"/>
          </a:xfrm>
        </p:grpSpPr>
        <p:sp>
          <p:nvSpPr>
            <p:cNvPr id="97483" name="Rectangle 64"/>
            <p:cNvSpPr>
              <a:spLocks noChangeArrowheads="1"/>
            </p:cNvSpPr>
            <p:nvPr/>
          </p:nvSpPr>
          <p:spPr bwMode="auto">
            <a:xfrm>
              <a:off x="1123" y="2207"/>
              <a:ext cx="274" cy="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>
                  <a:latin typeface="Times New Roman" panose="02020603050405020304" charset="0"/>
                </a:rPr>
                <a:t>2</a:t>
              </a:r>
              <a:endParaRPr kumimoji="1" lang="en-US" altLang="zh-CN" sz="1000">
                <a:latin typeface="Times New Roman" panose="02020603050405020304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97484" name="Rectangle 65"/>
            <p:cNvSpPr>
              <a:spLocks noChangeArrowheads="1"/>
            </p:cNvSpPr>
            <p:nvPr/>
          </p:nvSpPr>
          <p:spPr bwMode="auto">
            <a:xfrm>
              <a:off x="1080" y="2207"/>
              <a:ext cx="360" cy="49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97302" name="Rectangle 66"/>
          <p:cNvSpPr>
            <a:spLocks noChangeArrowheads="1"/>
          </p:cNvSpPr>
          <p:nvPr/>
        </p:nvSpPr>
        <p:spPr bwMode="auto">
          <a:xfrm>
            <a:off x="179388" y="1341438"/>
            <a:ext cx="2736850" cy="3505200"/>
          </a:xfrm>
          <a:prstGeom prst="rect">
            <a:avLst/>
          </a:prstGeom>
          <a:noFill/>
          <a:ln w="11112">
            <a:solidFill>
              <a:srgbClr val="A0A0A0"/>
            </a:solidFill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22" name="Group 130"/>
          <p:cNvGrpSpPr/>
          <p:nvPr/>
        </p:nvGrpSpPr>
        <p:grpSpPr bwMode="auto">
          <a:xfrm>
            <a:off x="3203575" y="1341438"/>
            <a:ext cx="2736850" cy="3505200"/>
            <a:chOff x="-3" y="-3"/>
            <a:chExt cx="1446" cy="2712"/>
          </a:xfrm>
        </p:grpSpPr>
        <p:grpSp>
          <p:nvGrpSpPr>
            <p:cNvPr id="97421" name="Group 131"/>
            <p:cNvGrpSpPr/>
            <p:nvPr/>
          </p:nvGrpSpPr>
          <p:grpSpPr bwMode="auto">
            <a:xfrm>
              <a:off x="0" y="0"/>
              <a:ext cx="1440" cy="2706"/>
              <a:chOff x="0" y="0"/>
              <a:chExt cx="1440" cy="2706"/>
            </a:xfrm>
          </p:grpSpPr>
          <p:grpSp>
            <p:nvGrpSpPr>
              <p:cNvPr id="97423" name="Group 132"/>
              <p:cNvGrpSpPr/>
              <p:nvPr/>
            </p:nvGrpSpPr>
            <p:grpSpPr bwMode="auto">
              <a:xfrm>
                <a:off x="0" y="0"/>
                <a:ext cx="360" cy="499"/>
                <a:chOff x="0" y="0"/>
                <a:chExt cx="360" cy="499"/>
              </a:xfrm>
            </p:grpSpPr>
            <p:sp>
              <p:nvSpPr>
                <p:cNvPr id="97481" name="Rectangle 13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82" name="Rectangle 1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24" name="Group 135"/>
              <p:cNvGrpSpPr/>
              <p:nvPr/>
            </p:nvGrpSpPr>
            <p:grpSpPr bwMode="auto">
              <a:xfrm>
                <a:off x="360" y="0"/>
                <a:ext cx="360" cy="499"/>
                <a:chOff x="360" y="0"/>
                <a:chExt cx="360" cy="499"/>
              </a:xfrm>
            </p:grpSpPr>
            <p:sp>
              <p:nvSpPr>
                <p:cNvPr id="97479" name="Rectangle 136"/>
                <p:cNvSpPr>
                  <a:spLocks noChangeArrowheads="1"/>
                </p:cNvSpPr>
                <p:nvPr/>
              </p:nvSpPr>
              <p:spPr bwMode="auto">
                <a:xfrm>
                  <a:off x="40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80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25" name="Group 138"/>
              <p:cNvGrpSpPr/>
              <p:nvPr/>
            </p:nvGrpSpPr>
            <p:grpSpPr bwMode="auto">
              <a:xfrm>
                <a:off x="720" y="0"/>
                <a:ext cx="360" cy="499"/>
                <a:chOff x="720" y="0"/>
                <a:chExt cx="360" cy="499"/>
              </a:xfrm>
            </p:grpSpPr>
            <p:sp>
              <p:nvSpPr>
                <p:cNvPr id="97477" name="Rectangle 139"/>
                <p:cNvSpPr>
                  <a:spLocks noChangeArrowheads="1"/>
                </p:cNvSpPr>
                <p:nvPr/>
              </p:nvSpPr>
              <p:spPr bwMode="auto">
                <a:xfrm>
                  <a:off x="76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C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78" name="Rectangle 140"/>
                <p:cNvSpPr>
                  <a:spLocks noChangeArrowheads="1"/>
                </p:cNvSpPr>
                <p:nvPr/>
              </p:nvSpPr>
              <p:spPr bwMode="auto">
                <a:xfrm>
                  <a:off x="72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26" name="Group 141"/>
              <p:cNvGrpSpPr/>
              <p:nvPr/>
            </p:nvGrpSpPr>
            <p:grpSpPr bwMode="auto">
              <a:xfrm>
                <a:off x="1080" y="0"/>
                <a:ext cx="360" cy="499"/>
                <a:chOff x="1080" y="0"/>
                <a:chExt cx="360" cy="499"/>
              </a:xfrm>
            </p:grpSpPr>
            <p:sp>
              <p:nvSpPr>
                <p:cNvPr id="97475" name="Rectangle 142"/>
                <p:cNvSpPr>
                  <a:spLocks noChangeArrowheads="1"/>
                </p:cNvSpPr>
                <p:nvPr/>
              </p:nvSpPr>
              <p:spPr bwMode="auto">
                <a:xfrm>
                  <a:off x="112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E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76" name="Rectangle 143"/>
                <p:cNvSpPr>
                  <a:spLocks noChangeArrowheads="1"/>
                </p:cNvSpPr>
                <p:nvPr/>
              </p:nvSpPr>
              <p:spPr bwMode="auto">
                <a:xfrm>
                  <a:off x="108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27" name="Group 144"/>
              <p:cNvGrpSpPr/>
              <p:nvPr/>
            </p:nvGrpSpPr>
            <p:grpSpPr bwMode="auto">
              <a:xfrm>
                <a:off x="0" y="499"/>
                <a:ext cx="360" cy="499"/>
                <a:chOff x="0" y="499"/>
                <a:chExt cx="360" cy="499"/>
              </a:xfrm>
            </p:grpSpPr>
            <p:sp>
              <p:nvSpPr>
                <p:cNvPr id="97473" name="Rectangle 145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74" name="Rectangle 146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28" name="Group 147"/>
              <p:cNvGrpSpPr/>
              <p:nvPr/>
            </p:nvGrpSpPr>
            <p:grpSpPr bwMode="auto">
              <a:xfrm>
                <a:off x="360" y="499"/>
                <a:ext cx="360" cy="499"/>
                <a:chOff x="360" y="499"/>
                <a:chExt cx="360" cy="499"/>
              </a:xfrm>
            </p:grpSpPr>
            <p:sp>
              <p:nvSpPr>
                <p:cNvPr id="97471" name="Rectangle 148"/>
                <p:cNvSpPr>
                  <a:spLocks noChangeArrowheads="1"/>
                </p:cNvSpPr>
                <p:nvPr/>
              </p:nvSpPr>
              <p:spPr bwMode="auto">
                <a:xfrm>
                  <a:off x="403" y="499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72" name="Rectangle 149"/>
                <p:cNvSpPr>
                  <a:spLocks noChangeArrowheads="1"/>
                </p:cNvSpPr>
                <p:nvPr/>
              </p:nvSpPr>
              <p:spPr bwMode="auto">
                <a:xfrm>
                  <a:off x="36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29" name="Group 150"/>
              <p:cNvGrpSpPr/>
              <p:nvPr/>
            </p:nvGrpSpPr>
            <p:grpSpPr bwMode="auto">
              <a:xfrm>
                <a:off x="720" y="499"/>
                <a:ext cx="360" cy="499"/>
                <a:chOff x="720" y="499"/>
                <a:chExt cx="360" cy="499"/>
              </a:xfrm>
            </p:grpSpPr>
            <p:sp>
              <p:nvSpPr>
                <p:cNvPr id="97469" name="Rectangle 151"/>
                <p:cNvSpPr>
                  <a:spLocks noChangeArrowheads="1"/>
                </p:cNvSpPr>
                <p:nvPr/>
              </p:nvSpPr>
              <p:spPr bwMode="auto">
                <a:xfrm>
                  <a:off x="763" y="499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5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72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30" name="Group 153"/>
              <p:cNvGrpSpPr/>
              <p:nvPr/>
            </p:nvGrpSpPr>
            <p:grpSpPr bwMode="auto">
              <a:xfrm>
                <a:off x="1080" y="499"/>
                <a:ext cx="360" cy="499"/>
                <a:chOff x="1080" y="499"/>
                <a:chExt cx="360" cy="499"/>
              </a:xfrm>
            </p:grpSpPr>
            <p:sp>
              <p:nvSpPr>
                <p:cNvPr id="97467" name="Rectangle 154"/>
                <p:cNvSpPr>
                  <a:spLocks noChangeArrowheads="1"/>
                </p:cNvSpPr>
                <p:nvPr/>
              </p:nvSpPr>
              <p:spPr bwMode="auto">
                <a:xfrm>
                  <a:off x="1123" y="499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68" name="Rectangle 155"/>
                <p:cNvSpPr>
                  <a:spLocks noChangeArrowheads="1"/>
                </p:cNvSpPr>
                <p:nvPr/>
              </p:nvSpPr>
              <p:spPr bwMode="auto">
                <a:xfrm>
                  <a:off x="108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31" name="Group 156"/>
              <p:cNvGrpSpPr/>
              <p:nvPr/>
            </p:nvGrpSpPr>
            <p:grpSpPr bwMode="auto">
              <a:xfrm>
                <a:off x="0" y="998"/>
                <a:ext cx="360" cy="499"/>
                <a:chOff x="0" y="998"/>
                <a:chExt cx="360" cy="499"/>
              </a:xfrm>
            </p:grpSpPr>
            <p:sp>
              <p:nvSpPr>
                <p:cNvPr id="97465" name="Rectangle 157"/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66" name="Rectangle 158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32" name="Group 159"/>
              <p:cNvGrpSpPr/>
              <p:nvPr/>
            </p:nvGrpSpPr>
            <p:grpSpPr bwMode="auto">
              <a:xfrm>
                <a:off x="360" y="998"/>
                <a:ext cx="360" cy="499"/>
                <a:chOff x="360" y="998"/>
                <a:chExt cx="360" cy="499"/>
              </a:xfrm>
            </p:grpSpPr>
            <p:sp>
              <p:nvSpPr>
                <p:cNvPr id="97463" name="Rectangle 160"/>
                <p:cNvSpPr>
                  <a:spLocks noChangeArrowheads="1"/>
                </p:cNvSpPr>
                <p:nvPr/>
              </p:nvSpPr>
              <p:spPr bwMode="auto">
                <a:xfrm>
                  <a:off x="403" y="998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64" name="Rectangle 161"/>
                <p:cNvSpPr>
                  <a:spLocks noChangeArrowheads="1"/>
                </p:cNvSpPr>
                <p:nvPr/>
              </p:nvSpPr>
              <p:spPr bwMode="auto">
                <a:xfrm>
                  <a:off x="36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33" name="Group 162"/>
              <p:cNvGrpSpPr/>
              <p:nvPr/>
            </p:nvGrpSpPr>
            <p:grpSpPr bwMode="auto">
              <a:xfrm>
                <a:off x="720" y="998"/>
                <a:ext cx="360" cy="499"/>
                <a:chOff x="720" y="998"/>
                <a:chExt cx="360" cy="499"/>
              </a:xfrm>
            </p:grpSpPr>
            <p:sp>
              <p:nvSpPr>
                <p:cNvPr id="97461" name="Rectangle 163"/>
                <p:cNvSpPr>
                  <a:spLocks noChangeArrowheads="1"/>
                </p:cNvSpPr>
                <p:nvPr/>
              </p:nvSpPr>
              <p:spPr bwMode="auto">
                <a:xfrm>
                  <a:off x="763" y="998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6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62" name="Rectangle 164"/>
                <p:cNvSpPr>
                  <a:spLocks noChangeArrowheads="1"/>
                </p:cNvSpPr>
                <p:nvPr/>
              </p:nvSpPr>
              <p:spPr bwMode="auto">
                <a:xfrm>
                  <a:off x="72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34" name="Group 165"/>
              <p:cNvGrpSpPr/>
              <p:nvPr/>
            </p:nvGrpSpPr>
            <p:grpSpPr bwMode="auto">
              <a:xfrm>
                <a:off x="1080" y="998"/>
                <a:ext cx="360" cy="499"/>
                <a:chOff x="1080" y="998"/>
                <a:chExt cx="360" cy="499"/>
              </a:xfrm>
            </p:grpSpPr>
            <p:sp>
              <p:nvSpPr>
                <p:cNvPr id="9745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123" y="998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7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60" name="Rectangle 167"/>
                <p:cNvSpPr>
                  <a:spLocks noChangeArrowheads="1"/>
                </p:cNvSpPr>
                <p:nvPr/>
              </p:nvSpPr>
              <p:spPr bwMode="auto">
                <a:xfrm>
                  <a:off x="108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35" name="Group 168"/>
              <p:cNvGrpSpPr/>
              <p:nvPr/>
            </p:nvGrpSpPr>
            <p:grpSpPr bwMode="auto">
              <a:xfrm>
                <a:off x="0" y="1497"/>
                <a:ext cx="360" cy="710"/>
                <a:chOff x="0" y="1497"/>
                <a:chExt cx="360" cy="710"/>
              </a:xfrm>
            </p:grpSpPr>
            <p:sp>
              <p:nvSpPr>
                <p:cNvPr id="97457" name="Rectangle 169"/>
                <p:cNvSpPr>
                  <a:spLocks noChangeArrowheads="1"/>
                </p:cNvSpPr>
                <p:nvPr/>
              </p:nvSpPr>
              <p:spPr bwMode="auto">
                <a:xfrm>
                  <a:off x="43" y="1497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58" name="Rectangle 170"/>
                <p:cNvSpPr>
                  <a:spLocks noChangeArrowheads="1"/>
                </p:cNvSpPr>
                <p:nvPr/>
              </p:nvSpPr>
              <p:spPr bwMode="auto">
                <a:xfrm>
                  <a:off x="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36" name="Group 171"/>
              <p:cNvGrpSpPr/>
              <p:nvPr/>
            </p:nvGrpSpPr>
            <p:grpSpPr bwMode="auto">
              <a:xfrm>
                <a:off x="360" y="1497"/>
                <a:ext cx="360" cy="710"/>
                <a:chOff x="360" y="1497"/>
                <a:chExt cx="360" cy="710"/>
              </a:xfrm>
            </p:grpSpPr>
            <p:sp>
              <p:nvSpPr>
                <p:cNvPr id="97455" name="Rectangle 172"/>
                <p:cNvSpPr>
                  <a:spLocks noChangeArrowheads="1"/>
                </p:cNvSpPr>
                <p:nvPr/>
              </p:nvSpPr>
              <p:spPr bwMode="auto">
                <a:xfrm>
                  <a:off x="403" y="1497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56" name="Rectangle 173"/>
                <p:cNvSpPr>
                  <a:spLocks noChangeArrowheads="1"/>
                </p:cNvSpPr>
                <p:nvPr/>
              </p:nvSpPr>
              <p:spPr bwMode="auto">
                <a:xfrm>
                  <a:off x="36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37" name="Group 174"/>
              <p:cNvGrpSpPr/>
              <p:nvPr/>
            </p:nvGrpSpPr>
            <p:grpSpPr bwMode="auto">
              <a:xfrm>
                <a:off x="720" y="1497"/>
                <a:ext cx="360" cy="710"/>
                <a:chOff x="720" y="1497"/>
                <a:chExt cx="360" cy="710"/>
              </a:xfrm>
            </p:grpSpPr>
            <p:sp>
              <p:nvSpPr>
                <p:cNvPr id="97453" name="Rectangle 175"/>
                <p:cNvSpPr>
                  <a:spLocks noChangeArrowheads="1"/>
                </p:cNvSpPr>
                <p:nvPr/>
              </p:nvSpPr>
              <p:spPr bwMode="auto">
                <a:xfrm>
                  <a:off x="763" y="1497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8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54" name="Rectangle 176"/>
                <p:cNvSpPr>
                  <a:spLocks noChangeArrowheads="1"/>
                </p:cNvSpPr>
                <p:nvPr/>
              </p:nvSpPr>
              <p:spPr bwMode="auto">
                <a:xfrm>
                  <a:off x="72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38" name="Group 177"/>
              <p:cNvGrpSpPr/>
              <p:nvPr/>
            </p:nvGrpSpPr>
            <p:grpSpPr bwMode="auto">
              <a:xfrm>
                <a:off x="1080" y="1497"/>
                <a:ext cx="360" cy="710"/>
                <a:chOff x="1080" y="1497"/>
                <a:chExt cx="360" cy="710"/>
              </a:xfrm>
            </p:grpSpPr>
            <p:sp>
              <p:nvSpPr>
                <p:cNvPr id="97451" name="Rectangle 178"/>
                <p:cNvSpPr>
                  <a:spLocks noChangeArrowheads="1"/>
                </p:cNvSpPr>
                <p:nvPr/>
              </p:nvSpPr>
              <p:spPr bwMode="auto">
                <a:xfrm>
                  <a:off x="1123" y="1497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10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52" name="Rectangle 179"/>
                <p:cNvSpPr>
                  <a:spLocks noChangeArrowheads="1"/>
                </p:cNvSpPr>
                <p:nvPr/>
              </p:nvSpPr>
              <p:spPr bwMode="auto">
                <a:xfrm>
                  <a:off x="108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39" name="Group 180"/>
              <p:cNvGrpSpPr/>
              <p:nvPr/>
            </p:nvGrpSpPr>
            <p:grpSpPr bwMode="auto">
              <a:xfrm>
                <a:off x="0" y="2207"/>
                <a:ext cx="360" cy="499"/>
                <a:chOff x="0" y="2207"/>
                <a:chExt cx="360" cy="499"/>
              </a:xfrm>
            </p:grpSpPr>
            <p:sp>
              <p:nvSpPr>
                <p:cNvPr id="97449" name="Rectangle 181"/>
                <p:cNvSpPr>
                  <a:spLocks noChangeArrowheads="1"/>
                </p:cNvSpPr>
                <p:nvPr/>
              </p:nvSpPr>
              <p:spPr bwMode="auto">
                <a:xfrm>
                  <a:off x="43" y="2207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50" name="Rectangle 182"/>
                <p:cNvSpPr>
                  <a:spLocks noChangeArrowheads="1"/>
                </p:cNvSpPr>
                <p:nvPr/>
              </p:nvSpPr>
              <p:spPr bwMode="auto">
                <a:xfrm>
                  <a:off x="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40" name="Group 183"/>
              <p:cNvGrpSpPr/>
              <p:nvPr/>
            </p:nvGrpSpPr>
            <p:grpSpPr bwMode="auto">
              <a:xfrm>
                <a:off x="360" y="2207"/>
                <a:ext cx="360" cy="499"/>
                <a:chOff x="360" y="2207"/>
                <a:chExt cx="360" cy="499"/>
              </a:xfrm>
            </p:grpSpPr>
            <p:sp>
              <p:nvSpPr>
                <p:cNvPr id="97447" name="Rectangle 184"/>
                <p:cNvSpPr>
                  <a:spLocks noChangeArrowheads="1"/>
                </p:cNvSpPr>
                <p:nvPr/>
              </p:nvSpPr>
              <p:spPr bwMode="auto">
                <a:xfrm>
                  <a:off x="403" y="2207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48" name="Rectangle 185"/>
                <p:cNvSpPr>
                  <a:spLocks noChangeArrowheads="1"/>
                </p:cNvSpPr>
                <p:nvPr/>
              </p:nvSpPr>
              <p:spPr bwMode="auto">
                <a:xfrm>
                  <a:off x="36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41" name="Group 186"/>
              <p:cNvGrpSpPr/>
              <p:nvPr/>
            </p:nvGrpSpPr>
            <p:grpSpPr bwMode="auto">
              <a:xfrm>
                <a:off x="720" y="2207"/>
                <a:ext cx="360" cy="499"/>
                <a:chOff x="720" y="2207"/>
                <a:chExt cx="360" cy="499"/>
              </a:xfrm>
            </p:grpSpPr>
            <p:sp>
              <p:nvSpPr>
                <p:cNvPr id="97445" name="Rectangle 187"/>
                <p:cNvSpPr>
                  <a:spLocks noChangeArrowheads="1"/>
                </p:cNvSpPr>
                <p:nvPr/>
              </p:nvSpPr>
              <p:spPr bwMode="auto">
                <a:xfrm>
                  <a:off x="763" y="2207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8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46" name="Rectangle 188"/>
                <p:cNvSpPr>
                  <a:spLocks noChangeArrowheads="1"/>
                </p:cNvSpPr>
                <p:nvPr/>
              </p:nvSpPr>
              <p:spPr bwMode="auto">
                <a:xfrm>
                  <a:off x="72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442" name="Group 189"/>
              <p:cNvGrpSpPr/>
              <p:nvPr/>
            </p:nvGrpSpPr>
            <p:grpSpPr bwMode="auto">
              <a:xfrm>
                <a:off x="1080" y="2207"/>
                <a:ext cx="360" cy="499"/>
                <a:chOff x="1080" y="2207"/>
                <a:chExt cx="360" cy="499"/>
              </a:xfrm>
            </p:grpSpPr>
            <p:sp>
              <p:nvSpPr>
                <p:cNvPr id="97443" name="Rectangle 190"/>
                <p:cNvSpPr>
                  <a:spLocks noChangeArrowheads="1"/>
                </p:cNvSpPr>
                <p:nvPr/>
              </p:nvSpPr>
              <p:spPr bwMode="auto">
                <a:xfrm>
                  <a:off x="1123" y="2207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44" name="Rectangle 191"/>
                <p:cNvSpPr>
                  <a:spLocks noChangeArrowheads="1"/>
                </p:cNvSpPr>
                <p:nvPr/>
              </p:nvSpPr>
              <p:spPr bwMode="auto">
                <a:xfrm>
                  <a:off x="108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7422" name="Rectangle 192"/>
            <p:cNvSpPr>
              <a:spLocks noChangeArrowheads="1"/>
            </p:cNvSpPr>
            <p:nvPr/>
          </p:nvSpPr>
          <p:spPr bwMode="auto">
            <a:xfrm>
              <a:off x="-3" y="-3"/>
              <a:ext cx="1446" cy="271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05880" name="Group 193"/>
          <p:cNvGrpSpPr/>
          <p:nvPr/>
        </p:nvGrpSpPr>
        <p:grpSpPr bwMode="auto">
          <a:xfrm>
            <a:off x="6300788" y="1341438"/>
            <a:ext cx="2663825" cy="3505200"/>
            <a:chOff x="-3" y="-3"/>
            <a:chExt cx="1446" cy="2712"/>
          </a:xfrm>
        </p:grpSpPr>
        <p:grpSp>
          <p:nvGrpSpPr>
            <p:cNvPr id="97359" name="Group 194"/>
            <p:cNvGrpSpPr/>
            <p:nvPr/>
          </p:nvGrpSpPr>
          <p:grpSpPr bwMode="auto">
            <a:xfrm>
              <a:off x="0" y="0"/>
              <a:ext cx="1440" cy="2706"/>
              <a:chOff x="0" y="0"/>
              <a:chExt cx="1440" cy="2706"/>
            </a:xfrm>
          </p:grpSpPr>
          <p:grpSp>
            <p:nvGrpSpPr>
              <p:cNvPr id="97361" name="Group 195"/>
              <p:cNvGrpSpPr/>
              <p:nvPr/>
            </p:nvGrpSpPr>
            <p:grpSpPr bwMode="auto">
              <a:xfrm>
                <a:off x="0" y="0"/>
                <a:ext cx="360" cy="499"/>
                <a:chOff x="0" y="0"/>
                <a:chExt cx="360" cy="499"/>
              </a:xfrm>
            </p:grpSpPr>
            <p:sp>
              <p:nvSpPr>
                <p:cNvPr id="97419" name="Rectangle 19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20" name="Rectangle 19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62" name="Group 198"/>
              <p:cNvGrpSpPr/>
              <p:nvPr/>
            </p:nvGrpSpPr>
            <p:grpSpPr bwMode="auto">
              <a:xfrm>
                <a:off x="360" y="0"/>
                <a:ext cx="360" cy="499"/>
                <a:chOff x="360" y="0"/>
                <a:chExt cx="360" cy="499"/>
              </a:xfrm>
            </p:grpSpPr>
            <p:sp>
              <p:nvSpPr>
                <p:cNvPr id="97417" name="Rectangle 199"/>
                <p:cNvSpPr>
                  <a:spLocks noChangeArrowheads="1"/>
                </p:cNvSpPr>
                <p:nvPr/>
              </p:nvSpPr>
              <p:spPr bwMode="auto">
                <a:xfrm>
                  <a:off x="40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18" name="Rectangle 200"/>
                <p:cNvSpPr>
                  <a:spLocks noChangeArrowheads="1"/>
                </p:cNvSpPr>
                <p:nvPr/>
              </p:nvSpPr>
              <p:spPr bwMode="auto">
                <a:xfrm>
                  <a:off x="36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63" name="Group 201"/>
              <p:cNvGrpSpPr/>
              <p:nvPr/>
            </p:nvGrpSpPr>
            <p:grpSpPr bwMode="auto">
              <a:xfrm>
                <a:off x="720" y="0"/>
                <a:ext cx="360" cy="499"/>
                <a:chOff x="720" y="0"/>
                <a:chExt cx="360" cy="499"/>
              </a:xfrm>
            </p:grpSpPr>
            <p:sp>
              <p:nvSpPr>
                <p:cNvPr id="9741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6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C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1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2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64" name="Group 204"/>
              <p:cNvGrpSpPr/>
              <p:nvPr/>
            </p:nvGrpSpPr>
            <p:grpSpPr bwMode="auto">
              <a:xfrm>
                <a:off x="1080" y="0"/>
                <a:ext cx="360" cy="499"/>
                <a:chOff x="1080" y="0"/>
                <a:chExt cx="360" cy="499"/>
              </a:xfrm>
            </p:grpSpPr>
            <p:sp>
              <p:nvSpPr>
                <p:cNvPr id="97413" name="Rectangle 205"/>
                <p:cNvSpPr>
                  <a:spLocks noChangeArrowheads="1"/>
                </p:cNvSpPr>
                <p:nvPr/>
              </p:nvSpPr>
              <p:spPr bwMode="auto">
                <a:xfrm>
                  <a:off x="112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E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14" name="Rectangle 206"/>
                <p:cNvSpPr>
                  <a:spLocks noChangeArrowheads="1"/>
                </p:cNvSpPr>
                <p:nvPr/>
              </p:nvSpPr>
              <p:spPr bwMode="auto">
                <a:xfrm>
                  <a:off x="108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65" name="Group 207"/>
              <p:cNvGrpSpPr/>
              <p:nvPr/>
            </p:nvGrpSpPr>
            <p:grpSpPr bwMode="auto">
              <a:xfrm>
                <a:off x="0" y="499"/>
                <a:ext cx="360" cy="499"/>
                <a:chOff x="0" y="499"/>
                <a:chExt cx="360" cy="499"/>
              </a:xfrm>
            </p:grpSpPr>
            <p:sp>
              <p:nvSpPr>
                <p:cNvPr id="97411" name="Rectangle 208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12" name="Rectangle 209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66" name="Group 210"/>
              <p:cNvGrpSpPr/>
              <p:nvPr/>
            </p:nvGrpSpPr>
            <p:grpSpPr bwMode="auto">
              <a:xfrm>
                <a:off x="360" y="499"/>
                <a:ext cx="360" cy="499"/>
                <a:chOff x="360" y="499"/>
                <a:chExt cx="360" cy="499"/>
              </a:xfrm>
            </p:grpSpPr>
            <p:sp>
              <p:nvSpPr>
                <p:cNvPr id="97409" name="Rectangle 211"/>
                <p:cNvSpPr>
                  <a:spLocks noChangeArrowheads="1"/>
                </p:cNvSpPr>
                <p:nvPr/>
              </p:nvSpPr>
              <p:spPr bwMode="auto">
                <a:xfrm>
                  <a:off x="403" y="499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10" name="Rectangle 212"/>
                <p:cNvSpPr>
                  <a:spLocks noChangeArrowheads="1"/>
                </p:cNvSpPr>
                <p:nvPr/>
              </p:nvSpPr>
              <p:spPr bwMode="auto">
                <a:xfrm>
                  <a:off x="36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67" name="Group 213"/>
              <p:cNvGrpSpPr/>
              <p:nvPr/>
            </p:nvGrpSpPr>
            <p:grpSpPr bwMode="auto">
              <a:xfrm>
                <a:off x="720" y="499"/>
                <a:ext cx="360" cy="499"/>
                <a:chOff x="720" y="499"/>
                <a:chExt cx="360" cy="499"/>
              </a:xfrm>
            </p:grpSpPr>
            <p:sp>
              <p:nvSpPr>
                <p:cNvPr id="97407" name="Rectangle 214"/>
                <p:cNvSpPr>
                  <a:spLocks noChangeArrowheads="1"/>
                </p:cNvSpPr>
                <p:nvPr/>
              </p:nvSpPr>
              <p:spPr bwMode="auto">
                <a:xfrm>
                  <a:off x="763" y="499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5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08" name="Rectangle 215"/>
                <p:cNvSpPr>
                  <a:spLocks noChangeArrowheads="1"/>
                </p:cNvSpPr>
                <p:nvPr/>
              </p:nvSpPr>
              <p:spPr bwMode="auto">
                <a:xfrm>
                  <a:off x="72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68" name="Group 216"/>
              <p:cNvGrpSpPr/>
              <p:nvPr/>
            </p:nvGrpSpPr>
            <p:grpSpPr bwMode="auto">
              <a:xfrm>
                <a:off x="1080" y="499"/>
                <a:ext cx="360" cy="499"/>
                <a:chOff x="1080" y="499"/>
                <a:chExt cx="360" cy="499"/>
              </a:xfrm>
            </p:grpSpPr>
            <p:sp>
              <p:nvSpPr>
                <p:cNvPr id="97405" name="Rectangle 217"/>
                <p:cNvSpPr>
                  <a:spLocks noChangeArrowheads="1"/>
                </p:cNvSpPr>
                <p:nvPr/>
              </p:nvSpPr>
              <p:spPr bwMode="auto">
                <a:xfrm>
                  <a:off x="1123" y="499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06" name="Rectangle 218"/>
                <p:cNvSpPr>
                  <a:spLocks noChangeArrowheads="1"/>
                </p:cNvSpPr>
                <p:nvPr/>
              </p:nvSpPr>
              <p:spPr bwMode="auto">
                <a:xfrm>
                  <a:off x="108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69" name="Group 219"/>
              <p:cNvGrpSpPr/>
              <p:nvPr/>
            </p:nvGrpSpPr>
            <p:grpSpPr bwMode="auto">
              <a:xfrm>
                <a:off x="0" y="998"/>
                <a:ext cx="360" cy="499"/>
                <a:chOff x="0" y="998"/>
                <a:chExt cx="360" cy="499"/>
              </a:xfrm>
            </p:grpSpPr>
            <p:sp>
              <p:nvSpPr>
                <p:cNvPr id="97403" name="Rectangle 220"/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04" name="Rectangle 221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70" name="Group 222"/>
              <p:cNvGrpSpPr/>
              <p:nvPr/>
            </p:nvGrpSpPr>
            <p:grpSpPr bwMode="auto">
              <a:xfrm>
                <a:off x="360" y="998"/>
                <a:ext cx="360" cy="499"/>
                <a:chOff x="360" y="998"/>
                <a:chExt cx="360" cy="499"/>
              </a:xfrm>
            </p:grpSpPr>
            <p:sp>
              <p:nvSpPr>
                <p:cNvPr id="97401" name="Rectangle 223"/>
                <p:cNvSpPr>
                  <a:spLocks noChangeArrowheads="1"/>
                </p:cNvSpPr>
                <p:nvPr/>
              </p:nvSpPr>
              <p:spPr bwMode="auto">
                <a:xfrm>
                  <a:off x="403" y="998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02" name="Rectangle 224"/>
                <p:cNvSpPr>
                  <a:spLocks noChangeArrowheads="1"/>
                </p:cNvSpPr>
                <p:nvPr/>
              </p:nvSpPr>
              <p:spPr bwMode="auto">
                <a:xfrm>
                  <a:off x="36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71" name="Group 225"/>
              <p:cNvGrpSpPr/>
              <p:nvPr/>
            </p:nvGrpSpPr>
            <p:grpSpPr bwMode="auto">
              <a:xfrm>
                <a:off x="720" y="998"/>
                <a:ext cx="360" cy="499"/>
                <a:chOff x="720" y="998"/>
                <a:chExt cx="360" cy="499"/>
              </a:xfrm>
            </p:grpSpPr>
            <p:sp>
              <p:nvSpPr>
                <p:cNvPr id="97399" name="Rectangle 226"/>
                <p:cNvSpPr>
                  <a:spLocks noChangeArrowheads="1"/>
                </p:cNvSpPr>
                <p:nvPr/>
              </p:nvSpPr>
              <p:spPr bwMode="auto">
                <a:xfrm>
                  <a:off x="763" y="998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6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400" name="Rectangle 227"/>
                <p:cNvSpPr>
                  <a:spLocks noChangeArrowheads="1"/>
                </p:cNvSpPr>
                <p:nvPr/>
              </p:nvSpPr>
              <p:spPr bwMode="auto">
                <a:xfrm>
                  <a:off x="72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72" name="Group 228"/>
              <p:cNvGrpSpPr/>
              <p:nvPr/>
            </p:nvGrpSpPr>
            <p:grpSpPr bwMode="auto">
              <a:xfrm>
                <a:off x="1080" y="998"/>
                <a:ext cx="360" cy="499"/>
                <a:chOff x="1080" y="998"/>
                <a:chExt cx="360" cy="499"/>
              </a:xfrm>
            </p:grpSpPr>
            <p:sp>
              <p:nvSpPr>
                <p:cNvPr id="97397" name="Rectangle 229"/>
                <p:cNvSpPr>
                  <a:spLocks noChangeArrowheads="1"/>
                </p:cNvSpPr>
                <p:nvPr/>
              </p:nvSpPr>
              <p:spPr bwMode="auto">
                <a:xfrm>
                  <a:off x="1123" y="998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7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398" name="Rectangle 230"/>
                <p:cNvSpPr>
                  <a:spLocks noChangeArrowheads="1"/>
                </p:cNvSpPr>
                <p:nvPr/>
              </p:nvSpPr>
              <p:spPr bwMode="auto">
                <a:xfrm>
                  <a:off x="108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73" name="Group 231"/>
              <p:cNvGrpSpPr/>
              <p:nvPr/>
            </p:nvGrpSpPr>
            <p:grpSpPr bwMode="auto">
              <a:xfrm>
                <a:off x="0" y="1497"/>
                <a:ext cx="360" cy="710"/>
                <a:chOff x="0" y="1497"/>
                <a:chExt cx="360" cy="710"/>
              </a:xfrm>
            </p:grpSpPr>
            <p:sp>
              <p:nvSpPr>
                <p:cNvPr id="97395" name="Rectangle 232"/>
                <p:cNvSpPr>
                  <a:spLocks noChangeArrowheads="1"/>
                </p:cNvSpPr>
                <p:nvPr/>
              </p:nvSpPr>
              <p:spPr bwMode="auto">
                <a:xfrm>
                  <a:off x="43" y="1497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396" name="Rectangle 233"/>
                <p:cNvSpPr>
                  <a:spLocks noChangeArrowheads="1"/>
                </p:cNvSpPr>
                <p:nvPr/>
              </p:nvSpPr>
              <p:spPr bwMode="auto">
                <a:xfrm>
                  <a:off x="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74" name="Group 234"/>
              <p:cNvGrpSpPr/>
              <p:nvPr/>
            </p:nvGrpSpPr>
            <p:grpSpPr bwMode="auto">
              <a:xfrm>
                <a:off x="360" y="1497"/>
                <a:ext cx="360" cy="710"/>
                <a:chOff x="360" y="1497"/>
                <a:chExt cx="360" cy="710"/>
              </a:xfrm>
            </p:grpSpPr>
            <p:sp>
              <p:nvSpPr>
                <p:cNvPr id="97393" name="Rectangle 235"/>
                <p:cNvSpPr>
                  <a:spLocks noChangeArrowheads="1"/>
                </p:cNvSpPr>
                <p:nvPr/>
              </p:nvSpPr>
              <p:spPr bwMode="auto">
                <a:xfrm>
                  <a:off x="403" y="1497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394" name="Rectangle 236"/>
                <p:cNvSpPr>
                  <a:spLocks noChangeArrowheads="1"/>
                </p:cNvSpPr>
                <p:nvPr/>
              </p:nvSpPr>
              <p:spPr bwMode="auto">
                <a:xfrm>
                  <a:off x="36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75" name="Group 237"/>
              <p:cNvGrpSpPr/>
              <p:nvPr/>
            </p:nvGrpSpPr>
            <p:grpSpPr bwMode="auto">
              <a:xfrm>
                <a:off x="720" y="1497"/>
                <a:ext cx="360" cy="710"/>
                <a:chOff x="720" y="1497"/>
                <a:chExt cx="360" cy="710"/>
              </a:xfrm>
            </p:grpSpPr>
            <p:sp>
              <p:nvSpPr>
                <p:cNvPr id="97391" name="Rectangle 238"/>
                <p:cNvSpPr>
                  <a:spLocks noChangeArrowheads="1"/>
                </p:cNvSpPr>
                <p:nvPr/>
              </p:nvSpPr>
              <p:spPr bwMode="auto">
                <a:xfrm>
                  <a:off x="763" y="1497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8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392" name="Rectangle 239"/>
                <p:cNvSpPr>
                  <a:spLocks noChangeArrowheads="1"/>
                </p:cNvSpPr>
                <p:nvPr/>
              </p:nvSpPr>
              <p:spPr bwMode="auto">
                <a:xfrm>
                  <a:off x="72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76" name="Group 240"/>
              <p:cNvGrpSpPr/>
              <p:nvPr/>
            </p:nvGrpSpPr>
            <p:grpSpPr bwMode="auto">
              <a:xfrm>
                <a:off x="1080" y="1497"/>
                <a:ext cx="360" cy="710"/>
                <a:chOff x="1080" y="1497"/>
                <a:chExt cx="360" cy="710"/>
              </a:xfrm>
            </p:grpSpPr>
            <p:sp>
              <p:nvSpPr>
                <p:cNvPr id="97389" name="Rectangle 241"/>
                <p:cNvSpPr>
                  <a:spLocks noChangeArrowheads="1"/>
                </p:cNvSpPr>
                <p:nvPr/>
              </p:nvSpPr>
              <p:spPr bwMode="auto">
                <a:xfrm>
                  <a:off x="1123" y="1497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10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390" name="Rectangle 242"/>
                <p:cNvSpPr>
                  <a:spLocks noChangeArrowheads="1"/>
                </p:cNvSpPr>
                <p:nvPr/>
              </p:nvSpPr>
              <p:spPr bwMode="auto">
                <a:xfrm>
                  <a:off x="108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77" name="Group 243"/>
              <p:cNvGrpSpPr/>
              <p:nvPr/>
            </p:nvGrpSpPr>
            <p:grpSpPr bwMode="auto">
              <a:xfrm>
                <a:off x="0" y="2207"/>
                <a:ext cx="360" cy="499"/>
                <a:chOff x="0" y="2207"/>
                <a:chExt cx="360" cy="499"/>
              </a:xfrm>
            </p:grpSpPr>
            <p:sp>
              <p:nvSpPr>
                <p:cNvPr id="97387" name="Rectangle 244"/>
                <p:cNvSpPr>
                  <a:spLocks noChangeArrowheads="1"/>
                </p:cNvSpPr>
                <p:nvPr/>
              </p:nvSpPr>
              <p:spPr bwMode="auto">
                <a:xfrm>
                  <a:off x="43" y="2207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388" name="Rectangle 245"/>
                <p:cNvSpPr>
                  <a:spLocks noChangeArrowheads="1"/>
                </p:cNvSpPr>
                <p:nvPr/>
              </p:nvSpPr>
              <p:spPr bwMode="auto">
                <a:xfrm>
                  <a:off x="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78" name="Group 246"/>
              <p:cNvGrpSpPr/>
              <p:nvPr/>
            </p:nvGrpSpPr>
            <p:grpSpPr bwMode="auto">
              <a:xfrm>
                <a:off x="360" y="2207"/>
                <a:ext cx="360" cy="499"/>
                <a:chOff x="360" y="2207"/>
                <a:chExt cx="360" cy="499"/>
              </a:xfrm>
            </p:grpSpPr>
            <p:sp>
              <p:nvSpPr>
                <p:cNvPr id="97385" name="Rectangle 247"/>
                <p:cNvSpPr>
                  <a:spLocks noChangeArrowheads="1"/>
                </p:cNvSpPr>
                <p:nvPr/>
              </p:nvSpPr>
              <p:spPr bwMode="auto">
                <a:xfrm>
                  <a:off x="403" y="2207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386" name="Rectangle 248"/>
                <p:cNvSpPr>
                  <a:spLocks noChangeArrowheads="1"/>
                </p:cNvSpPr>
                <p:nvPr/>
              </p:nvSpPr>
              <p:spPr bwMode="auto">
                <a:xfrm>
                  <a:off x="36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79" name="Group 249"/>
              <p:cNvGrpSpPr/>
              <p:nvPr/>
            </p:nvGrpSpPr>
            <p:grpSpPr bwMode="auto">
              <a:xfrm>
                <a:off x="720" y="2207"/>
                <a:ext cx="360" cy="499"/>
                <a:chOff x="720" y="2207"/>
                <a:chExt cx="360" cy="499"/>
              </a:xfrm>
            </p:grpSpPr>
            <p:sp>
              <p:nvSpPr>
                <p:cNvPr id="97383" name="Rectangle 250"/>
                <p:cNvSpPr>
                  <a:spLocks noChangeArrowheads="1"/>
                </p:cNvSpPr>
                <p:nvPr/>
              </p:nvSpPr>
              <p:spPr bwMode="auto">
                <a:xfrm>
                  <a:off x="763" y="2207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8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384" name="Rectangle 251"/>
                <p:cNvSpPr>
                  <a:spLocks noChangeArrowheads="1"/>
                </p:cNvSpPr>
                <p:nvPr/>
              </p:nvSpPr>
              <p:spPr bwMode="auto">
                <a:xfrm>
                  <a:off x="72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80" name="Group 252"/>
              <p:cNvGrpSpPr/>
              <p:nvPr/>
            </p:nvGrpSpPr>
            <p:grpSpPr bwMode="auto">
              <a:xfrm>
                <a:off x="1080" y="2207"/>
                <a:ext cx="360" cy="499"/>
                <a:chOff x="1080" y="2207"/>
                <a:chExt cx="360" cy="499"/>
              </a:xfrm>
            </p:grpSpPr>
            <p:sp>
              <p:nvSpPr>
                <p:cNvPr id="97381" name="Rectangle 253"/>
                <p:cNvSpPr>
                  <a:spLocks noChangeArrowheads="1"/>
                </p:cNvSpPr>
                <p:nvPr/>
              </p:nvSpPr>
              <p:spPr bwMode="auto">
                <a:xfrm>
                  <a:off x="1123" y="2207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7382" name="Rectangle 254"/>
                <p:cNvSpPr>
                  <a:spLocks noChangeArrowheads="1"/>
                </p:cNvSpPr>
                <p:nvPr/>
              </p:nvSpPr>
              <p:spPr bwMode="auto">
                <a:xfrm>
                  <a:off x="108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7360" name="Rectangle 255"/>
            <p:cNvSpPr>
              <a:spLocks noChangeArrowheads="1"/>
            </p:cNvSpPr>
            <p:nvPr/>
          </p:nvSpPr>
          <p:spPr bwMode="auto">
            <a:xfrm>
              <a:off x="-3" y="-3"/>
              <a:ext cx="1446" cy="271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7305" name="Group 307"/>
          <p:cNvGrpSpPr/>
          <p:nvPr/>
        </p:nvGrpSpPr>
        <p:grpSpPr bwMode="auto">
          <a:xfrm>
            <a:off x="185738" y="4846638"/>
            <a:ext cx="2724150" cy="1292225"/>
            <a:chOff x="117" y="3053"/>
            <a:chExt cx="1716" cy="814"/>
          </a:xfrm>
        </p:grpSpPr>
        <p:grpSp>
          <p:nvGrpSpPr>
            <p:cNvPr id="97335" name="Group 256"/>
            <p:cNvGrpSpPr/>
            <p:nvPr/>
          </p:nvGrpSpPr>
          <p:grpSpPr bwMode="auto">
            <a:xfrm>
              <a:off x="117" y="3053"/>
              <a:ext cx="429" cy="406"/>
              <a:chOff x="0" y="2207"/>
              <a:chExt cx="360" cy="499"/>
            </a:xfrm>
          </p:grpSpPr>
          <p:sp>
            <p:nvSpPr>
              <p:cNvPr id="97357" name="Rectangle 257"/>
              <p:cNvSpPr>
                <a:spLocks noChangeArrowheads="1"/>
              </p:cNvSpPr>
              <p:nvPr/>
            </p:nvSpPr>
            <p:spPr bwMode="auto">
              <a:xfrm>
                <a:off x="43" y="2207"/>
                <a:ext cx="274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 i="1">
                    <a:solidFill>
                      <a:srgbClr val="C00000"/>
                    </a:solidFill>
                    <a:latin typeface="Times New Roman" panose="02020603050405020304" charset="0"/>
                  </a:rPr>
                  <a:t>a</a:t>
                </a:r>
                <a:r>
                  <a:rPr kumimoji="1" lang="en-US" altLang="zh-CN" sz="2200" b="1" baseline="-30000">
                    <a:solidFill>
                      <a:srgbClr val="C00000"/>
                    </a:solidFill>
                    <a:latin typeface="Times New Roman" panose="02020603050405020304" charset="0"/>
                  </a:rPr>
                  <a:t>2</a:t>
                </a:r>
              </a:p>
              <a:p>
                <a:pPr algn="ctr" eaLnBrk="0" hangingPunct="0"/>
                <a:endParaRPr kumimoji="1" lang="en-US" altLang="zh-CN" sz="2200" b="1" baseline="-30000">
                  <a:solidFill>
                    <a:srgbClr val="C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97358" name="Rectangle 258"/>
              <p:cNvSpPr>
                <a:spLocks noChangeArrowheads="1"/>
              </p:cNvSpPr>
              <p:nvPr/>
            </p:nvSpPr>
            <p:spPr bwMode="auto">
              <a:xfrm>
                <a:off x="0" y="2207"/>
                <a:ext cx="360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7336" name="Group 259"/>
            <p:cNvGrpSpPr/>
            <p:nvPr/>
          </p:nvGrpSpPr>
          <p:grpSpPr bwMode="auto">
            <a:xfrm>
              <a:off x="546" y="3053"/>
              <a:ext cx="429" cy="406"/>
              <a:chOff x="360" y="2207"/>
              <a:chExt cx="360" cy="499"/>
            </a:xfrm>
          </p:grpSpPr>
          <p:sp>
            <p:nvSpPr>
              <p:cNvPr id="97355" name="Rectangle 260"/>
              <p:cNvSpPr>
                <a:spLocks noChangeArrowheads="1"/>
              </p:cNvSpPr>
              <p:nvPr/>
            </p:nvSpPr>
            <p:spPr bwMode="auto">
              <a:xfrm>
                <a:off x="403" y="2207"/>
                <a:ext cx="274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 i="1">
                    <a:solidFill>
                      <a:srgbClr val="C00000"/>
                    </a:solidFill>
                    <a:latin typeface="Times New Roman" panose="02020603050405020304" charset="0"/>
                  </a:rPr>
                  <a:t>b</a:t>
                </a:r>
                <a:r>
                  <a:rPr kumimoji="1" lang="en-US" altLang="zh-CN" sz="2200" b="1" baseline="-30000">
                    <a:solidFill>
                      <a:srgbClr val="C00000"/>
                    </a:solidFill>
                    <a:latin typeface="Times New Roman" panose="02020603050405020304" charset="0"/>
                  </a:rPr>
                  <a:t>4</a:t>
                </a:r>
              </a:p>
              <a:p>
                <a:pPr algn="ctr" eaLnBrk="0" hangingPunct="0"/>
                <a:endParaRPr kumimoji="1" lang="en-US" altLang="zh-CN" sz="2200" b="1" baseline="-30000">
                  <a:solidFill>
                    <a:srgbClr val="C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97356" name="Rectangle 261"/>
              <p:cNvSpPr>
                <a:spLocks noChangeArrowheads="1"/>
              </p:cNvSpPr>
              <p:nvPr/>
            </p:nvSpPr>
            <p:spPr bwMode="auto">
              <a:xfrm>
                <a:off x="360" y="2207"/>
                <a:ext cx="360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7337" name="Group 262"/>
            <p:cNvGrpSpPr/>
            <p:nvPr/>
          </p:nvGrpSpPr>
          <p:grpSpPr bwMode="auto">
            <a:xfrm>
              <a:off x="975" y="3053"/>
              <a:ext cx="429" cy="406"/>
              <a:chOff x="720" y="2207"/>
              <a:chExt cx="360" cy="499"/>
            </a:xfrm>
          </p:grpSpPr>
          <p:sp>
            <p:nvSpPr>
              <p:cNvPr id="97353" name="Rectangle 263"/>
              <p:cNvSpPr>
                <a:spLocks noChangeArrowheads="1"/>
              </p:cNvSpPr>
              <p:nvPr/>
            </p:nvSpPr>
            <p:spPr bwMode="auto">
              <a:xfrm>
                <a:off x="763" y="2207"/>
                <a:ext cx="274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solidFill>
                      <a:srgbClr val="C00000"/>
                    </a:solidFill>
                    <a:latin typeface="Times New Roman" panose="02020603050405020304" charset="0"/>
                  </a:rPr>
                  <a:t>12</a:t>
                </a:r>
              </a:p>
              <a:p>
                <a:pPr algn="ctr" eaLnBrk="0" hangingPunct="0"/>
                <a:endParaRPr kumimoji="1" lang="en-US" altLang="zh-CN" sz="2200" b="1">
                  <a:solidFill>
                    <a:srgbClr val="C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97354" name="Rectangle 264"/>
              <p:cNvSpPr>
                <a:spLocks noChangeArrowheads="1"/>
              </p:cNvSpPr>
              <p:nvPr/>
            </p:nvSpPr>
            <p:spPr bwMode="auto">
              <a:xfrm>
                <a:off x="720" y="2207"/>
                <a:ext cx="360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7338" name="Group 265"/>
            <p:cNvGrpSpPr/>
            <p:nvPr/>
          </p:nvGrpSpPr>
          <p:grpSpPr bwMode="auto">
            <a:xfrm>
              <a:off x="1404" y="3053"/>
              <a:ext cx="429" cy="406"/>
              <a:chOff x="1080" y="2207"/>
              <a:chExt cx="360" cy="499"/>
            </a:xfrm>
          </p:grpSpPr>
          <p:sp>
            <p:nvSpPr>
              <p:cNvPr id="97351" name="Rectangle 266"/>
              <p:cNvSpPr>
                <a:spLocks noChangeArrowheads="1"/>
              </p:cNvSpPr>
              <p:nvPr/>
            </p:nvSpPr>
            <p:spPr bwMode="auto">
              <a:xfrm>
                <a:off x="1123" y="2207"/>
                <a:ext cx="274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endParaRPr kumimoji="1" lang="en-US" altLang="zh-CN" sz="1400" b="1">
                  <a:solidFill>
                    <a:srgbClr val="C00000"/>
                  </a:solidFill>
                  <a:latin typeface="Times New Roman" panose="02020603050405020304" charset="0"/>
                </a:endParaRPr>
              </a:p>
              <a:p>
                <a:pPr algn="ctr"/>
                <a:r>
                  <a:rPr kumimoji="1" lang="en-US" altLang="zh-CN" sz="1400" b="1">
                    <a:solidFill>
                      <a:srgbClr val="C00000"/>
                    </a:solidFill>
                    <a:latin typeface="Times New Roman" panose="02020603050405020304" charset="0"/>
                  </a:rPr>
                  <a:t>null</a:t>
                </a:r>
              </a:p>
            </p:txBody>
          </p:sp>
          <p:sp>
            <p:nvSpPr>
              <p:cNvPr id="97352" name="Rectangle 267"/>
              <p:cNvSpPr>
                <a:spLocks noChangeArrowheads="1"/>
              </p:cNvSpPr>
              <p:nvPr/>
            </p:nvSpPr>
            <p:spPr bwMode="auto">
              <a:xfrm>
                <a:off x="1080" y="2207"/>
                <a:ext cx="360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7339" name="Group 268"/>
            <p:cNvGrpSpPr/>
            <p:nvPr/>
          </p:nvGrpSpPr>
          <p:grpSpPr bwMode="auto">
            <a:xfrm>
              <a:off x="117" y="3461"/>
              <a:ext cx="429" cy="406"/>
              <a:chOff x="0" y="2207"/>
              <a:chExt cx="360" cy="499"/>
            </a:xfrm>
          </p:grpSpPr>
          <p:sp>
            <p:nvSpPr>
              <p:cNvPr id="97349" name="Rectangle 269"/>
              <p:cNvSpPr>
                <a:spLocks noChangeArrowheads="1"/>
              </p:cNvSpPr>
              <p:nvPr/>
            </p:nvSpPr>
            <p:spPr bwMode="auto">
              <a:xfrm>
                <a:off x="43" y="2207"/>
                <a:ext cx="274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endParaRPr kumimoji="1" lang="en-US" altLang="zh-CN" sz="1400" b="1">
                  <a:solidFill>
                    <a:srgbClr val="C00000"/>
                  </a:solidFill>
                  <a:latin typeface="Times New Roman" panose="02020603050405020304" charset="0"/>
                </a:endParaRPr>
              </a:p>
              <a:p>
                <a:pPr algn="ctr"/>
                <a:r>
                  <a:rPr kumimoji="1" lang="en-US" altLang="zh-CN" sz="1400" b="1">
                    <a:solidFill>
                      <a:srgbClr val="C00000"/>
                    </a:solidFill>
                    <a:latin typeface="Times New Roman" panose="02020603050405020304" charset="0"/>
                  </a:rPr>
                  <a:t>null</a:t>
                </a:r>
              </a:p>
            </p:txBody>
          </p:sp>
          <p:sp>
            <p:nvSpPr>
              <p:cNvPr id="97350" name="Rectangle 270"/>
              <p:cNvSpPr>
                <a:spLocks noChangeArrowheads="1"/>
              </p:cNvSpPr>
              <p:nvPr/>
            </p:nvSpPr>
            <p:spPr bwMode="auto">
              <a:xfrm>
                <a:off x="0" y="2207"/>
                <a:ext cx="360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7340" name="Group 271"/>
            <p:cNvGrpSpPr/>
            <p:nvPr/>
          </p:nvGrpSpPr>
          <p:grpSpPr bwMode="auto">
            <a:xfrm>
              <a:off x="546" y="3461"/>
              <a:ext cx="429" cy="406"/>
              <a:chOff x="360" y="2207"/>
              <a:chExt cx="360" cy="499"/>
            </a:xfrm>
          </p:grpSpPr>
          <p:sp>
            <p:nvSpPr>
              <p:cNvPr id="97347" name="Rectangle 272"/>
              <p:cNvSpPr>
                <a:spLocks noChangeArrowheads="1"/>
              </p:cNvSpPr>
              <p:nvPr/>
            </p:nvSpPr>
            <p:spPr bwMode="auto">
              <a:xfrm>
                <a:off x="403" y="2207"/>
                <a:ext cx="274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 i="1">
                    <a:solidFill>
                      <a:srgbClr val="C00000"/>
                    </a:solidFill>
                    <a:latin typeface="Times New Roman" panose="02020603050405020304" charset="0"/>
                  </a:rPr>
                  <a:t>b</a:t>
                </a:r>
                <a:r>
                  <a:rPr kumimoji="1" lang="en-US" altLang="zh-CN" sz="2200" b="1" baseline="-30000">
                    <a:solidFill>
                      <a:srgbClr val="C00000"/>
                    </a:solidFill>
                    <a:latin typeface="Times New Roman" panose="02020603050405020304" charset="0"/>
                  </a:rPr>
                  <a:t>5</a:t>
                </a:r>
              </a:p>
              <a:p>
                <a:pPr algn="ctr" eaLnBrk="0" hangingPunct="0"/>
                <a:endParaRPr kumimoji="1" lang="en-US" altLang="zh-CN" sz="2200" b="1" baseline="-30000">
                  <a:solidFill>
                    <a:srgbClr val="C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97348" name="Rectangle 273"/>
              <p:cNvSpPr>
                <a:spLocks noChangeArrowheads="1"/>
              </p:cNvSpPr>
              <p:nvPr/>
            </p:nvSpPr>
            <p:spPr bwMode="auto">
              <a:xfrm>
                <a:off x="360" y="2207"/>
                <a:ext cx="360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7341" name="Group 274"/>
            <p:cNvGrpSpPr/>
            <p:nvPr/>
          </p:nvGrpSpPr>
          <p:grpSpPr bwMode="auto">
            <a:xfrm>
              <a:off x="975" y="3461"/>
              <a:ext cx="429" cy="406"/>
              <a:chOff x="720" y="2207"/>
              <a:chExt cx="360" cy="499"/>
            </a:xfrm>
          </p:grpSpPr>
          <p:sp>
            <p:nvSpPr>
              <p:cNvPr id="97345" name="Rectangle 275"/>
              <p:cNvSpPr>
                <a:spLocks noChangeArrowheads="1"/>
              </p:cNvSpPr>
              <p:nvPr/>
            </p:nvSpPr>
            <p:spPr bwMode="auto">
              <a:xfrm>
                <a:off x="763" y="2207"/>
                <a:ext cx="274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endParaRPr kumimoji="1" lang="en-US" altLang="zh-CN" sz="1400" b="1">
                  <a:solidFill>
                    <a:srgbClr val="C00000"/>
                  </a:solidFill>
                  <a:latin typeface="Times New Roman" panose="02020603050405020304" charset="0"/>
                </a:endParaRPr>
              </a:p>
              <a:p>
                <a:pPr algn="ctr"/>
                <a:r>
                  <a:rPr kumimoji="1" lang="en-US" altLang="zh-CN" sz="1400" b="1">
                    <a:solidFill>
                      <a:srgbClr val="C00000"/>
                    </a:solidFill>
                    <a:latin typeface="Times New Roman" panose="02020603050405020304" charset="0"/>
                  </a:rPr>
                  <a:t>null</a:t>
                </a:r>
              </a:p>
            </p:txBody>
          </p:sp>
          <p:sp>
            <p:nvSpPr>
              <p:cNvPr id="97346" name="Rectangle 276"/>
              <p:cNvSpPr>
                <a:spLocks noChangeArrowheads="1"/>
              </p:cNvSpPr>
              <p:nvPr/>
            </p:nvSpPr>
            <p:spPr bwMode="auto">
              <a:xfrm>
                <a:off x="720" y="2207"/>
                <a:ext cx="360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7342" name="Group 277"/>
            <p:cNvGrpSpPr/>
            <p:nvPr/>
          </p:nvGrpSpPr>
          <p:grpSpPr bwMode="auto">
            <a:xfrm>
              <a:off x="1404" y="3461"/>
              <a:ext cx="429" cy="406"/>
              <a:chOff x="1080" y="2207"/>
              <a:chExt cx="360" cy="499"/>
            </a:xfrm>
          </p:grpSpPr>
          <p:sp>
            <p:nvSpPr>
              <p:cNvPr id="97343" name="Rectangle 278"/>
              <p:cNvSpPr>
                <a:spLocks noChangeArrowheads="1"/>
              </p:cNvSpPr>
              <p:nvPr/>
            </p:nvSpPr>
            <p:spPr bwMode="auto">
              <a:xfrm>
                <a:off x="1123" y="2207"/>
                <a:ext cx="274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solidFill>
                      <a:srgbClr val="C00000"/>
                    </a:solidFill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97344" name="Rectangle 279"/>
              <p:cNvSpPr>
                <a:spLocks noChangeArrowheads="1"/>
              </p:cNvSpPr>
              <p:nvPr/>
            </p:nvSpPr>
            <p:spPr bwMode="auto">
              <a:xfrm>
                <a:off x="1080" y="2207"/>
                <a:ext cx="360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97306" name="Text Box 280"/>
          <p:cNvSpPr txBox="1">
            <a:spLocks noChangeArrowheads="1"/>
          </p:cNvSpPr>
          <p:nvPr/>
        </p:nvSpPr>
        <p:spPr bwMode="auto">
          <a:xfrm>
            <a:off x="755650" y="692150"/>
            <a:ext cx="13668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外连接</a:t>
            </a:r>
          </a:p>
        </p:txBody>
      </p:sp>
      <p:grpSp>
        <p:nvGrpSpPr>
          <p:cNvPr id="505940" name="Group 306"/>
          <p:cNvGrpSpPr/>
          <p:nvPr/>
        </p:nvGrpSpPr>
        <p:grpSpPr bwMode="auto">
          <a:xfrm>
            <a:off x="3201353" y="4841558"/>
            <a:ext cx="2741612" cy="644525"/>
            <a:chOff x="2015" y="3053"/>
            <a:chExt cx="1716" cy="406"/>
          </a:xfrm>
        </p:grpSpPr>
        <p:grpSp>
          <p:nvGrpSpPr>
            <p:cNvPr id="97323" name="Group 281"/>
            <p:cNvGrpSpPr/>
            <p:nvPr/>
          </p:nvGrpSpPr>
          <p:grpSpPr bwMode="auto">
            <a:xfrm>
              <a:off x="2015" y="3053"/>
              <a:ext cx="429" cy="406"/>
              <a:chOff x="0" y="2207"/>
              <a:chExt cx="360" cy="499"/>
            </a:xfrm>
          </p:grpSpPr>
          <p:sp>
            <p:nvSpPr>
              <p:cNvPr id="97333" name="Rectangle 282"/>
              <p:cNvSpPr>
                <a:spLocks noChangeArrowheads="1"/>
              </p:cNvSpPr>
              <p:nvPr/>
            </p:nvSpPr>
            <p:spPr bwMode="auto">
              <a:xfrm>
                <a:off x="43" y="2207"/>
                <a:ext cx="274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 i="1">
                    <a:solidFill>
                      <a:srgbClr val="C00000"/>
                    </a:solidFill>
                    <a:latin typeface="Times New Roman" panose="02020603050405020304" charset="0"/>
                  </a:rPr>
                  <a:t>a</a:t>
                </a:r>
                <a:r>
                  <a:rPr kumimoji="1" lang="en-US" altLang="zh-CN" sz="2200" b="1" baseline="-30000">
                    <a:solidFill>
                      <a:srgbClr val="C00000"/>
                    </a:solidFill>
                    <a:latin typeface="Times New Roman" panose="02020603050405020304" charset="0"/>
                  </a:rPr>
                  <a:t>2</a:t>
                </a:r>
              </a:p>
              <a:p>
                <a:pPr algn="ctr" eaLnBrk="0" hangingPunct="0"/>
                <a:endParaRPr kumimoji="1" lang="en-US" altLang="zh-CN" sz="2200" b="1" baseline="-30000">
                  <a:solidFill>
                    <a:srgbClr val="C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97334" name="Rectangle 283"/>
              <p:cNvSpPr>
                <a:spLocks noChangeArrowheads="1"/>
              </p:cNvSpPr>
              <p:nvPr/>
            </p:nvSpPr>
            <p:spPr bwMode="auto">
              <a:xfrm>
                <a:off x="0" y="2207"/>
                <a:ext cx="360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7324" name="Group 284"/>
            <p:cNvGrpSpPr/>
            <p:nvPr/>
          </p:nvGrpSpPr>
          <p:grpSpPr bwMode="auto">
            <a:xfrm>
              <a:off x="2444" y="3053"/>
              <a:ext cx="429" cy="406"/>
              <a:chOff x="360" y="2207"/>
              <a:chExt cx="360" cy="499"/>
            </a:xfrm>
          </p:grpSpPr>
          <p:sp>
            <p:nvSpPr>
              <p:cNvPr id="97331" name="Rectangle 285"/>
              <p:cNvSpPr>
                <a:spLocks noChangeArrowheads="1"/>
              </p:cNvSpPr>
              <p:nvPr/>
            </p:nvSpPr>
            <p:spPr bwMode="auto">
              <a:xfrm>
                <a:off x="403" y="2207"/>
                <a:ext cx="274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 i="1">
                    <a:solidFill>
                      <a:srgbClr val="C00000"/>
                    </a:solidFill>
                    <a:latin typeface="Times New Roman" panose="02020603050405020304" charset="0"/>
                  </a:rPr>
                  <a:t>b</a:t>
                </a:r>
                <a:r>
                  <a:rPr kumimoji="1" lang="en-US" altLang="zh-CN" sz="2200" b="1" baseline="-30000">
                    <a:solidFill>
                      <a:srgbClr val="C00000"/>
                    </a:solidFill>
                    <a:latin typeface="Times New Roman" panose="02020603050405020304" charset="0"/>
                  </a:rPr>
                  <a:t>4</a:t>
                </a:r>
              </a:p>
              <a:p>
                <a:pPr algn="ctr" eaLnBrk="0" hangingPunct="0"/>
                <a:endParaRPr kumimoji="1" lang="en-US" altLang="zh-CN" sz="2200" b="1" baseline="-30000">
                  <a:solidFill>
                    <a:srgbClr val="C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97332" name="Rectangle 286"/>
              <p:cNvSpPr>
                <a:spLocks noChangeArrowheads="1"/>
              </p:cNvSpPr>
              <p:nvPr/>
            </p:nvSpPr>
            <p:spPr bwMode="auto">
              <a:xfrm>
                <a:off x="360" y="2207"/>
                <a:ext cx="360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7325" name="Group 287"/>
            <p:cNvGrpSpPr/>
            <p:nvPr/>
          </p:nvGrpSpPr>
          <p:grpSpPr bwMode="auto">
            <a:xfrm>
              <a:off x="2873" y="3053"/>
              <a:ext cx="429" cy="406"/>
              <a:chOff x="720" y="2207"/>
              <a:chExt cx="360" cy="499"/>
            </a:xfrm>
          </p:grpSpPr>
          <p:sp>
            <p:nvSpPr>
              <p:cNvPr id="97329" name="Rectangle 288"/>
              <p:cNvSpPr>
                <a:spLocks noChangeArrowheads="1"/>
              </p:cNvSpPr>
              <p:nvPr/>
            </p:nvSpPr>
            <p:spPr bwMode="auto">
              <a:xfrm>
                <a:off x="763" y="2207"/>
                <a:ext cx="274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solidFill>
                      <a:srgbClr val="C00000"/>
                    </a:solidFill>
                    <a:latin typeface="Times New Roman" panose="02020603050405020304" charset="0"/>
                  </a:rPr>
                  <a:t>12</a:t>
                </a:r>
              </a:p>
              <a:p>
                <a:pPr algn="ctr" eaLnBrk="0" hangingPunct="0"/>
                <a:endParaRPr kumimoji="1" lang="en-US" altLang="zh-CN" sz="2200" b="1">
                  <a:solidFill>
                    <a:srgbClr val="C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97330" name="Rectangle 289"/>
              <p:cNvSpPr>
                <a:spLocks noChangeArrowheads="1"/>
              </p:cNvSpPr>
              <p:nvPr/>
            </p:nvSpPr>
            <p:spPr bwMode="auto">
              <a:xfrm>
                <a:off x="720" y="2207"/>
                <a:ext cx="360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7326" name="Group 290"/>
            <p:cNvGrpSpPr/>
            <p:nvPr/>
          </p:nvGrpSpPr>
          <p:grpSpPr bwMode="auto">
            <a:xfrm>
              <a:off x="3302" y="3053"/>
              <a:ext cx="429" cy="406"/>
              <a:chOff x="1080" y="2207"/>
              <a:chExt cx="360" cy="499"/>
            </a:xfrm>
          </p:grpSpPr>
          <p:sp>
            <p:nvSpPr>
              <p:cNvPr id="97327" name="Rectangle 291"/>
              <p:cNvSpPr>
                <a:spLocks noChangeArrowheads="1"/>
              </p:cNvSpPr>
              <p:nvPr/>
            </p:nvSpPr>
            <p:spPr bwMode="auto">
              <a:xfrm>
                <a:off x="1123" y="2207"/>
                <a:ext cx="274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endParaRPr kumimoji="1" lang="en-US" altLang="zh-CN" sz="1400" b="1">
                  <a:solidFill>
                    <a:srgbClr val="C00000"/>
                  </a:solidFill>
                  <a:latin typeface="Times New Roman" panose="02020603050405020304" charset="0"/>
                </a:endParaRPr>
              </a:p>
              <a:p>
                <a:pPr algn="ctr"/>
                <a:r>
                  <a:rPr kumimoji="1" lang="en-US" altLang="zh-CN" sz="1400" b="1">
                    <a:solidFill>
                      <a:srgbClr val="C00000"/>
                    </a:solidFill>
                    <a:latin typeface="Times New Roman" panose="02020603050405020304" charset="0"/>
                  </a:rPr>
                  <a:t>null</a:t>
                </a:r>
              </a:p>
            </p:txBody>
          </p:sp>
          <p:sp>
            <p:nvSpPr>
              <p:cNvPr id="97328" name="Rectangle 292"/>
              <p:cNvSpPr>
                <a:spLocks noChangeArrowheads="1"/>
              </p:cNvSpPr>
              <p:nvPr/>
            </p:nvSpPr>
            <p:spPr bwMode="auto">
              <a:xfrm>
                <a:off x="1080" y="2207"/>
                <a:ext cx="360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505945" name="Group 305"/>
          <p:cNvGrpSpPr/>
          <p:nvPr/>
        </p:nvGrpSpPr>
        <p:grpSpPr bwMode="auto">
          <a:xfrm>
            <a:off x="6296025" y="4841875"/>
            <a:ext cx="2668588" cy="644525"/>
            <a:chOff x="3952" y="3050"/>
            <a:chExt cx="1716" cy="406"/>
          </a:xfrm>
        </p:grpSpPr>
        <p:grpSp>
          <p:nvGrpSpPr>
            <p:cNvPr id="97311" name="Group 293"/>
            <p:cNvGrpSpPr/>
            <p:nvPr/>
          </p:nvGrpSpPr>
          <p:grpSpPr bwMode="auto">
            <a:xfrm>
              <a:off x="3952" y="3050"/>
              <a:ext cx="429" cy="406"/>
              <a:chOff x="0" y="2207"/>
              <a:chExt cx="360" cy="499"/>
            </a:xfrm>
          </p:grpSpPr>
          <p:sp>
            <p:nvSpPr>
              <p:cNvPr id="97321" name="Rectangle 294"/>
              <p:cNvSpPr>
                <a:spLocks noChangeArrowheads="1"/>
              </p:cNvSpPr>
              <p:nvPr/>
            </p:nvSpPr>
            <p:spPr bwMode="auto">
              <a:xfrm>
                <a:off x="43" y="2207"/>
                <a:ext cx="274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endParaRPr kumimoji="1" lang="en-US" altLang="zh-CN" sz="1400" b="1">
                  <a:solidFill>
                    <a:srgbClr val="C00000"/>
                  </a:solidFill>
                  <a:latin typeface="Times New Roman" panose="02020603050405020304" charset="0"/>
                </a:endParaRPr>
              </a:p>
              <a:p>
                <a:pPr algn="ctr"/>
                <a:r>
                  <a:rPr kumimoji="1" lang="en-US" altLang="zh-CN" sz="1400" b="1">
                    <a:solidFill>
                      <a:srgbClr val="C00000"/>
                    </a:solidFill>
                    <a:latin typeface="Times New Roman" panose="02020603050405020304" charset="0"/>
                  </a:rPr>
                  <a:t>null</a:t>
                </a:r>
              </a:p>
            </p:txBody>
          </p:sp>
          <p:sp>
            <p:nvSpPr>
              <p:cNvPr id="97322" name="Rectangle 295"/>
              <p:cNvSpPr>
                <a:spLocks noChangeArrowheads="1"/>
              </p:cNvSpPr>
              <p:nvPr/>
            </p:nvSpPr>
            <p:spPr bwMode="auto">
              <a:xfrm>
                <a:off x="0" y="2207"/>
                <a:ext cx="360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7312" name="Group 296"/>
            <p:cNvGrpSpPr/>
            <p:nvPr/>
          </p:nvGrpSpPr>
          <p:grpSpPr bwMode="auto">
            <a:xfrm>
              <a:off x="4381" y="3050"/>
              <a:ext cx="429" cy="406"/>
              <a:chOff x="360" y="2207"/>
              <a:chExt cx="360" cy="499"/>
            </a:xfrm>
          </p:grpSpPr>
          <p:sp>
            <p:nvSpPr>
              <p:cNvPr id="97319" name="Rectangle 297"/>
              <p:cNvSpPr>
                <a:spLocks noChangeArrowheads="1"/>
              </p:cNvSpPr>
              <p:nvPr/>
            </p:nvSpPr>
            <p:spPr bwMode="auto">
              <a:xfrm>
                <a:off x="403" y="2207"/>
                <a:ext cx="274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 i="1">
                    <a:solidFill>
                      <a:srgbClr val="C00000"/>
                    </a:solidFill>
                    <a:latin typeface="Times New Roman" panose="02020603050405020304" charset="0"/>
                  </a:rPr>
                  <a:t>b</a:t>
                </a:r>
                <a:r>
                  <a:rPr kumimoji="1" lang="en-US" altLang="zh-CN" sz="2200" b="1" baseline="-30000">
                    <a:solidFill>
                      <a:srgbClr val="C00000"/>
                    </a:solidFill>
                    <a:latin typeface="Times New Roman" panose="02020603050405020304" charset="0"/>
                  </a:rPr>
                  <a:t>5</a:t>
                </a:r>
              </a:p>
              <a:p>
                <a:pPr algn="ctr" eaLnBrk="0" hangingPunct="0"/>
                <a:endParaRPr kumimoji="1" lang="en-US" altLang="zh-CN" sz="2200" b="1" baseline="-30000">
                  <a:solidFill>
                    <a:srgbClr val="C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97320" name="Rectangle 298"/>
              <p:cNvSpPr>
                <a:spLocks noChangeArrowheads="1"/>
              </p:cNvSpPr>
              <p:nvPr/>
            </p:nvSpPr>
            <p:spPr bwMode="auto">
              <a:xfrm>
                <a:off x="360" y="2207"/>
                <a:ext cx="360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7313" name="Group 299"/>
            <p:cNvGrpSpPr/>
            <p:nvPr/>
          </p:nvGrpSpPr>
          <p:grpSpPr bwMode="auto">
            <a:xfrm>
              <a:off x="4810" y="3050"/>
              <a:ext cx="429" cy="406"/>
              <a:chOff x="720" y="2207"/>
              <a:chExt cx="360" cy="499"/>
            </a:xfrm>
          </p:grpSpPr>
          <p:sp>
            <p:nvSpPr>
              <p:cNvPr id="97317" name="Rectangle 300"/>
              <p:cNvSpPr>
                <a:spLocks noChangeArrowheads="1"/>
              </p:cNvSpPr>
              <p:nvPr/>
            </p:nvSpPr>
            <p:spPr bwMode="auto">
              <a:xfrm>
                <a:off x="763" y="2207"/>
                <a:ext cx="274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endParaRPr kumimoji="1" lang="en-US" altLang="zh-CN" sz="1400" b="1">
                  <a:solidFill>
                    <a:srgbClr val="C00000"/>
                  </a:solidFill>
                  <a:latin typeface="Times New Roman" panose="02020603050405020304" charset="0"/>
                </a:endParaRPr>
              </a:p>
              <a:p>
                <a:pPr algn="ctr"/>
                <a:r>
                  <a:rPr kumimoji="1" lang="en-US" altLang="zh-CN" sz="1400" b="1">
                    <a:solidFill>
                      <a:srgbClr val="C00000"/>
                    </a:solidFill>
                    <a:latin typeface="Times New Roman" panose="02020603050405020304" charset="0"/>
                  </a:rPr>
                  <a:t>null</a:t>
                </a:r>
              </a:p>
            </p:txBody>
          </p:sp>
          <p:sp>
            <p:nvSpPr>
              <p:cNvPr id="97318" name="Rectangle 301"/>
              <p:cNvSpPr>
                <a:spLocks noChangeArrowheads="1"/>
              </p:cNvSpPr>
              <p:nvPr/>
            </p:nvSpPr>
            <p:spPr bwMode="auto">
              <a:xfrm>
                <a:off x="720" y="2207"/>
                <a:ext cx="360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7314" name="Group 302"/>
            <p:cNvGrpSpPr/>
            <p:nvPr/>
          </p:nvGrpSpPr>
          <p:grpSpPr bwMode="auto">
            <a:xfrm>
              <a:off x="5239" y="3050"/>
              <a:ext cx="429" cy="406"/>
              <a:chOff x="1080" y="2207"/>
              <a:chExt cx="360" cy="499"/>
            </a:xfrm>
          </p:grpSpPr>
          <p:sp>
            <p:nvSpPr>
              <p:cNvPr id="97315" name="Rectangle 303"/>
              <p:cNvSpPr>
                <a:spLocks noChangeArrowheads="1"/>
              </p:cNvSpPr>
              <p:nvPr/>
            </p:nvSpPr>
            <p:spPr bwMode="auto">
              <a:xfrm>
                <a:off x="1123" y="2207"/>
                <a:ext cx="274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solidFill>
                      <a:srgbClr val="C00000"/>
                    </a:solidFill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97316" name="Rectangle 304"/>
              <p:cNvSpPr>
                <a:spLocks noChangeArrowheads="1"/>
              </p:cNvSpPr>
              <p:nvPr/>
            </p:nvSpPr>
            <p:spPr bwMode="auto">
              <a:xfrm>
                <a:off x="1080" y="2207"/>
                <a:ext cx="360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506164" name="Text Box 308"/>
          <p:cNvSpPr txBox="1">
            <a:spLocks noChangeArrowheads="1"/>
          </p:cNvSpPr>
          <p:nvPr/>
        </p:nvSpPr>
        <p:spPr bwMode="auto">
          <a:xfrm>
            <a:off x="3779838" y="765175"/>
            <a:ext cx="15843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左外连接</a:t>
            </a:r>
          </a:p>
        </p:txBody>
      </p:sp>
      <p:sp>
        <p:nvSpPr>
          <p:cNvPr id="506165" name="Text Box 309"/>
          <p:cNvSpPr txBox="1">
            <a:spLocks noChangeArrowheads="1"/>
          </p:cNvSpPr>
          <p:nvPr/>
        </p:nvSpPr>
        <p:spPr bwMode="auto">
          <a:xfrm>
            <a:off x="6877050" y="765175"/>
            <a:ext cx="15843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右外连接</a:t>
            </a:r>
          </a:p>
        </p:txBody>
      </p:sp>
    </p:spTree>
    <p:extLst>
      <p:ext uri="{BB962C8B-B14F-4D97-AF65-F5344CB8AC3E}">
        <p14:creationId xmlns:p14="http://schemas.microsoft.com/office/powerpoint/2010/main" val="199116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5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5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5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5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164" grpId="0"/>
      <p:bldP spid="50616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除</a:t>
            </a:r>
            <a:r>
              <a:rPr lang="en-US" altLang="zh-CN"/>
              <a:t>~</a:t>
            </a:r>
            <a:r>
              <a:rPr lang="zh-CN" altLang="en-US"/>
              <a:t>象</a:t>
            </a:r>
            <a:r>
              <a:rPr lang="zh-CN" altLang="en-US" dirty="0"/>
              <a:t>集</a:t>
            </a:r>
            <a:r>
              <a:rPr lang="en-US" altLang="zh-CN" i="1" dirty="0"/>
              <a:t>Z</a:t>
            </a:r>
            <a:endParaRPr lang="en-US" altLang="zh-CN" baseline="-30000" dirty="0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569325" cy="3897312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  </a:t>
            </a:r>
            <a:r>
              <a:rPr lang="zh-CN" altLang="en-US"/>
              <a:t>给定一个关系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zh-CN" altLang="en-US"/>
              <a:t>，</a:t>
            </a:r>
            <a:r>
              <a:rPr lang="en-US" altLang="zh-CN" i="1"/>
              <a:t>Y)</a:t>
            </a:r>
            <a:r>
              <a:rPr lang="zh-CN" altLang="en-US"/>
              <a:t>，</a:t>
            </a:r>
            <a:r>
              <a:rPr lang="en-US" altLang="zh-CN" i="1"/>
              <a:t>X</a:t>
            </a:r>
            <a:r>
              <a:rPr lang="zh-CN" altLang="en-US"/>
              <a:t>和</a:t>
            </a:r>
            <a:r>
              <a:rPr lang="en-US" altLang="zh-CN" i="1"/>
              <a:t>Y</a:t>
            </a:r>
            <a:r>
              <a:rPr lang="zh-CN" altLang="en-US"/>
              <a:t>为属性组。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  当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]=</a:t>
            </a:r>
            <a:r>
              <a:rPr lang="en-US" altLang="zh-CN" i="1"/>
              <a:t>x</a:t>
            </a:r>
            <a:r>
              <a:rPr lang="zh-CN" altLang="en-US"/>
              <a:t>时，</a:t>
            </a:r>
            <a:r>
              <a:rPr lang="en-US" altLang="zh-CN" b="1" i="1">
                <a:solidFill>
                  <a:srgbClr val="C00000"/>
                </a:solidFill>
              </a:rPr>
              <a:t>x</a:t>
            </a:r>
            <a:r>
              <a:rPr lang="zh-CN" altLang="en-US" b="1">
                <a:solidFill>
                  <a:srgbClr val="C00000"/>
                </a:solidFill>
              </a:rPr>
              <a:t>在</a:t>
            </a:r>
            <a:r>
              <a:rPr lang="en-US" altLang="zh-CN" b="1" i="1">
                <a:solidFill>
                  <a:srgbClr val="C00000"/>
                </a:solidFill>
              </a:rPr>
              <a:t>R</a:t>
            </a:r>
            <a:r>
              <a:rPr lang="zh-CN" altLang="en-US" b="1">
                <a:solidFill>
                  <a:srgbClr val="C00000"/>
                </a:solidFill>
              </a:rPr>
              <a:t>中的象集</a:t>
            </a:r>
            <a:r>
              <a:rPr lang="zh-CN" altLang="en-US"/>
              <a:t>为：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	           </a:t>
            </a:r>
            <a:r>
              <a:rPr lang="en-US" altLang="zh-CN" i="1">
                <a:solidFill>
                  <a:srgbClr val="E02920"/>
                </a:solidFill>
              </a:rPr>
              <a:t>Y</a:t>
            </a:r>
            <a:r>
              <a:rPr lang="en-US" altLang="zh-CN" baseline="-30000">
                <a:solidFill>
                  <a:srgbClr val="E02920"/>
                </a:solidFill>
              </a:rPr>
              <a:t>x</a:t>
            </a:r>
            <a:r>
              <a:rPr lang="en-US" altLang="zh-CN"/>
              <a:t>={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Y</a:t>
            </a:r>
            <a:r>
              <a:rPr lang="en-US" altLang="zh-CN"/>
              <a:t>]|</a:t>
            </a:r>
            <a:r>
              <a:rPr lang="en-US" altLang="zh-CN" i="1"/>
              <a:t>t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]=</a:t>
            </a:r>
            <a:r>
              <a:rPr lang="en-US" altLang="zh-CN" i="1"/>
              <a:t>x</a:t>
            </a:r>
            <a:r>
              <a:rPr lang="en-US" altLang="zh-CN"/>
              <a:t>}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 	</a:t>
            </a:r>
            <a:endParaRPr lang="zh-CN" altLang="en-US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6213897" y="2086635"/>
            <a:ext cx="2376488" cy="4419600"/>
            <a:chOff x="-3" y="-3"/>
            <a:chExt cx="1026" cy="5475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0" y="0"/>
              <a:ext cx="1020" cy="5469"/>
              <a:chOff x="0" y="0"/>
              <a:chExt cx="1020" cy="5469"/>
            </a:xfrm>
          </p:grpSpPr>
          <p:grpSp>
            <p:nvGrpSpPr>
              <p:cNvPr id="4" name="Group 5"/>
              <p:cNvGrpSpPr/>
              <p:nvPr/>
            </p:nvGrpSpPr>
            <p:grpSpPr bwMode="auto">
              <a:xfrm>
                <a:off x="0" y="0"/>
                <a:ext cx="300" cy="499"/>
                <a:chOff x="0" y="0"/>
                <a:chExt cx="300" cy="499"/>
              </a:xfrm>
            </p:grpSpPr>
            <p:sp>
              <p:nvSpPr>
                <p:cNvPr id="391174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solidFill>
                        <a:srgbClr val="0070C0"/>
                      </a:solidFill>
                      <a:latin typeface="Times New Roman" panose="02020603050405020304" charset="0"/>
                    </a:rPr>
                    <a:t>X</a:t>
                  </a:r>
                </a:p>
                <a:p>
                  <a:pPr algn="ctr" eaLnBrk="0" hangingPunct="0"/>
                  <a:endParaRPr kumimoji="1" lang="en-US" altLang="zh-CN" sz="2200" b="1" i="1">
                    <a:solidFill>
                      <a:srgbClr val="0070C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175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8"/>
              <p:cNvGrpSpPr/>
              <p:nvPr/>
            </p:nvGrpSpPr>
            <p:grpSpPr bwMode="auto">
              <a:xfrm>
                <a:off x="300" y="0"/>
                <a:ext cx="360" cy="499"/>
                <a:chOff x="300" y="0"/>
                <a:chExt cx="360" cy="499"/>
              </a:xfrm>
            </p:grpSpPr>
            <p:sp>
              <p:nvSpPr>
                <p:cNvPr id="391177" name="Rectangle 9"/>
                <p:cNvSpPr>
                  <a:spLocks noChangeArrowheads="1"/>
                </p:cNvSpPr>
                <p:nvPr/>
              </p:nvSpPr>
              <p:spPr bwMode="auto">
                <a:xfrm>
                  <a:off x="34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solidFill>
                        <a:srgbClr val="C00000"/>
                      </a:solidFill>
                      <a:latin typeface="Times New Roman" panose="02020603050405020304" charset="0"/>
                    </a:rPr>
                    <a:t>B</a:t>
                  </a:r>
                </a:p>
              </p:txBody>
            </p:sp>
            <p:sp>
              <p:nvSpPr>
                <p:cNvPr id="391178" name="Rectangle 10"/>
                <p:cNvSpPr>
                  <a:spLocks noChangeArrowheads="1"/>
                </p:cNvSpPr>
                <p:nvPr/>
              </p:nvSpPr>
              <p:spPr bwMode="auto">
                <a:xfrm>
                  <a:off x="30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1"/>
              <p:cNvGrpSpPr/>
              <p:nvPr/>
            </p:nvGrpSpPr>
            <p:grpSpPr bwMode="auto">
              <a:xfrm>
                <a:off x="660" y="0"/>
                <a:ext cx="360" cy="499"/>
                <a:chOff x="660" y="0"/>
                <a:chExt cx="360" cy="499"/>
              </a:xfrm>
            </p:grpSpPr>
            <p:sp>
              <p:nvSpPr>
                <p:cNvPr id="391180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solidFill>
                        <a:srgbClr val="C00000"/>
                      </a:solidFill>
                      <a:latin typeface="Times New Roman" panose="02020603050405020304" charset="0"/>
                    </a:rPr>
                    <a:t>C</a:t>
                  </a:r>
                </a:p>
              </p:txBody>
            </p:sp>
            <p:sp>
              <p:nvSpPr>
                <p:cNvPr id="391181" name="Rectangle 13"/>
                <p:cNvSpPr>
                  <a:spLocks noChangeArrowheads="1"/>
                </p:cNvSpPr>
                <p:nvPr/>
              </p:nvSpPr>
              <p:spPr bwMode="auto">
                <a:xfrm>
                  <a:off x="66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 bwMode="auto">
              <a:xfrm>
                <a:off x="0" y="499"/>
                <a:ext cx="300" cy="710"/>
                <a:chOff x="0" y="499"/>
                <a:chExt cx="300" cy="710"/>
              </a:xfrm>
            </p:grpSpPr>
            <p:sp>
              <p:nvSpPr>
                <p:cNvPr id="391183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1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highlight>
                        <a:srgbClr val="FFFF00"/>
                      </a:highlight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highlight>
                        <a:srgbClr val="FFFF00"/>
                      </a:highlight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highlight>
                      <a:srgbClr val="FFFF00"/>
                    </a:highlight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184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7"/>
              <p:cNvGrpSpPr/>
              <p:nvPr/>
            </p:nvGrpSpPr>
            <p:grpSpPr bwMode="auto">
              <a:xfrm>
                <a:off x="300" y="499"/>
                <a:ext cx="360" cy="710"/>
                <a:chOff x="300" y="499"/>
                <a:chExt cx="360" cy="710"/>
              </a:xfrm>
            </p:grpSpPr>
            <p:sp>
              <p:nvSpPr>
                <p:cNvPr id="391186" name="Rectangle 18"/>
                <p:cNvSpPr>
                  <a:spLocks noChangeArrowheads="1"/>
                </p:cNvSpPr>
                <p:nvPr/>
              </p:nvSpPr>
              <p:spPr bwMode="auto">
                <a:xfrm>
                  <a:off x="343" y="49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highlight>
                        <a:srgbClr val="00FFFF"/>
                      </a:highlight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highlight>
                        <a:srgbClr val="00FFFF"/>
                      </a:highlight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highlight>
                      <a:srgbClr val="00FFFF"/>
                    </a:highlight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18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0"/>
              <p:cNvGrpSpPr/>
              <p:nvPr/>
            </p:nvGrpSpPr>
            <p:grpSpPr bwMode="auto">
              <a:xfrm>
                <a:off x="660" y="499"/>
                <a:ext cx="360" cy="710"/>
                <a:chOff x="660" y="499"/>
                <a:chExt cx="360" cy="710"/>
              </a:xfrm>
            </p:grpSpPr>
            <p:sp>
              <p:nvSpPr>
                <p:cNvPr id="391189" name="Rectangle 21"/>
                <p:cNvSpPr>
                  <a:spLocks noChangeArrowheads="1"/>
                </p:cNvSpPr>
                <p:nvPr/>
              </p:nvSpPr>
              <p:spPr bwMode="auto">
                <a:xfrm>
                  <a:off x="703" y="49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highlight>
                        <a:srgbClr val="00FFFF"/>
                      </a:highlight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highlight>
                        <a:srgbClr val="00FFFF"/>
                      </a:highlight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highlight>
                      <a:srgbClr val="00FFFF"/>
                    </a:highlight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190" name="Rectangle 22"/>
                <p:cNvSpPr>
                  <a:spLocks noChangeArrowheads="1"/>
                </p:cNvSpPr>
                <p:nvPr/>
              </p:nvSpPr>
              <p:spPr bwMode="auto">
                <a:xfrm>
                  <a:off x="660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3"/>
              <p:cNvGrpSpPr/>
              <p:nvPr/>
            </p:nvGrpSpPr>
            <p:grpSpPr bwMode="auto">
              <a:xfrm>
                <a:off x="0" y="1209"/>
                <a:ext cx="300" cy="710"/>
                <a:chOff x="0" y="1209"/>
                <a:chExt cx="300" cy="710"/>
              </a:xfrm>
            </p:grpSpPr>
            <p:sp>
              <p:nvSpPr>
                <p:cNvPr id="391192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21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193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6"/>
              <p:cNvGrpSpPr/>
              <p:nvPr/>
            </p:nvGrpSpPr>
            <p:grpSpPr bwMode="auto">
              <a:xfrm>
                <a:off x="300" y="1209"/>
                <a:ext cx="360" cy="710"/>
                <a:chOff x="300" y="1209"/>
                <a:chExt cx="360" cy="710"/>
              </a:xfrm>
            </p:grpSpPr>
            <p:sp>
              <p:nvSpPr>
                <p:cNvPr id="3911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43" y="120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196" name="Rectangle 28"/>
                <p:cNvSpPr>
                  <a:spLocks noChangeArrowheads="1"/>
                </p:cNvSpPr>
                <p:nvPr/>
              </p:nvSpPr>
              <p:spPr bwMode="auto">
                <a:xfrm>
                  <a:off x="300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29"/>
              <p:cNvGrpSpPr/>
              <p:nvPr/>
            </p:nvGrpSpPr>
            <p:grpSpPr bwMode="auto">
              <a:xfrm>
                <a:off x="660" y="1209"/>
                <a:ext cx="360" cy="710"/>
                <a:chOff x="660" y="1209"/>
                <a:chExt cx="360" cy="710"/>
              </a:xfrm>
            </p:grpSpPr>
            <p:sp>
              <p:nvSpPr>
                <p:cNvPr id="391198" name="Rectangle 30"/>
                <p:cNvSpPr>
                  <a:spLocks noChangeArrowheads="1"/>
                </p:cNvSpPr>
                <p:nvPr/>
              </p:nvSpPr>
              <p:spPr bwMode="auto">
                <a:xfrm>
                  <a:off x="703" y="120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7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199" name="Rectangle 31"/>
                <p:cNvSpPr>
                  <a:spLocks noChangeArrowheads="1"/>
                </p:cNvSpPr>
                <p:nvPr/>
              </p:nvSpPr>
              <p:spPr bwMode="auto">
                <a:xfrm>
                  <a:off x="660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2"/>
              <p:cNvGrpSpPr/>
              <p:nvPr/>
            </p:nvGrpSpPr>
            <p:grpSpPr bwMode="auto">
              <a:xfrm>
                <a:off x="0" y="1919"/>
                <a:ext cx="300" cy="710"/>
                <a:chOff x="0" y="1919"/>
                <a:chExt cx="300" cy="710"/>
              </a:xfrm>
            </p:grpSpPr>
            <p:sp>
              <p:nvSpPr>
                <p:cNvPr id="391201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1919"/>
                  <a:ext cx="21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202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91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35"/>
              <p:cNvGrpSpPr/>
              <p:nvPr/>
            </p:nvGrpSpPr>
            <p:grpSpPr bwMode="auto">
              <a:xfrm>
                <a:off x="300" y="1919"/>
                <a:ext cx="360" cy="710"/>
                <a:chOff x="300" y="1919"/>
                <a:chExt cx="360" cy="710"/>
              </a:xfrm>
            </p:grpSpPr>
            <p:sp>
              <p:nvSpPr>
                <p:cNvPr id="391204" name="Rectangle 36"/>
                <p:cNvSpPr>
                  <a:spLocks noChangeArrowheads="1"/>
                </p:cNvSpPr>
                <p:nvPr/>
              </p:nvSpPr>
              <p:spPr bwMode="auto">
                <a:xfrm>
                  <a:off x="343" y="191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4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205" name="Rectangle 37"/>
                <p:cNvSpPr>
                  <a:spLocks noChangeArrowheads="1"/>
                </p:cNvSpPr>
                <p:nvPr/>
              </p:nvSpPr>
              <p:spPr bwMode="auto">
                <a:xfrm>
                  <a:off x="300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38"/>
              <p:cNvGrpSpPr/>
              <p:nvPr/>
            </p:nvGrpSpPr>
            <p:grpSpPr bwMode="auto">
              <a:xfrm>
                <a:off x="660" y="1919"/>
                <a:ext cx="360" cy="710"/>
                <a:chOff x="660" y="1919"/>
                <a:chExt cx="360" cy="710"/>
              </a:xfrm>
            </p:grpSpPr>
            <p:sp>
              <p:nvSpPr>
                <p:cNvPr id="391207" name="Rectangle 39"/>
                <p:cNvSpPr>
                  <a:spLocks noChangeArrowheads="1"/>
                </p:cNvSpPr>
                <p:nvPr/>
              </p:nvSpPr>
              <p:spPr bwMode="auto">
                <a:xfrm>
                  <a:off x="703" y="191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6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208" name="Rectangle 40"/>
                <p:cNvSpPr>
                  <a:spLocks noChangeArrowheads="1"/>
                </p:cNvSpPr>
                <p:nvPr/>
              </p:nvSpPr>
              <p:spPr bwMode="auto">
                <a:xfrm>
                  <a:off x="660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41"/>
              <p:cNvGrpSpPr/>
              <p:nvPr/>
            </p:nvGrpSpPr>
            <p:grpSpPr bwMode="auto">
              <a:xfrm>
                <a:off x="0" y="2629"/>
                <a:ext cx="300" cy="710"/>
                <a:chOff x="0" y="2629"/>
                <a:chExt cx="300" cy="710"/>
              </a:xfrm>
            </p:grpSpPr>
            <p:sp>
              <p:nvSpPr>
                <p:cNvPr id="39121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2629"/>
                  <a:ext cx="21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highlight>
                        <a:srgbClr val="FFFF00"/>
                      </a:highlight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highlight>
                        <a:srgbClr val="FFFF00"/>
                      </a:highlight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highlight>
                      <a:srgbClr val="FFFF00"/>
                    </a:highlight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211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262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44"/>
              <p:cNvGrpSpPr/>
              <p:nvPr/>
            </p:nvGrpSpPr>
            <p:grpSpPr bwMode="auto">
              <a:xfrm>
                <a:off x="300" y="2629"/>
                <a:ext cx="360" cy="710"/>
                <a:chOff x="300" y="2629"/>
                <a:chExt cx="360" cy="710"/>
              </a:xfrm>
            </p:grpSpPr>
            <p:sp>
              <p:nvSpPr>
                <p:cNvPr id="391213" name="Rectangle 45"/>
                <p:cNvSpPr>
                  <a:spLocks noChangeArrowheads="1"/>
                </p:cNvSpPr>
                <p:nvPr/>
              </p:nvSpPr>
              <p:spPr bwMode="auto">
                <a:xfrm>
                  <a:off x="343" y="262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highlight>
                        <a:srgbClr val="00FFFF"/>
                      </a:highlight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highlight>
                        <a:srgbClr val="00FFFF"/>
                      </a:highlight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highlight>
                      <a:srgbClr val="00FFFF"/>
                    </a:highlight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214" name="Rectangle 46"/>
                <p:cNvSpPr>
                  <a:spLocks noChangeArrowheads="1"/>
                </p:cNvSpPr>
                <p:nvPr/>
              </p:nvSpPr>
              <p:spPr bwMode="auto">
                <a:xfrm>
                  <a:off x="300" y="262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47"/>
              <p:cNvGrpSpPr/>
              <p:nvPr/>
            </p:nvGrpSpPr>
            <p:grpSpPr bwMode="auto">
              <a:xfrm>
                <a:off x="660" y="2629"/>
                <a:ext cx="360" cy="710"/>
                <a:chOff x="660" y="2629"/>
                <a:chExt cx="360" cy="710"/>
              </a:xfrm>
            </p:grpSpPr>
            <p:sp>
              <p:nvSpPr>
                <p:cNvPr id="391216" name="Rectangle 48"/>
                <p:cNvSpPr>
                  <a:spLocks noChangeArrowheads="1"/>
                </p:cNvSpPr>
                <p:nvPr/>
              </p:nvSpPr>
              <p:spPr bwMode="auto">
                <a:xfrm>
                  <a:off x="703" y="262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highlight>
                        <a:srgbClr val="00FFFF"/>
                      </a:highlight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highlight>
                        <a:srgbClr val="00FFFF"/>
                      </a:highlight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highlight>
                      <a:srgbClr val="00FFFF"/>
                    </a:highlight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217" name="Rectangle 49"/>
                <p:cNvSpPr>
                  <a:spLocks noChangeArrowheads="1"/>
                </p:cNvSpPr>
                <p:nvPr/>
              </p:nvSpPr>
              <p:spPr bwMode="auto">
                <a:xfrm>
                  <a:off x="660" y="262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50"/>
              <p:cNvGrpSpPr/>
              <p:nvPr/>
            </p:nvGrpSpPr>
            <p:grpSpPr bwMode="auto">
              <a:xfrm>
                <a:off x="0" y="3339"/>
                <a:ext cx="300" cy="710"/>
                <a:chOff x="0" y="3339"/>
                <a:chExt cx="300" cy="710"/>
              </a:xfrm>
            </p:grpSpPr>
            <p:sp>
              <p:nvSpPr>
                <p:cNvPr id="391219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3339"/>
                  <a:ext cx="21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4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220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333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53"/>
              <p:cNvGrpSpPr/>
              <p:nvPr/>
            </p:nvGrpSpPr>
            <p:grpSpPr bwMode="auto">
              <a:xfrm>
                <a:off x="300" y="3339"/>
                <a:ext cx="360" cy="710"/>
                <a:chOff x="300" y="3339"/>
                <a:chExt cx="360" cy="710"/>
              </a:xfrm>
            </p:grpSpPr>
            <p:sp>
              <p:nvSpPr>
                <p:cNvPr id="391222" name="Rectangle 54"/>
                <p:cNvSpPr>
                  <a:spLocks noChangeArrowheads="1"/>
                </p:cNvSpPr>
                <p:nvPr/>
              </p:nvSpPr>
              <p:spPr bwMode="auto">
                <a:xfrm>
                  <a:off x="343" y="333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6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223" name="Rectangle 55"/>
                <p:cNvSpPr>
                  <a:spLocks noChangeArrowheads="1"/>
                </p:cNvSpPr>
                <p:nvPr/>
              </p:nvSpPr>
              <p:spPr bwMode="auto">
                <a:xfrm>
                  <a:off x="300" y="333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56"/>
              <p:cNvGrpSpPr/>
              <p:nvPr/>
            </p:nvGrpSpPr>
            <p:grpSpPr bwMode="auto">
              <a:xfrm>
                <a:off x="660" y="3339"/>
                <a:ext cx="360" cy="710"/>
                <a:chOff x="660" y="3339"/>
                <a:chExt cx="360" cy="710"/>
              </a:xfrm>
            </p:grpSpPr>
            <p:sp>
              <p:nvSpPr>
                <p:cNvPr id="391225" name="Rectangle 57"/>
                <p:cNvSpPr>
                  <a:spLocks noChangeArrowheads="1"/>
                </p:cNvSpPr>
                <p:nvPr/>
              </p:nvSpPr>
              <p:spPr bwMode="auto">
                <a:xfrm>
                  <a:off x="703" y="333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6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226" name="Rectangle 58"/>
                <p:cNvSpPr>
                  <a:spLocks noChangeArrowheads="1"/>
                </p:cNvSpPr>
                <p:nvPr/>
              </p:nvSpPr>
              <p:spPr bwMode="auto">
                <a:xfrm>
                  <a:off x="660" y="333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59"/>
              <p:cNvGrpSpPr/>
              <p:nvPr/>
            </p:nvGrpSpPr>
            <p:grpSpPr bwMode="auto">
              <a:xfrm>
                <a:off x="0" y="4049"/>
                <a:ext cx="300" cy="710"/>
                <a:chOff x="0" y="4049"/>
                <a:chExt cx="300" cy="710"/>
              </a:xfrm>
            </p:grpSpPr>
            <p:sp>
              <p:nvSpPr>
                <p:cNvPr id="391228" name="Rectangle 60"/>
                <p:cNvSpPr>
                  <a:spLocks noChangeArrowheads="1"/>
                </p:cNvSpPr>
                <p:nvPr/>
              </p:nvSpPr>
              <p:spPr bwMode="auto">
                <a:xfrm>
                  <a:off x="43" y="4049"/>
                  <a:ext cx="21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229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404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62"/>
              <p:cNvGrpSpPr/>
              <p:nvPr/>
            </p:nvGrpSpPr>
            <p:grpSpPr bwMode="auto">
              <a:xfrm>
                <a:off x="300" y="4049"/>
                <a:ext cx="360" cy="710"/>
                <a:chOff x="300" y="4049"/>
                <a:chExt cx="360" cy="710"/>
              </a:xfrm>
            </p:grpSpPr>
            <p:sp>
              <p:nvSpPr>
                <p:cNvPr id="391231" name="Rectangle 63"/>
                <p:cNvSpPr>
                  <a:spLocks noChangeArrowheads="1"/>
                </p:cNvSpPr>
                <p:nvPr/>
              </p:nvSpPr>
              <p:spPr bwMode="auto">
                <a:xfrm>
                  <a:off x="343" y="404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232" name="Rectangle 64"/>
                <p:cNvSpPr>
                  <a:spLocks noChangeArrowheads="1"/>
                </p:cNvSpPr>
                <p:nvPr/>
              </p:nvSpPr>
              <p:spPr bwMode="auto">
                <a:xfrm>
                  <a:off x="300" y="404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65"/>
              <p:cNvGrpSpPr/>
              <p:nvPr/>
            </p:nvGrpSpPr>
            <p:grpSpPr bwMode="auto">
              <a:xfrm>
                <a:off x="660" y="4049"/>
                <a:ext cx="360" cy="710"/>
                <a:chOff x="660" y="4049"/>
                <a:chExt cx="360" cy="710"/>
              </a:xfrm>
            </p:grpSpPr>
            <p:sp>
              <p:nvSpPr>
                <p:cNvPr id="391234" name="Rectangle 66"/>
                <p:cNvSpPr>
                  <a:spLocks noChangeArrowheads="1"/>
                </p:cNvSpPr>
                <p:nvPr/>
              </p:nvSpPr>
              <p:spPr bwMode="auto">
                <a:xfrm>
                  <a:off x="703" y="404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235" name="Rectangle 67"/>
                <p:cNvSpPr>
                  <a:spLocks noChangeArrowheads="1"/>
                </p:cNvSpPr>
                <p:nvPr/>
              </p:nvSpPr>
              <p:spPr bwMode="auto">
                <a:xfrm>
                  <a:off x="660" y="404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68"/>
              <p:cNvGrpSpPr/>
              <p:nvPr/>
            </p:nvGrpSpPr>
            <p:grpSpPr bwMode="auto">
              <a:xfrm>
                <a:off x="0" y="4759"/>
                <a:ext cx="300" cy="710"/>
                <a:chOff x="0" y="4759"/>
                <a:chExt cx="300" cy="710"/>
              </a:xfrm>
            </p:grpSpPr>
            <p:sp>
              <p:nvSpPr>
                <p:cNvPr id="391237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4759"/>
                  <a:ext cx="21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highlight>
                        <a:srgbClr val="FFFF00"/>
                      </a:highlight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highlight>
                        <a:srgbClr val="FFFF00"/>
                      </a:highlight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highlight>
                      <a:srgbClr val="FFFF00"/>
                    </a:highlight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238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475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71"/>
              <p:cNvGrpSpPr/>
              <p:nvPr/>
            </p:nvGrpSpPr>
            <p:grpSpPr bwMode="auto">
              <a:xfrm>
                <a:off x="300" y="4759"/>
                <a:ext cx="360" cy="710"/>
                <a:chOff x="300" y="4759"/>
                <a:chExt cx="360" cy="710"/>
              </a:xfrm>
            </p:grpSpPr>
            <p:sp>
              <p:nvSpPr>
                <p:cNvPr id="391240" name="Rectangle 72"/>
                <p:cNvSpPr>
                  <a:spLocks noChangeArrowheads="1"/>
                </p:cNvSpPr>
                <p:nvPr/>
              </p:nvSpPr>
              <p:spPr bwMode="auto">
                <a:xfrm>
                  <a:off x="343" y="475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highlight>
                        <a:srgbClr val="00FFFF"/>
                      </a:highlight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highlight>
                        <a:srgbClr val="00FFFF"/>
                      </a:highlight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highlight>
                      <a:srgbClr val="00FFFF"/>
                    </a:highlight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241" name="Rectangle 73"/>
                <p:cNvSpPr>
                  <a:spLocks noChangeArrowheads="1"/>
                </p:cNvSpPr>
                <p:nvPr/>
              </p:nvSpPr>
              <p:spPr bwMode="auto">
                <a:xfrm>
                  <a:off x="300" y="475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74"/>
              <p:cNvGrpSpPr/>
              <p:nvPr/>
            </p:nvGrpSpPr>
            <p:grpSpPr bwMode="auto">
              <a:xfrm>
                <a:off x="660" y="4759"/>
                <a:ext cx="360" cy="710"/>
                <a:chOff x="660" y="4759"/>
                <a:chExt cx="360" cy="710"/>
              </a:xfrm>
            </p:grpSpPr>
            <p:sp>
              <p:nvSpPr>
                <p:cNvPr id="391243" name="Rectangle 75"/>
                <p:cNvSpPr>
                  <a:spLocks noChangeArrowheads="1"/>
                </p:cNvSpPr>
                <p:nvPr/>
              </p:nvSpPr>
              <p:spPr bwMode="auto">
                <a:xfrm>
                  <a:off x="703" y="475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highlight>
                        <a:srgbClr val="00FFFF"/>
                      </a:highlight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highlight>
                        <a:srgbClr val="00FFFF"/>
                      </a:highlight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highlight>
                      <a:srgbClr val="00FFFF"/>
                    </a:highlight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91244" name="Rectangle 76"/>
                <p:cNvSpPr>
                  <a:spLocks noChangeArrowheads="1"/>
                </p:cNvSpPr>
                <p:nvPr/>
              </p:nvSpPr>
              <p:spPr bwMode="auto">
                <a:xfrm>
                  <a:off x="660" y="475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1245" name="Rectangle 77"/>
            <p:cNvSpPr>
              <a:spLocks noChangeArrowheads="1"/>
            </p:cNvSpPr>
            <p:nvPr/>
          </p:nvSpPr>
          <p:spPr bwMode="auto">
            <a:xfrm>
              <a:off x="-3" y="-3"/>
              <a:ext cx="1026" cy="547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65" y="4086860"/>
            <a:ext cx="1524000" cy="1843818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957195" y="4533900"/>
            <a:ext cx="3229610" cy="538480"/>
            <a:chOff x="4657" y="7140"/>
            <a:chExt cx="5086" cy="848"/>
          </a:xfrm>
        </p:grpSpPr>
        <p:sp>
          <p:nvSpPr>
            <p:cNvPr id="391322" name="Rectangle 154"/>
            <p:cNvSpPr>
              <a:spLocks noChangeArrowheads="1"/>
            </p:cNvSpPr>
            <p:nvPr/>
          </p:nvSpPr>
          <p:spPr bwMode="auto">
            <a:xfrm>
              <a:off x="4931" y="7140"/>
              <a:ext cx="4422" cy="56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 i="1">
                  <a:latin typeface="Times New Roman" panose="02020603050405020304" charset="0"/>
                  <a:sym typeface="+mn-ea"/>
                </a:rPr>
                <a:t>a</a:t>
              </a:r>
              <a:r>
                <a:rPr kumimoji="1" lang="en-US" altLang="zh-CN" sz="2400" b="1" baseline="-30000">
                  <a:latin typeface="Times New Roman" panose="02020603050405020304" charset="0"/>
                  <a:sym typeface="+mn-ea"/>
                </a:rPr>
                <a:t>1</a:t>
              </a:r>
              <a:r>
                <a:rPr kumimoji="1" lang="zh-CN" altLang="en-US" sz="2400" b="1">
                  <a:latin typeface="Times New Roman" panose="02020603050405020304" charset="0"/>
                  <a:sym typeface="+mn-ea"/>
                </a:rPr>
                <a:t>在</a:t>
              </a:r>
              <a:r>
                <a:rPr kumimoji="1" lang="en-US" altLang="zh-CN" sz="2400" b="1">
                  <a:latin typeface="Times New Roman" panose="02020603050405020304" charset="0"/>
                  <a:sym typeface="+mn-ea"/>
                </a:rPr>
                <a:t>R</a:t>
              </a:r>
              <a:r>
                <a:rPr kumimoji="1" lang="zh-CN" altLang="en-US" sz="2400" b="1">
                  <a:latin typeface="Times New Roman" panose="02020603050405020304" charset="0"/>
                  <a:sym typeface="+mn-ea"/>
                </a:rPr>
                <a:t>中</a:t>
              </a:r>
              <a:r>
                <a:rPr kumimoji="1" lang="zh-CN" altLang="en-US" sz="2400" b="1" dirty="0">
                  <a:latin typeface="Times New Roman" panose="02020603050405020304" charset="0"/>
                </a:rPr>
                <a:t>的像集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4657" y="7982"/>
              <a:ext cx="5086" cy="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46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 </a:t>
            </a:r>
            <a:r>
              <a:rPr lang="zh-CN" altLang="en-US"/>
              <a:t>除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461803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500" b="1" dirty="0"/>
              <a:t>	</a:t>
            </a:r>
            <a:r>
              <a:rPr lang="zh-CN" altLang="en-US" sz="2500" b="1" dirty="0"/>
              <a:t>给定关系</a:t>
            </a:r>
            <a:r>
              <a:rPr lang="en-US" altLang="zh-CN" sz="2500" i="1" dirty="0"/>
              <a:t>R </a:t>
            </a:r>
            <a:r>
              <a:rPr lang="en-US" altLang="zh-CN" sz="2500" dirty="0"/>
              <a:t>(</a:t>
            </a:r>
            <a:r>
              <a:rPr lang="en-US" altLang="zh-CN" sz="2500" i="1" dirty="0">
                <a:solidFill>
                  <a:schemeClr val="hlink"/>
                </a:solidFill>
              </a:rPr>
              <a:t>X</a:t>
            </a:r>
            <a:r>
              <a:rPr lang="zh-CN" altLang="en-US" sz="2500" dirty="0"/>
              <a:t>，</a:t>
            </a:r>
            <a:r>
              <a:rPr lang="en-US" altLang="zh-CN" sz="2500" i="1" dirty="0">
                <a:solidFill>
                  <a:srgbClr val="0033CC"/>
                </a:solidFill>
              </a:rPr>
              <a:t>Y</a:t>
            </a:r>
            <a:r>
              <a:rPr lang="en-US" altLang="zh-CN" sz="2500" i="1" dirty="0"/>
              <a:t>)</a:t>
            </a:r>
            <a:r>
              <a:rPr lang="en-US" altLang="zh-CN" sz="2500" b="1" i="1" dirty="0"/>
              <a:t> </a:t>
            </a:r>
            <a:r>
              <a:rPr lang="zh-CN" altLang="en-US" sz="2500" b="1" dirty="0"/>
              <a:t>和</a:t>
            </a:r>
            <a:r>
              <a:rPr lang="en-US" altLang="zh-CN" sz="2500" b="1" i="1" dirty="0"/>
              <a:t>S </a:t>
            </a:r>
            <a:r>
              <a:rPr lang="en-US" altLang="zh-CN" sz="2500" dirty="0"/>
              <a:t>(</a:t>
            </a:r>
            <a:r>
              <a:rPr lang="en-US" altLang="zh-CN" sz="2500" i="1" dirty="0">
                <a:solidFill>
                  <a:srgbClr val="0033CC"/>
                </a:solidFill>
              </a:rPr>
              <a:t>Y</a:t>
            </a:r>
            <a:r>
              <a:rPr lang="zh-CN" altLang="en-US" sz="2500" dirty="0"/>
              <a:t>，</a:t>
            </a:r>
            <a:r>
              <a:rPr lang="en-US" altLang="zh-CN" sz="2500" i="1" dirty="0"/>
              <a:t>Z</a:t>
            </a:r>
            <a:r>
              <a:rPr lang="en-US" altLang="zh-CN" sz="2500" dirty="0"/>
              <a:t>)</a:t>
            </a:r>
            <a:r>
              <a:rPr lang="zh-CN" altLang="en-US" sz="2500" dirty="0"/>
              <a:t>，</a:t>
            </a:r>
            <a:r>
              <a:rPr lang="zh-CN" altLang="en-US" sz="2500" b="1" dirty="0"/>
              <a:t>其中</a:t>
            </a:r>
            <a:r>
              <a:rPr lang="en-US" altLang="zh-CN" sz="2500" b="1" i="1" dirty="0"/>
              <a:t>X</a:t>
            </a:r>
            <a:r>
              <a:rPr lang="zh-CN" altLang="en-US" sz="2500" b="1" dirty="0"/>
              <a:t>，</a:t>
            </a:r>
            <a:r>
              <a:rPr lang="en-US" altLang="zh-CN" sz="2500" b="1" i="1" dirty="0"/>
              <a:t>Y</a:t>
            </a:r>
            <a:r>
              <a:rPr lang="zh-CN" altLang="en-US" sz="2500" b="1" dirty="0"/>
              <a:t>，</a:t>
            </a:r>
            <a:r>
              <a:rPr lang="en-US" altLang="zh-CN" sz="2500" b="1" i="1" dirty="0"/>
              <a:t>Z</a:t>
            </a:r>
            <a:r>
              <a:rPr lang="zh-CN" altLang="en-US" sz="2500" b="1" dirty="0"/>
              <a:t>为属性组。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500" b="1" i="1" dirty="0"/>
              <a:t>R</a:t>
            </a:r>
            <a:r>
              <a:rPr lang="zh-CN" altLang="en-US" sz="2500" b="1" dirty="0"/>
              <a:t>中的</a:t>
            </a:r>
            <a:r>
              <a:rPr lang="en-US" altLang="zh-CN" sz="2500" b="1" i="1" dirty="0"/>
              <a:t>Y</a:t>
            </a:r>
            <a:r>
              <a:rPr lang="zh-CN" altLang="en-US" sz="2500" b="1" dirty="0"/>
              <a:t>与</a:t>
            </a:r>
            <a:r>
              <a:rPr lang="en-US" altLang="zh-CN" sz="2500" b="1" i="1" dirty="0"/>
              <a:t>S</a:t>
            </a:r>
            <a:r>
              <a:rPr lang="zh-CN" altLang="en-US" sz="2500" b="1" dirty="0"/>
              <a:t>中的</a:t>
            </a:r>
            <a:r>
              <a:rPr lang="en-US" altLang="zh-CN" sz="2500" b="1" i="1" dirty="0"/>
              <a:t>Y</a:t>
            </a:r>
            <a:r>
              <a:rPr lang="zh-CN" altLang="en-US" sz="2500" b="1" dirty="0"/>
              <a:t>出自相同的域集。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500" b="1" dirty="0"/>
              <a:t>	</a:t>
            </a:r>
            <a:r>
              <a:rPr lang="en-US" altLang="zh-CN" sz="2500" b="1" i="1" dirty="0">
                <a:solidFill>
                  <a:srgbClr val="C00000"/>
                </a:solidFill>
              </a:rPr>
              <a:t>R</a:t>
            </a:r>
            <a:r>
              <a:rPr lang="zh-CN" altLang="en-US" sz="2500" b="1" dirty="0">
                <a:solidFill>
                  <a:srgbClr val="C00000"/>
                </a:solidFill>
              </a:rPr>
              <a:t>与</a:t>
            </a:r>
            <a:r>
              <a:rPr lang="en-US" altLang="zh-CN" sz="2500" b="1" i="1" dirty="0">
                <a:solidFill>
                  <a:srgbClr val="C00000"/>
                </a:solidFill>
              </a:rPr>
              <a:t>S</a:t>
            </a:r>
            <a:r>
              <a:rPr lang="zh-CN" altLang="en-US" sz="2500" b="1" dirty="0">
                <a:solidFill>
                  <a:srgbClr val="C00000"/>
                </a:solidFill>
              </a:rPr>
              <a:t>的除运算</a:t>
            </a:r>
            <a:r>
              <a:rPr lang="zh-CN" altLang="en-US" sz="2500" b="1" dirty="0"/>
              <a:t>得到一个新的关系</a:t>
            </a:r>
            <a:r>
              <a:rPr lang="en-US" altLang="zh-CN" sz="2500" i="1" dirty="0">
                <a:solidFill>
                  <a:schemeClr val="hlink"/>
                </a:solidFill>
              </a:rPr>
              <a:t>P(X)</a:t>
            </a:r>
            <a:r>
              <a:rPr lang="zh-CN" altLang="en-US" sz="2500" i="1" dirty="0">
                <a:solidFill>
                  <a:schemeClr val="hlink"/>
                </a:solidFill>
              </a:rPr>
              <a:t>，</a:t>
            </a:r>
            <a:r>
              <a:rPr lang="en-US" altLang="zh-CN" sz="2500" b="1" i="1" dirty="0">
                <a:solidFill>
                  <a:schemeClr val="tx1"/>
                </a:solidFill>
              </a:rPr>
              <a:t>P</a:t>
            </a:r>
            <a:r>
              <a:rPr lang="zh-CN" altLang="en-US" sz="2500" b="1" dirty="0">
                <a:solidFill>
                  <a:schemeClr val="tx1"/>
                </a:solidFill>
              </a:rPr>
              <a:t>是</a:t>
            </a:r>
            <a:r>
              <a:rPr lang="en-US" altLang="zh-CN" sz="2500" b="1" i="1" dirty="0">
                <a:solidFill>
                  <a:schemeClr val="tx1"/>
                </a:solidFill>
              </a:rPr>
              <a:t>R</a:t>
            </a:r>
            <a:r>
              <a:rPr lang="zh-CN" altLang="en-US" sz="2500" b="1" i="1" dirty="0">
                <a:solidFill>
                  <a:schemeClr val="tx1"/>
                </a:solidFill>
              </a:rPr>
              <a:t>中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500" b="1" i="1" dirty="0">
                <a:solidFill>
                  <a:schemeClr val="tx1"/>
                </a:solidFill>
              </a:rPr>
              <a:t>满足下列条件的元组在</a:t>
            </a:r>
            <a:r>
              <a:rPr lang="en-US" altLang="zh-CN" sz="2500" b="1" i="1" dirty="0">
                <a:solidFill>
                  <a:schemeClr val="tx1"/>
                </a:solidFill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</a:rPr>
              <a:t>属性列上的投影</a:t>
            </a:r>
            <a:r>
              <a:rPr lang="zh-CN" altLang="en-US" sz="2500" b="1" dirty="0"/>
              <a:t>：元组在</a:t>
            </a:r>
            <a:r>
              <a:rPr lang="en-US" altLang="zh-CN" sz="2500" b="1" i="1" dirty="0"/>
              <a:t>X</a:t>
            </a:r>
            <a:r>
              <a:rPr lang="zh-CN" altLang="en-US" sz="2500" b="1" dirty="0"/>
              <a:t>上分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500" b="1" dirty="0"/>
              <a:t>量值</a:t>
            </a:r>
            <a:r>
              <a:rPr lang="en-US" altLang="zh-CN" sz="2500" b="1" i="1" dirty="0"/>
              <a:t>x</a:t>
            </a:r>
            <a:r>
              <a:rPr lang="zh-CN" altLang="en-US" sz="2500" b="1" dirty="0"/>
              <a:t>的象集</a:t>
            </a:r>
            <a:r>
              <a:rPr lang="en-US" altLang="zh-CN" sz="2500" b="1" i="1" dirty="0" err="1">
                <a:solidFill>
                  <a:srgbClr val="C00000"/>
                </a:solidFill>
              </a:rPr>
              <a:t>Y</a:t>
            </a:r>
            <a:r>
              <a:rPr lang="en-US" altLang="zh-CN" sz="2500" b="1" i="1" baseline="-30000" dirty="0" err="1">
                <a:solidFill>
                  <a:srgbClr val="C00000"/>
                </a:solidFill>
              </a:rPr>
              <a:t>x</a:t>
            </a:r>
            <a:r>
              <a:rPr lang="zh-CN" altLang="en-US" sz="2500" b="1" dirty="0">
                <a:solidFill>
                  <a:srgbClr val="C00000"/>
                </a:solidFill>
              </a:rPr>
              <a:t>包含</a:t>
            </a:r>
            <a:r>
              <a:rPr lang="en-US" altLang="zh-CN" sz="2500" b="1" i="1" dirty="0">
                <a:solidFill>
                  <a:srgbClr val="C00000"/>
                </a:solidFill>
              </a:rPr>
              <a:t>S</a:t>
            </a:r>
            <a:r>
              <a:rPr lang="zh-CN" altLang="en-US" sz="2500" b="1" dirty="0">
                <a:solidFill>
                  <a:srgbClr val="C00000"/>
                </a:solidFill>
              </a:rPr>
              <a:t>在</a:t>
            </a:r>
            <a:r>
              <a:rPr lang="en-US" altLang="zh-CN" sz="2500" b="1" i="1" dirty="0">
                <a:solidFill>
                  <a:srgbClr val="C00000"/>
                </a:solidFill>
              </a:rPr>
              <a:t>Y</a:t>
            </a:r>
            <a:r>
              <a:rPr lang="zh-CN" altLang="en-US" sz="2500" b="1" dirty="0">
                <a:solidFill>
                  <a:srgbClr val="C00000"/>
                </a:solidFill>
              </a:rPr>
              <a:t>上投影</a:t>
            </a:r>
            <a:r>
              <a:rPr lang="zh-CN" altLang="en-US" sz="2500" b="1" dirty="0"/>
              <a:t>的集合。</a:t>
            </a:r>
            <a:endParaRPr lang="zh-CN" altLang="en-US" b="1" dirty="0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3000" b="1" dirty="0"/>
              <a:t>       </a:t>
            </a:r>
            <a:r>
              <a:rPr lang="en-US" altLang="zh-CN" sz="3000" i="1" dirty="0"/>
              <a:t>R</a:t>
            </a:r>
            <a:r>
              <a:rPr lang="en-US" altLang="zh-CN" sz="3000" dirty="0"/>
              <a:t>÷</a:t>
            </a:r>
            <a:r>
              <a:rPr lang="en-US" altLang="zh-CN" sz="3000" i="1" dirty="0"/>
              <a:t>S</a:t>
            </a:r>
            <a:r>
              <a:rPr lang="en-US" altLang="zh-CN" sz="3000" dirty="0"/>
              <a:t> = {</a:t>
            </a:r>
            <a:r>
              <a:rPr lang="en-US" altLang="zh-CN" sz="3000" i="1" dirty="0" err="1"/>
              <a:t>t</a:t>
            </a:r>
            <a:r>
              <a:rPr lang="en-US" altLang="zh-CN" sz="3000" baseline="-30000" dirty="0" err="1"/>
              <a:t>r</a:t>
            </a:r>
            <a:r>
              <a:rPr lang="en-US" altLang="zh-CN" sz="3000" baseline="-30000" dirty="0"/>
              <a:t> </a:t>
            </a:r>
            <a:r>
              <a:rPr lang="en-US" altLang="zh-CN" sz="3000" dirty="0"/>
              <a:t>[</a:t>
            </a:r>
            <a:r>
              <a:rPr lang="en-US" altLang="zh-CN" sz="3000" i="1" dirty="0"/>
              <a:t>X</a:t>
            </a:r>
            <a:r>
              <a:rPr lang="en-US" altLang="zh-CN" sz="3000" dirty="0"/>
              <a:t>] | </a:t>
            </a:r>
            <a:r>
              <a:rPr lang="en-US" altLang="zh-CN" sz="3000" i="1" dirty="0" err="1"/>
              <a:t>t</a:t>
            </a:r>
            <a:r>
              <a:rPr lang="en-US" altLang="zh-CN" sz="3000" baseline="-30000" dirty="0" err="1"/>
              <a:t>r</a:t>
            </a:r>
            <a:r>
              <a:rPr lang="en-US" altLang="zh-CN" sz="3000" baseline="-30000" dirty="0"/>
              <a:t> </a:t>
            </a:r>
            <a:r>
              <a:rPr lang="en-US" altLang="zh-CN" sz="3000" dirty="0">
                <a:sym typeface="Symbol" panose="05050102010706020507" pitchFamily="18" charset="2"/>
              </a:rPr>
              <a:t></a:t>
            </a:r>
            <a:r>
              <a:rPr lang="en-US" altLang="zh-CN" sz="3000" dirty="0"/>
              <a:t> </a:t>
            </a:r>
            <a:r>
              <a:rPr lang="en-US" altLang="zh-CN" sz="3000" i="1" dirty="0"/>
              <a:t>R</a:t>
            </a:r>
            <a:r>
              <a:rPr lang="en-US" altLang="zh-CN" sz="3000" dirty="0"/>
              <a:t>∧</a:t>
            </a:r>
            <a:r>
              <a:rPr lang="en-US" altLang="zh-CN" sz="3000" b="1" dirty="0">
                <a:solidFill>
                  <a:srgbClr val="C00000"/>
                </a:solidFill>
              </a:rPr>
              <a:t>π</a:t>
            </a:r>
            <a:r>
              <a:rPr lang="en-US" altLang="zh-CN" sz="3000" b="1" baseline="-30000" dirty="0">
                <a:solidFill>
                  <a:srgbClr val="C00000"/>
                </a:solidFill>
              </a:rPr>
              <a:t>Y</a:t>
            </a:r>
            <a:r>
              <a:rPr lang="en-US" altLang="zh-CN" sz="3000" b="1" dirty="0">
                <a:solidFill>
                  <a:srgbClr val="C00000"/>
                </a:solidFill>
              </a:rPr>
              <a:t> (</a:t>
            </a:r>
            <a:r>
              <a:rPr lang="en-US" altLang="zh-CN" sz="3000" b="1" i="1" dirty="0">
                <a:solidFill>
                  <a:srgbClr val="C00000"/>
                </a:solidFill>
              </a:rPr>
              <a:t>S</a:t>
            </a:r>
            <a:r>
              <a:rPr lang="en-US" altLang="zh-CN" sz="3000" b="1" dirty="0">
                <a:solidFill>
                  <a:srgbClr val="C00000"/>
                </a:solidFill>
              </a:rPr>
              <a:t>) </a:t>
            </a:r>
            <a:r>
              <a:rPr lang="en-US" altLang="zh-CN" sz="3000" b="1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3000" b="1" dirty="0">
                <a:solidFill>
                  <a:srgbClr val="C00000"/>
                </a:solidFill>
              </a:rPr>
              <a:t> </a:t>
            </a:r>
            <a:r>
              <a:rPr lang="en-US" altLang="zh-CN" sz="3000" b="1" i="1" dirty="0" err="1">
                <a:solidFill>
                  <a:srgbClr val="C00000"/>
                </a:solidFill>
              </a:rPr>
              <a:t>Y</a:t>
            </a:r>
            <a:r>
              <a:rPr lang="en-US" altLang="zh-CN" sz="3000" b="1" i="1" baseline="-30000" dirty="0" err="1">
                <a:solidFill>
                  <a:srgbClr val="C00000"/>
                </a:solidFill>
              </a:rPr>
              <a:t>x</a:t>
            </a:r>
            <a:r>
              <a:rPr lang="en-US" altLang="zh-CN" sz="3000" b="1" dirty="0">
                <a:solidFill>
                  <a:srgbClr val="C00000"/>
                </a:solidFill>
              </a:rPr>
              <a:t> </a:t>
            </a:r>
            <a:r>
              <a:rPr lang="en-US" altLang="zh-CN" sz="3000" dirty="0"/>
              <a:t>}</a:t>
            </a:r>
            <a:endParaRPr lang="en-US" altLang="zh-CN" b="1" dirty="0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3000" i="1" dirty="0" err="1"/>
              <a:t>Y</a:t>
            </a:r>
            <a:r>
              <a:rPr lang="en-US" altLang="zh-CN" sz="3000" i="1" baseline="-30000" dirty="0" err="1"/>
              <a:t>x</a:t>
            </a:r>
            <a:r>
              <a:rPr lang="zh-CN" altLang="en-US" sz="3000" b="1" dirty="0"/>
              <a:t>：</a:t>
            </a:r>
            <a:r>
              <a:rPr lang="en-US" altLang="zh-CN" sz="3000" b="1" i="1" dirty="0"/>
              <a:t>x</a:t>
            </a:r>
            <a:r>
              <a:rPr lang="zh-CN" altLang="en-US" sz="3000" b="1" dirty="0"/>
              <a:t>在</a:t>
            </a:r>
            <a:r>
              <a:rPr lang="en-US" altLang="zh-CN" sz="3000" b="1" i="1" dirty="0"/>
              <a:t>R</a:t>
            </a:r>
            <a:r>
              <a:rPr lang="zh-CN" altLang="en-US" sz="3000" b="1" dirty="0"/>
              <a:t>中的象集，</a:t>
            </a:r>
            <a:r>
              <a:rPr lang="en-US" altLang="zh-CN" sz="3000" b="1" i="1" dirty="0"/>
              <a:t>x</a:t>
            </a:r>
            <a:r>
              <a:rPr lang="en-US" altLang="zh-CN" sz="3000" b="1" dirty="0"/>
              <a:t> = </a:t>
            </a:r>
            <a:r>
              <a:rPr lang="en-US" altLang="zh-CN" sz="3000" b="1" i="1" dirty="0" err="1"/>
              <a:t>t</a:t>
            </a:r>
            <a:r>
              <a:rPr lang="en-US" altLang="zh-CN" sz="3000" b="1" baseline="-30000" dirty="0" err="1"/>
              <a:t>r</a:t>
            </a:r>
            <a:r>
              <a:rPr lang="en-US" altLang="zh-CN" sz="3000" b="1" dirty="0"/>
              <a:t>[</a:t>
            </a:r>
            <a:r>
              <a:rPr lang="en-US" altLang="zh-CN" sz="3000" b="1" i="1" dirty="0"/>
              <a:t>X</a:t>
            </a:r>
            <a:r>
              <a:rPr lang="en-US" altLang="zh-CN" sz="3000" b="1" dirty="0"/>
              <a:t>]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600399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D3BC3EC-A5D4-4B33-B981-E28104ADF23C}"/>
              </a:ext>
            </a:extLst>
          </p:cNvPr>
          <p:cNvSpPr txBox="1"/>
          <p:nvPr/>
        </p:nvSpPr>
        <p:spPr>
          <a:xfrm>
            <a:off x="5544967" y="1916832"/>
            <a:ext cx="1525758" cy="266429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001000" cy="460375"/>
          </a:xfrm>
        </p:spPr>
        <p:txBody>
          <a:bodyPr/>
          <a:lstStyle/>
          <a:p>
            <a:r>
              <a:rPr lang="zh-CN" altLang="en-US" dirty="0"/>
              <a:t>除运算示例</a:t>
            </a:r>
            <a:endParaRPr lang="zh-CN" altLang="en-US" i="1" dirty="0"/>
          </a:p>
        </p:txBody>
      </p:sp>
      <p:grpSp>
        <p:nvGrpSpPr>
          <p:cNvPr id="132" name="Group 3"/>
          <p:cNvGrpSpPr/>
          <p:nvPr/>
        </p:nvGrpSpPr>
        <p:grpSpPr bwMode="auto">
          <a:xfrm>
            <a:off x="107950" y="1628775"/>
            <a:ext cx="2376488" cy="4419600"/>
            <a:chOff x="-3" y="-3"/>
            <a:chExt cx="1026" cy="5475"/>
          </a:xfrm>
        </p:grpSpPr>
        <p:grpSp>
          <p:nvGrpSpPr>
            <p:cNvPr id="133" name="Group 4"/>
            <p:cNvGrpSpPr/>
            <p:nvPr/>
          </p:nvGrpSpPr>
          <p:grpSpPr bwMode="auto">
            <a:xfrm>
              <a:off x="0" y="0"/>
              <a:ext cx="1020" cy="5469"/>
              <a:chOff x="0" y="0"/>
              <a:chExt cx="1020" cy="5469"/>
            </a:xfrm>
          </p:grpSpPr>
          <p:grpSp>
            <p:nvGrpSpPr>
              <p:cNvPr id="135" name="Group 5"/>
              <p:cNvGrpSpPr/>
              <p:nvPr/>
            </p:nvGrpSpPr>
            <p:grpSpPr bwMode="auto">
              <a:xfrm>
                <a:off x="0" y="0"/>
                <a:ext cx="300" cy="499"/>
                <a:chOff x="0" y="0"/>
                <a:chExt cx="300" cy="499"/>
              </a:xfrm>
            </p:grpSpPr>
            <p:sp>
              <p:nvSpPr>
                <p:cNvPr id="205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X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206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" name="Group 8"/>
              <p:cNvGrpSpPr/>
              <p:nvPr/>
            </p:nvGrpSpPr>
            <p:grpSpPr bwMode="auto">
              <a:xfrm>
                <a:off x="300" y="0"/>
                <a:ext cx="360" cy="499"/>
                <a:chOff x="300" y="0"/>
                <a:chExt cx="360" cy="499"/>
              </a:xfrm>
            </p:grpSpPr>
            <p:sp>
              <p:nvSpPr>
                <p:cNvPr id="203" name="Rectangle 9"/>
                <p:cNvSpPr>
                  <a:spLocks noChangeArrowheads="1"/>
                </p:cNvSpPr>
                <p:nvPr/>
              </p:nvSpPr>
              <p:spPr bwMode="auto">
                <a:xfrm>
                  <a:off x="34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>
                  <a:scene3d>
                    <a:camera prst="orthographicFront"/>
                    <a:lightRig rig="threePt" dir="t"/>
                  </a:scene3d>
                </a:bodyPr>
                <a:lstStyle/>
                <a:p>
                  <a:pPr algn="ctr"/>
                  <a:r>
                    <a:rPr kumimoji="1" lang="en-US" altLang="zh-CN" sz="2200" b="1" i="1">
                      <a:ln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Times New Roman" panose="02020603050405020304" charset="0"/>
                    </a:rPr>
                    <a:t>Y1</a:t>
                  </a:r>
                  <a:endParaRPr kumimoji="1" lang="en-US" altLang="zh-CN" sz="1000" b="1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1000" b="1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charset="0"/>
                  </a:endParaRPr>
                </a:p>
              </p:txBody>
            </p:sp>
            <p:sp>
              <p:nvSpPr>
                <p:cNvPr id="204" name="Rectangle 10"/>
                <p:cNvSpPr>
                  <a:spLocks noChangeArrowheads="1"/>
                </p:cNvSpPr>
                <p:nvPr/>
              </p:nvSpPr>
              <p:spPr bwMode="auto">
                <a:xfrm>
                  <a:off x="30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" name="Group 11"/>
              <p:cNvGrpSpPr/>
              <p:nvPr/>
            </p:nvGrpSpPr>
            <p:grpSpPr bwMode="auto">
              <a:xfrm>
                <a:off x="660" y="0"/>
                <a:ext cx="360" cy="499"/>
                <a:chOff x="660" y="0"/>
                <a:chExt cx="360" cy="499"/>
              </a:xfrm>
            </p:grpSpPr>
            <p:sp>
              <p:nvSpPr>
                <p:cNvPr id="201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>
                  <a:scene3d>
                    <a:camera prst="orthographicFront"/>
                    <a:lightRig rig="threePt" dir="t"/>
                  </a:scene3d>
                </a:bodyPr>
                <a:lstStyle/>
                <a:p>
                  <a:pPr algn="ctr"/>
                  <a:r>
                    <a:rPr kumimoji="1" lang="en-US" altLang="zh-CN" sz="2200" b="1" i="1">
                      <a:ln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Times New Roman" panose="02020603050405020304" charset="0"/>
                    </a:rPr>
                    <a:t>Y2</a:t>
                  </a:r>
                  <a:endParaRPr kumimoji="1" lang="en-US" altLang="zh-CN" sz="100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100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charset="0"/>
                  </a:endParaRPr>
                </a:p>
              </p:txBody>
            </p:sp>
            <p:sp>
              <p:nvSpPr>
                <p:cNvPr id="202" name="Rectangle 13"/>
                <p:cNvSpPr>
                  <a:spLocks noChangeArrowheads="1"/>
                </p:cNvSpPr>
                <p:nvPr/>
              </p:nvSpPr>
              <p:spPr bwMode="auto">
                <a:xfrm>
                  <a:off x="66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8" name="Group 14"/>
              <p:cNvGrpSpPr/>
              <p:nvPr/>
            </p:nvGrpSpPr>
            <p:grpSpPr bwMode="auto">
              <a:xfrm>
                <a:off x="0" y="499"/>
                <a:ext cx="300" cy="710"/>
                <a:chOff x="0" y="499"/>
                <a:chExt cx="300" cy="710"/>
              </a:xfrm>
            </p:grpSpPr>
            <p:sp>
              <p:nvSpPr>
                <p:cNvPr id="199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1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200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" name="Group 17"/>
              <p:cNvGrpSpPr/>
              <p:nvPr/>
            </p:nvGrpSpPr>
            <p:grpSpPr bwMode="auto">
              <a:xfrm>
                <a:off x="300" y="499"/>
                <a:ext cx="360" cy="710"/>
                <a:chOff x="300" y="499"/>
                <a:chExt cx="360" cy="710"/>
              </a:xfrm>
            </p:grpSpPr>
            <p:sp>
              <p:nvSpPr>
                <p:cNvPr id="197" name="Rectangle 18"/>
                <p:cNvSpPr>
                  <a:spLocks noChangeArrowheads="1"/>
                </p:cNvSpPr>
                <p:nvPr/>
              </p:nvSpPr>
              <p:spPr bwMode="auto">
                <a:xfrm>
                  <a:off x="343" y="49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9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" name="Group 20"/>
              <p:cNvGrpSpPr/>
              <p:nvPr/>
            </p:nvGrpSpPr>
            <p:grpSpPr bwMode="auto">
              <a:xfrm>
                <a:off x="660" y="499"/>
                <a:ext cx="360" cy="710"/>
                <a:chOff x="660" y="499"/>
                <a:chExt cx="360" cy="710"/>
              </a:xfrm>
            </p:grpSpPr>
            <p:sp>
              <p:nvSpPr>
                <p:cNvPr id="195" name="Rectangle 21"/>
                <p:cNvSpPr>
                  <a:spLocks noChangeArrowheads="1"/>
                </p:cNvSpPr>
                <p:nvPr/>
              </p:nvSpPr>
              <p:spPr bwMode="auto">
                <a:xfrm>
                  <a:off x="703" y="49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96" name="Rectangle 22"/>
                <p:cNvSpPr>
                  <a:spLocks noChangeArrowheads="1"/>
                </p:cNvSpPr>
                <p:nvPr/>
              </p:nvSpPr>
              <p:spPr bwMode="auto">
                <a:xfrm>
                  <a:off x="660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" name="Group 23"/>
              <p:cNvGrpSpPr/>
              <p:nvPr/>
            </p:nvGrpSpPr>
            <p:grpSpPr bwMode="auto">
              <a:xfrm>
                <a:off x="0" y="1209"/>
                <a:ext cx="300" cy="710"/>
                <a:chOff x="0" y="1209"/>
                <a:chExt cx="300" cy="710"/>
              </a:xfrm>
            </p:grpSpPr>
            <p:sp>
              <p:nvSpPr>
                <p:cNvPr id="193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21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94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2" name="Group 26"/>
              <p:cNvGrpSpPr/>
              <p:nvPr/>
            </p:nvGrpSpPr>
            <p:grpSpPr bwMode="auto">
              <a:xfrm>
                <a:off x="300" y="1209"/>
                <a:ext cx="360" cy="710"/>
                <a:chOff x="300" y="1209"/>
                <a:chExt cx="360" cy="710"/>
              </a:xfrm>
            </p:grpSpPr>
            <p:sp>
              <p:nvSpPr>
                <p:cNvPr id="191" name="Rectangle 27"/>
                <p:cNvSpPr>
                  <a:spLocks noChangeArrowheads="1"/>
                </p:cNvSpPr>
                <p:nvPr/>
              </p:nvSpPr>
              <p:spPr bwMode="auto">
                <a:xfrm>
                  <a:off x="343" y="120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92" name="Rectangle 28"/>
                <p:cNvSpPr>
                  <a:spLocks noChangeArrowheads="1"/>
                </p:cNvSpPr>
                <p:nvPr/>
              </p:nvSpPr>
              <p:spPr bwMode="auto">
                <a:xfrm>
                  <a:off x="300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" name="Group 29"/>
              <p:cNvGrpSpPr/>
              <p:nvPr/>
            </p:nvGrpSpPr>
            <p:grpSpPr bwMode="auto">
              <a:xfrm>
                <a:off x="660" y="1209"/>
                <a:ext cx="360" cy="710"/>
                <a:chOff x="660" y="1209"/>
                <a:chExt cx="360" cy="710"/>
              </a:xfrm>
            </p:grpSpPr>
            <p:sp>
              <p:nvSpPr>
                <p:cNvPr id="189" name="Rectangle 30"/>
                <p:cNvSpPr>
                  <a:spLocks noChangeArrowheads="1"/>
                </p:cNvSpPr>
                <p:nvPr/>
              </p:nvSpPr>
              <p:spPr bwMode="auto">
                <a:xfrm>
                  <a:off x="703" y="120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7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90" name="Rectangle 31"/>
                <p:cNvSpPr>
                  <a:spLocks noChangeArrowheads="1"/>
                </p:cNvSpPr>
                <p:nvPr/>
              </p:nvSpPr>
              <p:spPr bwMode="auto">
                <a:xfrm>
                  <a:off x="660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" name="Group 32"/>
              <p:cNvGrpSpPr/>
              <p:nvPr/>
            </p:nvGrpSpPr>
            <p:grpSpPr bwMode="auto">
              <a:xfrm>
                <a:off x="0" y="1919"/>
                <a:ext cx="300" cy="710"/>
                <a:chOff x="0" y="1919"/>
                <a:chExt cx="300" cy="710"/>
              </a:xfrm>
            </p:grpSpPr>
            <p:sp>
              <p:nvSpPr>
                <p:cNvPr id="187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1919"/>
                  <a:ext cx="21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88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91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" name="Group 35"/>
              <p:cNvGrpSpPr/>
              <p:nvPr/>
            </p:nvGrpSpPr>
            <p:grpSpPr bwMode="auto">
              <a:xfrm>
                <a:off x="300" y="1919"/>
                <a:ext cx="360" cy="710"/>
                <a:chOff x="300" y="1919"/>
                <a:chExt cx="360" cy="710"/>
              </a:xfrm>
            </p:grpSpPr>
            <p:sp>
              <p:nvSpPr>
                <p:cNvPr id="185" name="Rectangle 36"/>
                <p:cNvSpPr>
                  <a:spLocks noChangeArrowheads="1"/>
                </p:cNvSpPr>
                <p:nvPr/>
              </p:nvSpPr>
              <p:spPr bwMode="auto">
                <a:xfrm>
                  <a:off x="343" y="191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4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86" name="Rectangle 37"/>
                <p:cNvSpPr>
                  <a:spLocks noChangeArrowheads="1"/>
                </p:cNvSpPr>
                <p:nvPr/>
              </p:nvSpPr>
              <p:spPr bwMode="auto">
                <a:xfrm>
                  <a:off x="300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" name="Group 38"/>
              <p:cNvGrpSpPr/>
              <p:nvPr/>
            </p:nvGrpSpPr>
            <p:grpSpPr bwMode="auto">
              <a:xfrm>
                <a:off x="660" y="1919"/>
                <a:ext cx="360" cy="710"/>
                <a:chOff x="660" y="1919"/>
                <a:chExt cx="360" cy="710"/>
              </a:xfrm>
            </p:grpSpPr>
            <p:sp>
              <p:nvSpPr>
                <p:cNvPr id="183" name="Rectangle 39"/>
                <p:cNvSpPr>
                  <a:spLocks noChangeArrowheads="1"/>
                </p:cNvSpPr>
                <p:nvPr/>
              </p:nvSpPr>
              <p:spPr bwMode="auto">
                <a:xfrm>
                  <a:off x="703" y="191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6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84" name="Rectangle 40"/>
                <p:cNvSpPr>
                  <a:spLocks noChangeArrowheads="1"/>
                </p:cNvSpPr>
                <p:nvPr/>
              </p:nvSpPr>
              <p:spPr bwMode="auto">
                <a:xfrm>
                  <a:off x="660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7" name="Group 41"/>
              <p:cNvGrpSpPr/>
              <p:nvPr/>
            </p:nvGrpSpPr>
            <p:grpSpPr bwMode="auto">
              <a:xfrm>
                <a:off x="0" y="2629"/>
                <a:ext cx="300" cy="710"/>
                <a:chOff x="0" y="2629"/>
                <a:chExt cx="300" cy="710"/>
              </a:xfrm>
            </p:grpSpPr>
            <p:sp>
              <p:nvSpPr>
                <p:cNvPr id="181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2629"/>
                  <a:ext cx="21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82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262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8" name="Group 44"/>
              <p:cNvGrpSpPr/>
              <p:nvPr/>
            </p:nvGrpSpPr>
            <p:grpSpPr bwMode="auto">
              <a:xfrm>
                <a:off x="300" y="2629"/>
                <a:ext cx="360" cy="710"/>
                <a:chOff x="300" y="2629"/>
                <a:chExt cx="360" cy="710"/>
              </a:xfrm>
            </p:grpSpPr>
            <p:sp>
              <p:nvSpPr>
                <p:cNvPr id="179" name="Rectangle 45"/>
                <p:cNvSpPr>
                  <a:spLocks noChangeArrowheads="1"/>
                </p:cNvSpPr>
                <p:nvPr/>
              </p:nvSpPr>
              <p:spPr bwMode="auto">
                <a:xfrm>
                  <a:off x="343" y="262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80" name="Rectangle 46"/>
                <p:cNvSpPr>
                  <a:spLocks noChangeArrowheads="1"/>
                </p:cNvSpPr>
                <p:nvPr/>
              </p:nvSpPr>
              <p:spPr bwMode="auto">
                <a:xfrm>
                  <a:off x="300" y="262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" name="Group 47"/>
              <p:cNvGrpSpPr/>
              <p:nvPr/>
            </p:nvGrpSpPr>
            <p:grpSpPr bwMode="auto">
              <a:xfrm>
                <a:off x="660" y="2629"/>
                <a:ext cx="360" cy="710"/>
                <a:chOff x="660" y="2629"/>
                <a:chExt cx="360" cy="710"/>
              </a:xfrm>
            </p:grpSpPr>
            <p:sp>
              <p:nvSpPr>
                <p:cNvPr id="177" name="Rectangle 48"/>
                <p:cNvSpPr>
                  <a:spLocks noChangeArrowheads="1"/>
                </p:cNvSpPr>
                <p:nvPr/>
              </p:nvSpPr>
              <p:spPr bwMode="auto">
                <a:xfrm>
                  <a:off x="703" y="262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78" name="Rectangle 49"/>
                <p:cNvSpPr>
                  <a:spLocks noChangeArrowheads="1"/>
                </p:cNvSpPr>
                <p:nvPr/>
              </p:nvSpPr>
              <p:spPr bwMode="auto">
                <a:xfrm>
                  <a:off x="660" y="262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0" name="Group 50"/>
              <p:cNvGrpSpPr/>
              <p:nvPr/>
            </p:nvGrpSpPr>
            <p:grpSpPr bwMode="auto">
              <a:xfrm>
                <a:off x="0" y="3339"/>
                <a:ext cx="300" cy="710"/>
                <a:chOff x="0" y="3339"/>
                <a:chExt cx="300" cy="710"/>
              </a:xfrm>
            </p:grpSpPr>
            <p:sp>
              <p:nvSpPr>
                <p:cNvPr id="175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3339"/>
                  <a:ext cx="21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4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76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333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1" name="Group 53"/>
              <p:cNvGrpSpPr/>
              <p:nvPr/>
            </p:nvGrpSpPr>
            <p:grpSpPr bwMode="auto">
              <a:xfrm>
                <a:off x="300" y="3339"/>
                <a:ext cx="360" cy="710"/>
                <a:chOff x="300" y="3339"/>
                <a:chExt cx="360" cy="710"/>
              </a:xfrm>
            </p:grpSpPr>
            <p:sp>
              <p:nvSpPr>
                <p:cNvPr id="173" name="Rectangle 54"/>
                <p:cNvSpPr>
                  <a:spLocks noChangeArrowheads="1"/>
                </p:cNvSpPr>
                <p:nvPr/>
              </p:nvSpPr>
              <p:spPr bwMode="auto">
                <a:xfrm>
                  <a:off x="343" y="333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6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74" name="Rectangle 55"/>
                <p:cNvSpPr>
                  <a:spLocks noChangeArrowheads="1"/>
                </p:cNvSpPr>
                <p:nvPr/>
              </p:nvSpPr>
              <p:spPr bwMode="auto">
                <a:xfrm>
                  <a:off x="300" y="333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2" name="Group 56"/>
              <p:cNvGrpSpPr/>
              <p:nvPr/>
            </p:nvGrpSpPr>
            <p:grpSpPr bwMode="auto">
              <a:xfrm>
                <a:off x="660" y="3339"/>
                <a:ext cx="360" cy="710"/>
                <a:chOff x="660" y="3339"/>
                <a:chExt cx="360" cy="710"/>
              </a:xfrm>
            </p:grpSpPr>
            <p:sp>
              <p:nvSpPr>
                <p:cNvPr id="171" name="Rectangle 57"/>
                <p:cNvSpPr>
                  <a:spLocks noChangeArrowheads="1"/>
                </p:cNvSpPr>
                <p:nvPr/>
              </p:nvSpPr>
              <p:spPr bwMode="auto">
                <a:xfrm>
                  <a:off x="703" y="333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6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72" name="Rectangle 58"/>
                <p:cNvSpPr>
                  <a:spLocks noChangeArrowheads="1"/>
                </p:cNvSpPr>
                <p:nvPr/>
              </p:nvSpPr>
              <p:spPr bwMode="auto">
                <a:xfrm>
                  <a:off x="660" y="333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" name="Group 59"/>
              <p:cNvGrpSpPr/>
              <p:nvPr/>
            </p:nvGrpSpPr>
            <p:grpSpPr bwMode="auto">
              <a:xfrm>
                <a:off x="0" y="4049"/>
                <a:ext cx="300" cy="710"/>
                <a:chOff x="0" y="4049"/>
                <a:chExt cx="300" cy="710"/>
              </a:xfrm>
            </p:grpSpPr>
            <p:sp>
              <p:nvSpPr>
                <p:cNvPr id="169" name="Rectangle 60"/>
                <p:cNvSpPr>
                  <a:spLocks noChangeArrowheads="1"/>
                </p:cNvSpPr>
                <p:nvPr/>
              </p:nvSpPr>
              <p:spPr bwMode="auto">
                <a:xfrm>
                  <a:off x="43" y="4049"/>
                  <a:ext cx="21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70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404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4" name="Group 62"/>
              <p:cNvGrpSpPr/>
              <p:nvPr/>
            </p:nvGrpSpPr>
            <p:grpSpPr bwMode="auto">
              <a:xfrm>
                <a:off x="300" y="4049"/>
                <a:ext cx="360" cy="710"/>
                <a:chOff x="300" y="4049"/>
                <a:chExt cx="360" cy="710"/>
              </a:xfrm>
            </p:grpSpPr>
            <p:sp>
              <p:nvSpPr>
                <p:cNvPr id="167" name="Rectangle 63"/>
                <p:cNvSpPr>
                  <a:spLocks noChangeArrowheads="1"/>
                </p:cNvSpPr>
                <p:nvPr/>
              </p:nvSpPr>
              <p:spPr bwMode="auto">
                <a:xfrm>
                  <a:off x="343" y="404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68" name="Rectangle 64"/>
                <p:cNvSpPr>
                  <a:spLocks noChangeArrowheads="1"/>
                </p:cNvSpPr>
                <p:nvPr/>
              </p:nvSpPr>
              <p:spPr bwMode="auto">
                <a:xfrm>
                  <a:off x="300" y="404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65"/>
              <p:cNvGrpSpPr/>
              <p:nvPr/>
            </p:nvGrpSpPr>
            <p:grpSpPr bwMode="auto">
              <a:xfrm>
                <a:off x="660" y="4049"/>
                <a:ext cx="360" cy="710"/>
                <a:chOff x="660" y="4049"/>
                <a:chExt cx="360" cy="710"/>
              </a:xfrm>
            </p:grpSpPr>
            <p:sp>
              <p:nvSpPr>
                <p:cNvPr id="165" name="Rectangle 66"/>
                <p:cNvSpPr>
                  <a:spLocks noChangeArrowheads="1"/>
                </p:cNvSpPr>
                <p:nvPr/>
              </p:nvSpPr>
              <p:spPr bwMode="auto">
                <a:xfrm>
                  <a:off x="703" y="404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66" name="Rectangle 67"/>
                <p:cNvSpPr>
                  <a:spLocks noChangeArrowheads="1"/>
                </p:cNvSpPr>
                <p:nvPr/>
              </p:nvSpPr>
              <p:spPr bwMode="auto">
                <a:xfrm>
                  <a:off x="660" y="404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6" name="Group 68"/>
              <p:cNvGrpSpPr/>
              <p:nvPr/>
            </p:nvGrpSpPr>
            <p:grpSpPr bwMode="auto">
              <a:xfrm>
                <a:off x="0" y="4759"/>
                <a:ext cx="300" cy="710"/>
                <a:chOff x="0" y="4759"/>
                <a:chExt cx="300" cy="710"/>
              </a:xfrm>
            </p:grpSpPr>
            <p:sp>
              <p:nvSpPr>
                <p:cNvPr id="163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4759"/>
                  <a:ext cx="21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64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475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7" name="Group 71"/>
              <p:cNvGrpSpPr/>
              <p:nvPr/>
            </p:nvGrpSpPr>
            <p:grpSpPr bwMode="auto">
              <a:xfrm>
                <a:off x="300" y="4759"/>
                <a:ext cx="360" cy="710"/>
                <a:chOff x="300" y="4759"/>
                <a:chExt cx="360" cy="710"/>
              </a:xfrm>
            </p:grpSpPr>
            <p:sp>
              <p:nvSpPr>
                <p:cNvPr id="161" name="Rectangle 72"/>
                <p:cNvSpPr>
                  <a:spLocks noChangeArrowheads="1"/>
                </p:cNvSpPr>
                <p:nvPr/>
              </p:nvSpPr>
              <p:spPr bwMode="auto">
                <a:xfrm>
                  <a:off x="343" y="475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62" name="Rectangle 73"/>
                <p:cNvSpPr>
                  <a:spLocks noChangeArrowheads="1"/>
                </p:cNvSpPr>
                <p:nvPr/>
              </p:nvSpPr>
              <p:spPr bwMode="auto">
                <a:xfrm>
                  <a:off x="300" y="475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8" name="Group 74"/>
              <p:cNvGrpSpPr/>
              <p:nvPr/>
            </p:nvGrpSpPr>
            <p:grpSpPr bwMode="auto">
              <a:xfrm>
                <a:off x="660" y="4759"/>
                <a:ext cx="360" cy="710"/>
                <a:chOff x="660" y="4759"/>
                <a:chExt cx="360" cy="710"/>
              </a:xfrm>
            </p:grpSpPr>
            <p:sp>
              <p:nvSpPr>
                <p:cNvPr id="159" name="Rectangle 75"/>
                <p:cNvSpPr>
                  <a:spLocks noChangeArrowheads="1"/>
                </p:cNvSpPr>
                <p:nvPr/>
              </p:nvSpPr>
              <p:spPr bwMode="auto">
                <a:xfrm>
                  <a:off x="703" y="475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60" name="Rectangle 76"/>
                <p:cNvSpPr>
                  <a:spLocks noChangeArrowheads="1"/>
                </p:cNvSpPr>
                <p:nvPr/>
              </p:nvSpPr>
              <p:spPr bwMode="auto">
                <a:xfrm>
                  <a:off x="660" y="475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4" name="Rectangle 77"/>
            <p:cNvSpPr>
              <a:spLocks noChangeArrowheads="1"/>
            </p:cNvSpPr>
            <p:nvPr/>
          </p:nvSpPr>
          <p:spPr bwMode="auto">
            <a:xfrm>
              <a:off x="-3" y="-3"/>
              <a:ext cx="1026" cy="547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07" name="Group 78"/>
          <p:cNvGrpSpPr/>
          <p:nvPr/>
        </p:nvGrpSpPr>
        <p:grpSpPr bwMode="auto">
          <a:xfrm>
            <a:off x="5651500" y="2060575"/>
            <a:ext cx="1944688" cy="2286000"/>
            <a:chOff x="-3" y="-3"/>
            <a:chExt cx="1068" cy="2635"/>
          </a:xfrm>
        </p:grpSpPr>
        <p:grpSp>
          <p:nvGrpSpPr>
            <p:cNvPr id="208" name="Group 79"/>
            <p:cNvGrpSpPr/>
            <p:nvPr/>
          </p:nvGrpSpPr>
          <p:grpSpPr bwMode="auto">
            <a:xfrm>
              <a:off x="0" y="0"/>
              <a:ext cx="1062" cy="2629"/>
              <a:chOff x="0" y="0"/>
              <a:chExt cx="1062" cy="2629"/>
            </a:xfrm>
          </p:grpSpPr>
          <p:grpSp>
            <p:nvGrpSpPr>
              <p:cNvPr id="210" name="Group 80"/>
              <p:cNvGrpSpPr/>
              <p:nvPr/>
            </p:nvGrpSpPr>
            <p:grpSpPr bwMode="auto">
              <a:xfrm>
                <a:off x="0" y="0"/>
                <a:ext cx="359" cy="499"/>
                <a:chOff x="0" y="0"/>
                <a:chExt cx="359" cy="499"/>
              </a:xfrm>
            </p:grpSpPr>
            <p:sp>
              <p:nvSpPr>
                <p:cNvPr id="244" name="Rectangle 8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16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>
                  <a:scene3d>
                    <a:camera prst="orthographicFront"/>
                    <a:lightRig rig="threePt" dir="t"/>
                  </a:scene3d>
                </a:bodyPr>
                <a:lstStyle/>
                <a:p>
                  <a:pPr algn="ctr"/>
                  <a:r>
                    <a:rPr kumimoji="1" lang="en-US" altLang="zh-CN" sz="2200" b="1" i="1">
                      <a:ln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Times New Roman" panose="02020603050405020304" charset="0"/>
                    </a:rPr>
                    <a:t>Y1</a:t>
                  </a:r>
                  <a:endParaRPr kumimoji="1" lang="en-US" altLang="zh-CN" sz="100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charset="0"/>
                  </a:endParaRPr>
                </a:p>
              </p:txBody>
            </p:sp>
            <p:sp>
              <p:nvSpPr>
                <p:cNvPr id="245" name="Rectangle 8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" name="Group 83"/>
              <p:cNvGrpSpPr/>
              <p:nvPr/>
            </p:nvGrpSpPr>
            <p:grpSpPr bwMode="auto">
              <a:xfrm>
                <a:off x="342" y="0"/>
                <a:ext cx="360" cy="499"/>
                <a:chOff x="342" y="0"/>
                <a:chExt cx="360" cy="499"/>
              </a:xfrm>
            </p:grpSpPr>
            <p:sp>
              <p:nvSpPr>
                <p:cNvPr id="242" name="Rectangle 84"/>
                <p:cNvSpPr>
                  <a:spLocks noChangeArrowheads="1"/>
                </p:cNvSpPr>
                <p:nvPr/>
              </p:nvSpPr>
              <p:spPr bwMode="auto">
                <a:xfrm>
                  <a:off x="385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>
                  <a:scene3d>
                    <a:camera prst="orthographicFront"/>
                    <a:lightRig rig="threePt" dir="t"/>
                  </a:scene3d>
                </a:bodyPr>
                <a:lstStyle/>
                <a:p>
                  <a:pPr algn="ctr"/>
                  <a:r>
                    <a:rPr kumimoji="1" lang="en-US" altLang="zh-CN" sz="2200" b="1" i="1">
                      <a:ln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Times New Roman" panose="02020603050405020304" charset="0"/>
                    </a:rPr>
                    <a:t>Y2</a:t>
                  </a:r>
                  <a:endParaRPr kumimoji="1" lang="en-US" altLang="zh-CN" sz="100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charset="0"/>
                  </a:endParaRPr>
                </a:p>
              </p:txBody>
            </p:sp>
            <p:sp>
              <p:nvSpPr>
                <p:cNvPr id="243" name="Rectangle 85"/>
                <p:cNvSpPr>
                  <a:spLocks noChangeArrowheads="1"/>
                </p:cNvSpPr>
                <p:nvPr/>
              </p:nvSpPr>
              <p:spPr bwMode="auto">
                <a:xfrm>
                  <a:off x="342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2" name="Group 86"/>
              <p:cNvGrpSpPr/>
              <p:nvPr/>
            </p:nvGrpSpPr>
            <p:grpSpPr bwMode="auto">
              <a:xfrm>
                <a:off x="702" y="0"/>
                <a:ext cx="360" cy="499"/>
                <a:chOff x="702" y="0"/>
                <a:chExt cx="360" cy="499"/>
              </a:xfrm>
            </p:grpSpPr>
            <p:sp>
              <p:nvSpPr>
                <p:cNvPr id="240" name="Rectangle 87"/>
                <p:cNvSpPr>
                  <a:spLocks noChangeArrowheads="1"/>
                </p:cNvSpPr>
                <p:nvPr/>
              </p:nvSpPr>
              <p:spPr bwMode="auto">
                <a:xfrm>
                  <a:off x="745" y="0"/>
                  <a:ext cx="274" cy="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Z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241" name="Rectangle 88"/>
                <p:cNvSpPr>
                  <a:spLocks noChangeArrowheads="1"/>
                </p:cNvSpPr>
                <p:nvPr/>
              </p:nvSpPr>
              <p:spPr bwMode="auto">
                <a:xfrm>
                  <a:off x="702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" name="Group 89"/>
              <p:cNvGrpSpPr/>
              <p:nvPr/>
            </p:nvGrpSpPr>
            <p:grpSpPr bwMode="auto">
              <a:xfrm>
                <a:off x="0" y="499"/>
                <a:ext cx="342" cy="710"/>
                <a:chOff x="0" y="499"/>
                <a:chExt cx="342" cy="710"/>
              </a:xfrm>
            </p:grpSpPr>
            <p:sp>
              <p:nvSpPr>
                <p:cNvPr id="238" name="Rectangle 90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56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solidFill>
                        <a:schemeClr val="hlink"/>
                      </a:solidFill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solidFill>
                        <a:schemeClr val="hlink"/>
                      </a:solidFill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solidFill>
                      <a:schemeClr val="hlink"/>
                    </a:solidFill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239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4" name="Group 92"/>
              <p:cNvGrpSpPr/>
              <p:nvPr/>
            </p:nvGrpSpPr>
            <p:grpSpPr bwMode="auto">
              <a:xfrm>
                <a:off x="342" y="499"/>
                <a:ext cx="360" cy="710"/>
                <a:chOff x="342" y="499"/>
                <a:chExt cx="360" cy="710"/>
              </a:xfrm>
            </p:grpSpPr>
            <p:sp>
              <p:nvSpPr>
                <p:cNvPr id="236" name="Rectangle 93"/>
                <p:cNvSpPr>
                  <a:spLocks noChangeArrowheads="1"/>
                </p:cNvSpPr>
                <p:nvPr/>
              </p:nvSpPr>
              <p:spPr bwMode="auto">
                <a:xfrm>
                  <a:off x="385" y="49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solidFill>
                        <a:schemeClr val="hlink"/>
                      </a:solidFill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solidFill>
                        <a:schemeClr val="hlink"/>
                      </a:solidFill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solidFill>
                      <a:schemeClr val="hlink"/>
                    </a:solidFill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237" name="Rectangle 94"/>
                <p:cNvSpPr>
                  <a:spLocks noChangeArrowheads="1"/>
                </p:cNvSpPr>
                <p:nvPr/>
              </p:nvSpPr>
              <p:spPr bwMode="auto">
                <a:xfrm>
                  <a:off x="342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" name="Group 95"/>
              <p:cNvGrpSpPr/>
              <p:nvPr/>
            </p:nvGrpSpPr>
            <p:grpSpPr bwMode="auto">
              <a:xfrm>
                <a:off x="702" y="499"/>
                <a:ext cx="360" cy="710"/>
                <a:chOff x="702" y="499"/>
                <a:chExt cx="360" cy="710"/>
              </a:xfrm>
            </p:grpSpPr>
            <p:sp>
              <p:nvSpPr>
                <p:cNvPr id="234" name="Rectangle 96"/>
                <p:cNvSpPr>
                  <a:spLocks noChangeArrowheads="1"/>
                </p:cNvSpPr>
                <p:nvPr/>
              </p:nvSpPr>
              <p:spPr bwMode="auto">
                <a:xfrm>
                  <a:off x="745" y="49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d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235" name="Rectangle 97"/>
                <p:cNvSpPr>
                  <a:spLocks noChangeArrowheads="1"/>
                </p:cNvSpPr>
                <p:nvPr/>
              </p:nvSpPr>
              <p:spPr bwMode="auto">
                <a:xfrm>
                  <a:off x="702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" name="Group 98"/>
              <p:cNvGrpSpPr/>
              <p:nvPr/>
            </p:nvGrpSpPr>
            <p:grpSpPr bwMode="auto">
              <a:xfrm>
                <a:off x="0" y="1209"/>
                <a:ext cx="342" cy="710"/>
                <a:chOff x="0" y="1209"/>
                <a:chExt cx="342" cy="710"/>
              </a:xfrm>
            </p:grpSpPr>
            <p:sp>
              <p:nvSpPr>
                <p:cNvPr id="232" name="Rectangle 99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256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solidFill>
                        <a:schemeClr val="hlink"/>
                      </a:solidFill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solidFill>
                        <a:schemeClr val="hlink"/>
                      </a:solidFill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solidFill>
                      <a:schemeClr val="hlink"/>
                    </a:solidFill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233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" name="Group 101"/>
              <p:cNvGrpSpPr/>
              <p:nvPr/>
            </p:nvGrpSpPr>
            <p:grpSpPr bwMode="auto">
              <a:xfrm>
                <a:off x="342" y="1209"/>
                <a:ext cx="360" cy="710"/>
                <a:chOff x="342" y="1209"/>
                <a:chExt cx="360" cy="710"/>
              </a:xfrm>
            </p:grpSpPr>
            <p:sp>
              <p:nvSpPr>
                <p:cNvPr id="230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5" y="120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solidFill>
                        <a:schemeClr val="hlink"/>
                      </a:solidFill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solidFill>
                        <a:schemeClr val="hlink"/>
                      </a:solidFill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solidFill>
                      <a:schemeClr val="hlink"/>
                    </a:solidFill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231" name="Rectangle 103"/>
                <p:cNvSpPr>
                  <a:spLocks noChangeArrowheads="1"/>
                </p:cNvSpPr>
                <p:nvPr/>
              </p:nvSpPr>
              <p:spPr bwMode="auto">
                <a:xfrm>
                  <a:off x="342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8" name="Group 104"/>
              <p:cNvGrpSpPr/>
              <p:nvPr/>
            </p:nvGrpSpPr>
            <p:grpSpPr bwMode="auto">
              <a:xfrm>
                <a:off x="702" y="1209"/>
                <a:ext cx="360" cy="710"/>
                <a:chOff x="702" y="1209"/>
                <a:chExt cx="360" cy="710"/>
              </a:xfrm>
            </p:grpSpPr>
            <p:sp>
              <p:nvSpPr>
                <p:cNvPr id="228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5" y="120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d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1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229" name="Rectangle 106"/>
                <p:cNvSpPr>
                  <a:spLocks noChangeArrowheads="1"/>
                </p:cNvSpPr>
                <p:nvPr/>
              </p:nvSpPr>
              <p:spPr bwMode="auto">
                <a:xfrm>
                  <a:off x="702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9" name="Group 107"/>
              <p:cNvGrpSpPr/>
              <p:nvPr/>
            </p:nvGrpSpPr>
            <p:grpSpPr bwMode="auto">
              <a:xfrm>
                <a:off x="0" y="1919"/>
                <a:ext cx="342" cy="710"/>
                <a:chOff x="0" y="1919"/>
                <a:chExt cx="342" cy="710"/>
              </a:xfrm>
            </p:grpSpPr>
            <p:sp>
              <p:nvSpPr>
                <p:cNvPr id="226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" y="1919"/>
                  <a:ext cx="256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solidFill>
                        <a:schemeClr val="hlink"/>
                      </a:solidFill>
                      <a:latin typeface="Times New Roman" panose="02020603050405020304" charset="0"/>
                    </a:rPr>
                    <a:t>b</a:t>
                  </a:r>
                  <a:r>
                    <a:rPr kumimoji="1" lang="en-US" altLang="zh-CN" sz="2200" b="1" baseline="-30000">
                      <a:solidFill>
                        <a:schemeClr val="hlink"/>
                      </a:solidFill>
                      <a:latin typeface="Times New Roman" panose="02020603050405020304" charset="0"/>
                    </a:rPr>
                    <a:t>2</a:t>
                  </a:r>
                  <a:endParaRPr kumimoji="1" lang="en-US" altLang="zh-CN" sz="700" i="1">
                    <a:solidFill>
                      <a:schemeClr val="hlink"/>
                    </a:solidFill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227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191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" name="Group 110"/>
              <p:cNvGrpSpPr/>
              <p:nvPr/>
            </p:nvGrpSpPr>
            <p:grpSpPr bwMode="auto">
              <a:xfrm>
                <a:off x="342" y="1919"/>
                <a:ext cx="360" cy="710"/>
                <a:chOff x="342" y="1919"/>
                <a:chExt cx="360" cy="710"/>
              </a:xfrm>
            </p:grpSpPr>
            <p:sp>
              <p:nvSpPr>
                <p:cNvPr id="224" name="Rectangle 111"/>
                <p:cNvSpPr>
                  <a:spLocks noChangeArrowheads="1"/>
                </p:cNvSpPr>
                <p:nvPr/>
              </p:nvSpPr>
              <p:spPr bwMode="auto">
                <a:xfrm>
                  <a:off x="385" y="191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solidFill>
                        <a:schemeClr val="hlink"/>
                      </a:solidFill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200" b="1" baseline="-30000">
                      <a:solidFill>
                        <a:schemeClr val="hlink"/>
                      </a:solidFill>
                      <a:latin typeface="Times New Roman" panose="02020603050405020304" charset="0"/>
                    </a:rPr>
                    <a:t>3</a:t>
                  </a:r>
                  <a:endParaRPr kumimoji="1" lang="en-US" altLang="zh-CN" sz="1000">
                    <a:solidFill>
                      <a:schemeClr val="hlink"/>
                    </a:solidFill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225" name="Rectangle 112"/>
                <p:cNvSpPr>
                  <a:spLocks noChangeArrowheads="1"/>
                </p:cNvSpPr>
                <p:nvPr/>
              </p:nvSpPr>
              <p:spPr bwMode="auto">
                <a:xfrm>
                  <a:off x="342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1" name="Group 113"/>
              <p:cNvGrpSpPr/>
              <p:nvPr/>
            </p:nvGrpSpPr>
            <p:grpSpPr bwMode="auto">
              <a:xfrm>
                <a:off x="702" y="1919"/>
                <a:ext cx="360" cy="710"/>
                <a:chOff x="702" y="1919"/>
                <a:chExt cx="360" cy="710"/>
              </a:xfrm>
            </p:grpSpPr>
            <p:sp>
              <p:nvSpPr>
                <p:cNvPr id="222" name="Rectangle 114"/>
                <p:cNvSpPr>
                  <a:spLocks noChangeArrowheads="1"/>
                </p:cNvSpPr>
                <p:nvPr/>
              </p:nvSpPr>
              <p:spPr bwMode="auto">
                <a:xfrm>
                  <a:off x="745" y="1919"/>
                  <a:ext cx="274" cy="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anose="02020603050405020304" charset="0"/>
                    </a:rPr>
                    <a:t>d</a:t>
                  </a:r>
                  <a:r>
                    <a:rPr kumimoji="1" lang="en-US" altLang="zh-CN" sz="2200" b="1" baseline="-30000">
                      <a:latin typeface="Times New Roman" panose="02020603050405020304" charset="0"/>
                    </a:rPr>
                    <a:t>2</a:t>
                  </a:r>
                  <a:endParaRPr kumimoji="1" lang="en-US" altLang="zh-CN" sz="1000">
                    <a:latin typeface="Times New Roman" panose="02020603050405020304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223" name="Rectangle 115"/>
                <p:cNvSpPr>
                  <a:spLocks noChangeArrowheads="1"/>
                </p:cNvSpPr>
                <p:nvPr/>
              </p:nvSpPr>
              <p:spPr bwMode="auto">
                <a:xfrm>
                  <a:off x="702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9" name="Rectangle 116"/>
            <p:cNvSpPr>
              <a:spLocks noChangeArrowheads="1"/>
            </p:cNvSpPr>
            <p:nvPr/>
          </p:nvSpPr>
          <p:spPr bwMode="auto">
            <a:xfrm>
              <a:off x="-3" y="-3"/>
              <a:ext cx="1068" cy="263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58" name="Rectangle 129"/>
          <p:cNvSpPr>
            <a:spLocks noChangeArrowheads="1"/>
          </p:cNvSpPr>
          <p:nvPr/>
        </p:nvSpPr>
        <p:spPr bwMode="auto">
          <a:xfrm>
            <a:off x="611188" y="1196975"/>
            <a:ext cx="914400" cy="406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zh-CN" sz="3200" b="1" i="1">
                <a:latin typeface="Times New Roman" panose="02020603050405020304" charset="0"/>
              </a:rPr>
              <a:t>R</a:t>
            </a:r>
          </a:p>
        </p:txBody>
      </p:sp>
      <p:sp>
        <p:nvSpPr>
          <p:cNvPr id="259" name="Rectangle 130"/>
          <p:cNvSpPr>
            <a:spLocks noChangeArrowheads="1"/>
          </p:cNvSpPr>
          <p:nvPr/>
        </p:nvSpPr>
        <p:spPr bwMode="auto">
          <a:xfrm>
            <a:off x="6156325" y="1341438"/>
            <a:ext cx="914400" cy="4397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zh-CN" sz="3200" b="1" i="1">
                <a:latin typeface="Times New Roman" panose="02020603050405020304" charset="0"/>
              </a:rPr>
              <a:t>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55875" y="1700530"/>
            <a:ext cx="2736850" cy="4356735"/>
            <a:chOff x="4025" y="2678"/>
            <a:chExt cx="4310" cy="6861"/>
          </a:xfrm>
        </p:grpSpPr>
        <p:grpSp>
          <p:nvGrpSpPr>
            <p:cNvPr id="260" name="Group 131"/>
            <p:cNvGrpSpPr/>
            <p:nvPr/>
          </p:nvGrpSpPr>
          <p:grpSpPr bwMode="auto">
            <a:xfrm>
              <a:off x="4593" y="2678"/>
              <a:ext cx="3742" cy="6010"/>
              <a:chOff x="-3" y="-3"/>
              <a:chExt cx="1026" cy="5475"/>
            </a:xfrm>
          </p:grpSpPr>
          <p:grpSp>
            <p:nvGrpSpPr>
              <p:cNvPr id="261" name="Group 132"/>
              <p:cNvGrpSpPr/>
              <p:nvPr/>
            </p:nvGrpSpPr>
            <p:grpSpPr bwMode="auto">
              <a:xfrm>
                <a:off x="0" y="0"/>
                <a:ext cx="1020" cy="5469"/>
                <a:chOff x="0" y="0"/>
                <a:chExt cx="1020" cy="5469"/>
              </a:xfrm>
            </p:grpSpPr>
            <p:grpSp>
              <p:nvGrpSpPr>
                <p:cNvPr id="263" name="Group 133"/>
                <p:cNvGrpSpPr/>
                <p:nvPr/>
              </p:nvGrpSpPr>
              <p:grpSpPr bwMode="auto">
                <a:xfrm>
                  <a:off x="0" y="0"/>
                  <a:ext cx="300" cy="499"/>
                  <a:chOff x="0" y="0"/>
                  <a:chExt cx="300" cy="499"/>
                </a:xfrm>
              </p:grpSpPr>
              <p:sp>
                <p:nvSpPr>
                  <p:cNvPr id="333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14" cy="4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latin typeface="Times New Roman" panose="02020603050405020304" charset="0"/>
                      </a:rPr>
                      <a:t>X</a:t>
                    </a:r>
                    <a:endParaRPr kumimoji="1" lang="en-US" altLang="zh-CN" sz="1000"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34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00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4" name="Group 136"/>
                <p:cNvGrpSpPr/>
                <p:nvPr/>
              </p:nvGrpSpPr>
              <p:grpSpPr bwMode="auto">
                <a:xfrm>
                  <a:off x="300" y="0"/>
                  <a:ext cx="360" cy="499"/>
                  <a:chOff x="300" y="0"/>
                  <a:chExt cx="360" cy="499"/>
                </a:xfrm>
              </p:grpSpPr>
              <p:sp>
                <p:nvSpPr>
                  <p:cNvPr id="331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43" y="0"/>
                    <a:ext cx="274" cy="4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>
                    <a:scene3d>
                      <a:camera prst="orthographicFront"/>
                      <a:lightRig rig="threePt" dir="t"/>
                    </a:scene3d>
                  </a:bodyPr>
                  <a:lstStyle/>
                  <a:p>
                    <a:pPr algn="ctr"/>
                    <a:r>
                      <a:rPr kumimoji="1" lang="en-US" altLang="zh-CN" sz="2200" b="1" i="1">
                        <a:ln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charset="0"/>
                      </a:rPr>
                      <a:t>Y1</a:t>
                    </a:r>
                    <a:endParaRPr kumimoji="1" lang="en-US" altLang="zh-CN" sz="1000">
                      <a:ln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1000">
                      <a:ln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32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0"/>
                    <a:ext cx="360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5" name="Group 139"/>
                <p:cNvGrpSpPr/>
                <p:nvPr/>
              </p:nvGrpSpPr>
              <p:grpSpPr bwMode="auto">
                <a:xfrm>
                  <a:off x="660" y="0"/>
                  <a:ext cx="360" cy="499"/>
                  <a:chOff x="660" y="0"/>
                  <a:chExt cx="360" cy="499"/>
                </a:xfrm>
              </p:grpSpPr>
              <p:sp>
                <p:nvSpPr>
                  <p:cNvPr id="329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0"/>
                    <a:ext cx="274" cy="4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>
                    <a:scene3d>
                      <a:camera prst="orthographicFront"/>
                      <a:lightRig rig="threePt" dir="t"/>
                    </a:scene3d>
                  </a:bodyPr>
                  <a:lstStyle/>
                  <a:p>
                    <a:pPr algn="ctr"/>
                    <a:r>
                      <a:rPr kumimoji="1" lang="en-US" altLang="zh-CN" sz="2200" b="1" i="1">
                        <a:ln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charset="0"/>
                      </a:rPr>
                      <a:t>Y2</a:t>
                    </a:r>
                    <a:endParaRPr kumimoji="1" lang="en-US" altLang="zh-CN" sz="1000">
                      <a:ln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1000">
                      <a:ln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30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660" y="0"/>
                    <a:ext cx="360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6" name="Group 142"/>
                <p:cNvGrpSpPr/>
                <p:nvPr/>
              </p:nvGrpSpPr>
              <p:grpSpPr bwMode="auto">
                <a:xfrm>
                  <a:off x="0" y="499"/>
                  <a:ext cx="300" cy="710"/>
                  <a:chOff x="0" y="499"/>
                  <a:chExt cx="300" cy="710"/>
                </a:xfrm>
              </p:grpSpPr>
              <p:sp>
                <p:nvSpPr>
                  <p:cNvPr id="327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99"/>
                    <a:ext cx="21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latin typeface="Times New Roman" panose="02020603050405020304" charset="0"/>
                      </a:rPr>
                      <a:t>a</a:t>
                    </a:r>
                    <a:r>
                      <a:rPr kumimoji="1" lang="en-US" altLang="zh-CN" sz="2200" b="1" baseline="-30000">
                        <a:latin typeface="Times New Roman" panose="02020603050405020304" charset="0"/>
                      </a:rPr>
                      <a:t>1</a:t>
                    </a:r>
                    <a:endParaRPr kumimoji="1" lang="en-US" altLang="zh-CN" sz="1000"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28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99"/>
                    <a:ext cx="30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" name="Group 145"/>
                <p:cNvGrpSpPr/>
                <p:nvPr/>
              </p:nvGrpSpPr>
              <p:grpSpPr bwMode="auto">
                <a:xfrm>
                  <a:off x="300" y="499"/>
                  <a:ext cx="360" cy="710"/>
                  <a:chOff x="300" y="499"/>
                  <a:chExt cx="360" cy="710"/>
                </a:xfrm>
              </p:grpSpPr>
              <p:sp>
                <p:nvSpPr>
                  <p:cNvPr id="32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3" y="499"/>
                    <a:ext cx="27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solidFill>
                          <a:schemeClr val="hlink"/>
                        </a:solidFill>
                        <a:latin typeface="Times New Roman" panose="02020603050405020304" charset="0"/>
                      </a:rPr>
                      <a:t>b</a:t>
                    </a:r>
                    <a:r>
                      <a:rPr kumimoji="1" lang="en-US" altLang="zh-CN" sz="2200" b="1" baseline="-30000">
                        <a:solidFill>
                          <a:schemeClr val="hlink"/>
                        </a:solidFill>
                        <a:latin typeface="Times New Roman" panose="02020603050405020304" charset="0"/>
                      </a:rPr>
                      <a:t>1</a:t>
                    </a:r>
                    <a:endParaRPr kumimoji="1" lang="en-US" altLang="zh-CN" sz="1000">
                      <a:solidFill>
                        <a:schemeClr val="hlink"/>
                      </a:solidFill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solidFill>
                        <a:schemeClr val="hlink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26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499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8" name="Group 148"/>
                <p:cNvGrpSpPr/>
                <p:nvPr/>
              </p:nvGrpSpPr>
              <p:grpSpPr bwMode="auto">
                <a:xfrm>
                  <a:off x="660" y="499"/>
                  <a:ext cx="360" cy="710"/>
                  <a:chOff x="660" y="499"/>
                  <a:chExt cx="360" cy="710"/>
                </a:xfrm>
              </p:grpSpPr>
              <p:sp>
                <p:nvSpPr>
                  <p:cNvPr id="32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499"/>
                    <a:ext cx="27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solidFill>
                          <a:schemeClr val="hlink"/>
                        </a:solidFill>
                        <a:latin typeface="Times New Roman" panose="02020603050405020304" charset="0"/>
                      </a:rPr>
                      <a:t>c</a:t>
                    </a:r>
                    <a:r>
                      <a:rPr kumimoji="1" lang="en-US" altLang="zh-CN" sz="2200" b="1" baseline="-30000">
                        <a:solidFill>
                          <a:schemeClr val="hlink"/>
                        </a:solidFill>
                        <a:latin typeface="Times New Roman" panose="02020603050405020304" charset="0"/>
                      </a:rPr>
                      <a:t>2</a:t>
                    </a:r>
                    <a:endParaRPr kumimoji="1" lang="en-US" altLang="zh-CN" sz="1000">
                      <a:solidFill>
                        <a:schemeClr val="hlink"/>
                      </a:solidFill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solidFill>
                        <a:schemeClr val="hlink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24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660" y="499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9" name="Group 151"/>
                <p:cNvGrpSpPr/>
                <p:nvPr/>
              </p:nvGrpSpPr>
              <p:grpSpPr bwMode="auto">
                <a:xfrm>
                  <a:off x="0" y="1209"/>
                  <a:ext cx="300" cy="710"/>
                  <a:chOff x="0" y="1209"/>
                  <a:chExt cx="300" cy="710"/>
                </a:xfrm>
              </p:grpSpPr>
              <p:sp>
                <p:nvSpPr>
                  <p:cNvPr id="321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209"/>
                    <a:ext cx="21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endParaRPr kumimoji="1" lang="en-US" altLang="zh-CN" sz="1000"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22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9"/>
                    <a:ext cx="30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0" name="Group 154"/>
                <p:cNvGrpSpPr/>
                <p:nvPr/>
              </p:nvGrpSpPr>
              <p:grpSpPr bwMode="auto">
                <a:xfrm>
                  <a:off x="300" y="1209"/>
                  <a:ext cx="360" cy="710"/>
                  <a:chOff x="300" y="1209"/>
                  <a:chExt cx="360" cy="710"/>
                </a:xfrm>
              </p:grpSpPr>
              <p:sp>
                <p:nvSpPr>
                  <p:cNvPr id="319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343" y="1209"/>
                    <a:ext cx="27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solidFill>
                          <a:schemeClr val="hlink"/>
                        </a:solidFill>
                        <a:latin typeface="Times New Roman" panose="02020603050405020304" charset="0"/>
                      </a:rPr>
                      <a:t>b</a:t>
                    </a:r>
                    <a:r>
                      <a:rPr kumimoji="1" lang="en-US" altLang="zh-CN" sz="2200" b="1" baseline="-30000">
                        <a:solidFill>
                          <a:schemeClr val="hlink"/>
                        </a:solidFill>
                        <a:latin typeface="Times New Roman" panose="02020603050405020304" charset="0"/>
                      </a:rPr>
                      <a:t>2</a:t>
                    </a:r>
                    <a:endParaRPr kumimoji="1" lang="en-US" altLang="zh-CN" sz="1000">
                      <a:solidFill>
                        <a:schemeClr val="hlink"/>
                      </a:solidFill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solidFill>
                        <a:schemeClr val="hlink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20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1209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1" name="Group 157"/>
                <p:cNvGrpSpPr/>
                <p:nvPr/>
              </p:nvGrpSpPr>
              <p:grpSpPr bwMode="auto">
                <a:xfrm>
                  <a:off x="660" y="1209"/>
                  <a:ext cx="360" cy="710"/>
                  <a:chOff x="660" y="1209"/>
                  <a:chExt cx="360" cy="710"/>
                </a:xfrm>
              </p:grpSpPr>
              <p:sp>
                <p:nvSpPr>
                  <p:cNvPr id="317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09"/>
                    <a:ext cx="27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solidFill>
                          <a:schemeClr val="hlink"/>
                        </a:solidFill>
                        <a:latin typeface="Times New Roman" panose="02020603050405020304" charset="0"/>
                      </a:rPr>
                      <a:t>c</a:t>
                    </a:r>
                    <a:r>
                      <a:rPr kumimoji="1" lang="en-US" altLang="zh-CN" sz="2200" b="1" baseline="-30000">
                        <a:solidFill>
                          <a:schemeClr val="hlink"/>
                        </a:solidFill>
                        <a:latin typeface="Times New Roman" panose="02020603050405020304" charset="0"/>
                      </a:rPr>
                      <a:t>1</a:t>
                    </a:r>
                    <a:endParaRPr kumimoji="1" lang="en-US" altLang="zh-CN" sz="1000">
                      <a:solidFill>
                        <a:schemeClr val="hlink"/>
                      </a:solidFill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solidFill>
                        <a:schemeClr val="hlink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18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660" y="1209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2" name="Group 160"/>
                <p:cNvGrpSpPr/>
                <p:nvPr/>
              </p:nvGrpSpPr>
              <p:grpSpPr bwMode="auto">
                <a:xfrm>
                  <a:off x="0" y="1919"/>
                  <a:ext cx="300" cy="710"/>
                  <a:chOff x="0" y="1919"/>
                  <a:chExt cx="300" cy="710"/>
                </a:xfrm>
              </p:grpSpPr>
              <p:sp>
                <p:nvSpPr>
                  <p:cNvPr id="315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919"/>
                    <a:ext cx="21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endParaRPr kumimoji="1" lang="en-US" altLang="zh-CN" sz="1000"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16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19"/>
                    <a:ext cx="30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3" name="Group 163"/>
                <p:cNvGrpSpPr/>
                <p:nvPr/>
              </p:nvGrpSpPr>
              <p:grpSpPr bwMode="auto">
                <a:xfrm>
                  <a:off x="300" y="1919"/>
                  <a:ext cx="360" cy="710"/>
                  <a:chOff x="300" y="1919"/>
                  <a:chExt cx="360" cy="710"/>
                </a:xfrm>
              </p:grpSpPr>
              <p:sp>
                <p:nvSpPr>
                  <p:cNvPr id="313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343" y="1919"/>
                    <a:ext cx="27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solidFill>
                          <a:schemeClr val="hlink"/>
                        </a:solidFill>
                        <a:latin typeface="Times New Roman" panose="02020603050405020304" charset="0"/>
                      </a:rPr>
                      <a:t>b</a:t>
                    </a:r>
                    <a:r>
                      <a:rPr kumimoji="1" lang="en-US" altLang="zh-CN" sz="2200" b="1" baseline="-30000">
                        <a:solidFill>
                          <a:schemeClr val="hlink"/>
                        </a:solidFill>
                        <a:latin typeface="Times New Roman" panose="02020603050405020304" charset="0"/>
                      </a:rPr>
                      <a:t>2</a:t>
                    </a:r>
                    <a:endParaRPr kumimoji="1" lang="en-US" altLang="zh-CN" sz="1000">
                      <a:solidFill>
                        <a:schemeClr val="hlink"/>
                      </a:solidFill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solidFill>
                        <a:schemeClr val="hlink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14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1919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4" name="Group 166"/>
                <p:cNvGrpSpPr/>
                <p:nvPr/>
              </p:nvGrpSpPr>
              <p:grpSpPr bwMode="auto">
                <a:xfrm>
                  <a:off x="660" y="1919"/>
                  <a:ext cx="360" cy="710"/>
                  <a:chOff x="660" y="1919"/>
                  <a:chExt cx="360" cy="710"/>
                </a:xfrm>
              </p:grpSpPr>
              <p:sp>
                <p:nvSpPr>
                  <p:cNvPr id="311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919"/>
                    <a:ext cx="27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solidFill>
                          <a:schemeClr val="hlink"/>
                        </a:solidFill>
                        <a:latin typeface="Times New Roman" panose="02020603050405020304" charset="0"/>
                      </a:rPr>
                      <a:t>c</a:t>
                    </a:r>
                    <a:r>
                      <a:rPr kumimoji="1" lang="en-US" altLang="zh-CN" sz="2200" b="1" baseline="-30000">
                        <a:solidFill>
                          <a:schemeClr val="hlink"/>
                        </a:solidFill>
                        <a:latin typeface="Times New Roman" panose="02020603050405020304" charset="0"/>
                      </a:rPr>
                      <a:t>3</a:t>
                    </a:r>
                    <a:endParaRPr kumimoji="1" lang="en-US" altLang="zh-CN" sz="1000">
                      <a:solidFill>
                        <a:schemeClr val="hlink"/>
                      </a:solidFill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solidFill>
                        <a:schemeClr val="hlink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12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660" y="1919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5" name="Group 169"/>
                <p:cNvGrpSpPr/>
                <p:nvPr/>
              </p:nvGrpSpPr>
              <p:grpSpPr bwMode="auto">
                <a:xfrm>
                  <a:off x="0" y="2629"/>
                  <a:ext cx="300" cy="710"/>
                  <a:chOff x="0" y="2629"/>
                  <a:chExt cx="300" cy="710"/>
                </a:xfrm>
              </p:grpSpPr>
              <p:sp>
                <p:nvSpPr>
                  <p:cNvPr id="309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629"/>
                    <a:ext cx="21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latin typeface="Times New Roman" panose="02020603050405020304" charset="0"/>
                      </a:rPr>
                      <a:t>a</a:t>
                    </a:r>
                    <a:r>
                      <a:rPr kumimoji="1" lang="en-US" altLang="zh-CN" sz="2200" b="1" baseline="-30000">
                        <a:latin typeface="Times New Roman" panose="02020603050405020304" charset="0"/>
                      </a:rPr>
                      <a:t>2</a:t>
                    </a:r>
                    <a:endParaRPr kumimoji="1" lang="en-US" altLang="zh-CN" sz="1000"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10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629"/>
                    <a:ext cx="30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6" name="Group 172"/>
                <p:cNvGrpSpPr/>
                <p:nvPr/>
              </p:nvGrpSpPr>
              <p:grpSpPr bwMode="auto">
                <a:xfrm>
                  <a:off x="300" y="2629"/>
                  <a:ext cx="360" cy="710"/>
                  <a:chOff x="300" y="2629"/>
                  <a:chExt cx="360" cy="710"/>
                </a:xfrm>
              </p:grpSpPr>
              <p:sp>
                <p:nvSpPr>
                  <p:cNvPr id="307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343" y="2629"/>
                    <a:ext cx="27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solidFill>
                          <a:srgbClr val="0033CC"/>
                        </a:solidFill>
                        <a:latin typeface="Times New Roman" panose="02020603050405020304" charset="0"/>
                      </a:rPr>
                      <a:t>b</a:t>
                    </a:r>
                    <a:r>
                      <a:rPr kumimoji="1" lang="en-US" altLang="zh-CN" sz="2200" b="1" baseline="-30000">
                        <a:solidFill>
                          <a:srgbClr val="0033CC"/>
                        </a:solidFill>
                        <a:latin typeface="Times New Roman" panose="02020603050405020304" charset="0"/>
                      </a:rPr>
                      <a:t>3</a:t>
                    </a:r>
                    <a:endParaRPr kumimoji="1" lang="en-US" altLang="zh-CN" sz="1000">
                      <a:solidFill>
                        <a:srgbClr val="0033CC"/>
                      </a:solidFill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solidFill>
                        <a:srgbClr val="0033CC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08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2629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7" name="Group 175"/>
                <p:cNvGrpSpPr/>
                <p:nvPr/>
              </p:nvGrpSpPr>
              <p:grpSpPr bwMode="auto">
                <a:xfrm>
                  <a:off x="660" y="2629"/>
                  <a:ext cx="360" cy="710"/>
                  <a:chOff x="660" y="2629"/>
                  <a:chExt cx="360" cy="710"/>
                </a:xfrm>
              </p:grpSpPr>
              <p:sp>
                <p:nvSpPr>
                  <p:cNvPr id="305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2629"/>
                    <a:ext cx="27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solidFill>
                          <a:srgbClr val="0033CC"/>
                        </a:solidFill>
                        <a:latin typeface="Times New Roman" panose="02020603050405020304" charset="0"/>
                      </a:rPr>
                      <a:t>c</a:t>
                    </a:r>
                    <a:r>
                      <a:rPr kumimoji="1" lang="en-US" altLang="zh-CN" sz="2200" b="1" baseline="-30000">
                        <a:solidFill>
                          <a:srgbClr val="0033CC"/>
                        </a:solidFill>
                        <a:latin typeface="Times New Roman" panose="02020603050405020304" charset="0"/>
                      </a:rPr>
                      <a:t>7</a:t>
                    </a:r>
                    <a:endParaRPr kumimoji="1" lang="en-US" altLang="zh-CN" sz="1000">
                      <a:solidFill>
                        <a:srgbClr val="0033CC"/>
                      </a:solidFill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solidFill>
                        <a:srgbClr val="0033CC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06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660" y="2629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8" name="Group 178"/>
                <p:cNvGrpSpPr/>
                <p:nvPr/>
              </p:nvGrpSpPr>
              <p:grpSpPr bwMode="auto">
                <a:xfrm>
                  <a:off x="0" y="3339"/>
                  <a:ext cx="300" cy="710"/>
                  <a:chOff x="0" y="3339"/>
                  <a:chExt cx="300" cy="710"/>
                </a:xfrm>
              </p:grpSpPr>
              <p:sp>
                <p:nvSpPr>
                  <p:cNvPr id="303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3339"/>
                    <a:ext cx="21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endParaRPr kumimoji="1" lang="en-US" altLang="zh-CN" sz="1000"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04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9"/>
                    <a:ext cx="30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9" name="Group 181"/>
                <p:cNvGrpSpPr/>
                <p:nvPr/>
              </p:nvGrpSpPr>
              <p:grpSpPr bwMode="auto">
                <a:xfrm>
                  <a:off x="300" y="3339"/>
                  <a:ext cx="360" cy="710"/>
                  <a:chOff x="300" y="3339"/>
                  <a:chExt cx="360" cy="710"/>
                </a:xfrm>
              </p:grpSpPr>
              <p:sp>
                <p:nvSpPr>
                  <p:cNvPr id="301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343" y="3339"/>
                    <a:ext cx="27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solidFill>
                          <a:srgbClr val="0033CC"/>
                        </a:solidFill>
                        <a:latin typeface="Times New Roman" panose="02020603050405020304" charset="0"/>
                      </a:rPr>
                      <a:t>b</a:t>
                    </a:r>
                    <a:r>
                      <a:rPr kumimoji="1" lang="en-US" altLang="zh-CN" sz="2200" b="1" baseline="-30000">
                        <a:solidFill>
                          <a:srgbClr val="0033CC"/>
                        </a:solidFill>
                        <a:latin typeface="Times New Roman" panose="02020603050405020304" charset="0"/>
                      </a:rPr>
                      <a:t>2</a:t>
                    </a:r>
                    <a:endParaRPr kumimoji="1" lang="en-US" altLang="zh-CN" sz="1000">
                      <a:solidFill>
                        <a:srgbClr val="0033CC"/>
                      </a:solidFill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solidFill>
                        <a:srgbClr val="0033CC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02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3339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0" name="Group 184"/>
                <p:cNvGrpSpPr/>
                <p:nvPr/>
              </p:nvGrpSpPr>
              <p:grpSpPr bwMode="auto">
                <a:xfrm>
                  <a:off x="660" y="3339"/>
                  <a:ext cx="360" cy="710"/>
                  <a:chOff x="660" y="3339"/>
                  <a:chExt cx="360" cy="710"/>
                </a:xfrm>
              </p:grpSpPr>
              <p:sp>
                <p:nvSpPr>
                  <p:cNvPr id="299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3339"/>
                    <a:ext cx="27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solidFill>
                          <a:srgbClr val="0033CC"/>
                        </a:solidFill>
                        <a:latin typeface="Times New Roman" panose="02020603050405020304" charset="0"/>
                      </a:rPr>
                      <a:t>c</a:t>
                    </a:r>
                    <a:r>
                      <a:rPr kumimoji="1" lang="en-US" altLang="zh-CN" sz="2200" b="1" baseline="-30000">
                        <a:solidFill>
                          <a:srgbClr val="0033CC"/>
                        </a:solidFill>
                        <a:latin typeface="Times New Roman" panose="02020603050405020304" charset="0"/>
                      </a:rPr>
                      <a:t>3</a:t>
                    </a:r>
                    <a:endParaRPr kumimoji="1" lang="en-US" altLang="zh-CN" sz="1000">
                      <a:solidFill>
                        <a:srgbClr val="0033CC"/>
                      </a:solidFill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solidFill>
                        <a:srgbClr val="0033CC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00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660" y="3339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1" name="Group 187"/>
                <p:cNvGrpSpPr/>
                <p:nvPr/>
              </p:nvGrpSpPr>
              <p:grpSpPr bwMode="auto">
                <a:xfrm>
                  <a:off x="0" y="4049"/>
                  <a:ext cx="300" cy="710"/>
                  <a:chOff x="0" y="4049"/>
                  <a:chExt cx="300" cy="710"/>
                </a:xfrm>
              </p:grpSpPr>
              <p:sp>
                <p:nvSpPr>
                  <p:cNvPr id="297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049"/>
                    <a:ext cx="21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latin typeface="Times New Roman" panose="02020603050405020304" charset="0"/>
                      </a:rPr>
                      <a:t>a</a:t>
                    </a:r>
                    <a:r>
                      <a:rPr kumimoji="1" lang="en-US" altLang="zh-CN" sz="2200" b="1" baseline="-30000">
                        <a:latin typeface="Times New Roman" panose="02020603050405020304" charset="0"/>
                      </a:rPr>
                      <a:t>3</a:t>
                    </a:r>
                    <a:endParaRPr kumimoji="1" lang="en-US" altLang="zh-CN" sz="1000"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298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049"/>
                    <a:ext cx="30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2" name="Group 190"/>
                <p:cNvGrpSpPr/>
                <p:nvPr/>
              </p:nvGrpSpPr>
              <p:grpSpPr bwMode="auto">
                <a:xfrm>
                  <a:off x="300" y="4049"/>
                  <a:ext cx="360" cy="710"/>
                  <a:chOff x="300" y="4049"/>
                  <a:chExt cx="360" cy="710"/>
                </a:xfrm>
              </p:grpSpPr>
              <p:sp>
                <p:nvSpPr>
                  <p:cNvPr id="295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343" y="4049"/>
                    <a:ext cx="27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solidFill>
                          <a:schemeClr val="accent1"/>
                        </a:solidFill>
                        <a:latin typeface="Times New Roman" panose="02020603050405020304" charset="0"/>
                      </a:rPr>
                      <a:t>b</a:t>
                    </a:r>
                    <a:r>
                      <a:rPr kumimoji="1" lang="en-US" altLang="zh-CN" sz="2200" b="1" baseline="-30000">
                        <a:solidFill>
                          <a:schemeClr val="accent1"/>
                        </a:solidFill>
                        <a:latin typeface="Times New Roman" panose="02020603050405020304" charset="0"/>
                      </a:rPr>
                      <a:t>4</a:t>
                    </a:r>
                    <a:endParaRPr kumimoji="1" lang="en-US" altLang="zh-CN" sz="1000">
                      <a:solidFill>
                        <a:schemeClr val="accent1"/>
                      </a:solidFill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solidFill>
                        <a:schemeClr val="accent1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296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4049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3" name="Group 193"/>
                <p:cNvGrpSpPr/>
                <p:nvPr/>
              </p:nvGrpSpPr>
              <p:grpSpPr bwMode="auto">
                <a:xfrm>
                  <a:off x="660" y="4049"/>
                  <a:ext cx="360" cy="710"/>
                  <a:chOff x="660" y="4049"/>
                  <a:chExt cx="360" cy="710"/>
                </a:xfrm>
              </p:grpSpPr>
              <p:sp>
                <p:nvSpPr>
                  <p:cNvPr id="293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4049"/>
                    <a:ext cx="27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solidFill>
                          <a:schemeClr val="accent1"/>
                        </a:solidFill>
                        <a:latin typeface="Times New Roman" panose="02020603050405020304" charset="0"/>
                      </a:rPr>
                      <a:t>c</a:t>
                    </a:r>
                    <a:r>
                      <a:rPr kumimoji="1" lang="en-US" altLang="zh-CN" sz="2200" b="1" baseline="-30000">
                        <a:solidFill>
                          <a:schemeClr val="accent1"/>
                        </a:solidFill>
                        <a:latin typeface="Times New Roman" panose="02020603050405020304" charset="0"/>
                      </a:rPr>
                      <a:t>6</a:t>
                    </a:r>
                    <a:endParaRPr kumimoji="1" lang="en-US" altLang="zh-CN" sz="1000">
                      <a:solidFill>
                        <a:schemeClr val="accent1"/>
                      </a:solidFill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solidFill>
                        <a:schemeClr val="accent1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294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660" y="4049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4" name="Group 196"/>
                <p:cNvGrpSpPr/>
                <p:nvPr/>
              </p:nvGrpSpPr>
              <p:grpSpPr bwMode="auto">
                <a:xfrm>
                  <a:off x="0" y="4759"/>
                  <a:ext cx="300" cy="710"/>
                  <a:chOff x="0" y="4759"/>
                  <a:chExt cx="300" cy="710"/>
                </a:xfrm>
              </p:grpSpPr>
              <p:sp>
                <p:nvSpPr>
                  <p:cNvPr id="291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759"/>
                    <a:ext cx="21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latin typeface="Times New Roman" panose="02020603050405020304" charset="0"/>
                      </a:rPr>
                      <a:t>a</a:t>
                    </a:r>
                    <a:r>
                      <a:rPr kumimoji="1" lang="en-US" altLang="zh-CN" sz="2200" b="1" baseline="-30000">
                        <a:latin typeface="Times New Roman" panose="02020603050405020304" charset="0"/>
                      </a:rPr>
                      <a:t>4</a:t>
                    </a:r>
                    <a:endParaRPr kumimoji="1" lang="en-US" altLang="zh-CN" sz="1000"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292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759"/>
                    <a:ext cx="30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5" name="Group 199"/>
                <p:cNvGrpSpPr/>
                <p:nvPr/>
              </p:nvGrpSpPr>
              <p:grpSpPr bwMode="auto">
                <a:xfrm>
                  <a:off x="300" y="4759"/>
                  <a:ext cx="360" cy="710"/>
                  <a:chOff x="300" y="4759"/>
                  <a:chExt cx="360" cy="710"/>
                </a:xfrm>
              </p:grpSpPr>
              <p:sp>
                <p:nvSpPr>
                  <p:cNvPr id="289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343" y="4759"/>
                    <a:ext cx="27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solidFill>
                          <a:schemeClr val="accent1"/>
                        </a:solidFill>
                        <a:latin typeface="Times New Roman" panose="02020603050405020304" charset="0"/>
                      </a:rPr>
                      <a:t>b</a:t>
                    </a:r>
                    <a:r>
                      <a:rPr kumimoji="1" lang="en-US" altLang="zh-CN" sz="2200" b="1" baseline="-30000">
                        <a:solidFill>
                          <a:schemeClr val="accent1"/>
                        </a:solidFill>
                        <a:latin typeface="Times New Roman" panose="02020603050405020304" charset="0"/>
                      </a:rPr>
                      <a:t>6</a:t>
                    </a:r>
                    <a:endParaRPr kumimoji="1" lang="en-US" altLang="zh-CN" sz="1000">
                      <a:solidFill>
                        <a:schemeClr val="accent1"/>
                      </a:solidFill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solidFill>
                        <a:schemeClr val="accent1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290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4759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6" name="Group 202"/>
                <p:cNvGrpSpPr/>
                <p:nvPr/>
              </p:nvGrpSpPr>
              <p:grpSpPr bwMode="auto">
                <a:xfrm>
                  <a:off x="660" y="4759"/>
                  <a:ext cx="360" cy="710"/>
                  <a:chOff x="660" y="4759"/>
                  <a:chExt cx="360" cy="710"/>
                </a:xfrm>
              </p:grpSpPr>
              <p:sp>
                <p:nvSpPr>
                  <p:cNvPr id="287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4759"/>
                    <a:ext cx="274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i="1">
                        <a:solidFill>
                          <a:schemeClr val="accent1"/>
                        </a:solidFill>
                        <a:latin typeface="Times New Roman" panose="02020603050405020304" charset="0"/>
                      </a:rPr>
                      <a:t>c</a:t>
                    </a:r>
                    <a:r>
                      <a:rPr kumimoji="1" lang="en-US" altLang="zh-CN" sz="2200" b="1" baseline="-30000">
                        <a:solidFill>
                          <a:schemeClr val="accent1"/>
                        </a:solidFill>
                        <a:latin typeface="Times New Roman" panose="02020603050405020304" charset="0"/>
                      </a:rPr>
                      <a:t>6</a:t>
                    </a:r>
                    <a:endParaRPr kumimoji="1" lang="en-US" altLang="zh-CN" sz="1000">
                      <a:solidFill>
                        <a:schemeClr val="accent1"/>
                      </a:solidFill>
                      <a:latin typeface="Times New Roman" panose="02020603050405020304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solidFill>
                        <a:schemeClr val="accent1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288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660" y="4759"/>
                    <a:ext cx="360" cy="71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62" name="Rectangle 205"/>
              <p:cNvSpPr>
                <a:spLocks noChangeArrowheads="1"/>
              </p:cNvSpPr>
              <p:nvPr/>
            </p:nvSpPr>
            <p:spPr bwMode="auto">
              <a:xfrm>
                <a:off x="-3" y="-3"/>
                <a:ext cx="1026" cy="5475"/>
              </a:xfrm>
              <a:prstGeom prst="rect">
                <a:avLst/>
              </a:prstGeom>
              <a:noFill/>
              <a:ln w="11112">
                <a:solidFill>
                  <a:srgbClr val="A0A0A0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35" name="Rectangle 206"/>
            <p:cNvSpPr>
              <a:spLocks noChangeArrowheads="1"/>
            </p:cNvSpPr>
            <p:nvPr/>
          </p:nvSpPr>
          <p:spPr bwMode="auto">
            <a:xfrm>
              <a:off x="4592" y="8971"/>
              <a:ext cx="3743" cy="5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400" b="1" i="1">
                  <a:solidFill>
                    <a:srgbClr val="C00000"/>
                  </a:solidFill>
                  <a:sym typeface="+mn-ea"/>
                </a:rPr>
                <a:t> </a:t>
              </a:r>
              <a:r>
                <a:rPr lang="en-US" altLang="zh-CN" sz="2400" b="1" i="1">
                  <a:solidFill>
                    <a:srgbClr val="C00000"/>
                  </a:solidFill>
                  <a:sym typeface="+mn-ea"/>
                </a:rPr>
                <a:t>Y</a:t>
              </a:r>
              <a:r>
                <a:rPr lang="en-US" altLang="zh-CN" sz="2400" b="1" i="1" baseline="-30000">
                  <a:solidFill>
                    <a:srgbClr val="C00000"/>
                  </a:solidFill>
                  <a:sym typeface="+mn-ea"/>
                </a:rPr>
                <a:t>x </a:t>
              </a:r>
              <a:endParaRPr kumimoji="1" lang="zh-CN" altLang="en-US" sz="2400" b="1">
                <a:solidFill>
                  <a:srgbClr val="C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36" name="AutoShape 207"/>
            <p:cNvSpPr>
              <a:spLocks noChangeArrowheads="1"/>
            </p:cNvSpPr>
            <p:nvPr/>
          </p:nvSpPr>
          <p:spPr bwMode="auto">
            <a:xfrm>
              <a:off x="4025" y="5060"/>
              <a:ext cx="568" cy="76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7" name="Text Box 208"/>
          <p:cNvSpPr txBox="1">
            <a:spLocks noChangeArrowheads="1"/>
          </p:cNvSpPr>
          <p:nvPr/>
        </p:nvSpPr>
        <p:spPr bwMode="auto">
          <a:xfrm>
            <a:off x="5191125" y="2852738"/>
            <a:ext cx="4905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400" b="1">
                <a:latin typeface="Times New Roman" panose="02020603050405020304" charset="0"/>
              </a:rPr>
              <a:t>÷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060055" y="2586990"/>
            <a:ext cx="890270" cy="1516380"/>
            <a:chOff x="12716" y="4708"/>
            <a:chExt cx="1402" cy="2388"/>
          </a:xfrm>
        </p:grpSpPr>
        <p:grpSp>
          <p:nvGrpSpPr>
            <p:cNvPr id="250" name="Group 122"/>
            <p:cNvGrpSpPr/>
            <p:nvPr/>
          </p:nvGrpSpPr>
          <p:grpSpPr bwMode="auto">
            <a:xfrm>
              <a:off x="12716" y="4708"/>
              <a:ext cx="1396" cy="684"/>
              <a:chOff x="0" y="499"/>
              <a:chExt cx="738" cy="499"/>
            </a:xfrm>
          </p:grpSpPr>
          <p:sp>
            <p:nvSpPr>
              <p:cNvPr id="254" name="Rectangle 123"/>
              <p:cNvSpPr>
                <a:spLocks noChangeArrowheads="1"/>
              </p:cNvSpPr>
              <p:nvPr/>
            </p:nvSpPr>
            <p:spPr bwMode="auto">
              <a:xfrm>
                <a:off x="43" y="499"/>
                <a:ext cx="652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 i="1">
                    <a:latin typeface="Times New Roman" panose="02020603050405020304" charset="0"/>
                  </a:rPr>
                  <a:t>X</a:t>
                </a:r>
                <a:endParaRPr kumimoji="1"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255" name="Rectangle 124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738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51" name="Group 125"/>
            <p:cNvGrpSpPr/>
            <p:nvPr/>
          </p:nvGrpSpPr>
          <p:grpSpPr bwMode="auto">
            <a:xfrm>
              <a:off x="12716" y="5392"/>
              <a:ext cx="1396" cy="684"/>
              <a:chOff x="0" y="998"/>
              <a:chExt cx="738" cy="499"/>
            </a:xfrm>
          </p:grpSpPr>
          <p:sp>
            <p:nvSpPr>
              <p:cNvPr id="252" name="Rectangle 126"/>
              <p:cNvSpPr>
                <a:spLocks noChangeArrowheads="1"/>
              </p:cNvSpPr>
              <p:nvPr/>
            </p:nvSpPr>
            <p:spPr bwMode="auto">
              <a:xfrm>
                <a:off x="43" y="998"/>
                <a:ext cx="652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 i="1">
                    <a:latin typeface="Times New Roman" panose="02020603050405020304" charset="0"/>
                  </a:rPr>
                  <a:t>a</a:t>
                </a:r>
                <a:r>
                  <a:rPr kumimoji="1" lang="en-US" altLang="zh-CN" sz="2200" b="1" baseline="-30000">
                    <a:latin typeface="Times New Roman" panose="02020603050405020304" charset="0"/>
                  </a:rPr>
                  <a:t>1</a:t>
                </a:r>
                <a:endParaRPr kumimoji="1" lang="en-US" altLang="zh-CN" sz="1000">
                  <a:latin typeface="Times New Roman" panose="02020603050405020304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253" name="Rectangle 127"/>
              <p:cNvSpPr>
                <a:spLocks noChangeArrowheads="1"/>
              </p:cNvSpPr>
              <p:nvPr/>
            </p:nvSpPr>
            <p:spPr bwMode="auto">
              <a:xfrm>
                <a:off x="0" y="998"/>
                <a:ext cx="738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38" name="Text Box 209"/>
            <p:cNvSpPr txBox="1">
              <a:spLocks noChangeArrowheads="1"/>
            </p:cNvSpPr>
            <p:nvPr/>
          </p:nvSpPr>
          <p:spPr bwMode="auto">
            <a:xfrm>
              <a:off x="12758" y="6376"/>
              <a:ext cx="1360" cy="7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C00000"/>
                  </a:solidFill>
                  <a:latin typeface="Times New Roman" panose="02020603050405020304" charset="0"/>
                </a:rPr>
                <a:t>R</a:t>
              </a:r>
              <a:r>
                <a:rPr kumimoji="1" lang="en-US" altLang="zh-CN" sz="2400" b="1">
                  <a:solidFill>
                    <a:srgbClr val="C00000"/>
                  </a:solidFill>
                  <a:latin typeface="Times New Roman" panose="02020603050405020304" charset="0"/>
                </a:rPr>
                <a:t>÷</a:t>
              </a:r>
              <a:r>
                <a:rPr kumimoji="1" lang="en-US" altLang="zh-CN" sz="2400" b="1" i="1">
                  <a:solidFill>
                    <a:srgbClr val="C00000"/>
                  </a:solidFill>
                  <a:latin typeface="Times New Roman" panose="02020603050405020304" charset="0"/>
                </a:rPr>
                <a:t>S</a:t>
              </a:r>
            </a:p>
          </p:txBody>
        </p:sp>
      </p:grpSp>
      <p:sp>
        <p:nvSpPr>
          <p:cNvPr id="339" name="Text Box 210"/>
          <p:cNvSpPr txBox="1">
            <a:spLocks noChangeArrowheads="1"/>
          </p:cNvSpPr>
          <p:nvPr/>
        </p:nvSpPr>
        <p:spPr bwMode="auto">
          <a:xfrm>
            <a:off x="7643813" y="2833688"/>
            <a:ext cx="41592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3200" b="1">
                <a:latin typeface="Times New Roman" panose="02020603050405020304" charset="0"/>
              </a:rPr>
              <a:t>=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98948" y="262878"/>
            <a:ext cx="22796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i="1">
                <a:sym typeface="+mn-ea"/>
              </a:rPr>
              <a:t>R 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chemeClr val="hlink"/>
                </a:solidFill>
                <a:sym typeface="+mn-ea"/>
              </a:rPr>
              <a:t>X</a:t>
            </a:r>
            <a:r>
              <a:rPr lang="zh-CN" altLang="en-US">
                <a:sym typeface="+mn-ea"/>
              </a:rPr>
              <a:t>，</a:t>
            </a:r>
            <a:r>
              <a:rPr lang="en-US" altLang="zh-CN" i="1">
                <a:solidFill>
                  <a:srgbClr val="0033CC"/>
                </a:solidFill>
                <a:sym typeface="+mn-ea"/>
              </a:rPr>
              <a:t>Y</a:t>
            </a:r>
            <a:r>
              <a:rPr lang="en-US" altLang="zh-CN" i="1">
                <a:sym typeface="+mn-ea"/>
              </a:rPr>
              <a:t>)</a:t>
            </a:r>
            <a:r>
              <a:rPr lang="en-US" altLang="zh-CN" b="1" i="1">
                <a:sym typeface="+mn-ea"/>
              </a:rPr>
              <a:t> </a:t>
            </a:r>
            <a:r>
              <a:rPr lang="zh-CN" altLang="en-US" b="1">
                <a:sym typeface="+mn-ea"/>
              </a:rPr>
              <a:t>和</a:t>
            </a:r>
            <a:r>
              <a:rPr lang="en-US" altLang="zh-CN" b="1" i="1">
                <a:sym typeface="+mn-ea"/>
              </a:rPr>
              <a:t>S 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33CC"/>
                </a:solidFill>
                <a:sym typeface="+mn-ea"/>
              </a:rPr>
              <a:t>Y</a:t>
            </a:r>
            <a:r>
              <a:rPr lang="zh-CN" altLang="en-US">
                <a:sym typeface="+mn-ea"/>
              </a:rPr>
              <a:t>，</a:t>
            </a:r>
            <a:r>
              <a:rPr lang="en-US" altLang="zh-CN" i="1">
                <a:sym typeface="+mn-ea"/>
              </a:rPr>
              <a:t>Z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F8E917-7179-4C67-A6E6-CE2076F95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48" y="545421"/>
            <a:ext cx="4991533" cy="6172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108ABF6-8178-483D-B350-713CE03BA246}"/>
              </a:ext>
            </a:extLst>
          </p:cNvPr>
          <p:cNvSpPr/>
          <p:nvPr/>
        </p:nvSpPr>
        <p:spPr>
          <a:xfrm>
            <a:off x="5909572" y="4644705"/>
            <a:ext cx="896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π</a:t>
            </a:r>
            <a:r>
              <a:rPr lang="en-US" altLang="zh-CN" b="1" baseline="-30000">
                <a:solidFill>
                  <a:srgbClr val="C00000"/>
                </a:solidFill>
              </a:rPr>
              <a:t>Y</a:t>
            </a:r>
            <a:r>
              <a:rPr lang="en-US" altLang="zh-CN" b="1">
                <a:solidFill>
                  <a:srgbClr val="C00000"/>
                </a:solidFill>
              </a:rPr>
              <a:t> (</a:t>
            </a:r>
            <a:r>
              <a:rPr lang="en-US" altLang="zh-CN" b="1" i="1">
                <a:solidFill>
                  <a:srgbClr val="C00000"/>
                </a:solidFill>
              </a:rPr>
              <a:t>S</a:t>
            </a:r>
            <a:r>
              <a:rPr lang="en-US" altLang="zh-CN" b="1">
                <a:solidFill>
                  <a:srgbClr val="C00000"/>
                </a:solidFill>
              </a:rPr>
              <a:t>)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64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1776</TotalTime>
  <Words>6376</Words>
  <Application>Microsoft Office PowerPoint</Application>
  <PresentationFormat>全屏显示(4:3)</PresentationFormat>
  <Paragraphs>1590</Paragraphs>
  <Slides>106</Slides>
  <Notes>63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106</vt:i4>
      </vt:variant>
    </vt:vector>
  </HeadingPairs>
  <TitlesOfParts>
    <vt:vector size="123" baseType="lpstr">
      <vt:lpstr>黑体</vt:lpstr>
      <vt:lpstr>楷体_GB2312</vt:lpstr>
      <vt:lpstr>宋体</vt:lpstr>
      <vt:lpstr>微软雅黑</vt:lpstr>
      <vt:lpstr>Arial</vt:lpstr>
      <vt:lpstr>Courier New</vt:lpstr>
      <vt:lpstr>Garamond</vt:lpstr>
      <vt:lpstr>Lucida Sans Unicode</vt:lpstr>
      <vt:lpstr>Monotype Sorts</vt:lpstr>
      <vt:lpstr>Symbol</vt:lpstr>
      <vt:lpstr>Tahoma</vt:lpstr>
      <vt:lpstr>Times New Roman</vt:lpstr>
      <vt:lpstr>Wingdings</vt:lpstr>
      <vt:lpstr>Edge</vt:lpstr>
      <vt:lpstr>文档</vt:lpstr>
      <vt:lpstr>Equation.DSMT4</vt:lpstr>
      <vt:lpstr>公式</vt:lpstr>
      <vt:lpstr>第2讲  关系数据库</vt:lpstr>
      <vt:lpstr>关系数据库简介</vt:lpstr>
      <vt:lpstr>E.F.Codd</vt:lpstr>
      <vt:lpstr>Larry Ellison</vt:lpstr>
      <vt:lpstr>Michael Stonebraker</vt:lpstr>
      <vt:lpstr>关系数据库</vt:lpstr>
      <vt:lpstr>内容安排</vt:lpstr>
      <vt:lpstr>2.1  关系数据结构及形式化定义</vt:lpstr>
      <vt:lpstr>1.  关系模型的数据结构 </vt:lpstr>
      <vt:lpstr>关系模型的数据结构（续）</vt:lpstr>
      <vt:lpstr>关系模型的数据结构（续）</vt:lpstr>
      <vt:lpstr>Creating (Declaring) a Relation</vt:lpstr>
      <vt:lpstr>Elements of Table Declarations</vt:lpstr>
      <vt:lpstr>Example: Create Table</vt:lpstr>
      <vt:lpstr>关系模型的数据结构（续）</vt:lpstr>
      <vt:lpstr>关系模型的数据结构（续）</vt:lpstr>
      <vt:lpstr>2.  关系模型的操纵与完整性约束</vt:lpstr>
      <vt:lpstr>关系模型的操纵与完整性约束（续）</vt:lpstr>
      <vt:lpstr>Declaring Keys</vt:lpstr>
      <vt:lpstr>Declaring Single-Attribute Keys</vt:lpstr>
      <vt:lpstr>Declaring Multiattribute Keys</vt:lpstr>
      <vt:lpstr>Example: Multiattribute Key</vt:lpstr>
      <vt:lpstr>PRIMARY KEY vs. UNIQUE</vt:lpstr>
      <vt:lpstr>3.  关系模型的优缺点</vt:lpstr>
      <vt:lpstr>关系模型的优缺点（续）</vt:lpstr>
      <vt:lpstr>2.1 关系数据结构</vt:lpstr>
      <vt:lpstr>2.1.1 关系的几个概念</vt:lpstr>
      <vt:lpstr>域</vt:lpstr>
      <vt:lpstr>元组和属性</vt:lpstr>
      <vt:lpstr>候选码和主码</vt:lpstr>
      <vt:lpstr>识别候选码</vt:lpstr>
      <vt:lpstr>基本关系的性质</vt:lpstr>
      <vt:lpstr>2.1.2  关系模式</vt:lpstr>
      <vt:lpstr>定义关系模式</vt:lpstr>
      <vt:lpstr>关系模式与关系</vt:lpstr>
      <vt:lpstr>关系模式与关系(2)</vt:lpstr>
      <vt:lpstr>Schema Diagram for University Database</vt:lpstr>
      <vt:lpstr>2.1.3 关系数据库</vt:lpstr>
      <vt:lpstr>2.1.4 关系模型的存储结构</vt:lpstr>
      <vt:lpstr>第2讲  关系数据库</vt:lpstr>
      <vt:lpstr>2.2 关系操作(1)</vt:lpstr>
      <vt:lpstr>2.2 关系操作(2)</vt:lpstr>
      <vt:lpstr>2.2 关系操作(3)</vt:lpstr>
      <vt:lpstr>第二章 关系数据库</vt:lpstr>
      <vt:lpstr>2.3 关系的完整性</vt:lpstr>
      <vt:lpstr>2.3.1 实体完整性</vt:lpstr>
      <vt:lpstr>2.3.2 参照完整性</vt:lpstr>
      <vt:lpstr> </vt:lpstr>
      <vt:lpstr>2. 外码（Foreign Key）</vt:lpstr>
      <vt:lpstr>外码示例</vt:lpstr>
      <vt:lpstr>3. 参照完整性规则</vt:lpstr>
      <vt:lpstr>2.3.3 用户定义的完整性</vt:lpstr>
      <vt:lpstr>2.4 关系代数</vt:lpstr>
      <vt:lpstr>2.4 关系代数</vt:lpstr>
      <vt:lpstr>PowerPoint 演示文稿</vt:lpstr>
      <vt:lpstr>PowerPoint 演示文稿</vt:lpstr>
      <vt:lpstr>2.4.1  传统的集合运算</vt:lpstr>
      <vt:lpstr>1. 并</vt:lpstr>
      <vt:lpstr>并操作-示例</vt:lpstr>
      <vt:lpstr>2. 差（Difference）</vt:lpstr>
      <vt:lpstr>差操作-示例</vt:lpstr>
      <vt:lpstr>3. 交</vt:lpstr>
      <vt:lpstr>交操作--示例</vt:lpstr>
      <vt:lpstr>笛卡尔积</vt:lpstr>
      <vt:lpstr>笛卡尔积的基数</vt:lpstr>
      <vt:lpstr>笛卡尔积-示例</vt:lpstr>
      <vt:lpstr>笛卡尔积-示例</vt:lpstr>
      <vt:lpstr> </vt:lpstr>
      <vt:lpstr>关系</vt:lpstr>
      <vt:lpstr>关系 VS 笛卡尔积</vt:lpstr>
      <vt:lpstr>4. 广义笛卡尔积（Cartesian Product）</vt:lpstr>
      <vt:lpstr>广义笛卡尔积--示例</vt:lpstr>
      <vt:lpstr>2.4.2 专门的关系运算</vt:lpstr>
      <vt:lpstr>2.4.2 专门的关系运算</vt:lpstr>
      <vt:lpstr>专门的关系运算（续）</vt:lpstr>
      <vt:lpstr>专门的关系运算（续）</vt:lpstr>
      <vt:lpstr>专门的关系运算（续）</vt:lpstr>
      <vt:lpstr>专门的关系运算（续）</vt:lpstr>
      <vt:lpstr>1. 选择</vt:lpstr>
      <vt:lpstr>示例数据库</vt:lpstr>
      <vt:lpstr>课程关系：Course</vt:lpstr>
      <vt:lpstr>课程选修关系：SC</vt:lpstr>
      <vt:lpstr>关系的选择运算示例</vt:lpstr>
      <vt:lpstr>关系的选择运算示例</vt:lpstr>
      <vt:lpstr>2. 投影</vt:lpstr>
      <vt:lpstr>投影示例</vt:lpstr>
      <vt:lpstr>投影示例2</vt:lpstr>
      <vt:lpstr>3. 连接</vt:lpstr>
      <vt:lpstr>等值连接</vt:lpstr>
      <vt:lpstr>自然连接</vt:lpstr>
      <vt:lpstr>连接--示例</vt:lpstr>
      <vt:lpstr>等值连接--示例</vt:lpstr>
      <vt:lpstr>自然连接--示例</vt:lpstr>
      <vt:lpstr>外连接</vt:lpstr>
      <vt:lpstr>外连接--示例</vt:lpstr>
      <vt:lpstr>PowerPoint 演示文稿</vt:lpstr>
      <vt:lpstr>4. 除~象集Z</vt:lpstr>
      <vt:lpstr>4. 除</vt:lpstr>
      <vt:lpstr>除运算示例</vt:lpstr>
      <vt:lpstr>极简版</vt:lpstr>
      <vt:lpstr>Precedence of relational operators: </vt:lpstr>
      <vt:lpstr>5．综合举例 </vt:lpstr>
      <vt:lpstr>综合举例(续)</vt:lpstr>
      <vt:lpstr>课堂练习</vt:lpstr>
      <vt:lpstr>小结 </vt:lpstr>
      <vt:lpstr>       下课了。。。</vt:lpstr>
    </vt:vector>
  </TitlesOfParts>
  <Company>nit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关系数据库</dc:title>
  <dc:creator>nitxh</dc:creator>
  <cp:lastModifiedBy>btc</cp:lastModifiedBy>
  <cp:revision>969</cp:revision>
  <dcterms:created xsi:type="dcterms:W3CDTF">2006-09-24T10:23:00Z</dcterms:created>
  <dcterms:modified xsi:type="dcterms:W3CDTF">2023-03-13T03:57:44Z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