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B7F131-47DF-421D-A6E6-7034CB1D3752}">
  <a:tblStyle styleId="{A2B7F131-47DF-421D-A6E6-7034CB1D375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5.xml"/><Relationship Id="rId22" Type="http://schemas.openxmlformats.org/officeDocument/2006/relationships/font" Target="fonts/ProximaNova-boldItalic.fntdata"/><Relationship Id="rId10" Type="http://schemas.openxmlformats.org/officeDocument/2006/relationships/slide" Target="slides/slide4.xml"/><Relationship Id="rId21" Type="http://schemas.openxmlformats.org/officeDocument/2006/relationships/font" Target="fonts/ProximaNova-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ProximaNova-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a20cb105e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a20cb105e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20cb105e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20cb105e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20cb105e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20cb105e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20cb105e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20cb105e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20cb105e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20cb105e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20cb105e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20cb105e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20cb105e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20cb105e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20cb105e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20cb105e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2a4a00ac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2a4a00ac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20cb105e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20cb105e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20cb105e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20cb105e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hyperlink" Target="http://drive.google.com/file/d/1-UgfZVzgL-KJArhI6tpfBIUS-Yh8xxZi/view" TargetMode="External"/><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7.jpg"/><Relationship Id="rId5" Type="http://schemas.openxmlformats.org/officeDocument/2006/relationships/image" Target="../media/image16.jpg"/><Relationship Id="rId6" Type="http://schemas.openxmlformats.org/officeDocument/2006/relationships/image" Target="../media/image15.jpg"/><Relationship Id="rId7"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drive.google.com/file/d/1K0KL4VjZpuA-BYdExo0BmAsUTUPvWmR4/view" TargetMode="External"/><Relationship Id="rId5"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21085" l="0" r="0" t="0"/>
          <a:stretch/>
        </p:blipFill>
        <p:spPr>
          <a:xfrm>
            <a:off x="3105150" y="1458275"/>
            <a:ext cx="2933700" cy="1473250"/>
          </a:xfrm>
          <a:prstGeom prst="rect">
            <a:avLst/>
          </a:prstGeom>
          <a:noFill/>
          <a:ln>
            <a:noFill/>
          </a:ln>
        </p:spPr>
      </p:pic>
      <p:pic>
        <p:nvPicPr>
          <p:cNvPr id="55" name="Google Shape;55;p13"/>
          <p:cNvPicPr preferRelativeResize="0"/>
          <p:nvPr/>
        </p:nvPicPr>
        <p:blipFill>
          <a:blip r:embed="rId4">
            <a:alphaModFix/>
          </a:blip>
          <a:stretch>
            <a:fillRect/>
          </a:stretch>
        </p:blipFill>
        <p:spPr>
          <a:xfrm>
            <a:off x="809750" y="2497625"/>
            <a:ext cx="2466975" cy="2257425"/>
          </a:xfrm>
          <a:prstGeom prst="rect">
            <a:avLst/>
          </a:prstGeom>
          <a:noFill/>
          <a:ln>
            <a:noFill/>
          </a:ln>
        </p:spPr>
      </p:pic>
      <p:sp>
        <p:nvSpPr>
          <p:cNvPr id="56" name="Google Shape;56;p13"/>
          <p:cNvSpPr txBox="1"/>
          <p:nvPr/>
        </p:nvSpPr>
        <p:spPr>
          <a:xfrm>
            <a:off x="3026250" y="2967075"/>
            <a:ext cx="3091500" cy="5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C24747"/>
                </a:solidFill>
                <a:latin typeface="Proxima Nova"/>
                <a:ea typeface="Proxima Nova"/>
                <a:cs typeface="Proxima Nova"/>
                <a:sym typeface="Proxima Nova"/>
              </a:rPr>
              <a:t>A CHINESE LEARNING APP</a:t>
            </a:r>
            <a:endParaRPr b="1" sz="1700">
              <a:solidFill>
                <a:srgbClr val="C24747"/>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166" name="Shape 166"/>
        <p:cNvGrpSpPr/>
        <p:nvPr/>
      </p:nvGrpSpPr>
      <p:grpSpPr>
        <a:xfrm>
          <a:off x="0" y="0"/>
          <a:ext cx="0" cy="0"/>
          <a:chOff x="0" y="0"/>
          <a:chExt cx="0" cy="0"/>
        </a:xfrm>
      </p:grpSpPr>
      <p:pic>
        <p:nvPicPr>
          <p:cNvPr id="167" name="Google Shape;167;p22"/>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168" name="Google Shape;168;p22"/>
          <p:cNvSpPr/>
          <p:nvPr/>
        </p:nvSpPr>
        <p:spPr>
          <a:xfrm>
            <a:off x="3665850" y="590500"/>
            <a:ext cx="18123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APP DEMO</a:t>
            </a:r>
            <a:endParaRPr b="1" sz="1700">
              <a:solidFill>
                <a:srgbClr val="D9E3ED"/>
              </a:solidFill>
              <a:latin typeface="Proxima Nova"/>
              <a:ea typeface="Proxima Nova"/>
              <a:cs typeface="Proxima Nova"/>
              <a:sym typeface="Proxima Nova"/>
            </a:endParaRPr>
          </a:p>
        </p:txBody>
      </p:sp>
      <p:pic>
        <p:nvPicPr>
          <p:cNvPr id="169" name="Google Shape;169;p22" title="MashiMashi_AppDemo.mp4">
            <a:hlinkClick r:id="rId4"/>
          </p:cNvPr>
          <p:cNvPicPr preferRelativeResize="0"/>
          <p:nvPr/>
        </p:nvPicPr>
        <p:blipFill>
          <a:blip r:embed="rId5">
            <a:alphaModFix/>
          </a:blip>
          <a:stretch>
            <a:fillRect/>
          </a:stretch>
        </p:blipFill>
        <p:spPr>
          <a:xfrm>
            <a:off x="2286000" y="12835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173" name="Shape 173"/>
        <p:cNvGrpSpPr/>
        <p:nvPr/>
      </p:nvGrpSpPr>
      <p:grpSpPr>
        <a:xfrm>
          <a:off x="0" y="0"/>
          <a:ext cx="0" cy="0"/>
          <a:chOff x="0" y="0"/>
          <a:chExt cx="0" cy="0"/>
        </a:xfrm>
      </p:grpSpPr>
      <p:pic>
        <p:nvPicPr>
          <p:cNvPr id="174" name="Google Shape;174;p23"/>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175" name="Google Shape;175;p23"/>
          <p:cNvSpPr/>
          <p:nvPr/>
        </p:nvSpPr>
        <p:spPr>
          <a:xfrm>
            <a:off x="3364950" y="581625"/>
            <a:ext cx="24141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LOOKING AHEAD...</a:t>
            </a:r>
            <a:endParaRPr b="1" sz="1700">
              <a:solidFill>
                <a:srgbClr val="D9E3ED"/>
              </a:solidFill>
              <a:latin typeface="Proxima Nova"/>
              <a:ea typeface="Proxima Nova"/>
              <a:cs typeface="Proxima Nova"/>
              <a:sym typeface="Proxima Nova"/>
            </a:endParaRPr>
          </a:p>
        </p:txBody>
      </p:sp>
      <p:sp>
        <p:nvSpPr>
          <p:cNvPr id="176" name="Google Shape;176;p23"/>
          <p:cNvSpPr txBox="1"/>
          <p:nvPr/>
        </p:nvSpPr>
        <p:spPr>
          <a:xfrm>
            <a:off x="276900" y="1265744"/>
            <a:ext cx="8590200" cy="41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50">
                <a:solidFill>
                  <a:schemeClr val="dk1"/>
                </a:solidFill>
                <a:latin typeface="Proxima Nova"/>
                <a:ea typeface="Proxima Nova"/>
                <a:cs typeface="Proxima Nova"/>
                <a:sym typeface="Proxima Nova"/>
              </a:rPr>
              <a:t>Looking ahead we want to be able to further this project so that it can cater larger audiences and bigger needs.</a:t>
            </a:r>
            <a:endParaRPr>
              <a:latin typeface="Proxima Nova"/>
              <a:ea typeface="Proxima Nova"/>
              <a:cs typeface="Proxima Nova"/>
              <a:sym typeface="Proxima Nova"/>
            </a:endParaRPr>
          </a:p>
        </p:txBody>
      </p:sp>
      <p:sp>
        <p:nvSpPr>
          <p:cNvPr id="177" name="Google Shape;177;p23"/>
          <p:cNvSpPr txBox="1"/>
          <p:nvPr/>
        </p:nvSpPr>
        <p:spPr>
          <a:xfrm>
            <a:off x="435275" y="2300800"/>
            <a:ext cx="3686700" cy="10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Near Future</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Bigger database ( more Chinese characters)</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Implement a correction feature which indicates where your writing should be improved</a:t>
            </a:r>
            <a:endParaRPr>
              <a:latin typeface="Proxima Nova"/>
              <a:ea typeface="Proxima Nova"/>
              <a:cs typeface="Proxima Nova"/>
              <a:sym typeface="Proxima Nova"/>
            </a:endParaRPr>
          </a:p>
        </p:txBody>
      </p:sp>
      <p:sp>
        <p:nvSpPr>
          <p:cNvPr id="178" name="Google Shape;178;p23"/>
          <p:cNvSpPr txBox="1"/>
          <p:nvPr/>
        </p:nvSpPr>
        <p:spPr>
          <a:xfrm>
            <a:off x="5996300" y="2300800"/>
            <a:ext cx="2758200" cy="107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Far</a:t>
            </a:r>
            <a:r>
              <a:rPr b="1" lang="en">
                <a:latin typeface="Proxima Nova"/>
                <a:ea typeface="Proxima Nova"/>
                <a:cs typeface="Proxima Nova"/>
                <a:sym typeface="Proxima Nova"/>
              </a:rPr>
              <a:t> Future</a:t>
            </a:r>
            <a:br>
              <a:rPr lang="en">
                <a:latin typeface="Proxima Nova"/>
                <a:ea typeface="Proxima Nova"/>
                <a:cs typeface="Proxima Nova"/>
                <a:sym typeface="Proxima Nova"/>
              </a:rPr>
            </a:br>
            <a:r>
              <a:rPr lang="en">
                <a:latin typeface="Proxima Nova"/>
                <a:ea typeface="Proxima Nova"/>
                <a:cs typeface="Proxima Nova"/>
                <a:sym typeface="Proxima Nova"/>
              </a:rPr>
              <a:t>Add more languages (Korean, Japanese, Arabic…)</a:t>
            </a:r>
            <a:endParaRPr>
              <a:latin typeface="Proxima Nova"/>
              <a:ea typeface="Proxima Nova"/>
              <a:cs typeface="Proxima Nova"/>
              <a:sym typeface="Proxima Nova"/>
            </a:endParaRPr>
          </a:p>
        </p:txBody>
      </p:sp>
      <p:cxnSp>
        <p:nvCxnSpPr>
          <p:cNvPr id="179" name="Google Shape;179;p23"/>
          <p:cNvCxnSpPr>
            <a:stCxn id="176" idx="2"/>
            <a:endCxn id="177" idx="0"/>
          </p:cNvCxnSpPr>
          <p:nvPr/>
        </p:nvCxnSpPr>
        <p:spPr>
          <a:xfrm flipH="1">
            <a:off x="2278500" y="1678844"/>
            <a:ext cx="2293500" cy="621900"/>
          </a:xfrm>
          <a:prstGeom prst="straightConnector1">
            <a:avLst/>
          </a:prstGeom>
          <a:noFill/>
          <a:ln cap="flat" cmpd="sng" w="28575">
            <a:solidFill>
              <a:srgbClr val="C24747"/>
            </a:solidFill>
            <a:prstDash val="solid"/>
            <a:round/>
            <a:headEnd len="med" w="med" type="none"/>
            <a:tailEnd len="med" w="med" type="triangle"/>
          </a:ln>
        </p:spPr>
      </p:cxnSp>
      <p:cxnSp>
        <p:nvCxnSpPr>
          <p:cNvPr id="180" name="Google Shape;180;p23"/>
          <p:cNvCxnSpPr>
            <a:endCxn id="178" idx="0"/>
          </p:cNvCxnSpPr>
          <p:nvPr/>
        </p:nvCxnSpPr>
        <p:spPr>
          <a:xfrm>
            <a:off x="5081300" y="1705600"/>
            <a:ext cx="2294100" cy="595200"/>
          </a:xfrm>
          <a:prstGeom prst="straightConnector1">
            <a:avLst/>
          </a:prstGeom>
          <a:noFill/>
          <a:ln cap="flat" cmpd="sng" w="28575">
            <a:solidFill>
              <a:srgbClr val="C24747"/>
            </a:solidFill>
            <a:prstDash val="solid"/>
            <a:round/>
            <a:headEnd len="med" w="med" type="none"/>
            <a:tailEnd len="med" w="med" type="triangle"/>
          </a:ln>
        </p:spPr>
      </p:cxnSp>
      <p:pic>
        <p:nvPicPr>
          <p:cNvPr id="181" name="Google Shape;181;p23"/>
          <p:cNvPicPr preferRelativeResize="0"/>
          <p:nvPr/>
        </p:nvPicPr>
        <p:blipFill>
          <a:blip r:embed="rId4">
            <a:alphaModFix/>
          </a:blip>
          <a:stretch>
            <a:fillRect/>
          </a:stretch>
        </p:blipFill>
        <p:spPr>
          <a:xfrm>
            <a:off x="1766813" y="3731075"/>
            <a:ext cx="1023625" cy="1023625"/>
          </a:xfrm>
          <a:prstGeom prst="rect">
            <a:avLst/>
          </a:prstGeom>
          <a:noFill/>
          <a:ln>
            <a:noFill/>
          </a:ln>
        </p:spPr>
      </p:pic>
      <p:pic>
        <p:nvPicPr>
          <p:cNvPr id="182" name="Google Shape;182;p23"/>
          <p:cNvPicPr preferRelativeResize="0"/>
          <p:nvPr/>
        </p:nvPicPr>
        <p:blipFill>
          <a:blip r:embed="rId5">
            <a:alphaModFix/>
          </a:blip>
          <a:stretch>
            <a:fillRect/>
          </a:stretch>
        </p:blipFill>
        <p:spPr>
          <a:xfrm>
            <a:off x="6823228" y="3705437"/>
            <a:ext cx="1104348" cy="10748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186" name="Shape 186"/>
        <p:cNvGrpSpPr/>
        <p:nvPr/>
      </p:nvGrpSpPr>
      <p:grpSpPr>
        <a:xfrm>
          <a:off x="0" y="0"/>
          <a:ext cx="0" cy="0"/>
          <a:chOff x="0" y="0"/>
          <a:chExt cx="0" cy="0"/>
        </a:xfrm>
      </p:grpSpPr>
      <p:pic>
        <p:nvPicPr>
          <p:cNvPr id="187" name="Google Shape;187;p24"/>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188" name="Google Shape;188;p24"/>
          <p:cNvSpPr/>
          <p:nvPr/>
        </p:nvSpPr>
        <p:spPr>
          <a:xfrm>
            <a:off x="3364950" y="581625"/>
            <a:ext cx="24141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MEET THE TEAM!</a:t>
            </a:r>
            <a:endParaRPr b="1" sz="1700">
              <a:solidFill>
                <a:srgbClr val="D9E3ED"/>
              </a:solidFill>
              <a:latin typeface="Proxima Nova"/>
              <a:ea typeface="Proxima Nova"/>
              <a:cs typeface="Proxima Nova"/>
              <a:sym typeface="Proxima Nova"/>
            </a:endParaRPr>
          </a:p>
        </p:txBody>
      </p:sp>
      <p:pic>
        <p:nvPicPr>
          <p:cNvPr id="189" name="Google Shape;189;p24"/>
          <p:cNvPicPr preferRelativeResize="0"/>
          <p:nvPr/>
        </p:nvPicPr>
        <p:blipFill rotWithShape="1">
          <a:blip r:embed="rId4">
            <a:alphaModFix/>
          </a:blip>
          <a:srcRect b="22209" l="51726" r="24765" t="35494"/>
          <a:stretch/>
        </p:blipFill>
        <p:spPr>
          <a:xfrm>
            <a:off x="4784188" y="1550800"/>
            <a:ext cx="1675155" cy="2260576"/>
          </a:xfrm>
          <a:prstGeom prst="rect">
            <a:avLst/>
          </a:prstGeom>
          <a:noFill/>
          <a:ln>
            <a:noFill/>
          </a:ln>
        </p:spPr>
      </p:pic>
      <p:pic>
        <p:nvPicPr>
          <p:cNvPr id="190" name="Google Shape;190;p24"/>
          <p:cNvPicPr preferRelativeResize="0"/>
          <p:nvPr/>
        </p:nvPicPr>
        <p:blipFill>
          <a:blip r:embed="rId5">
            <a:alphaModFix/>
          </a:blip>
          <a:stretch>
            <a:fillRect/>
          </a:stretch>
        </p:blipFill>
        <p:spPr>
          <a:xfrm>
            <a:off x="544613" y="1588570"/>
            <a:ext cx="1634674" cy="2185032"/>
          </a:xfrm>
          <a:prstGeom prst="rect">
            <a:avLst/>
          </a:prstGeom>
          <a:noFill/>
          <a:ln>
            <a:noFill/>
          </a:ln>
        </p:spPr>
      </p:pic>
      <p:pic>
        <p:nvPicPr>
          <p:cNvPr id="191" name="Google Shape;191;p24"/>
          <p:cNvPicPr preferRelativeResize="0"/>
          <p:nvPr/>
        </p:nvPicPr>
        <p:blipFill rotWithShape="1">
          <a:blip r:embed="rId6">
            <a:alphaModFix/>
          </a:blip>
          <a:srcRect b="24985" l="13243" r="21648" t="9281"/>
          <a:stretch/>
        </p:blipFill>
        <p:spPr>
          <a:xfrm>
            <a:off x="6944463" y="1550799"/>
            <a:ext cx="1675151" cy="2260576"/>
          </a:xfrm>
          <a:prstGeom prst="rect">
            <a:avLst/>
          </a:prstGeom>
          <a:noFill/>
          <a:ln>
            <a:noFill/>
          </a:ln>
        </p:spPr>
      </p:pic>
      <p:pic>
        <p:nvPicPr>
          <p:cNvPr id="192" name="Google Shape;192;p24"/>
          <p:cNvPicPr preferRelativeResize="0"/>
          <p:nvPr/>
        </p:nvPicPr>
        <p:blipFill rotWithShape="1">
          <a:blip r:embed="rId7">
            <a:alphaModFix/>
          </a:blip>
          <a:srcRect b="2405" l="12802" r="6474" t="14080"/>
          <a:stretch/>
        </p:blipFill>
        <p:spPr>
          <a:xfrm>
            <a:off x="2664400" y="1550800"/>
            <a:ext cx="1634674" cy="2260576"/>
          </a:xfrm>
          <a:prstGeom prst="rect">
            <a:avLst/>
          </a:prstGeom>
          <a:noFill/>
          <a:ln>
            <a:noFill/>
          </a:ln>
        </p:spPr>
      </p:pic>
      <p:sp>
        <p:nvSpPr>
          <p:cNvPr id="193" name="Google Shape;193;p24"/>
          <p:cNvSpPr txBox="1"/>
          <p:nvPr/>
        </p:nvSpPr>
        <p:spPr>
          <a:xfrm>
            <a:off x="316600" y="3905750"/>
            <a:ext cx="2090700" cy="7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Jamie Folwell</a:t>
            </a:r>
            <a:endParaRPr b="1"/>
          </a:p>
          <a:p>
            <a:pPr indent="0" lvl="0" marL="0" rtl="0" algn="ctr">
              <a:spcBef>
                <a:spcPts val="0"/>
              </a:spcBef>
              <a:spcAft>
                <a:spcPts val="0"/>
              </a:spcAft>
              <a:buNone/>
            </a:pPr>
            <a:r>
              <a:rPr lang="en" sz="1200">
                <a:solidFill>
                  <a:schemeClr val="dk1"/>
                </a:solidFill>
              </a:rPr>
              <a:t>B.A.Sc.</a:t>
            </a:r>
            <a:r>
              <a:rPr lang="en" sz="1200"/>
              <a:t> in Cognitive Science (Comp Sci focus)</a:t>
            </a:r>
            <a:endParaRPr sz="1200"/>
          </a:p>
        </p:txBody>
      </p:sp>
      <p:sp>
        <p:nvSpPr>
          <p:cNvPr id="194" name="Google Shape;194;p24"/>
          <p:cNvSpPr txBox="1"/>
          <p:nvPr/>
        </p:nvSpPr>
        <p:spPr>
          <a:xfrm>
            <a:off x="2436388" y="3905750"/>
            <a:ext cx="2090700" cy="7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Victorien Garrigues</a:t>
            </a:r>
            <a:endParaRPr b="1"/>
          </a:p>
          <a:p>
            <a:pPr indent="0" lvl="0" marL="0" rtl="0" algn="ctr">
              <a:spcBef>
                <a:spcPts val="0"/>
              </a:spcBef>
              <a:spcAft>
                <a:spcPts val="0"/>
              </a:spcAft>
              <a:buNone/>
            </a:pPr>
            <a:r>
              <a:rPr lang="en" sz="1200"/>
              <a:t>B.A.</a:t>
            </a:r>
            <a:r>
              <a:rPr lang="en" sz="1200"/>
              <a:t> in Computer Science &amp; Political Science</a:t>
            </a:r>
            <a:endParaRPr sz="1200"/>
          </a:p>
        </p:txBody>
      </p:sp>
      <p:sp>
        <p:nvSpPr>
          <p:cNvPr id="195" name="Google Shape;195;p24"/>
          <p:cNvSpPr txBox="1"/>
          <p:nvPr/>
        </p:nvSpPr>
        <p:spPr>
          <a:xfrm>
            <a:off x="4576413" y="3905750"/>
            <a:ext cx="2090700" cy="7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Loi</a:t>
            </a:r>
            <a:r>
              <a:rPr b="1" lang="en"/>
              <a:t> Duong</a:t>
            </a:r>
            <a:endParaRPr b="1"/>
          </a:p>
          <a:p>
            <a:pPr indent="0" lvl="0" marL="0" rtl="0" algn="ctr">
              <a:spcBef>
                <a:spcPts val="0"/>
              </a:spcBef>
              <a:spcAft>
                <a:spcPts val="0"/>
              </a:spcAft>
              <a:buNone/>
            </a:pPr>
            <a:r>
              <a:rPr lang="en" sz="1200"/>
              <a:t>B.A.</a:t>
            </a:r>
            <a:r>
              <a:rPr lang="en" sz="1200"/>
              <a:t> in Computer Science &amp; </a:t>
            </a:r>
            <a:r>
              <a:rPr lang="en" sz="1200"/>
              <a:t>Mathematics</a:t>
            </a:r>
            <a:endParaRPr sz="1200"/>
          </a:p>
        </p:txBody>
      </p:sp>
      <p:sp>
        <p:nvSpPr>
          <p:cNvPr id="196" name="Google Shape;196;p24"/>
          <p:cNvSpPr txBox="1"/>
          <p:nvPr/>
        </p:nvSpPr>
        <p:spPr>
          <a:xfrm>
            <a:off x="6736688" y="3905750"/>
            <a:ext cx="2090700" cy="77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t>Mia Berthier</a:t>
            </a:r>
            <a:endParaRPr b="1"/>
          </a:p>
          <a:p>
            <a:pPr indent="0" lvl="0" marL="0" rtl="0" algn="ctr">
              <a:spcBef>
                <a:spcPts val="0"/>
              </a:spcBef>
              <a:spcAft>
                <a:spcPts val="0"/>
              </a:spcAft>
              <a:buNone/>
            </a:pPr>
            <a:r>
              <a:rPr lang="en" sz="1200">
                <a:solidFill>
                  <a:schemeClr val="dk1"/>
                </a:solidFill>
              </a:rPr>
              <a:t>B.A.Sc.</a:t>
            </a:r>
            <a:r>
              <a:rPr lang="en" sz="1200"/>
              <a:t> in Cognitive Science (Comp Sci focus)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62" name="Google Shape;62;p14"/>
          <p:cNvSpPr/>
          <p:nvPr/>
        </p:nvSpPr>
        <p:spPr>
          <a:xfrm>
            <a:off x="3643650" y="2318550"/>
            <a:ext cx="18567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CONCEPT IDEA</a:t>
            </a:r>
            <a:endParaRPr b="1" sz="1700">
              <a:solidFill>
                <a:srgbClr val="D9E3ED"/>
              </a:solidFill>
              <a:latin typeface="Proxima Nova"/>
              <a:ea typeface="Proxima Nova"/>
              <a:cs typeface="Proxima Nova"/>
              <a:sym typeface="Proxima Nova"/>
            </a:endParaRPr>
          </a:p>
        </p:txBody>
      </p:sp>
      <p:sp>
        <p:nvSpPr>
          <p:cNvPr id="63" name="Google Shape;63;p14"/>
          <p:cNvSpPr/>
          <p:nvPr/>
        </p:nvSpPr>
        <p:spPr>
          <a:xfrm rot="-666999">
            <a:off x="2846311" y="1597309"/>
            <a:ext cx="672325" cy="739572"/>
          </a:xfrm>
          <a:custGeom>
            <a:rect b="b" l="l" r="r" t="t"/>
            <a:pathLst>
              <a:path extrusionOk="0" h="29584" w="26894">
                <a:moveTo>
                  <a:pt x="26894" y="29584"/>
                </a:moveTo>
                <a:cubicBezTo>
                  <a:pt x="25699" y="26745"/>
                  <a:pt x="22934" y="17108"/>
                  <a:pt x="19722" y="12551"/>
                </a:cubicBezTo>
                <a:cubicBezTo>
                  <a:pt x="16510" y="7994"/>
                  <a:pt x="10907" y="4334"/>
                  <a:pt x="7620" y="2242"/>
                </a:cubicBezTo>
                <a:cubicBezTo>
                  <a:pt x="4333" y="150"/>
                  <a:pt x="1270" y="374"/>
                  <a:pt x="0" y="0"/>
                </a:cubicBezTo>
              </a:path>
            </a:pathLst>
          </a:custGeom>
          <a:noFill/>
          <a:ln cap="flat" cmpd="sng" w="28575">
            <a:solidFill>
              <a:srgbClr val="C24747"/>
            </a:solidFill>
            <a:prstDash val="solid"/>
            <a:round/>
            <a:headEnd len="med" w="med" type="none"/>
            <a:tailEnd len="med" w="med" type="none"/>
          </a:ln>
        </p:spPr>
      </p:sp>
      <p:sp>
        <p:nvSpPr>
          <p:cNvPr id="64" name="Google Shape;64;p14"/>
          <p:cNvSpPr/>
          <p:nvPr/>
        </p:nvSpPr>
        <p:spPr>
          <a:xfrm>
            <a:off x="4510363" y="1686938"/>
            <a:ext cx="123275" cy="560300"/>
          </a:xfrm>
          <a:custGeom>
            <a:rect b="b" l="l" r="r" t="t"/>
            <a:pathLst>
              <a:path extrusionOk="0" h="22412" w="4931">
                <a:moveTo>
                  <a:pt x="0" y="22412"/>
                </a:moveTo>
                <a:cubicBezTo>
                  <a:pt x="150" y="20171"/>
                  <a:pt x="75" y="12700"/>
                  <a:pt x="897" y="8965"/>
                </a:cubicBezTo>
                <a:cubicBezTo>
                  <a:pt x="1719" y="5230"/>
                  <a:pt x="4259" y="1494"/>
                  <a:pt x="4931" y="0"/>
                </a:cubicBezTo>
              </a:path>
            </a:pathLst>
          </a:custGeom>
          <a:noFill/>
          <a:ln cap="flat" cmpd="sng" w="28575">
            <a:solidFill>
              <a:srgbClr val="C24747"/>
            </a:solidFill>
            <a:prstDash val="solid"/>
            <a:round/>
            <a:headEnd len="med" w="med" type="none"/>
            <a:tailEnd len="med" w="med" type="none"/>
          </a:ln>
        </p:spPr>
      </p:sp>
      <p:sp>
        <p:nvSpPr>
          <p:cNvPr id="65" name="Google Shape;65;p14"/>
          <p:cNvSpPr/>
          <p:nvPr/>
        </p:nvSpPr>
        <p:spPr>
          <a:xfrm>
            <a:off x="5479675" y="1557625"/>
            <a:ext cx="1266275" cy="661150"/>
          </a:xfrm>
          <a:custGeom>
            <a:rect b="b" l="l" r="r" t="t"/>
            <a:pathLst>
              <a:path extrusionOk="0" h="26446" w="50651">
                <a:moveTo>
                  <a:pt x="0" y="26446"/>
                </a:moveTo>
                <a:cubicBezTo>
                  <a:pt x="2167" y="22262"/>
                  <a:pt x="6724" y="4258"/>
                  <a:pt x="12999" y="1344"/>
                </a:cubicBezTo>
                <a:cubicBezTo>
                  <a:pt x="19274" y="-1570"/>
                  <a:pt x="31377" y="9188"/>
                  <a:pt x="37652" y="8964"/>
                </a:cubicBezTo>
                <a:cubicBezTo>
                  <a:pt x="43927" y="8740"/>
                  <a:pt x="48485" y="1494"/>
                  <a:pt x="50651" y="0"/>
                </a:cubicBezTo>
              </a:path>
            </a:pathLst>
          </a:custGeom>
          <a:noFill/>
          <a:ln cap="flat" cmpd="sng" w="28575">
            <a:solidFill>
              <a:srgbClr val="C24747"/>
            </a:solidFill>
            <a:prstDash val="solid"/>
            <a:round/>
            <a:headEnd len="med" w="med" type="none"/>
            <a:tailEnd len="med" w="med" type="none"/>
          </a:ln>
        </p:spPr>
      </p:sp>
      <p:sp>
        <p:nvSpPr>
          <p:cNvPr id="66" name="Google Shape;66;p14"/>
          <p:cNvSpPr/>
          <p:nvPr/>
        </p:nvSpPr>
        <p:spPr>
          <a:xfrm>
            <a:off x="2151525" y="2700625"/>
            <a:ext cx="1378254" cy="705956"/>
          </a:xfrm>
          <a:custGeom>
            <a:rect b="b" l="l" r="r" t="t"/>
            <a:pathLst>
              <a:path extrusionOk="0" h="32721" w="65890">
                <a:moveTo>
                  <a:pt x="65890" y="0"/>
                </a:moveTo>
                <a:cubicBezTo>
                  <a:pt x="58494" y="2465"/>
                  <a:pt x="32497" y="9338"/>
                  <a:pt x="21515" y="14791"/>
                </a:cubicBezTo>
                <a:cubicBezTo>
                  <a:pt x="10533" y="20245"/>
                  <a:pt x="3586" y="29733"/>
                  <a:pt x="0" y="32721"/>
                </a:cubicBezTo>
              </a:path>
            </a:pathLst>
          </a:custGeom>
          <a:noFill/>
          <a:ln cap="flat" cmpd="sng" w="28575">
            <a:solidFill>
              <a:srgbClr val="C24747"/>
            </a:solidFill>
            <a:prstDash val="solid"/>
            <a:round/>
            <a:headEnd len="med" w="med" type="none"/>
            <a:tailEnd len="med" w="med" type="none"/>
          </a:ln>
        </p:spPr>
      </p:sp>
      <p:sp>
        <p:nvSpPr>
          <p:cNvPr id="67" name="Google Shape;67;p14"/>
          <p:cNvSpPr/>
          <p:nvPr/>
        </p:nvSpPr>
        <p:spPr>
          <a:xfrm>
            <a:off x="4359100" y="2980775"/>
            <a:ext cx="313750" cy="862850"/>
          </a:xfrm>
          <a:custGeom>
            <a:rect b="b" l="l" r="r" t="t"/>
            <a:pathLst>
              <a:path extrusionOk="0" h="34514" w="12550">
                <a:moveTo>
                  <a:pt x="0" y="0"/>
                </a:moveTo>
                <a:cubicBezTo>
                  <a:pt x="1569" y="2540"/>
                  <a:pt x="7320" y="9488"/>
                  <a:pt x="9412" y="15240"/>
                </a:cubicBezTo>
                <a:cubicBezTo>
                  <a:pt x="11504" y="20992"/>
                  <a:pt x="12027" y="31302"/>
                  <a:pt x="12550" y="34514"/>
                </a:cubicBezTo>
              </a:path>
            </a:pathLst>
          </a:custGeom>
          <a:noFill/>
          <a:ln cap="flat" cmpd="sng" w="28575">
            <a:solidFill>
              <a:srgbClr val="C24747"/>
            </a:solidFill>
            <a:prstDash val="solid"/>
            <a:round/>
            <a:headEnd len="med" w="med" type="none"/>
            <a:tailEnd len="med" w="med" type="none"/>
          </a:ln>
        </p:spPr>
      </p:sp>
      <p:sp>
        <p:nvSpPr>
          <p:cNvPr id="68" name="Google Shape;68;p14"/>
          <p:cNvSpPr/>
          <p:nvPr/>
        </p:nvSpPr>
        <p:spPr>
          <a:xfrm>
            <a:off x="5412450" y="2980775"/>
            <a:ext cx="851650" cy="627525"/>
          </a:xfrm>
          <a:custGeom>
            <a:rect b="b" l="l" r="r" t="t"/>
            <a:pathLst>
              <a:path extrusionOk="0" h="25101" w="34066">
                <a:moveTo>
                  <a:pt x="0" y="0"/>
                </a:moveTo>
                <a:cubicBezTo>
                  <a:pt x="1644" y="2615"/>
                  <a:pt x="4183" y="11505"/>
                  <a:pt x="9861" y="15688"/>
                </a:cubicBezTo>
                <a:cubicBezTo>
                  <a:pt x="15539" y="19872"/>
                  <a:pt x="30032" y="23532"/>
                  <a:pt x="34066" y="25101"/>
                </a:cubicBezTo>
              </a:path>
            </a:pathLst>
          </a:custGeom>
          <a:noFill/>
          <a:ln cap="flat" cmpd="sng" w="28575">
            <a:solidFill>
              <a:srgbClr val="C24747"/>
            </a:solidFill>
            <a:prstDash val="solid"/>
            <a:round/>
            <a:headEnd len="med" w="med" type="none"/>
            <a:tailEnd len="med" w="med" type="none"/>
          </a:ln>
        </p:spPr>
      </p:sp>
      <p:sp>
        <p:nvSpPr>
          <p:cNvPr id="69" name="Google Shape;69;p14"/>
          <p:cNvSpPr txBox="1"/>
          <p:nvPr/>
        </p:nvSpPr>
        <p:spPr>
          <a:xfrm>
            <a:off x="1053325" y="1277450"/>
            <a:ext cx="1594500" cy="66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50">
                <a:solidFill>
                  <a:schemeClr val="dk1"/>
                </a:solidFill>
                <a:latin typeface="Proxima Nova"/>
                <a:ea typeface="Proxima Nova"/>
                <a:cs typeface="Proxima Nova"/>
                <a:sym typeface="Proxima Nova"/>
              </a:rPr>
              <a:t>An accessible and easy to use app</a:t>
            </a:r>
            <a:endParaRPr>
              <a:latin typeface="Proxima Nova"/>
              <a:ea typeface="Proxima Nova"/>
              <a:cs typeface="Proxima Nova"/>
              <a:sym typeface="Proxima Nova"/>
            </a:endParaRPr>
          </a:p>
        </p:txBody>
      </p:sp>
      <p:sp>
        <p:nvSpPr>
          <p:cNvPr id="70" name="Google Shape;70;p14"/>
          <p:cNvSpPr txBox="1"/>
          <p:nvPr/>
        </p:nvSpPr>
        <p:spPr>
          <a:xfrm>
            <a:off x="3774775" y="811000"/>
            <a:ext cx="1594500" cy="85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50">
                <a:solidFill>
                  <a:schemeClr val="dk1"/>
                </a:solidFill>
                <a:latin typeface="Proxima Nova"/>
                <a:ea typeface="Proxima Nova"/>
                <a:cs typeface="Proxima Nova"/>
                <a:sym typeface="Proxima Nova"/>
              </a:rPr>
              <a:t>An educational purpose / distance learning</a:t>
            </a:r>
            <a:endParaRPr sz="1350">
              <a:solidFill>
                <a:schemeClr val="dk1"/>
              </a:solidFill>
              <a:latin typeface="Proxima Nova"/>
              <a:ea typeface="Proxima Nova"/>
              <a:cs typeface="Proxima Nova"/>
              <a:sym typeface="Proxima Nova"/>
            </a:endParaRPr>
          </a:p>
          <a:p>
            <a:pPr indent="0" lvl="0" marL="0" rtl="0" algn="ctr">
              <a:lnSpc>
                <a:spcPct val="115000"/>
              </a:lnSpc>
              <a:spcBef>
                <a:spcPts val="0"/>
              </a:spcBef>
              <a:spcAft>
                <a:spcPts val="0"/>
              </a:spcAft>
              <a:buNone/>
            </a:pPr>
            <a:r>
              <a:t/>
            </a:r>
            <a:endParaRPr sz="1350">
              <a:solidFill>
                <a:schemeClr val="dk1"/>
              </a:solidFill>
              <a:latin typeface="Proxima Nova"/>
              <a:ea typeface="Proxima Nova"/>
              <a:cs typeface="Proxima Nova"/>
              <a:sym typeface="Proxima Nova"/>
            </a:endParaRPr>
          </a:p>
        </p:txBody>
      </p:sp>
      <p:sp>
        <p:nvSpPr>
          <p:cNvPr id="71" name="Google Shape;71;p14"/>
          <p:cNvSpPr txBox="1"/>
          <p:nvPr/>
        </p:nvSpPr>
        <p:spPr>
          <a:xfrm>
            <a:off x="6795875" y="963400"/>
            <a:ext cx="1594500" cy="66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50">
                <a:solidFill>
                  <a:schemeClr val="dk1"/>
                </a:solidFill>
                <a:latin typeface="Proxima Nova"/>
                <a:ea typeface="Proxima Nova"/>
                <a:cs typeface="Proxima Nova"/>
                <a:sym typeface="Proxima Nova"/>
              </a:rPr>
              <a:t>UI for all kinds of users of all ages</a:t>
            </a:r>
            <a:endParaRPr>
              <a:latin typeface="Proxima Nova"/>
              <a:ea typeface="Proxima Nova"/>
              <a:cs typeface="Proxima Nova"/>
              <a:sym typeface="Proxima Nova"/>
            </a:endParaRPr>
          </a:p>
        </p:txBody>
      </p:sp>
      <p:sp>
        <p:nvSpPr>
          <p:cNvPr id="72" name="Google Shape;72;p14"/>
          <p:cNvSpPr txBox="1"/>
          <p:nvPr/>
        </p:nvSpPr>
        <p:spPr>
          <a:xfrm>
            <a:off x="6331975" y="3406575"/>
            <a:ext cx="1594500" cy="66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50">
                <a:solidFill>
                  <a:schemeClr val="dk1"/>
                </a:solidFill>
                <a:latin typeface="Proxima Nova"/>
                <a:ea typeface="Proxima Nova"/>
                <a:cs typeface="Proxima Nova"/>
                <a:sym typeface="Proxima Nova"/>
              </a:rPr>
              <a:t>App Development (for IOS)</a:t>
            </a:r>
            <a:endParaRPr>
              <a:latin typeface="Proxima Nova"/>
              <a:ea typeface="Proxima Nova"/>
              <a:cs typeface="Proxima Nova"/>
              <a:sym typeface="Proxima Nova"/>
            </a:endParaRPr>
          </a:p>
        </p:txBody>
      </p:sp>
      <p:sp>
        <p:nvSpPr>
          <p:cNvPr id="73" name="Google Shape;73;p14"/>
          <p:cNvSpPr txBox="1"/>
          <p:nvPr/>
        </p:nvSpPr>
        <p:spPr>
          <a:xfrm>
            <a:off x="3718725" y="3999450"/>
            <a:ext cx="1594500" cy="66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50">
                <a:solidFill>
                  <a:schemeClr val="dk1"/>
                </a:solidFill>
                <a:latin typeface="Proxima Nova"/>
                <a:ea typeface="Proxima Nova"/>
                <a:cs typeface="Proxima Nova"/>
                <a:sym typeface="Proxima Nova"/>
              </a:rPr>
              <a:t>Imagery Data Base Gathering</a:t>
            </a:r>
            <a:endParaRPr>
              <a:latin typeface="Proxima Nova"/>
              <a:ea typeface="Proxima Nova"/>
              <a:cs typeface="Proxima Nova"/>
              <a:sym typeface="Proxima Nova"/>
            </a:endParaRPr>
          </a:p>
        </p:txBody>
      </p:sp>
      <p:sp>
        <p:nvSpPr>
          <p:cNvPr id="74" name="Google Shape;74;p14"/>
          <p:cNvSpPr txBox="1"/>
          <p:nvPr/>
        </p:nvSpPr>
        <p:spPr>
          <a:xfrm>
            <a:off x="1053325" y="3513125"/>
            <a:ext cx="1728000" cy="85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50">
                <a:solidFill>
                  <a:schemeClr val="dk1"/>
                </a:solidFill>
                <a:latin typeface="Proxima Nova"/>
                <a:ea typeface="Proxima Nova"/>
                <a:cs typeface="Proxima Nova"/>
                <a:sym typeface="Proxima Nova"/>
              </a:rPr>
              <a:t>Implement computer vision and object detection</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78"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80" name="Google Shape;80;p15"/>
          <p:cNvSpPr/>
          <p:nvPr/>
        </p:nvSpPr>
        <p:spPr>
          <a:xfrm>
            <a:off x="3099300" y="592850"/>
            <a:ext cx="29454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A CHINESE LEARNING APP</a:t>
            </a:r>
            <a:endParaRPr b="1" sz="1700">
              <a:solidFill>
                <a:srgbClr val="D9E3ED"/>
              </a:solidFill>
              <a:latin typeface="Proxima Nova"/>
              <a:ea typeface="Proxima Nova"/>
              <a:cs typeface="Proxima Nova"/>
              <a:sym typeface="Proxima Nova"/>
            </a:endParaRPr>
          </a:p>
        </p:txBody>
      </p:sp>
      <p:sp>
        <p:nvSpPr>
          <p:cNvPr id="81" name="Google Shape;81;p15"/>
          <p:cNvSpPr txBox="1"/>
          <p:nvPr/>
        </p:nvSpPr>
        <p:spPr>
          <a:xfrm>
            <a:off x="1176600" y="1411950"/>
            <a:ext cx="3395400" cy="310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latin typeface="Proxima Nova"/>
                <a:ea typeface="Proxima Nova"/>
                <a:cs typeface="Proxima Nova"/>
                <a:sym typeface="Proxima Nova"/>
              </a:rPr>
              <a:t>Mashi Mashi (妈是) is an IOS (and possibly future Android) app which helps users learn how to correctly write Chinese characters by hand.</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350">
                <a:solidFill>
                  <a:schemeClr val="dk1"/>
                </a:solidFill>
                <a:latin typeface="Proxima Nova"/>
                <a:ea typeface="Proxima Nova"/>
                <a:cs typeface="Proxima Nova"/>
                <a:sym typeface="Proxima Nova"/>
              </a:rPr>
              <a:t>Using a database found on </a:t>
            </a:r>
            <a:r>
              <a:rPr b="1" lang="en" sz="1350">
                <a:solidFill>
                  <a:schemeClr val="dk1"/>
                </a:solidFill>
                <a:latin typeface="Proxima Nova"/>
                <a:ea typeface="Proxima Nova"/>
                <a:cs typeface="Proxima Nova"/>
                <a:sym typeface="Proxima Nova"/>
              </a:rPr>
              <a:t>Kaggle</a:t>
            </a:r>
            <a:r>
              <a:rPr lang="en" sz="1350">
                <a:solidFill>
                  <a:schemeClr val="dk1"/>
                </a:solidFill>
                <a:latin typeface="Proxima Nova"/>
                <a:ea typeface="Proxima Nova"/>
                <a:cs typeface="Proxima Nova"/>
                <a:sym typeface="Proxima Nova"/>
              </a:rPr>
              <a:t> of over 15 000 handwritten Chinese numbers, Mashi Mashi tells you if you properly write your Chinese characters.</a:t>
            </a:r>
            <a:endParaRPr>
              <a:latin typeface="Proxima Nova"/>
              <a:ea typeface="Proxima Nova"/>
              <a:cs typeface="Proxima Nova"/>
              <a:sym typeface="Proxima Nova"/>
            </a:endParaRPr>
          </a:p>
        </p:txBody>
      </p:sp>
      <p:sp>
        <p:nvSpPr>
          <p:cNvPr id="82" name="Google Shape;82;p15"/>
          <p:cNvSpPr/>
          <p:nvPr/>
        </p:nvSpPr>
        <p:spPr>
          <a:xfrm>
            <a:off x="1019700" y="1523975"/>
            <a:ext cx="156900" cy="168000"/>
          </a:xfrm>
          <a:prstGeom prst="flowChartConnector">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019700" y="2709575"/>
            <a:ext cx="156900" cy="168000"/>
          </a:xfrm>
          <a:prstGeom prst="flowChartConnector">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4" name="Google Shape;84;p15"/>
          <p:cNvGraphicFramePr/>
          <p:nvPr/>
        </p:nvGraphicFramePr>
        <p:xfrm>
          <a:off x="5229225" y="1411950"/>
          <a:ext cx="3000000" cy="3000000"/>
        </p:xfrm>
        <a:graphic>
          <a:graphicData uri="http://schemas.openxmlformats.org/drawingml/2006/table">
            <a:tbl>
              <a:tblPr>
                <a:noFill/>
                <a:tableStyleId>{A2B7F131-47DF-421D-A6E6-7034CB1D3752}</a:tableStyleId>
              </a:tblPr>
              <a:tblGrid>
                <a:gridCol w="1122575"/>
                <a:gridCol w="1055225"/>
                <a:gridCol w="999100"/>
              </a:tblGrid>
              <a:tr h="628625">
                <a:tc>
                  <a:txBody>
                    <a:bodyPr/>
                    <a:lstStyle/>
                    <a:p>
                      <a:pPr indent="0" lvl="0" marL="0" rtl="0" algn="ctr">
                        <a:lnSpc>
                          <a:spcPct val="115000"/>
                        </a:lnSpc>
                        <a:spcBef>
                          <a:spcPts val="0"/>
                        </a:spcBef>
                        <a:spcAft>
                          <a:spcPts val="0"/>
                        </a:spcAft>
                        <a:buNone/>
                      </a:pPr>
                      <a:r>
                        <a:rPr lang="en" sz="1350"/>
                        <a:t>一</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二</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三</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9650">
                <a:tc>
                  <a:txBody>
                    <a:bodyPr/>
                    <a:lstStyle/>
                    <a:p>
                      <a:pPr indent="0" lvl="0" marL="0" rtl="0" algn="ctr">
                        <a:lnSpc>
                          <a:spcPct val="115000"/>
                        </a:lnSpc>
                        <a:spcBef>
                          <a:spcPts val="0"/>
                        </a:spcBef>
                        <a:spcAft>
                          <a:spcPts val="0"/>
                        </a:spcAft>
                        <a:buNone/>
                      </a:pPr>
                      <a:r>
                        <a:rPr lang="en" sz="1350"/>
                        <a:t>四</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五</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六</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0675">
                <a:tc>
                  <a:txBody>
                    <a:bodyPr/>
                    <a:lstStyle/>
                    <a:p>
                      <a:pPr indent="0" lvl="0" marL="0" rtl="0" algn="ctr">
                        <a:lnSpc>
                          <a:spcPct val="115000"/>
                        </a:lnSpc>
                        <a:spcBef>
                          <a:spcPts val="0"/>
                        </a:spcBef>
                        <a:spcAft>
                          <a:spcPts val="0"/>
                        </a:spcAft>
                        <a:buNone/>
                      </a:pPr>
                      <a:r>
                        <a:rPr lang="en" sz="1350"/>
                        <a:t>七</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八</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九</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9650">
                <a:tc>
                  <a:txBody>
                    <a:bodyPr/>
                    <a:lstStyle/>
                    <a:p>
                      <a:pPr indent="0" lvl="0" marL="0" rtl="0" algn="ctr">
                        <a:lnSpc>
                          <a:spcPct val="115000"/>
                        </a:lnSpc>
                        <a:spcBef>
                          <a:spcPts val="0"/>
                        </a:spcBef>
                        <a:spcAft>
                          <a:spcPts val="0"/>
                        </a:spcAft>
                        <a:buNone/>
                      </a:pPr>
                      <a:r>
                        <a:rPr lang="en" sz="1350"/>
                        <a:t>十</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零</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百</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39650">
                <a:tc>
                  <a:txBody>
                    <a:bodyPr/>
                    <a:lstStyle/>
                    <a:p>
                      <a:pPr indent="0" lvl="0" marL="0" rtl="0" algn="ctr">
                        <a:lnSpc>
                          <a:spcPct val="115000"/>
                        </a:lnSpc>
                        <a:spcBef>
                          <a:spcPts val="0"/>
                        </a:spcBef>
                        <a:spcAft>
                          <a:spcPts val="0"/>
                        </a:spcAft>
                        <a:buNone/>
                      </a:pPr>
                      <a:r>
                        <a:rPr lang="en" sz="1350"/>
                        <a:t>千</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万</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50"/>
                        <a:t>亿</a:t>
                      </a:r>
                      <a:endParaRPr sz="1350"/>
                    </a:p>
                  </a:txBody>
                  <a:tcPr marT="34300" marB="34300" marR="34300" marL="3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88"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90" name="Google Shape;90;p16"/>
          <p:cNvSpPr/>
          <p:nvPr/>
        </p:nvSpPr>
        <p:spPr>
          <a:xfrm>
            <a:off x="3364950" y="581625"/>
            <a:ext cx="24141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BEHIND THE APP</a:t>
            </a:r>
            <a:endParaRPr b="1" sz="1700">
              <a:solidFill>
                <a:srgbClr val="D9E3ED"/>
              </a:solidFill>
              <a:latin typeface="Proxima Nova"/>
              <a:ea typeface="Proxima Nova"/>
              <a:cs typeface="Proxima Nova"/>
              <a:sym typeface="Proxima Nova"/>
            </a:endParaRPr>
          </a:p>
        </p:txBody>
      </p:sp>
      <p:sp>
        <p:nvSpPr>
          <p:cNvPr id="91" name="Google Shape;91;p16"/>
          <p:cNvSpPr txBox="1"/>
          <p:nvPr/>
        </p:nvSpPr>
        <p:spPr>
          <a:xfrm>
            <a:off x="4572000" y="1389550"/>
            <a:ext cx="3395400" cy="310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dk1"/>
                </a:solidFill>
                <a:latin typeface="Proxima Nova"/>
                <a:ea typeface="Proxima Nova"/>
                <a:cs typeface="Proxima Nova"/>
                <a:sym typeface="Proxima Nova"/>
              </a:rPr>
              <a:t>Learned and used </a:t>
            </a:r>
            <a:r>
              <a:rPr b="1" lang="en" sz="1350">
                <a:solidFill>
                  <a:schemeClr val="dk1"/>
                </a:solidFill>
                <a:latin typeface="Proxima Nova"/>
                <a:ea typeface="Proxima Nova"/>
                <a:cs typeface="Proxima Nova"/>
                <a:sym typeface="Proxima Nova"/>
              </a:rPr>
              <a:t>XCode</a:t>
            </a:r>
            <a:r>
              <a:rPr lang="en" sz="1350">
                <a:solidFill>
                  <a:schemeClr val="dk1"/>
                </a:solidFill>
                <a:latin typeface="Proxima Nova"/>
                <a:ea typeface="Proxima Nova"/>
                <a:cs typeface="Proxima Nova"/>
                <a:sym typeface="Proxima Nova"/>
              </a:rPr>
              <a:t> for the development of the IOS App with a Swift program in the background allowing for a smooth operation.</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350">
                <a:solidFill>
                  <a:schemeClr val="dk1"/>
                </a:solidFill>
                <a:latin typeface="Proxima Nova"/>
                <a:ea typeface="Proxima Nova"/>
                <a:cs typeface="Proxima Nova"/>
                <a:sym typeface="Proxima Nova"/>
              </a:rPr>
              <a:t>Python</a:t>
            </a:r>
            <a:r>
              <a:rPr lang="en" sz="1350">
                <a:solidFill>
                  <a:schemeClr val="dk1"/>
                </a:solidFill>
                <a:latin typeface="Proxima Nova"/>
                <a:ea typeface="Proxima Nova"/>
                <a:cs typeface="Proxima Nova"/>
                <a:sym typeface="Proxima Nova"/>
              </a:rPr>
              <a:t> (3.9) Programming Language used to implement the computer vision part of the project.</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350">
                <a:solidFill>
                  <a:schemeClr val="dk1"/>
                </a:solidFill>
                <a:latin typeface="Proxima Nova"/>
                <a:ea typeface="Proxima Nova"/>
                <a:cs typeface="Proxima Nova"/>
                <a:sym typeface="Proxima Nova"/>
              </a:rPr>
              <a:t>Firebase</a:t>
            </a:r>
            <a:r>
              <a:rPr lang="en" sz="1350">
                <a:solidFill>
                  <a:schemeClr val="dk1"/>
                </a:solidFill>
                <a:latin typeface="Proxima Nova"/>
                <a:ea typeface="Proxima Nova"/>
                <a:cs typeface="Proxima Nova"/>
                <a:sym typeface="Proxima Nova"/>
              </a:rPr>
              <a:t> used as a connection of the computer vision model which we wrote to the app.</a:t>
            </a:r>
            <a:endParaRPr>
              <a:latin typeface="Proxima Nova"/>
              <a:ea typeface="Proxima Nova"/>
              <a:cs typeface="Proxima Nova"/>
              <a:sym typeface="Proxima Nova"/>
            </a:endParaRPr>
          </a:p>
        </p:txBody>
      </p:sp>
      <p:sp>
        <p:nvSpPr>
          <p:cNvPr id="92" name="Google Shape;92;p16"/>
          <p:cNvSpPr/>
          <p:nvPr/>
        </p:nvSpPr>
        <p:spPr>
          <a:xfrm>
            <a:off x="4448700" y="1523975"/>
            <a:ext cx="156900" cy="168000"/>
          </a:xfrm>
          <a:prstGeom prst="flowChartConnector">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4448700" y="2673700"/>
            <a:ext cx="156900" cy="168000"/>
          </a:xfrm>
          <a:prstGeom prst="flowChartConnector">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4448700" y="3655350"/>
            <a:ext cx="156900" cy="168000"/>
          </a:xfrm>
          <a:prstGeom prst="flowChartConnector">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5" name="Google Shape;95;p16"/>
          <p:cNvPicPr preferRelativeResize="0"/>
          <p:nvPr/>
        </p:nvPicPr>
        <p:blipFill>
          <a:blip r:embed="rId4">
            <a:alphaModFix/>
          </a:blip>
          <a:stretch>
            <a:fillRect/>
          </a:stretch>
        </p:blipFill>
        <p:spPr>
          <a:xfrm>
            <a:off x="356725" y="660925"/>
            <a:ext cx="1568900" cy="1568900"/>
          </a:xfrm>
          <a:prstGeom prst="rect">
            <a:avLst/>
          </a:prstGeom>
          <a:noFill/>
          <a:ln>
            <a:noFill/>
          </a:ln>
        </p:spPr>
      </p:pic>
      <p:pic>
        <p:nvPicPr>
          <p:cNvPr id="96" name="Google Shape;96;p16"/>
          <p:cNvPicPr preferRelativeResize="0"/>
          <p:nvPr/>
        </p:nvPicPr>
        <p:blipFill>
          <a:blip r:embed="rId5">
            <a:alphaModFix/>
          </a:blip>
          <a:stretch>
            <a:fillRect/>
          </a:stretch>
        </p:blipFill>
        <p:spPr>
          <a:xfrm>
            <a:off x="1191750" y="2229825"/>
            <a:ext cx="1568899" cy="1568899"/>
          </a:xfrm>
          <a:prstGeom prst="rect">
            <a:avLst/>
          </a:prstGeom>
          <a:noFill/>
          <a:ln>
            <a:noFill/>
          </a:ln>
        </p:spPr>
      </p:pic>
      <p:pic>
        <p:nvPicPr>
          <p:cNvPr id="97" name="Google Shape;97;p16"/>
          <p:cNvPicPr preferRelativeResize="0"/>
          <p:nvPr/>
        </p:nvPicPr>
        <p:blipFill rotWithShape="1">
          <a:blip r:embed="rId6">
            <a:alphaModFix/>
          </a:blip>
          <a:srcRect b="21826" l="0" r="0" t="0"/>
          <a:stretch/>
        </p:blipFill>
        <p:spPr>
          <a:xfrm>
            <a:off x="2835400" y="3336349"/>
            <a:ext cx="1314450" cy="1673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101" name="Shape 101"/>
        <p:cNvGrpSpPr/>
        <p:nvPr/>
      </p:nvGrpSpPr>
      <p:grpSpPr>
        <a:xfrm>
          <a:off x="0" y="0"/>
          <a:ext cx="0" cy="0"/>
          <a:chOff x="0" y="0"/>
          <a:chExt cx="0" cy="0"/>
        </a:xfrm>
      </p:grpSpPr>
      <p:pic>
        <p:nvPicPr>
          <p:cNvPr id="102" name="Google Shape;102;p17"/>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103" name="Google Shape;103;p17"/>
          <p:cNvSpPr/>
          <p:nvPr/>
        </p:nvSpPr>
        <p:spPr>
          <a:xfrm>
            <a:off x="3364950" y="581625"/>
            <a:ext cx="24141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COMPUTER VISION</a:t>
            </a:r>
            <a:endParaRPr b="1" sz="1700">
              <a:solidFill>
                <a:srgbClr val="D9E3ED"/>
              </a:solidFill>
              <a:latin typeface="Proxima Nova"/>
              <a:ea typeface="Proxima Nova"/>
              <a:cs typeface="Proxima Nova"/>
              <a:sym typeface="Proxima Nova"/>
            </a:endParaRPr>
          </a:p>
        </p:txBody>
      </p:sp>
      <p:sp>
        <p:nvSpPr>
          <p:cNvPr id="104" name="Google Shape;104;p17"/>
          <p:cNvSpPr txBox="1"/>
          <p:nvPr/>
        </p:nvSpPr>
        <p:spPr>
          <a:xfrm>
            <a:off x="704825" y="4188525"/>
            <a:ext cx="2118000" cy="50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Proxima Nova"/>
                <a:ea typeface="Proxima Nova"/>
                <a:cs typeface="Proxima Nova"/>
                <a:sym typeface="Proxima Nova"/>
              </a:rPr>
              <a:t>ImageAI</a:t>
            </a:r>
            <a:endParaRPr b="1" sz="1000">
              <a:latin typeface="Proxima Nova"/>
              <a:ea typeface="Proxima Nova"/>
              <a:cs typeface="Proxima Nova"/>
              <a:sym typeface="Proxima Nova"/>
            </a:endParaRPr>
          </a:p>
        </p:txBody>
      </p:sp>
      <p:sp>
        <p:nvSpPr>
          <p:cNvPr id="105" name="Google Shape;105;p17"/>
          <p:cNvSpPr txBox="1"/>
          <p:nvPr/>
        </p:nvSpPr>
        <p:spPr>
          <a:xfrm>
            <a:off x="3526725" y="1389550"/>
            <a:ext cx="5250000" cy="336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dk1"/>
                </a:solidFill>
                <a:latin typeface="Proxima Nova"/>
                <a:ea typeface="Proxima Nova"/>
                <a:cs typeface="Proxima Nova"/>
                <a:sym typeface="Proxima Nova"/>
              </a:rPr>
              <a:t>Seeing is believing.</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350">
                <a:solidFill>
                  <a:schemeClr val="dk1"/>
                </a:solidFill>
                <a:latin typeface="Proxima Nova"/>
                <a:ea typeface="Proxima Nova"/>
                <a:cs typeface="Proxima Nova"/>
                <a:sym typeface="Proxima Nova"/>
              </a:rPr>
              <a:t>In seeking to replicate the human visual system, we allow for the automation of tasks that machines were once not able to do. </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350">
                <a:solidFill>
                  <a:schemeClr val="dk1"/>
                </a:solidFill>
                <a:latin typeface="Proxima Nova"/>
                <a:ea typeface="Proxima Nova"/>
                <a:cs typeface="Proxima Nova"/>
                <a:sym typeface="Proxima Nova"/>
              </a:rPr>
              <a:t>With this project, our team seeks to use the </a:t>
            </a:r>
            <a:r>
              <a:rPr b="1" lang="en" sz="1350">
                <a:solidFill>
                  <a:schemeClr val="dk1"/>
                </a:solidFill>
                <a:latin typeface="Proxima Nova"/>
                <a:ea typeface="Proxima Nova"/>
                <a:cs typeface="Proxima Nova"/>
                <a:sym typeface="Proxima Nova"/>
              </a:rPr>
              <a:t>ImageAI Recognition and Detection AI</a:t>
            </a:r>
            <a:r>
              <a:rPr lang="en" sz="1350">
                <a:solidFill>
                  <a:schemeClr val="dk1"/>
                </a:solidFill>
                <a:latin typeface="Proxima Nova"/>
                <a:ea typeface="Proxima Nova"/>
                <a:cs typeface="Proxima Nova"/>
                <a:sym typeface="Proxima Nova"/>
              </a:rPr>
              <a:t> to understand and implement this technology so that the program can return what it detects on the image submitted to our application.</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350">
                <a:solidFill>
                  <a:schemeClr val="dk1"/>
                </a:solidFill>
                <a:latin typeface="Proxima Nova"/>
                <a:ea typeface="Proxima Nova"/>
                <a:cs typeface="Proxima Nova"/>
                <a:sym typeface="Proxima Nova"/>
              </a:rPr>
              <a:t>This is all done in order to deliver an education service in which people of all ages may be delivered optimal language training.</a:t>
            </a:r>
            <a:endParaRPr>
              <a:latin typeface="Proxima Nova"/>
              <a:ea typeface="Proxima Nova"/>
              <a:cs typeface="Proxima Nova"/>
              <a:sym typeface="Proxima Nova"/>
            </a:endParaRPr>
          </a:p>
        </p:txBody>
      </p:sp>
      <p:sp>
        <p:nvSpPr>
          <p:cNvPr id="106" name="Google Shape;106;p17"/>
          <p:cNvSpPr/>
          <p:nvPr/>
        </p:nvSpPr>
        <p:spPr>
          <a:xfrm>
            <a:off x="3381900" y="1523975"/>
            <a:ext cx="156900" cy="168000"/>
          </a:xfrm>
          <a:prstGeom prst="flowChartConnector">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3381900" y="1978400"/>
            <a:ext cx="156900" cy="168000"/>
          </a:xfrm>
          <a:prstGeom prst="flowChartConnector">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3381900" y="2722475"/>
            <a:ext cx="156900" cy="168000"/>
          </a:xfrm>
          <a:prstGeom prst="flowChartConnector">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3381900" y="3869825"/>
            <a:ext cx="156900" cy="168000"/>
          </a:xfrm>
          <a:prstGeom prst="flowChartConnector">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0" name="Google Shape;110;p17"/>
          <p:cNvPicPr preferRelativeResize="0"/>
          <p:nvPr/>
        </p:nvPicPr>
        <p:blipFill>
          <a:blip r:embed="rId4">
            <a:alphaModFix/>
          </a:blip>
          <a:stretch>
            <a:fillRect/>
          </a:stretch>
        </p:blipFill>
        <p:spPr>
          <a:xfrm>
            <a:off x="458900" y="1691975"/>
            <a:ext cx="2609850" cy="2419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114" name="Shape 114"/>
        <p:cNvGrpSpPr/>
        <p:nvPr/>
      </p:nvGrpSpPr>
      <p:grpSpPr>
        <a:xfrm>
          <a:off x="0" y="0"/>
          <a:ext cx="0" cy="0"/>
          <a:chOff x="0" y="0"/>
          <a:chExt cx="0" cy="0"/>
        </a:xfrm>
      </p:grpSpPr>
      <p:pic>
        <p:nvPicPr>
          <p:cNvPr id="115" name="Google Shape;115;p18"/>
          <p:cNvPicPr preferRelativeResize="0"/>
          <p:nvPr/>
        </p:nvPicPr>
        <p:blipFill>
          <a:blip r:embed="rId3">
            <a:alphaModFix/>
          </a:blip>
          <a:stretch>
            <a:fillRect/>
          </a:stretch>
        </p:blipFill>
        <p:spPr>
          <a:xfrm rot="899817">
            <a:off x="5512432" y="1663063"/>
            <a:ext cx="1044385" cy="2261400"/>
          </a:xfrm>
          <a:prstGeom prst="rect">
            <a:avLst/>
          </a:prstGeom>
          <a:noFill/>
          <a:ln>
            <a:noFill/>
          </a:ln>
        </p:spPr>
      </p:pic>
      <p:pic>
        <p:nvPicPr>
          <p:cNvPr id="116" name="Google Shape;116;p18"/>
          <p:cNvPicPr preferRelativeResize="0"/>
          <p:nvPr/>
        </p:nvPicPr>
        <p:blipFill rotWithShape="1">
          <a:blip r:embed="rId4">
            <a:alphaModFix/>
          </a:blip>
          <a:srcRect b="6802" l="26214" r="26037" t="6324"/>
          <a:stretch/>
        </p:blipFill>
        <p:spPr>
          <a:xfrm rot="910700">
            <a:off x="5411325" y="1472970"/>
            <a:ext cx="1314450" cy="2391467"/>
          </a:xfrm>
          <a:prstGeom prst="rect">
            <a:avLst/>
          </a:prstGeom>
          <a:noFill/>
          <a:ln>
            <a:noFill/>
          </a:ln>
        </p:spPr>
      </p:pic>
      <p:pic>
        <p:nvPicPr>
          <p:cNvPr id="117" name="Google Shape;117;p18"/>
          <p:cNvPicPr preferRelativeResize="0"/>
          <p:nvPr/>
        </p:nvPicPr>
        <p:blipFill>
          <a:blip r:embed="rId5">
            <a:alphaModFix/>
          </a:blip>
          <a:stretch>
            <a:fillRect/>
          </a:stretch>
        </p:blipFill>
        <p:spPr>
          <a:xfrm rot="-859231">
            <a:off x="2485035" y="1595660"/>
            <a:ext cx="991128" cy="2146081"/>
          </a:xfrm>
          <a:prstGeom prst="rect">
            <a:avLst/>
          </a:prstGeom>
          <a:noFill/>
          <a:ln>
            <a:noFill/>
          </a:ln>
        </p:spPr>
      </p:pic>
      <p:pic>
        <p:nvPicPr>
          <p:cNvPr id="118" name="Google Shape;118;p18"/>
          <p:cNvPicPr preferRelativeResize="0"/>
          <p:nvPr/>
        </p:nvPicPr>
        <p:blipFill rotWithShape="1">
          <a:blip r:embed="rId4">
            <a:alphaModFix/>
          </a:blip>
          <a:srcRect b="6802" l="26214" r="26037" t="6324"/>
          <a:stretch/>
        </p:blipFill>
        <p:spPr>
          <a:xfrm rot="-864768">
            <a:off x="2323375" y="1410682"/>
            <a:ext cx="1314450" cy="2391467"/>
          </a:xfrm>
          <a:prstGeom prst="rect">
            <a:avLst/>
          </a:prstGeom>
          <a:noFill/>
          <a:ln>
            <a:noFill/>
          </a:ln>
        </p:spPr>
      </p:pic>
      <p:pic>
        <p:nvPicPr>
          <p:cNvPr id="119" name="Google Shape;119;p18"/>
          <p:cNvPicPr preferRelativeResize="0"/>
          <p:nvPr/>
        </p:nvPicPr>
        <p:blipFill>
          <a:blip r:embed="rId6">
            <a:alphaModFix/>
          </a:blip>
          <a:stretch>
            <a:fillRect/>
          </a:stretch>
        </p:blipFill>
        <p:spPr>
          <a:xfrm>
            <a:off x="4072038" y="1396652"/>
            <a:ext cx="999925" cy="2165178"/>
          </a:xfrm>
          <a:prstGeom prst="rect">
            <a:avLst/>
          </a:prstGeom>
          <a:noFill/>
          <a:ln>
            <a:noFill/>
          </a:ln>
        </p:spPr>
      </p:pic>
      <p:pic>
        <p:nvPicPr>
          <p:cNvPr id="120" name="Google Shape;120;p18"/>
          <p:cNvPicPr preferRelativeResize="0"/>
          <p:nvPr/>
        </p:nvPicPr>
        <p:blipFill rotWithShape="1">
          <a:blip r:embed="rId4">
            <a:alphaModFix/>
          </a:blip>
          <a:srcRect b="6802" l="26214" r="26037" t="6324"/>
          <a:stretch/>
        </p:blipFill>
        <p:spPr>
          <a:xfrm>
            <a:off x="3914775" y="1283507"/>
            <a:ext cx="1314450" cy="2391467"/>
          </a:xfrm>
          <a:prstGeom prst="rect">
            <a:avLst/>
          </a:prstGeom>
          <a:noFill/>
          <a:ln>
            <a:noFill/>
          </a:ln>
        </p:spPr>
      </p:pic>
      <p:pic>
        <p:nvPicPr>
          <p:cNvPr id="121" name="Google Shape;121;p18"/>
          <p:cNvPicPr preferRelativeResize="0"/>
          <p:nvPr/>
        </p:nvPicPr>
        <p:blipFill>
          <a:blip r:embed="rId7">
            <a:alphaModFix/>
          </a:blip>
          <a:stretch>
            <a:fillRect/>
          </a:stretch>
        </p:blipFill>
        <p:spPr>
          <a:xfrm>
            <a:off x="3914775" y="99100"/>
            <a:ext cx="1314450" cy="304800"/>
          </a:xfrm>
          <a:prstGeom prst="rect">
            <a:avLst/>
          </a:prstGeom>
          <a:noFill/>
          <a:ln>
            <a:noFill/>
          </a:ln>
        </p:spPr>
      </p:pic>
      <p:sp>
        <p:nvSpPr>
          <p:cNvPr id="122" name="Google Shape;122;p18"/>
          <p:cNvSpPr/>
          <p:nvPr/>
        </p:nvSpPr>
        <p:spPr>
          <a:xfrm>
            <a:off x="3503550" y="590500"/>
            <a:ext cx="21369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APP INTERFACE</a:t>
            </a:r>
            <a:endParaRPr b="1" sz="1700">
              <a:solidFill>
                <a:srgbClr val="D9E3ED"/>
              </a:solidFill>
              <a:latin typeface="Proxima Nova"/>
              <a:ea typeface="Proxima Nova"/>
              <a:cs typeface="Proxima Nova"/>
              <a:sym typeface="Proxima Nova"/>
            </a:endParaRPr>
          </a:p>
        </p:txBody>
      </p:sp>
      <p:sp>
        <p:nvSpPr>
          <p:cNvPr id="123" name="Google Shape;123;p18"/>
          <p:cNvSpPr txBox="1"/>
          <p:nvPr/>
        </p:nvSpPr>
        <p:spPr>
          <a:xfrm>
            <a:off x="426400" y="3793225"/>
            <a:ext cx="2754000" cy="10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Simple interface which even children could easily understand and use on their own.</a:t>
            </a:r>
            <a:endParaRPr>
              <a:latin typeface="Proxima Nova"/>
              <a:ea typeface="Proxima Nova"/>
              <a:cs typeface="Proxima Nova"/>
              <a:sym typeface="Proxima Nova"/>
            </a:endParaRPr>
          </a:p>
        </p:txBody>
      </p:sp>
      <p:sp>
        <p:nvSpPr>
          <p:cNvPr id="124" name="Google Shape;124;p18"/>
          <p:cNvSpPr txBox="1"/>
          <p:nvPr/>
        </p:nvSpPr>
        <p:spPr>
          <a:xfrm>
            <a:off x="3279350" y="3793225"/>
            <a:ext cx="2754000" cy="10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Colours which are both enticing and soothing for a user experience which is engaging but not overwhelming.</a:t>
            </a:r>
            <a:endParaRPr>
              <a:latin typeface="Proxima Nova"/>
              <a:ea typeface="Proxima Nova"/>
              <a:cs typeface="Proxima Nova"/>
              <a:sym typeface="Proxima Nova"/>
            </a:endParaRPr>
          </a:p>
        </p:txBody>
      </p:sp>
      <p:sp>
        <p:nvSpPr>
          <p:cNvPr id="125" name="Google Shape;125;p18"/>
          <p:cNvSpPr txBox="1"/>
          <p:nvPr/>
        </p:nvSpPr>
        <p:spPr>
          <a:xfrm>
            <a:off x="6070125" y="3793225"/>
            <a:ext cx="2754000" cy="10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Swift programming in the back end for an easy scalability of the app as well as improved performance and safety.</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129" name="Shape 129"/>
        <p:cNvGrpSpPr/>
        <p:nvPr/>
      </p:nvGrpSpPr>
      <p:grpSpPr>
        <a:xfrm>
          <a:off x="0" y="0"/>
          <a:ext cx="0" cy="0"/>
          <a:chOff x="0" y="0"/>
          <a:chExt cx="0" cy="0"/>
        </a:xfrm>
      </p:grpSpPr>
      <p:pic>
        <p:nvPicPr>
          <p:cNvPr id="130" name="Google Shape;130;p19"/>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131" name="Google Shape;131;p19"/>
          <p:cNvSpPr/>
          <p:nvPr/>
        </p:nvSpPr>
        <p:spPr>
          <a:xfrm>
            <a:off x="3321950" y="590500"/>
            <a:ext cx="26688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OUR ALGORITHM</a:t>
            </a:r>
            <a:endParaRPr b="1" sz="1700">
              <a:solidFill>
                <a:srgbClr val="D9E3ED"/>
              </a:solidFill>
              <a:latin typeface="Proxima Nova"/>
              <a:ea typeface="Proxima Nova"/>
              <a:cs typeface="Proxima Nova"/>
              <a:sym typeface="Proxima Nova"/>
            </a:endParaRPr>
          </a:p>
        </p:txBody>
      </p:sp>
      <p:sp>
        <p:nvSpPr>
          <p:cNvPr id="132" name="Google Shape;132;p19"/>
          <p:cNvSpPr/>
          <p:nvPr/>
        </p:nvSpPr>
        <p:spPr>
          <a:xfrm>
            <a:off x="1060000" y="2630825"/>
            <a:ext cx="868500" cy="894000"/>
          </a:xfrm>
          <a:prstGeom prst="ellipse">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7253075" y="2630825"/>
            <a:ext cx="868500" cy="894000"/>
          </a:xfrm>
          <a:prstGeom prst="ellipse">
            <a:avLst/>
          </a:prstGeom>
          <a:solidFill>
            <a:srgbClr val="C24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4285988" y="1564475"/>
            <a:ext cx="740718" cy="3128868"/>
          </a:xfrm>
          <a:prstGeom prst="flowChartTerminator">
            <a:avLst/>
          </a:prstGeom>
          <a:noFill/>
          <a:ln cap="flat" cmpd="sng" w="28575">
            <a:solidFill>
              <a:srgbClr val="C247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19"/>
          <p:cNvCxnSpPr/>
          <p:nvPr/>
        </p:nvCxnSpPr>
        <p:spPr>
          <a:xfrm>
            <a:off x="2094425" y="3512000"/>
            <a:ext cx="1877400" cy="753600"/>
          </a:xfrm>
          <a:prstGeom prst="straightConnector1">
            <a:avLst/>
          </a:prstGeom>
          <a:noFill/>
          <a:ln cap="flat" cmpd="sng" w="28575">
            <a:solidFill>
              <a:srgbClr val="C24747"/>
            </a:solidFill>
            <a:prstDash val="solid"/>
            <a:round/>
            <a:headEnd len="med" w="med" type="none"/>
            <a:tailEnd len="med" w="med" type="triangle"/>
          </a:ln>
        </p:spPr>
      </p:cxnSp>
      <p:cxnSp>
        <p:nvCxnSpPr>
          <p:cNvPr id="136" name="Google Shape;136;p19"/>
          <p:cNvCxnSpPr/>
          <p:nvPr/>
        </p:nvCxnSpPr>
        <p:spPr>
          <a:xfrm flipH="1" rot="10800000">
            <a:off x="5375675" y="3754650"/>
            <a:ext cx="1814400" cy="714300"/>
          </a:xfrm>
          <a:prstGeom prst="straightConnector1">
            <a:avLst/>
          </a:prstGeom>
          <a:noFill/>
          <a:ln cap="flat" cmpd="sng" w="28575">
            <a:solidFill>
              <a:srgbClr val="C24747"/>
            </a:solidFill>
            <a:prstDash val="solid"/>
            <a:round/>
            <a:headEnd len="med" w="med" type="none"/>
            <a:tailEnd len="med" w="med" type="triangle"/>
          </a:ln>
        </p:spPr>
      </p:cxnSp>
      <p:cxnSp>
        <p:nvCxnSpPr>
          <p:cNvPr id="137" name="Google Shape;137;p19"/>
          <p:cNvCxnSpPr/>
          <p:nvPr/>
        </p:nvCxnSpPr>
        <p:spPr>
          <a:xfrm flipH="1">
            <a:off x="1928300" y="1724075"/>
            <a:ext cx="2030700" cy="894000"/>
          </a:xfrm>
          <a:prstGeom prst="straightConnector1">
            <a:avLst/>
          </a:prstGeom>
          <a:noFill/>
          <a:ln cap="flat" cmpd="sng" w="28575">
            <a:solidFill>
              <a:srgbClr val="C24747"/>
            </a:solidFill>
            <a:prstDash val="solid"/>
            <a:round/>
            <a:headEnd len="med" w="med" type="none"/>
            <a:tailEnd len="med" w="med" type="triangle"/>
          </a:ln>
        </p:spPr>
      </p:cxnSp>
      <p:cxnSp>
        <p:nvCxnSpPr>
          <p:cNvPr id="138" name="Google Shape;138;p19"/>
          <p:cNvCxnSpPr/>
          <p:nvPr/>
        </p:nvCxnSpPr>
        <p:spPr>
          <a:xfrm rot="10800000">
            <a:off x="5325400" y="1698450"/>
            <a:ext cx="1966800" cy="868500"/>
          </a:xfrm>
          <a:prstGeom prst="straightConnector1">
            <a:avLst/>
          </a:prstGeom>
          <a:noFill/>
          <a:ln cap="flat" cmpd="sng" w="28575">
            <a:solidFill>
              <a:srgbClr val="C24747"/>
            </a:solidFill>
            <a:prstDash val="solid"/>
            <a:round/>
            <a:headEnd len="med" w="med" type="none"/>
            <a:tailEnd len="med" w="med" type="triangle"/>
          </a:ln>
        </p:spPr>
      </p:cxnSp>
      <p:sp>
        <p:nvSpPr>
          <p:cNvPr id="139" name="Google Shape;139;p19"/>
          <p:cNvSpPr txBox="1"/>
          <p:nvPr/>
        </p:nvSpPr>
        <p:spPr>
          <a:xfrm>
            <a:off x="913150" y="3537575"/>
            <a:ext cx="11622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Proxima Nova"/>
                <a:ea typeface="Proxima Nova"/>
                <a:cs typeface="Proxima Nova"/>
                <a:sym typeface="Proxima Nova"/>
              </a:rPr>
              <a:t>U. I.</a:t>
            </a:r>
            <a:endParaRPr b="1" sz="1500">
              <a:latin typeface="Proxima Nova"/>
              <a:ea typeface="Proxima Nova"/>
              <a:cs typeface="Proxima Nova"/>
              <a:sym typeface="Proxima Nova"/>
            </a:endParaRPr>
          </a:p>
        </p:txBody>
      </p:sp>
      <p:sp>
        <p:nvSpPr>
          <p:cNvPr id="140" name="Google Shape;140;p19"/>
          <p:cNvSpPr txBox="1"/>
          <p:nvPr/>
        </p:nvSpPr>
        <p:spPr>
          <a:xfrm>
            <a:off x="7106225" y="3537575"/>
            <a:ext cx="1162200" cy="37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Proxima Nova"/>
                <a:ea typeface="Proxima Nova"/>
                <a:cs typeface="Proxima Nova"/>
                <a:sym typeface="Proxima Nova"/>
              </a:rPr>
              <a:t>C. V.</a:t>
            </a:r>
            <a:endParaRPr b="1" sz="1500">
              <a:latin typeface="Proxima Nova"/>
              <a:ea typeface="Proxima Nova"/>
              <a:cs typeface="Proxima Nova"/>
              <a:sym typeface="Proxima Nova"/>
            </a:endParaRPr>
          </a:p>
        </p:txBody>
      </p:sp>
      <p:sp>
        <p:nvSpPr>
          <p:cNvPr id="141" name="Google Shape;141;p19"/>
          <p:cNvSpPr txBox="1"/>
          <p:nvPr/>
        </p:nvSpPr>
        <p:spPr>
          <a:xfrm>
            <a:off x="4471313" y="2058725"/>
            <a:ext cx="354600" cy="203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Proxima Nova"/>
                <a:ea typeface="Proxima Nova"/>
                <a:cs typeface="Proxima Nova"/>
                <a:sym typeface="Proxima Nova"/>
              </a:rPr>
              <a:t>F I R E B A S E</a:t>
            </a:r>
            <a:endParaRPr b="1" sz="1500">
              <a:latin typeface="Proxima Nova"/>
              <a:ea typeface="Proxima Nova"/>
              <a:cs typeface="Proxima Nova"/>
              <a:sym typeface="Proxima Nova"/>
            </a:endParaRPr>
          </a:p>
        </p:txBody>
      </p:sp>
      <p:sp>
        <p:nvSpPr>
          <p:cNvPr id="142" name="Google Shape;142;p19"/>
          <p:cNvSpPr txBox="1"/>
          <p:nvPr/>
        </p:nvSpPr>
        <p:spPr>
          <a:xfrm rot="1292785">
            <a:off x="2450067" y="3570513"/>
            <a:ext cx="1314346" cy="3046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Proxima Nova"/>
                <a:ea typeface="Proxima Nova"/>
                <a:cs typeface="Proxima Nova"/>
                <a:sym typeface="Proxima Nova"/>
              </a:rPr>
              <a:t>Push</a:t>
            </a:r>
            <a:r>
              <a:rPr lang="en" sz="1500">
                <a:latin typeface="Proxima Nova"/>
                <a:ea typeface="Proxima Nova"/>
                <a:cs typeface="Proxima Nova"/>
                <a:sym typeface="Proxima Nova"/>
              </a:rPr>
              <a:t> picture</a:t>
            </a:r>
            <a:endParaRPr sz="1500">
              <a:latin typeface="Proxima Nova"/>
              <a:ea typeface="Proxima Nova"/>
              <a:cs typeface="Proxima Nova"/>
              <a:sym typeface="Proxima Nova"/>
            </a:endParaRPr>
          </a:p>
        </p:txBody>
      </p:sp>
      <p:sp>
        <p:nvSpPr>
          <p:cNvPr id="143" name="Google Shape;143;p19"/>
          <p:cNvSpPr txBox="1"/>
          <p:nvPr/>
        </p:nvSpPr>
        <p:spPr>
          <a:xfrm rot="-1262476">
            <a:off x="5548734" y="3763464"/>
            <a:ext cx="1314337" cy="304537"/>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Proxima Nova"/>
                <a:ea typeface="Proxima Nova"/>
                <a:cs typeface="Proxima Nova"/>
                <a:sym typeface="Proxima Nova"/>
              </a:rPr>
              <a:t>Pull</a:t>
            </a:r>
            <a:r>
              <a:rPr lang="en" sz="1500">
                <a:latin typeface="Proxima Nova"/>
                <a:ea typeface="Proxima Nova"/>
                <a:cs typeface="Proxima Nova"/>
                <a:sym typeface="Proxima Nova"/>
              </a:rPr>
              <a:t> picture</a:t>
            </a:r>
            <a:endParaRPr sz="1500">
              <a:latin typeface="Proxima Nova"/>
              <a:ea typeface="Proxima Nova"/>
              <a:cs typeface="Proxima Nova"/>
              <a:sym typeface="Proxima Nova"/>
            </a:endParaRPr>
          </a:p>
        </p:txBody>
      </p:sp>
      <p:sp>
        <p:nvSpPr>
          <p:cNvPr id="144" name="Google Shape;144;p19"/>
          <p:cNvSpPr txBox="1"/>
          <p:nvPr/>
        </p:nvSpPr>
        <p:spPr>
          <a:xfrm rot="-1301236">
            <a:off x="2375999" y="1790278"/>
            <a:ext cx="1314336" cy="30461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Proxima Nova"/>
                <a:ea typeface="Proxima Nova"/>
                <a:cs typeface="Proxima Nova"/>
                <a:sym typeface="Proxima Nova"/>
              </a:rPr>
              <a:t>Pull Variable</a:t>
            </a:r>
            <a:endParaRPr sz="1500">
              <a:latin typeface="Proxima Nova"/>
              <a:ea typeface="Proxima Nova"/>
              <a:cs typeface="Proxima Nova"/>
              <a:sym typeface="Proxima Nova"/>
            </a:endParaRPr>
          </a:p>
        </p:txBody>
      </p:sp>
      <p:sp>
        <p:nvSpPr>
          <p:cNvPr id="145" name="Google Shape;145;p19"/>
          <p:cNvSpPr txBox="1"/>
          <p:nvPr/>
        </p:nvSpPr>
        <p:spPr>
          <a:xfrm rot="1435732">
            <a:off x="5669266" y="1808287"/>
            <a:ext cx="1505170" cy="304726"/>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latin typeface="Proxima Nova"/>
                <a:ea typeface="Proxima Nova"/>
                <a:cs typeface="Proxima Nova"/>
                <a:sym typeface="Proxima Nova"/>
              </a:rPr>
              <a:t>Push </a:t>
            </a:r>
            <a:r>
              <a:rPr lang="en" sz="1500">
                <a:latin typeface="Proxima Nova"/>
                <a:ea typeface="Proxima Nova"/>
                <a:cs typeface="Proxima Nova"/>
                <a:sym typeface="Proxima Nova"/>
              </a:rPr>
              <a:t>Variable</a:t>
            </a:r>
            <a:endParaRPr sz="1500">
              <a:latin typeface="Proxima Nova"/>
              <a:ea typeface="Proxima Nova"/>
              <a:cs typeface="Proxima Nova"/>
              <a:sym typeface="Proxima Nova"/>
            </a:endParaRPr>
          </a:p>
        </p:txBody>
      </p:sp>
      <p:sp>
        <p:nvSpPr>
          <p:cNvPr id="146" name="Google Shape;146;p19"/>
          <p:cNvSpPr txBox="1"/>
          <p:nvPr/>
        </p:nvSpPr>
        <p:spPr>
          <a:xfrm>
            <a:off x="1196950" y="2837225"/>
            <a:ext cx="5946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Xcode</a:t>
            </a:r>
            <a:endParaRPr sz="1100"/>
          </a:p>
        </p:txBody>
      </p:sp>
      <p:sp>
        <p:nvSpPr>
          <p:cNvPr id="147" name="Google Shape;147;p19"/>
          <p:cNvSpPr txBox="1"/>
          <p:nvPr/>
        </p:nvSpPr>
        <p:spPr>
          <a:xfrm>
            <a:off x="7384200" y="2837225"/>
            <a:ext cx="5946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ImageAI</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151" name="Shape 151"/>
        <p:cNvGrpSpPr/>
        <p:nvPr/>
      </p:nvGrpSpPr>
      <p:grpSpPr>
        <a:xfrm>
          <a:off x="0" y="0"/>
          <a:ext cx="0" cy="0"/>
          <a:chOff x="0" y="0"/>
          <a:chExt cx="0" cy="0"/>
        </a:xfrm>
      </p:grpSpPr>
      <p:pic>
        <p:nvPicPr>
          <p:cNvPr id="152" name="Google Shape;152;p20"/>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153" name="Google Shape;153;p20"/>
          <p:cNvSpPr/>
          <p:nvPr/>
        </p:nvSpPr>
        <p:spPr>
          <a:xfrm>
            <a:off x="3364950" y="581625"/>
            <a:ext cx="24141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CODE.JAM{2020}</a:t>
            </a:r>
            <a:endParaRPr b="1" sz="1700">
              <a:solidFill>
                <a:srgbClr val="D9E3ED"/>
              </a:solidFill>
              <a:latin typeface="Proxima Nova"/>
              <a:ea typeface="Proxima Nova"/>
              <a:cs typeface="Proxima Nova"/>
              <a:sym typeface="Proxima Nova"/>
            </a:endParaRPr>
          </a:p>
        </p:txBody>
      </p:sp>
      <p:sp>
        <p:nvSpPr>
          <p:cNvPr id="154" name="Google Shape;154;p20"/>
          <p:cNvSpPr txBox="1"/>
          <p:nvPr/>
        </p:nvSpPr>
        <p:spPr>
          <a:xfrm>
            <a:off x="461950" y="1411950"/>
            <a:ext cx="8279400" cy="21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latin typeface="Proxima Nova"/>
                <a:ea typeface="Proxima Nova"/>
                <a:cs typeface="Proxima Nova"/>
                <a:sym typeface="Proxima Nova"/>
              </a:rPr>
              <a:t>“Digital By Default”. For us, this means being able to rely on digital devices (such as your phone) to do crucial tasks like learning without needing other people. Education has always been essential, it allows for the growth of society and the improvement of future generations. Education is necessary and when it is hindered because of a pandemic, we start to see the ways in which online learning is lacking. We want to improve an aspect of this through hacking.</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350">
                <a:solidFill>
                  <a:schemeClr val="dk1"/>
                </a:solidFill>
                <a:latin typeface="Proxima Nova"/>
                <a:ea typeface="Proxima Nova"/>
                <a:cs typeface="Proxima Nova"/>
                <a:sym typeface="Proxima Nova"/>
              </a:rPr>
              <a:t>Therefore, with an app which allows for checking your chinese character writing through computer vision, gone are the days where you need to pay for a class or a tutor to check your handwriting.</a:t>
            </a:r>
            <a:endParaRPr sz="135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b="1" lang="en" sz="1350">
                <a:solidFill>
                  <a:schemeClr val="dk1"/>
                </a:solidFill>
                <a:latin typeface="Proxima Nova"/>
                <a:ea typeface="Proxima Nova"/>
                <a:cs typeface="Proxima Nova"/>
                <a:sym typeface="Proxima Nova"/>
              </a:rPr>
              <a:t>Everything becomes digital.</a:t>
            </a:r>
            <a:r>
              <a:rPr lang="en" sz="1350">
                <a:solidFill>
                  <a:schemeClr val="dk1"/>
                </a:solidFill>
                <a:latin typeface="Proxima Nova"/>
                <a:ea typeface="Proxima Nova"/>
                <a:cs typeface="Proxima Nova"/>
                <a:sym typeface="Proxima Nova"/>
              </a:rPr>
              <a:t> </a:t>
            </a:r>
            <a:endParaRPr>
              <a:latin typeface="Proxima Nova"/>
              <a:ea typeface="Proxima Nova"/>
              <a:cs typeface="Proxima Nova"/>
              <a:sym typeface="Proxima Nova"/>
            </a:endParaRPr>
          </a:p>
        </p:txBody>
      </p:sp>
      <p:pic>
        <p:nvPicPr>
          <p:cNvPr id="155" name="Google Shape;155;p20"/>
          <p:cNvPicPr preferRelativeResize="0"/>
          <p:nvPr/>
        </p:nvPicPr>
        <p:blipFill>
          <a:blip r:embed="rId4">
            <a:alphaModFix/>
          </a:blip>
          <a:stretch>
            <a:fillRect/>
          </a:stretch>
        </p:blipFill>
        <p:spPr>
          <a:xfrm>
            <a:off x="6969650" y="3160975"/>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3ED"/>
        </a:solidFill>
      </p:bgPr>
    </p:bg>
    <p:spTree>
      <p:nvGrpSpPr>
        <p:cNvPr id="159" name="Shape 159"/>
        <p:cNvGrpSpPr/>
        <p:nvPr/>
      </p:nvGrpSpPr>
      <p:grpSpPr>
        <a:xfrm>
          <a:off x="0" y="0"/>
          <a:ext cx="0" cy="0"/>
          <a:chOff x="0" y="0"/>
          <a:chExt cx="0" cy="0"/>
        </a:xfrm>
      </p:grpSpPr>
      <p:pic>
        <p:nvPicPr>
          <p:cNvPr id="160" name="Google Shape;160;p21"/>
          <p:cNvPicPr preferRelativeResize="0"/>
          <p:nvPr/>
        </p:nvPicPr>
        <p:blipFill>
          <a:blip r:embed="rId3">
            <a:alphaModFix/>
          </a:blip>
          <a:stretch>
            <a:fillRect/>
          </a:stretch>
        </p:blipFill>
        <p:spPr>
          <a:xfrm>
            <a:off x="3914775" y="99100"/>
            <a:ext cx="1314450" cy="304800"/>
          </a:xfrm>
          <a:prstGeom prst="rect">
            <a:avLst/>
          </a:prstGeom>
          <a:noFill/>
          <a:ln>
            <a:noFill/>
          </a:ln>
        </p:spPr>
      </p:pic>
      <p:sp>
        <p:nvSpPr>
          <p:cNvPr id="161" name="Google Shape;161;p21"/>
          <p:cNvSpPr/>
          <p:nvPr/>
        </p:nvSpPr>
        <p:spPr>
          <a:xfrm>
            <a:off x="3574650" y="581625"/>
            <a:ext cx="1994700" cy="506400"/>
          </a:xfrm>
          <a:prstGeom prst="roundRect">
            <a:avLst>
              <a:gd fmla="val 16667" name="adj"/>
            </a:avLst>
          </a:prstGeom>
          <a:solidFill>
            <a:srgbClr val="C2474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D9E3ED"/>
                </a:solidFill>
                <a:latin typeface="Proxima Nova"/>
                <a:ea typeface="Proxima Nova"/>
                <a:cs typeface="Proxima Nova"/>
                <a:sym typeface="Proxima Nova"/>
              </a:rPr>
              <a:t>PROMO VIDEO</a:t>
            </a:r>
            <a:endParaRPr b="1" sz="1700">
              <a:solidFill>
                <a:srgbClr val="D9E3ED"/>
              </a:solidFill>
              <a:latin typeface="Proxima Nova"/>
              <a:ea typeface="Proxima Nova"/>
              <a:cs typeface="Proxima Nova"/>
              <a:sym typeface="Proxima Nova"/>
            </a:endParaRPr>
          </a:p>
        </p:txBody>
      </p:sp>
      <p:pic>
        <p:nvPicPr>
          <p:cNvPr id="162" name="Google Shape;162;p21" title="MashiMashi_Promo.mp4">
            <a:hlinkClick r:id="rId4"/>
          </p:cNvPr>
          <p:cNvPicPr preferRelativeResize="0"/>
          <p:nvPr/>
        </p:nvPicPr>
        <p:blipFill>
          <a:blip r:embed="rId5">
            <a:alphaModFix/>
          </a:blip>
          <a:stretch>
            <a:fillRect/>
          </a:stretch>
        </p:blipFill>
        <p:spPr>
          <a:xfrm>
            <a:off x="1238063" y="1173200"/>
            <a:ext cx="6667867" cy="375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