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95" r:id="rId3"/>
    <p:sldId id="289" r:id="rId4"/>
    <p:sldId id="257" r:id="rId5"/>
    <p:sldId id="261" r:id="rId6"/>
    <p:sldId id="284" r:id="rId7"/>
    <p:sldId id="290" r:id="rId8"/>
    <p:sldId id="293" r:id="rId9"/>
    <p:sldId id="287" r:id="rId10"/>
    <p:sldId id="285" r:id="rId11"/>
    <p:sldId id="291" r:id="rId12"/>
    <p:sldId id="292" r:id="rId13"/>
    <p:sldId id="296" r:id="rId14"/>
    <p:sldId id="270" r:id="rId15"/>
  </p:sldIdLst>
  <p:sldSz cx="9144000" cy="5143500" type="screen16x9"/>
  <p:notesSz cx="7315200" cy="9601200"/>
  <p:embeddedFontLs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66EBB7-D1C9-4473-83D1-039416C0B333}">
  <a:tblStyle styleId="{8C66EBB7-D1C9-4473-83D1-039416C0B3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8184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96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50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608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979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966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83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60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713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46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287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13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445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5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74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492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18977" y="1154919"/>
            <a:ext cx="8388686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err="1" smtClean="0"/>
              <a:t>Reddit</a:t>
            </a:r>
            <a:r>
              <a:rPr lang="en-US" sz="4400" dirty="0" smtClean="0"/>
              <a:t> </a:t>
            </a:r>
            <a:r>
              <a:rPr lang="en-US" sz="4400" dirty="0"/>
              <a:t>Thread </a:t>
            </a:r>
            <a:r>
              <a:rPr lang="en-US" sz="4400" dirty="0" smtClean="0"/>
              <a:t>Classification: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i="1" dirty="0" smtClean="0">
                <a:solidFill>
                  <a:schemeClr val="bg1"/>
                </a:solidFill>
              </a:rPr>
              <a:t>r/Relationships and r/</a:t>
            </a:r>
            <a:r>
              <a:rPr lang="en-US" sz="2400" i="1" dirty="0" err="1" smtClean="0">
                <a:solidFill>
                  <a:schemeClr val="bg1"/>
                </a:solidFill>
              </a:rPr>
              <a:t>BreakUps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0252" y="4272547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</a:t>
            </a:r>
            <a:r>
              <a:rPr lang="en-US" dirty="0" smtClean="0"/>
              <a:t>: Mia Martin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 </a:t>
            </a:r>
            <a:r>
              <a:rPr lang="en" dirty="0" smtClean="0"/>
              <a:t>Evaluate the Model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535898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 smtClean="0"/>
              <a:t>Vectorizer</a:t>
            </a:r>
          </a:p>
          <a:p>
            <a:pPr lvl="1">
              <a:spcBef>
                <a:spcPts val="0"/>
              </a:spcBef>
              <a:buChar char="▰"/>
            </a:pPr>
            <a:r>
              <a:rPr lang="en" dirty="0" smtClean="0"/>
              <a:t>Hashingvectorizer – </a:t>
            </a:r>
            <a:r>
              <a:rPr lang="en" dirty="0" smtClean="0">
                <a:solidFill>
                  <a:srgbClr val="FF9900"/>
                </a:solidFill>
              </a:rPr>
              <a:t>52% on test</a:t>
            </a:r>
            <a:endParaRPr lang="en" dirty="0" smtClean="0"/>
          </a:p>
          <a:p>
            <a:pPr lvl="1">
              <a:spcBef>
                <a:spcPts val="0"/>
              </a:spcBef>
              <a:buChar char="▰"/>
            </a:pPr>
            <a:r>
              <a:rPr lang="en" dirty="0"/>
              <a:t>Countvectorizer – </a:t>
            </a:r>
            <a:r>
              <a:rPr lang="en" dirty="0" smtClean="0">
                <a:solidFill>
                  <a:srgbClr val="FF9900"/>
                </a:solidFill>
              </a:rPr>
              <a:t>See below</a:t>
            </a:r>
            <a:endParaRPr lang="en" dirty="0"/>
          </a:p>
          <a:p>
            <a:pPr lvl="1">
              <a:spcBef>
                <a:spcPts val="0"/>
              </a:spcBef>
              <a:buChar char="▰"/>
            </a:pPr>
            <a:endParaRPr lang="en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 smtClean="0"/>
              <a:t>Model</a:t>
            </a:r>
          </a:p>
          <a:p>
            <a:pPr lvl="1">
              <a:spcBef>
                <a:spcPts val="0"/>
              </a:spcBef>
              <a:buFont typeface="Roboto Condensed Light"/>
              <a:buChar char="▰"/>
            </a:pPr>
            <a:r>
              <a:rPr lang="en" dirty="0" smtClean="0"/>
              <a:t>Multinomial Na</a:t>
            </a:r>
            <a:r>
              <a:rPr lang="en-US" dirty="0" smtClean="0"/>
              <a:t>ï</a:t>
            </a:r>
            <a:r>
              <a:rPr lang="en" dirty="0" smtClean="0"/>
              <a:t>ve Bayes </a:t>
            </a:r>
            <a:r>
              <a:rPr lang="en" dirty="0"/>
              <a:t>– </a:t>
            </a:r>
            <a:r>
              <a:rPr lang="en" dirty="0" smtClean="0">
                <a:solidFill>
                  <a:srgbClr val="FF9900"/>
                </a:solidFill>
              </a:rPr>
              <a:t>86% </a:t>
            </a:r>
            <a:r>
              <a:rPr lang="en" dirty="0">
                <a:solidFill>
                  <a:srgbClr val="FF9900"/>
                </a:solidFill>
              </a:rPr>
              <a:t>on </a:t>
            </a:r>
            <a:r>
              <a:rPr lang="en" dirty="0" smtClean="0">
                <a:solidFill>
                  <a:srgbClr val="FF9900"/>
                </a:solidFill>
              </a:rPr>
              <a:t>test</a:t>
            </a:r>
          </a:p>
          <a:p>
            <a:pPr lvl="1">
              <a:spcBef>
                <a:spcPts val="0"/>
              </a:spcBef>
              <a:buFont typeface="Roboto Condensed Light"/>
              <a:buChar char="▰"/>
            </a:pPr>
            <a:r>
              <a:rPr lang="en" dirty="0" smtClean="0"/>
              <a:t>Bernouli Na</a:t>
            </a:r>
            <a:r>
              <a:rPr lang="en-US" dirty="0"/>
              <a:t>ï</a:t>
            </a:r>
            <a:r>
              <a:rPr lang="en" dirty="0"/>
              <a:t>ve Bayes – </a:t>
            </a:r>
            <a:r>
              <a:rPr lang="en" dirty="0" smtClean="0">
                <a:solidFill>
                  <a:srgbClr val="FF9900"/>
                </a:solidFill>
              </a:rPr>
              <a:t>91% </a:t>
            </a:r>
            <a:r>
              <a:rPr lang="en" dirty="0">
                <a:solidFill>
                  <a:srgbClr val="FF9900"/>
                </a:solidFill>
              </a:rPr>
              <a:t>on </a:t>
            </a:r>
            <a:r>
              <a:rPr lang="en" dirty="0" smtClean="0">
                <a:solidFill>
                  <a:srgbClr val="FF9900"/>
                </a:solidFill>
              </a:rPr>
              <a:t>test??</a:t>
            </a:r>
            <a:endParaRPr lang="en" dirty="0"/>
          </a:p>
          <a:p>
            <a:pPr lvl="1">
              <a:spcBef>
                <a:spcPts val="0"/>
              </a:spcBef>
              <a:buFont typeface="Roboto Condensed Light"/>
              <a:buChar char="▰"/>
            </a:pPr>
            <a:r>
              <a:rPr lang="en" dirty="0" smtClean="0"/>
              <a:t>Logistic Regression </a:t>
            </a:r>
            <a:r>
              <a:rPr lang="en" dirty="0"/>
              <a:t>– </a:t>
            </a:r>
            <a:r>
              <a:rPr lang="en" dirty="0" smtClean="0">
                <a:solidFill>
                  <a:srgbClr val="FF9900"/>
                </a:solidFill>
              </a:rPr>
              <a:t>94% </a:t>
            </a:r>
            <a:r>
              <a:rPr lang="en" dirty="0">
                <a:solidFill>
                  <a:srgbClr val="FF9900"/>
                </a:solidFill>
              </a:rPr>
              <a:t>on </a:t>
            </a:r>
            <a:r>
              <a:rPr lang="en" dirty="0" smtClean="0">
                <a:solidFill>
                  <a:srgbClr val="FF9900"/>
                </a:solidFill>
              </a:rPr>
              <a:t>test!!</a:t>
            </a:r>
            <a:endParaRPr lang="en" dirty="0" smtClean="0"/>
          </a:p>
          <a:p>
            <a:pPr lvl="1">
              <a:spcBef>
                <a:spcPts val="0"/>
              </a:spcBef>
              <a:buChar char="▰"/>
            </a:pPr>
            <a:endParaRPr dirty="0"/>
          </a:p>
        </p:txBody>
      </p:sp>
      <p:grpSp>
        <p:nvGrpSpPr>
          <p:cNvPr id="19" name="Google Shape;735;p37"/>
          <p:cNvGrpSpPr/>
          <p:nvPr/>
        </p:nvGrpSpPr>
        <p:grpSpPr>
          <a:xfrm>
            <a:off x="350408" y="654825"/>
            <a:ext cx="333035" cy="241699"/>
            <a:chOff x="3932350" y="3714775"/>
            <a:chExt cx="439650" cy="319075"/>
          </a:xfrm>
        </p:grpSpPr>
        <p:sp>
          <p:nvSpPr>
            <p:cNvPr id="20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170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r>
              <a:rPr lang="en" dirty="0" smtClean="0"/>
              <a:t>. </a:t>
            </a:r>
            <a:r>
              <a:rPr lang="en" dirty="0" smtClean="0"/>
              <a:t>Answer the Problem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9" name="Google Shape;631;p37"/>
          <p:cNvGrpSpPr/>
          <p:nvPr/>
        </p:nvGrpSpPr>
        <p:grpSpPr>
          <a:xfrm>
            <a:off x="320426" y="605928"/>
            <a:ext cx="323793" cy="339493"/>
            <a:chOff x="5961125" y="1623900"/>
            <a:chExt cx="427450" cy="448175"/>
          </a:xfrm>
        </p:grpSpPr>
        <p:sp>
          <p:nvSpPr>
            <p:cNvPr id="10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05961"/>
            <a:ext cx="7554357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sz="3600" dirty="0"/>
              <a:t>Title can be used to predict classification of </a:t>
            </a:r>
            <a:r>
              <a:rPr lang="en-US" sz="3600" dirty="0" err="1"/>
              <a:t>subreddit</a:t>
            </a:r>
            <a:r>
              <a:rPr lang="en-US" sz="3600" dirty="0"/>
              <a:t> thread between r/Relationships and r/</a:t>
            </a:r>
            <a:r>
              <a:rPr lang="en-US" sz="3600" dirty="0" err="1"/>
              <a:t>BreakUps</a:t>
            </a:r>
            <a:r>
              <a:rPr lang="en-US" sz="3600" dirty="0"/>
              <a:t> with </a:t>
            </a:r>
            <a:r>
              <a:rPr lang="en-US" sz="3600" dirty="0" smtClean="0"/>
              <a:t>94% accuracy.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66515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r>
              <a:rPr lang="en" dirty="0" smtClean="0"/>
              <a:t>. </a:t>
            </a:r>
            <a:r>
              <a:rPr lang="en" dirty="0" smtClean="0"/>
              <a:t>Answer the Problem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9" name="Google Shape;631;p37"/>
          <p:cNvGrpSpPr/>
          <p:nvPr/>
        </p:nvGrpSpPr>
        <p:grpSpPr>
          <a:xfrm>
            <a:off x="320426" y="605928"/>
            <a:ext cx="323793" cy="339493"/>
            <a:chOff x="5961125" y="1623900"/>
            <a:chExt cx="427450" cy="448175"/>
          </a:xfrm>
        </p:grpSpPr>
        <p:sp>
          <p:nvSpPr>
            <p:cNvPr id="10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21097" y="1605413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r</a:t>
            </a:r>
            <a:r>
              <a:rPr lang="en" dirty="0" smtClean="0"/>
              <a:t>/BreakUps </a:t>
            </a:r>
            <a:r>
              <a:rPr lang="en" dirty="0"/>
              <a:t>Titles</a:t>
            </a:r>
          </a:p>
          <a:p>
            <a:pPr lvl="1">
              <a:spcBef>
                <a:spcPts val="0"/>
              </a:spcBef>
              <a:buChar char="▰"/>
            </a:pPr>
            <a:r>
              <a:rPr lang="en" dirty="0" smtClean="0"/>
              <a:t>Storytelling</a:t>
            </a:r>
          </a:p>
          <a:p>
            <a:pPr lvl="1">
              <a:spcBef>
                <a:spcPts val="0"/>
              </a:spcBef>
              <a:buChar char="▰"/>
            </a:pPr>
            <a:r>
              <a:rPr lang="en" dirty="0" smtClean="0"/>
              <a:t>More “want” and “feel” language</a:t>
            </a:r>
            <a:endParaRPr lang="en" dirty="0"/>
          </a:p>
          <a:p>
            <a:pPr lvl="1">
              <a:spcBef>
                <a:spcPts val="0"/>
              </a:spcBef>
              <a:buChar char="▰"/>
            </a:pPr>
            <a:endParaRPr lang="en" dirty="0"/>
          </a:p>
          <a:p>
            <a:pPr lvl="0">
              <a:spcBef>
                <a:spcPts val="0"/>
              </a:spcBef>
            </a:pPr>
            <a:r>
              <a:rPr lang="en-US" dirty="0" smtClean="0"/>
              <a:t>r</a:t>
            </a:r>
            <a:r>
              <a:rPr lang="en" dirty="0" smtClean="0"/>
              <a:t>/Relationships Titles</a:t>
            </a:r>
          </a:p>
          <a:p>
            <a:pPr lvl="1">
              <a:spcBef>
                <a:spcPts val="0"/>
              </a:spcBef>
              <a:buChar char="▰"/>
            </a:pPr>
            <a:r>
              <a:rPr lang="en" dirty="0" smtClean="0"/>
              <a:t>Straight to the point</a:t>
            </a:r>
          </a:p>
          <a:p>
            <a:pPr lvl="1">
              <a:spcBef>
                <a:spcPts val="0"/>
              </a:spcBef>
              <a:buChar char="▰"/>
            </a:pPr>
            <a:r>
              <a:rPr lang="en" dirty="0" smtClean="0"/>
              <a:t>More “gf” and “bf” language</a:t>
            </a:r>
          </a:p>
          <a:p>
            <a:pPr lvl="1">
              <a:spcBef>
                <a:spcPts val="0"/>
              </a:spcBef>
              <a:buChar char="▰"/>
            </a:pPr>
            <a:r>
              <a:rPr lang="en" dirty="0" smtClean="0"/>
              <a:t>Age + Gender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0500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i="0" dirty="0"/>
              <a:t>How do I (28f) break up with someone when I’m their (31m) everything</a:t>
            </a:r>
            <a:r>
              <a:rPr lang="en-US" sz="2000" i="0" dirty="0" smtClean="0"/>
              <a:t>?</a:t>
            </a:r>
          </a:p>
          <a:p>
            <a:pPr marL="0" lvl="0" indent="0">
              <a:buNone/>
            </a:pPr>
            <a:endParaRPr lang="en-US" sz="2000" i="0" dirty="0"/>
          </a:p>
          <a:p>
            <a:pPr marL="0" indent="0">
              <a:buNone/>
            </a:pPr>
            <a:endParaRPr lang="en-US" sz="2000" i="0" dirty="0" smtClean="0"/>
          </a:p>
          <a:p>
            <a:pPr marL="0" indent="0">
              <a:buNone/>
            </a:pPr>
            <a:r>
              <a:rPr lang="en-US" sz="2000" i="0" dirty="0" smtClean="0"/>
              <a:t>I </a:t>
            </a:r>
            <a:r>
              <a:rPr lang="en-US" sz="2000" i="0" dirty="0"/>
              <a:t>used to hope that you’d bring me flowers. Now I plant my own.</a:t>
            </a:r>
            <a:endParaRPr lang="en-US" sz="2000" i="0" dirty="0" smtClean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45934" y="1624805"/>
            <a:ext cx="523879" cy="471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51850" y="3119391"/>
            <a:ext cx="523879" cy="471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1" y="2737058"/>
            <a:ext cx="523879" cy="4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3F5378"/>
                </a:solidFill>
              </a:rPr>
              <a:t>Questions?</a:t>
            </a:r>
            <a:endParaRPr sz="7200" dirty="0">
              <a:solidFill>
                <a:srgbClr val="3F5378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i="0" dirty="0"/>
              <a:t>How do I (28f) break up with someone when I’m their (31m) everything</a:t>
            </a:r>
            <a:r>
              <a:rPr lang="en-US" sz="2000" i="0" dirty="0" smtClean="0"/>
              <a:t>?</a:t>
            </a:r>
          </a:p>
          <a:p>
            <a:pPr marL="0" lvl="0" indent="0">
              <a:buNone/>
            </a:pPr>
            <a:endParaRPr lang="en-US" sz="2000" i="0" dirty="0"/>
          </a:p>
          <a:p>
            <a:pPr marL="0" indent="0">
              <a:buNone/>
            </a:pPr>
            <a:endParaRPr lang="en-US" sz="2000" i="0" dirty="0" smtClean="0"/>
          </a:p>
          <a:p>
            <a:pPr marL="0" indent="0">
              <a:buNone/>
            </a:pPr>
            <a:r>
              <a:rPr lang="en-US" sz="2000" i="0" dirty="0" smtClean="0"/>
              <a:t>I </a:t>
            </a:r>
            <a:r>
              <a:rPr lang="en-US" sz="2000" i="0" dirty="0"/>
              <a:t>used to hope that you’d bring me flowers. Now I plant my own.</a:t>
            </a:r>
            <a:endParaRPr lang="en-US" sz="2000" i="0" dirty="0" smtClean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45934" y="1624805"/>
            <a:ext cx="523879" cy="471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51850" y="3119391"/>
            <a:ext cx="523879" cy="471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1" y="2737058"/>
            <a:ext cx="523879" cy="4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Agenda: Data Science Process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728717" y="16488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smtClean="0"/>
              <a:t>Define the problem</a:t>
            </a: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smtClean="0"/>
              <a:t>Gather the data</a:t>
            </a: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smtClean="0"/>
              <a:t>Explore the data</a:t>
            </a: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smtClean="0"/>
              <a:t>Model with data</a:t>
            </a: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smtClean="0"/>
              <a:t>Evaluate the model</a:t>
            </a: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smtClean="0"/>
              <a:t>Answer the problem</a:t>
            </a: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636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Define the Problem</a:t>
            </a:r>
            <a:endParaRPr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6538357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sz="3200" dirty="0"/>
              <a:t>Can </a:t>
            </a:r>
            <a:r>
              <a:rPr lang="en-US" sz="3200" dirty="0" err="1"/>
              <a:t>reddit</a:t>
            </a:r>
            <a:r>
              <a:rPr lang="en-US" sz="3200" dirty="0"/>
              <a:t> posts from r/Relationship and r/</a:t>
            </a:r>
            <a:r>
              <a:rPr lang="en-US" sz="3200" dirty="0" err="1"/>
              <a:t>BreakUps</a:t>
            </a:r>
            <a:r>
              <a:rPr lang="en-US" sz="3200" dirty="0"/>
              <a:t> </a:t>
            </a:r>
            <a:r>
              <a:rPr lang="en-US" sz="3200" dirty="0" err="1"/>
              <a:t>subreddit</a:t>
            </a:r>
            <a:r>
              <a:rPr lang="en-US" sz="3200" dirty="0"/>
              <a:t> threads be classified into their respective thread based on their title?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Gather the Data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 smtClean="0"/>
              <a:t>Subreddit </a:t>
            </a:r>
            <a:r>
              <a:rPr lang="en" dirty="0" smtClean="0"/>
              <a:t>choices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 smtClean="0"/>
              <a:t>Number of posts scraped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" name="Google Shape;606;p37"/>
          <p:cNvGrpSpPr/>
          <p:nvPr/>
        </p:nvGrpSpPr>
        <p:grpSpPr>
          <a:xfrm>
            <a:off x="368880" y="610549"/>
            <a:ext cx="330270" cy="330251"/>
            <a:chOff x="1923675" y="1633650"/>
            <a:chExt cx="436000" cy="435975"/>
          </a:xfrm>
        </p:grpSpPr>
        <p:sp>
          <p:nvSpPr>
            <p:cNvPr id="11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Explore the Data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" name="Google Shape;823;p37"/>
          <p:cNvGrpSpPr/>
          <p:nvPr/>
        </p:nvGrpSpPr>
        <p:grpSpPr>
          <a:xfrm>
            <a:off x="394860" y="619772"/>
            <a:ext cx="349624" cy="311806"/>
            <a:chOff x="3927500" y="301425"/>
            <a:chExt cx="461550" cy="411625"/>
          </a:xfrm>
        </p:grpSpPr>
        <p:sp>
          <p:nvSpPr>
            <p:cNvPr id="12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3" y="1700450"/>
            <a:ext cx="9010341" cy="2800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6422" y="4441593"/>
            <a:ext cx="1807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Word frequency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-58821" y="1704142"/>
            <a:ext cx="1955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Word in title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994568" y="1331495"/>
            <a:ext cx="499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r/</a:t>
            </a:r>
            <a:r>
              <a:rPr lang="en-US" b="1" dirty="0" err="1" smtClean="0"/>
              <a:t>BreakUps</a:t>
            </a:r>
            <a:r>
              <a:rPr lang="en-US" b="1" dirty="0" smtClean="0"/>
              <a:t> </a:t>
            </a:r>
            <a:r>
              <a:rPr lang="en-US" b="1" dirty="0"/>
              <a:t>Frequency Distribution of Top </a:t>
            </a:r>
            <a:r>
              <a:rPr lang="en-US" b="1" dirty="0" smtClean="0"/>
              <a:t>20 </a:t>
            </a:r>
            <a:r>
              <a:rPr lang="en-US" b="1" dirty="0"/>
              <a:t>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9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Explore the Data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1" name="Google Shape;823;p37"/>
          <p:cNvGrpSpPr/>
          <p:nvPr/>
        </p:nvGrpSpPr>
        <p:grpSpPr>
          <a:xfrm>
            <a:off x="394860" y="619772"/>
            <a:ext cx="349624" cy="311806"/>
            <a:chOff x="3927500" y="301425"/>
            <a:chExt cx="461550" cy="411625"/>
          </a:xfrm>
        </p:grpSpPr>
        <p:sp>
          <p:nvSpPr>
            <p:cNvPr id="12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625432" y="4486523"/>
            <a:ext cx="180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 frequency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1212" y="1477002"/>
            <a:ext cx="1955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Word in title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914358" y="1353275"/>
            <a:ext cx="499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r/Relationships </a:t>
            </a:r>
            <a:r>
              <a:rPr lang="en-US" b="1" dirty="0"/>
              <a:t>Frequency Distribution of Top </a:t>
            </a:r>
            <a:r>
              <a:rPr lang="en-US" b="1" dirty="0" smtClean="0"/>
              <a:t>20 </a:t>
            </a:r>
            <a:r>
              <a:rPr lang="en-US" b="1" dirty="0"/>
              <a:t>Tokens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380" r="13024"/>
          <a:stretch/>
        </p:blipFill>
        <p:spPr>
          <a:xfrm>
            <a:off x="86777" y="1727226"/>
            <a:ext cx="7149431" cy="321947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954295" y="4635792"/>
            <a:ext cx="1807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Word frequency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1949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 smtClean="0"/>
              <a:t>They always come back</a:t>
            </a:r>
            <a:endParaRPr sz="6000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171029" y="2234404"/>
            <a:ext cx="523879" cy="4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8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 Model with Data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9" name="Google Shape;744;p37"/>
          <p:cNvGrpSpPr/>
          <p:nvPr/>
        </p:nvGrpSpPr>
        <p:grpSpPr>
          <a:xfrm>
            <a:off x="396863" y="634297"/>
            <a:ext cx="318264" cy="282756"/>
            <a:chOff x="5292575" y="3681900"/>
            <a:chExt cx="420150" cy="373275"/>
          </a:xfrm>
        </p:grpSpPr>
        <p:sp>
          <p:nvSpPr>
            <p:cNvPr id="10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 smtClean="0"/>
              <a:t>Vectorizer</a:t>
            </a:r>
          </a:p>
          <a:p>
            <a:pPr lvl="1">
              <a:spcBef>
                <a:spcPts val="0"/>
              </a:spcBef>
              <a:buChar char="▰"/>
            </a:pPr>
            <a:r>
              <a:rPr lang="en" dirty="0" smtClean="0"/>
              <a:t>Hashingvectorizer</a:t>
            </a:r>
          </a:p>
          <a:p>
            <a:pPr lvl="1">
              <a:spcBef>
                <a:spcPts val="0"/>
              </a:spcBef>
              <a:buChar char="▰"/>
            </a:pPr>
            <a:r>
              <a:rPr lang="en" dirty="0" smtClean="0"/>
              <a:t>Countvectorizer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 smtClean="0"/>
              <a:t>Model</a:t>
            </a:r>
          </a:p>
          <a:p>
            <a:pPr lvl="1">
              <a:spcBef>
                <a:spcPts val="0"/>
              </a:spcBef>
              <a:buChar char="▰"/>
            </a:pPr>
            <a:r>
              <a:rPr lang="en" dirty="0" smtClean="0"/>
              <a:t>Multinomial Na</a:t>
            </a:r>
            <a:r>
              <a:rPr lang="en-US" dirty="0" smtClean="0"/>
              <a:t>ï</a:t>
            </a:r>
            <a:r>
              <a:rPr lang="en" dirty="0" smtClean="0"/>
              <a:t>ve Bayes</a:t>
            </a:r>
          </a:p>
          <a:p>
            <a:pPr lvl="1">
              <a:spcBef>
                <a:spcPts val="0"/>
              </a:spcBef>
              <a:buFont typeface="Roboto Condensed Light"/>
              <a:buChar char="▰"/>
            </a:pPr>
            <a:r>
              <a:rPr lang="en" dirty="0" smtClean="0"/>
              <a:t>Bernouli Na</a:t>
            </a:r>
            <a:r>
              <a:rPr lang="en-US" dirty="0"/>
              <a:t>ï</a:t>
            </a:r>
            <a:r>
              <a:rPr lang="en" dirty="0"/>
              <a:t>ve </a:t>
            </a:r>
            <a:r>
              <a:rPr lang="en" dirty="0" smtClean="0"/>
              <a:t>Bayes</a:t>
            </a:r>
          </a:p>
          <a:p>
            <a:pPr lvl="1">
              <a:spcBef>
                <a:spcPts val="0"/>
              </a:spcBef>
              <a:buChar char="▰"/>
            </a:pPr>
            <a:r>
              <a:rPr lang="en" dirty="0" smtClean="0"/>
              <a:t>Logistic Regression</a:t>
            </a:r>
          </a:p>
          <a:p>
            <a:pPr lvl="1">
              <a:spcBef>
                <a:spcPts val="0"/>
              </a:spcBef>
              <a:buChar char="▰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48157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321</Words>
  <Application>Microsoft Office PowerPoint</Application>
  <PresentationFormat>On-screen Show (16:9)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Arvo</vt:lpstr>
      <vt:lpstr>Roboto Condensed Light</vt:lpstr>
      <vt:lpstr>Roboto Condensed</vt:lpstr>
      <vt:lpstr>Salerio template</vt:lpstr>
      <vt:lpstr>Reddit Thread Classification: r/Relationships and r/BreakUps</vt:lpstr>
      <vt:lpstr>PowerPoint Presentation</vt:lpstr>
      <vt:lpstr>Agenda: Data Science Process</vt:lpstr>
      <vt:lpstr>1. Define the Problem</vt:lpstr>
      <vt:lpstr>2. Gather the Data</vt:lpstr>
      <vt:lpstr>3. Explore the Data</vt:lpstr>
      <vt:lpstr>3. Explore the Data</vt:lpstr>
      <vt:lpstr>PowerPoint Presentation</vt:lpstr>
      <vt:lpstr>4. Model with Data</vt:lpstr>
      <vt:lpstr>5. Evaluate the Model</vt:lpstr>
      <vt:lpstr>6. Answer the Problem</vt:lpstr>
      <vt:lpstr>6. Answer the Problem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Mia Martin</dc:creator>
  <cp:lastModifiedBy>Mia Martin</cp:lastModifiedBy>
  <cp:revision>24</cp:revision>
  <cp:lastPrinted>2019-04-08T17:49:54Z</cp:lastPrinted>
  <dcterms:modified xsi:type="dcterms:W3CDTF">2019-04-08T20:58:15Z</dcterms:modified>
</cp:coreProperties>
</file>