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68" r:id="rId5"/>
    <p:sldId id="262" r:id="rId6"/>
    <p:sldId id="263" r:id="rId7"/>
    <p:sldId id="275" r:id="rId8"/>
    <p:sldId id="267" r:id="rId9"/>
    <p:sldId id="264" r:id="rId10"/>
    <p:sldId id="266" r:id="rId11"/>
    <p:sldId id="265" r:id="rId12"/>
    <p:sldId id="273" r:id="rId13"/>
    <p:sldId id="269" r:id="rId14"/>
    <p:sldId id="281" r:id="rId15"/>
    <p:sldId id="271" r:id="rId16"/>
    <p:sldId id="274" r:id="rId17"/>
    <p:sldId id="272" r:id="rId18"/>
    <p:sldId id="277" r:id="rId19"/>
    <p:sldId id="278" r:id="rId20"/>
    <p:sldId id="279" r:id="rId21"/>
    <p:sldId id="280" r:id="rId22"/>
    <p:sldId id="270" r:id="rId23"/>
    <p:sldId id="259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50C2-72A2-40DC-8B4B-FF214A6B6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33B19-BA42-42F6-9F3F-867271A0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9FA8-70BE-4A14-86C1-4B7D7DF5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0190-AA8C-4DBC-A8BE-4ABBCC9782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49F1-B507-4293-8424-381EA32D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D9AF6-0B9B-4862-B43D-D02286CD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ED97-4E50-4EAD-A802-46393C72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3EA6-C5D5-4B2D-9516-39A41E54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B3337-A86A-4790-843C-CD793CFBC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844B2-4C9B-4CC4-B856-1DFE444F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0190-AA8C-4DBC-A8BE-4ABBCC9782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580FA-27B0-4734-9C94-EB2C575B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0572-7CE0-4C98-9D2F-02257C2F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ED97-4E50-4EAD-A802-46393C72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5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2A21E-0317-4F1A-9832-189F69525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AF69F-B4F0-4A1E-96C1-F70583068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742B-BCE0-4E63-BD20-3C10889F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0190-AA8C-4DBC-A8BE-4ABBCC9782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D4FA-4FF3-42E9-9377-0F651E38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73D1-2B96-4906-820D-34471BDC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ED97-4E50-4EAD-A802-46393C72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A7F5-63CE-4D52-91F4-B4F412B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255D-5F9A-4AB0-9717-ADEA062C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E8152-C82A-4B5A-A1C8-36AED96B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0190-AA8C-4DBC-A8BE-4ABBCC9782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0754-AF80-4EFB-B377-87AF749C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81BF4-888E-4DDF-BFCB-C0A5E41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ED97-4E50-4EAD-A802-46393C72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8C1B-052D-4934-8F5D-392162A0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469C2-F755-4A59-B5D0-9137B257D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1437-5685-4D5C-ADC0-1117351A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0190-AA8C-4DBC-A8BE-4ABBCC9782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A575-5F3D-4C2E-A508-E2BEABFD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30B18-D840-4A5E-A459-9DC062FF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ED97-4E50-4EAD-A802-46393C72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7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D9BF-2F7F-48A0-A575-9FEA6A45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94F2-05D2-46BF-B6ED-5E9F0616E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68870-92CA-4E0E-A3D2-F959162C3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04B5E-8A3E-455B-BED2-96F44F75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0190-AA8C-4DBC-A8BE-4ABBCC9782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AD0D9-B3DC-4E42-AC7B-F3065D25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E528-AE33-4868-9462-8EBFBC9D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ED97-4E50-4EAD-A802-46393C72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7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71D7-7FD9-4D9C-BF18-FE3DD9C5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FD835-8035-4E26-97E0-3A1999FE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A48FA-B19E-4BE7-8A20-C07CEDE71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39DAC-E4C7-4A6F-8A82-7156D8E89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48AF3-C18C-4D36-B58A-8774A1BBE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907B2-608B-4965-81C2-43CC82D5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0190-AA8C-4DBC-A8BE-4ABBCC9782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59205-3010-4C07-82A6-95515BB6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23E91-7246-4394-A4FA-49E9D36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ED97-4E50-4EAD-A802-46393C72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79B2-23DD-46F1-9C13-2F8744F1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CA49C-3EE4-4A00-AE32-75D39DF9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0190-AA8C-4DBC-A8BE-4ABBCC9782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91C03-D35B-4904-A8DE-4AA82C0F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D7E76-3129-476E-957D-4CCDA9A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ED97-4E50-4EAD-A802-46393C72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3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0B79E-1EDD-4D7C-AE63-B5209D30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0190-AA8C-4DBC-A8BE-4ABBCC9782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849A3-F3F7-4848-8686-0034D89B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AB2B4-EEF7-42C6-82B5-CA5E1350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ED97-4E50-4EAD-A802-46393C72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0D8B-CA6D-4CCB-B55C-113153AC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A9C4-9D13-49CF-91ED-A92BBA02D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98AEC-AD92-4387-AD69-F4A906280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7A7B1-F050-49D6-AF42-C054EF3A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0190-AA8C-4DBC-A8BE-4ABBCC9782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C755D-F1AA-4EBE-809C-6443F6B4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1BEA-7231-411F-B4FB-8D3D27A5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ED97-4E50-4EAD-A802-46393C72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0D82-49D9-425C-B25A-6506F3C7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2D6A3-1734-42F4-B1D4-3149999E6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44AFF-4EA4-49DE-A640-D7926E26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EA411-CE19-4938-BA43-97184EBB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0190-AA8C-4DBC-A8BE-4ABBCC9782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FA8B6-1692-4C4A-A4E6-97655897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69DCC-1DD9-4A4F-B9E0-8268EED0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ED97-4E50-4EAD-A802-46393C72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9CA76-EA57-4D1A-B7FE-3751EE30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7A158-D933-4543-A437-97086097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84C3-9503-4011-8A00-96E10D23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0190-AA8C-4DBC-A8BE-4ABBCC9782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C02BE-E56C-43A6-9C78-63AFEE7FE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BA20-D925-4EF7-A4EA-B87545C4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ED97-4E50-4EAD-A802-46393C72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9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D1FE-884D-43B4-AA5D-A8867E346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1 bit Transceiver for </a:t>
            </a:r>
            <a:br>
              <a:rPr lang="en-US" b="1" dirty="0"/>
            </a:br>
            <a:r>
              <a:rPr lang="en-US" b="1" dirty="0"/>
              <a:t>Radar chirps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AFBBF-30AD-4A29-9904-0B69A9B24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Medrano</a:t>
            </a:r>
          </a:p>
        </p:txBody>
      </p:sp>
    </p:spTree>
    <p:extLst>
      <p:ext uri="{BB962C8B-B14F-4D97-AF65-F5344CB8AC3E}">
        <p14:creationId xmlns:p14="http://schemas.microsoft.com/office/powerpoint/2010/main" val="384163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5E09-C371-4328-87DB-00DE888A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Building the Data Collection Tool by patching ADRV9009 DAC to ADC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E85C4-B3E9-45B7-928D-2A7D4A2CD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03" y="1781174"/>
            <a:ext cx="5358343" cy="4018757"/>
          </a:xfr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E691FB5-D9AD-4219-BAA4-973A61DE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84" y="1763757"/>
            <a:ext cx="5653616" cy="4036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5381A-C084-440E-804F-1A90BCB17211}"/>
              </a:ext>
            </a:extLst>
          </p:cNvPr>
          <p:cNvSpPr txBox="1"/>
          <p:nvPr/>
        </p:nvSpPr>
        <p:spPr>
          <a:xfrm>
            <a:off x="2362200" y="6219825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ADRV9009 DAC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CE1BB0-85DC-45FC-8A49-0FDB53B1853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76590" y="4638675"/>
            <a:ext cx="1452560" cy="158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7B1069-2552-4F3B-85CF-F11621B9A8D6}"/>
              </a:ext>
            </a:extLst>
          </p:cNvPr>
          <p:cNvSpPr txBox="1"/>
          <p:nvPr/>
        </p:nvSpPr>
        <p:spPr>
          <a:xfrm>
            <a:off x="6096000" y="6219825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ADRV9009 ADC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FA447A-62E3-44A2-B8DD-37ED174E5AEB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5210175" y="4486275"/>
            <a:ext cx="1702748" cy="17335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C5EBEC-FCC0-4E05-81FB-23E9375F5DB6}"/>
              </a:ext>
            </a:extLst>
          </p:cNvPr>
          <p:cNvSpPr txBox="1"/>
          <p:nvPr/>
        </p:nvSpPr>
        <p:spPr>
          <a:xfrm flipH="1">
            <a:off x="7548452" y="5799931"/>
            <a:ext cx="294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at 245.76 MHz</a:t>
            </a:r>
          </a:p>
        </p:txBody>
      </p:sp>
    </p:spTree>
    <p:extLst>
      <p:ext uri="{BB962C8B-B14F-4D97-AF65-F5344CB8AC3E}">
        <p14:creationId xmlns:p14="http://schemas.microsoft.com/office/powerpoint/2010/main" val="128568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BCE0-6A5F-4B61-ACEB-E7699F6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46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Quantization SFDR using the ADRV9009 DAC/ADC – 1 Bit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BBE865-D976-4E65-94FC-4F6B1D42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8" y="1814122"/>
            <a:ext cx="3493522" cy="41671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26154C-6FCA-4CD9-B211-AFDC0CE6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724" y="1872623"/>
            <a:ext cx="4400862" cy="41671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3BDF6C-70D9-4DC5-A8BA-BBFB9FAB6846}"/>
              </a:ext>
            </a:extLst>
          </p:cNvPr>
          <p:cNvSpPr txBox="1"/>
          <p:nvPr/>
        </p:nvSpPr>
        <p:spPr>
          <a:xfrm>
            <a:off x="8716781" y="2461576"/>
            <a:ext cx="1296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SFDR = 6.02*B - 2.32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86DDA4-56CD-404A-B1F7-8D0423EB837A}"/>
              </a:ext>
            </a:extLst>
          </p:cNvPr>
          <p:cNvSpPr/>
          <p:nvPr/>
        </p:nvSpPr>
        <p:spPr>
          <a:xfrm>
            <a:off x="8618321" y="4836104"/>
            <a:ext cx="223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b="0" i="0" dirty="0">
                <a:effectLst/>
                <a:latin typeface="SFMono-Regular"/>
              </a:rPr>
              <a:t>SQNR = 6.02*B + 1.76 + 10*log10(N/2) </a:t>
            </a:r>
            <a:endParaRPr lang="en-US" sz="1000" b="0" i="0" dirty="0">
              <a:effectLst/>
              <a:latin typeface="SFMono-Regular"/>
            </a:endParaRPr>
          </a:p>
          <a:p>
            <a:r>
              <a:rPr lang="pl-PL" sz="1000" b="0" i="0" dirty="0">
                <a:effectLst/>
                <a:latin typeface="SFMono-Regular"/>
              </a:rPr>
              <a:t>+ 20*log10(w_cg/w_ig)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9306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DBB7-6C85-4698-9876-7E3DE23E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Quantization SFDR using the ADRV9009 DAC/ADC – 2 Bit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E8731-4DD7-40E7-B878-0C0CAF67D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182" y="1816100"/>
            <a:ext cx="374388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1DF61-0DD8-417C-8229-9B0DFC82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31" y="1816100"/>
            <a:ext cx="4548187" cy="41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7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B79B-C960-452C-A87D-D0456A91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Quantization SFDR using the ADRV9009 DAC/ADC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C9DB4B-5083-483E-9E05-3D3FBCAA3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69" y="1881188"/>
            <a:ext cx="5679281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6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624E-901F-4166-88CA-0B58AC10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Chirp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ED64B-FE45-49E4-B3A2-C8604CFF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39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F_center</a:t>
            </a:r>
            <a:r>
              <a:rPr lang="en-US" dirty="0"/>
              <a:t> : center frequency of the chirp</a:t>
            </a:r>
          </a:p>
          <a:p>
            <a:r>
              <a:rPr lang="en-US" dirty="0" err="1"/>
              <a:t>B_chirp</a:t>
            </a:r>
            <a:r>
              <a:rPr lang="en-US" dirty="0"/>
              <a:t> : bandwidth of the chirp</a:t>
            </a:r>
          </a:p>
          <a:p>
            <a:r>
              <a:rPr lang="en-US" dirty="0" err="1"/>
              <a:t>T_chirp</a:t>
            </a:r>
            <a:r>
              <a:rPr lang="en-US" dirty="0"/>
              <a:t> : time duration of the chirp</a:t>
            </a:r>
          </a:p>
          <a:p>
            <a:r>
              <a:rPr lang="en-US" dirty="0" err="1"/>
              <a:t>RX_sample_rate</a:t>
            </a:r>
            <a:r>
              <a:rPr lang="en-US" dirty="0"/>
              <a:t>: Sample rate of the ADRV9009 ADC (245.76 MHz)</a:t>
            </a:r>
          </a:p>
          <a:p>
            <a:r>
              <a:rPr lang="en-US" dirty="0"/>
              <a:t>F_LO: the LO frequency of the ADRV9009 </a:t>
            </a:r>
          </a:p>
          <a:p>
            <a:r>
              <a:rPr lang="en-US" dirty="0" err="1"/>
              <a:t>TX_sample_rate</a:t>
            </a:r>
            <a:r>
              <a:rPr lang="en-US" dirty="0"/>
              <a:t>: Sample rate of the Transceiver/ADRV9009 DAC (6.144 GHz /245.76 MHz)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5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24D0-ABF5-4AF0-9DC9-C309D891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Chirp Analysis with ADRV9009 DAC/ADC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607D9-3E28-401C-8E27-05C4F84A3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14" y="1582738"/>
            <a:ext cx="4268723" cy="4910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89B93-FD56-4B90-A7E0-9AE2307F939C}"/>
              </a:ext>
            </a:extLst>
          </p:cNvPr>
          <p:cNvSpPr txBox="1"/>
          <p:nvPr/>
        </p:nvSpPr>
        <p:spPr>
          <a:xfrm>
            <a:off x="684429" y="2001838"/>
            <a:ext cx="50525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Domain:</a:t>
            </a:r>
          </a:p>
          <a:p>
            <a:endParaRPr lang="en-US" dirty="0"/>
          </a:p>
          <a:p>
            <a:r>
              <a:rPr lang="fr-FR" dirty="0"/>
              <a:t>p(t) = </a:t>
            </a:r>
            <a:r>
              <a:rPr lang="fr-FR" dirty="0" err="1"/>
              <a:t>rect</a:t>
            </a:r>
            <a:r>
              <a:rPr lang="fr-FR" dirty="0"/>
              <a:t>(t/Tc)*</a:t>
            </a:r>
            <a:r>
              <a:rPr lang="fr-FR" dirty="0" err="1"/>
              <a:t>exp</a:t>
            </a:r>
            <a:r>
              <a:rPr lang="fr-FR" dirty="0"/>
              <a:t>(j*2*pi*(f0*t + 1/2*</a:t>
            </a:r>
            <a:r>
              <a:rPr lang="fr-FR" dirty="0" err="1"/>
              <a:t>Kc</a:t>
            </a:r>
            <a:r>
              <a:rPr lang="fr-FR" dirty="0"/>
              <a:t>*t^2))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Frequency Domain:</a:t>
            </a:r>
          </a:p>
          <a:p>
            <a:endParaRPr lang="fr-FR" dirty="0"/>
          </a:p>
          <a:p>
            <a:r>
              <a:rPr lang="en-US" dirty="0"/>
              <a:t>P(f) = </a:t>
            </a:r>
            <a:r>
              <a:rPr lang="en-US" dirty="0" err="1"/>
              <a:t>rect</a:t>
            </a:r>
            <a:r>
              <a:rPr lang="en-US" dirty="0"/>
              <a:t>((f-f0)/</a:t>
            </a:r>
            <a:r>
              <a:rPr lang="en-US" dirty="0" err="1"/>
              <a:t>Bc</a:t>
            </a:r>
            <a:r>
              <a:rPr lang="en-US" dirty="0"/>
              <a:t>)*sqrt(j/Kc)*exp(-j*pi*(f-f0)^2/K)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3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65F3-35F8-44CE-81FF-0A379E46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Chirp Extraction ‘Triggering’ using Pulse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E994-1087-46C6-8632-AB237F329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1" y="1825625"/>
            <a:ext cx="6753069" cy="4351338"/>
          </a:xfrm>
        </p:spPr>
        <p:txBody>
          <a:bodyPr/>
          <a:lstStyle/>
          <a:p>
            <a:r>
              <a:rPr lang="en-US" dirty="0"/>
              <a:t>Pulse Compression:</a:t>
            </a:r>
          </a:p>
          <a:p>
            <a:pPr marL="0" indent="0">
              <a:buNone/>
            </a:pPr>
            <a:r>
              <a:rPr lang="en-US" dirty="0"/>
              <a:t>	C(f) = P(f)*exp(j*pi*(f-f0)^2/K)/sqrt(j)</a:t>
            </a:r>
          </a:p>
          <a:p>
            <a:r>
              <a:rPr lang="en-US" dirty="0"/>
              <a:t>Used to extract the ‘best’ chirp from a stream of chirp data.</a:t>
            </a:r>
          </a:p>
          <a:p>
            <a:pPr lvl="1"/>
            <a:r>
              <a:rPr lang="en-US" dirty="0"/>
              <a:t>picked the chirp with the largest pulse compressed peak.</a:t>
            </a:r>
          </a:p>
          <a:p>
            <a:pPr lvl="1"/>
            <a:r>
              <a:rPr lang="en-US" dirty="0"/>
              <a:t>Grabbed 2N samples around the chirp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D0C7C-6FF8-49BA-8B02-EB6556AB2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42" y="2405063"/>
            <a:ext cx="4748958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7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2421-E5FA-47E6-BC9A-53143D0A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Time Jitter In extracted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5948-6879-4370-B1E1-F4CD7C8D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start time of the extracted chirp jitters making incoherent averaging impossible.</a:t>
            </a:r>
          </a:p>
          <a:p>
            <a:r>
              <a:rPr lang="en-US" sz="1800" dirty="0"/>
              <a:t>Fourier shift theorem is:</a:t>
            </a:r>
          </a:p>
          <a:p>
            <a:pPr lvl="1"/>
            <a:r>
              <a:rPr lang="en-US" sz="1800" dirty="0"/>
              <a:t>A time domain shift: s(t – tau)</a:t>
            </a:r>
          </a:p>
          <a:p>
            <a:pPr lvl="1"/>
            <a:r>
              <a:rPr lang="en-US" sz="1800" dirty="0"/>
              <a:t>Fourier transforms to: S(f)*exp(-j*2*pi*f*tau)</a:t>
            </a:r>
          </a:p>
          <a:p>
            <a:r>
              <a:rPr lang="en-US" sz="1800" dirty="0"/>
              <a:t>Given, X1 and X2 the FFT of capture 1 and 2</a:t>
            </a:r>
          </a:p>
          <a:p>
            <a:pPr lvl="1"/>
            <a:r>
              <a:rPr lang="en-US" sz="1800" dirty="0"/>
              <a:t>Y2 = X2.*</a:t>
            </a:r>
            <a:r>
              <a:rPr lang="en-US" sz="1800" dirty="0" err="1"/>
              <a:t>conj</a:t>
            </a:r>
            <a:r>
              <a:rPr lang="en-US" sz="1800" dirty="0"/>
              <a:t>(X1)</a:t>
            </a:r>
          </a:p>
          <a:p>
            <a:pPr lvl="1"/>
            <a:r>
              <a:rPr lang="en-US" sz="1800" dirty="0" err="1"/>
              <a:t>np.angle</a:t>
            </a:r>
            <a:r>
              <a:rPr lang="en-US" sz="1800" dirty="0"/>
              <a:t>(Y2)</a:t>
            </a:r>
          </a:p>
          <a:p>
            <a:pPr lvl="1"/>
            <a:r>
              <a:rPr lang="pt-BR" sz="1800" dirty="0"/>
              <a:t>Line Fit: -2*np.pi*f*tau +b</a:t>
            </a:r>
            <a:endParaRPr lang="en-US" sz="1800" dirty="0"/>
          </a:p>
          <a:p>
            <a:pPr lvl="2"/>
            <a:r>
              <a:rPr lang="en-US" sz="1400" dirty="0"/>
              <a:t>Where slope: tau = </a:t>
            </a:r>
            <a:r>
              <a:rPr lang="pt-BR" sz="1400" dirty="0"/>
              <a:t>1/F_sample*a*1e6 and a is int delay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C31BC-743C-4B98-8045-FBF7E7B2A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56" y="3039269"/>
            <a:ext cx="4121737" cy="245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991F40-BC74-4F24-806A-F8D677FAFAEA}"/>
              </a:ext>
            </a:extLst>
          </p:cNvPr>
          <p:cNvSpPr txBox="1"/>
          <p:nvPr/>
        </p:nvSpPr>
        <p:spPr>
          <a:xfrm>
            <a:off x="8077200" y="5336024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21F26-58E1-421F-8534-156CFC42C8C1}"/>
              </a:ext>
            </a:extLst>
          </p:cNvPr>
          <p:cNvSpPr txBox="1"/>
          <p:nvPr/>
        </p:nvSpPr>
        <p:spPr>
          <a:xfrm rot="16200000">
            <a:off x="6335368" y="414637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307665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64C6-9713-4BAF-BA90-B0A6D58B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Fixing Time Jitter In extracted Samples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CEF3-B807-437E-8E60-1DC2AD57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6450" cy="4351338"/>
          </a:xfrm>
        </p:spPr>
        <p:txBody>
          <a:bodyPr/>
          <a:lstStyle/>
          <a:p>
            <a:r>
              <a:rPr lang="en-US" dirty="0"/>
              <a:t>Fixing the delay uses tau:</a:t>
            </a:r>
          </a:p>
          <a:p>
            <a:pPr lvl="1"/>
            <a:r>
              <a:rPr lang="en-US" dirty="0"/>
              <a:t>X2_fixed = X2.*exp(+j*2*pi*f*tau)</a:t>
            </a:r>
          </a:p>
          <a:p>
            <a:pPr lvl="1"/>
            <a:r>
              <a:rPr lang="en-US" dirty="0"/>
              <a:t>Then plotting Y2 = X2_fixed.*</a:t>
            </a:r>
            <a:r>
              <a:rPr lang="en-US" dirty="0" err="1"/>
              <a:t>conj</a:t>
            </a:r>
            <a:r>
              <a:rPr lang="en-US" dirty="0"/>
              <a:t>(X1)</a:t>
            </a:r>
          </a:p>
          <a:p>
            <a:pPr lvl="1"/>
            <a:r>
              <a:rPr lang="en-US" dirty="0"/>
              <a:t>Then time domain fixed waveform can be found using x2_fixed = </a:t>
            </a:r>
            <a:r>
              <a:rPr lang="en-US" dirty="0" err="1"/>
              <a:t>ifft</a:t>
            </a:r>
            <a:r>
              <a:rPr lang="en-US" dirty="0"/>
              <a:t>(X2_fixed)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159C7-7CCA-40D6-A972-4F2CFA04BFB8}"/>
              </a:ext>
            </a:extLst>
          </p:cNvPr>
          <p:cNvSpPr txBox="1"/>
          <p:nvPr/>
        </p:nvSpPr>
        <p:spPr>
          <a:xfrm rot="16200000">
            <a:off x="6932870" y="3116675"/>
            <a:ext cx="82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8442E7-437B-46DB-BCF5-8015EC286920}"/>
              </a:ext>
            </a:extLst>
          </p:cNvPr>
          <p:cNvGrpSpPr/>
          <p:nvPr/>
        </p:nvGrpSpPr>
        <p:grpSpPr>
          <a:xfrm>
            <a:off x="7158803" y="1456293"/>
            <a:ext cx="4313294" cy="3181215"/>
            <a:chOff x="7040507" y="1825625"/>
            <a:chExt cx="4313294" cy="31812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BC5B84-7D54-45F1-A1C0-64536D2D1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507" y="1825625"/>
              <a:ext cx="4313294" cy="292249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F6F9D1-9D02-46C7-A45C-9D2E9AD1AF9B}"/>
                </a:ext>
              </a:extLst>
            </p:cNvPr>
            <p:cNvSpPr txBox="1"/>
            <p:nvPr/>
          </p:nvSpPr>
          <p:spPr>
            <a:xfrm>
              <a:off x="8768529" y="4637508"/>
              <a:ext cx="1628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Frequency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5BF652-2021-423A-98A4-187AA2F58D1C}"/>
                </a:ext>
              </a:extLst>
            </p:cNvPr>
            <p:cNvSpPr txBox="1"/>
            <p:nvPr/>
          </p:nvSpPr>
          <p:spPr>
            <a:xfrm rot="16200000">
              <a:off x="6932871" y="3116675"/>
              <a:ext cx="82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103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C0A0-1B97-4C31-9C1A-87105504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Comparison Time Jitter In extracted Samples </a:t>
            </a:r>
            <a:br>
              <a:rPr lang="en-US" b="1" dirty="0"/>
            </a:br>
            <a:r>
              <a:rPr lang="en-US" b="1" dirty="0"/>
              <a:t>Before and After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7BBD-DFFD-4B41-A81B-08237F55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3298825"/>
          </a:xfrm>
        </p:spPr>
        <p:txBody>
          <a:bodyPr/>
          <a:lstStyle/>
          <a:p>
            <a:r>
              <a:rPr lang="en-US" dirty="0"/>
              <a:t>Plot histograms of x1-x2 and x1-x2_fixed. </a:t>
            </a:r>
          </a:p>
          <a:p>
            <a:r>
              <a:rPr lang="en-US" dirty="0"/>
              <a:t>The difference involving the ‘fixed’ waveform is more gaussian.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CF14D-D5FF-4742-8EE4-2FFA04F4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56" y="2505075"/>
            <a:ext cx="3042156" cy="2909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35A4F0-E2E6-4880-95F9-17846084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11" y="2505075"/>
            <a:ext cx="3210491" cy="2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EC6D-00C8-4204-8AB2-CD430DCA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2F32-71F4-4522-9630-254609EE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radiation-tolerant Xilinx FPGAs have 12.5Gbps transceivers</a:t>
            </a:r>
          </a:p>
          <a:p>
            <a:r>
              <a:rPr lang="en-US" dirty="0"/>
              <a:t>Each transmitter can be used as a 1-bit DAC for waveform generation;</a:t>
            </a:r>
          </a:p>
          <a:p>
            <a:pPr lvl="1"/>
            <a:r>
              <a:rPr lang="en-US" dirty="0"/>
              <a:t>Pulsed square waves (filtered to generate pulsed sinusoids)</a:t>
            </a:r>
          </a:p>
          <a:p>
            <a:pPr lvl="1"/>
            <a:r>
              <a:rPr lang="en-US" dirty="0"/>
              <a:t>Phase coded waveforms</a:t>
            </a:r>
          </a:p>
          <a:p>
            <a:pPr lvl="1"/>
            <a:r>
              <a:rPr lang="en-US" dirty="0"/>
              <a:t>Linear FM chirps</a:t>
            </a:r>
          </a:p>
          <a:p>
            <a:pPr lvl="1"/>
            <a:r>
              <a:rPr lang="en-US" dirty="0"/>
              <a:t>Non-linear FM chirps (which support frequency domain shaping)</a:t>
            </a:r>
          </a:p>
          <a:p>
            <a:pPr lvl="1"/>
            <a:r>
              <a:rPr lang="en-US" dirty="0"/>
              <a:t>Direct generation at L-band, S-band, C-band, and X-band</a:t>
            </a:r>
          </a:p>
          <a:p>
            <a:r>
              <a:rPr lang="en-US" dirty="0"/>
              <a:t>Reduce Size Weight and Power (</a:t>
            </a:r>
            <a:r>
              <a:rPr lang="en-US" dirty="0" err="1"/>
              <a:t>SWaP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Eliminate multi-bit digital-to-analog converters</a:t>
            </a:r>
          </a:p>
          <a:p>
            <a:pPr lvl="1"/>
            <a:r>
              <a:rPr lang="en-US" dirty="0"/>
              <a:t>Eliminate analog mixers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1B12-9548-4047-B02A-8B6B90FE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Incoherent Averaging of Chirps From the ADRV9009 DAC/ADC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7BA03-E6DD-44DB-8B25-8EC2D5EB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1852609"/>
            <a:ext cx="4938503" cy="4152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ED01F-672E-48A7-800A-91E7B786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6" y="1824036"/>
            <a:ext cx="3350218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D677-D417-40FA-AC80-14495860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C1F47E-FE51-457C-9761-68CFE3C46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2212" y="1825625"/>
            <a:ext cx="494912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FB0C4-6FA0-4EE3-B349-7C6A6D44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28" y="1825625"/>
            <a:ext cx="3649346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AC98-E7FC-45D6-8AEA-0016C817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 Bit Transceiver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E4D9-95DB-499F-9854-3C4425A0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33975" cy="4486275"/>
          </a:xfrm>
        </p:spPr>
        <p:txBody>
          <a:bodyPr/>
          <a:lstStyle/>
          <a:p>
            <a:r>
              <a:rPr lang="en-US" dirty="0"/>
              <a:t>Wrote a testbench to simulate/ and tested hardware  reads/writes over </a:t>
            </a:r>
            <a:r>
              <a:rPr lang="en-US" dirty="0" err="1"/>
              <a:t>jtag</a:t>
            </a:r>
            <a:r>
              <a:rPr lang="en-US" dirty="0"/>
              <a:t>.</a:t>
            </a:r>
          </a:p>
          <a:p>
            <a:r>
              <a:rPr lang="en-US" dirty="0"/>
              <a:t>Put the 1 bit transceiver design into the original Analog Devices Design.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3305D8EA-EDC3-4E71-9CCD-51019D5E3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1690688"/>
            <a:ext cx="5181600" cy="3531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0DC61E-2693-42A4-B4C2-DC5ABED6891C}"/>
              </a:ext>
            </a:extLst>
          </p:cNvPr>
          <p:cNvSpPr txBox="1"/>
          <p:nvPr/>
        </p:nvSpPr>
        <p:spPr>
          <a:xfrm>
            <a:off x="6324936" y="5574371"/>
            <a:ext cx="224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UltraScale</a:t>
            </a:r>
            <a:r>
              <a:rPr lang="en-US" dirty="0">
                <a:solidFill>
                  <a:srgbClr val="0070C0"/>
                </a:solidFill>
              </a:rPr>
              <a:t> Transceiver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Transmitter Outputs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E56228-AF23-4BF1-B125-8755AA9C199F}"/>
              </a:ext>
            </a:extLst>
          </p:cNvPr>
          <p:cNvCxnSpPr>
            <a:cxnSpLocks/>
          </p:cNvCxnSpPr>
          <p:nvPr/>
        </p:nvCxnSpPr>
        <p:spPr>
          <a:xfrm flipV="1">
            <a:off x="6677025" y="4556919"/>
            <a:ext cx="619125" cy="94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99DEA5-F6CC-4608-82EB-5BD269E82D38}"/>
              </a:ext>
            </a:extLst>
          </p:cNvPr>
          <p:cNvSpPr txBox="1"/>
          <p:nvPr/>
        </p:nvSpPr>
        <p:spPr>
          <a:xfrm>
            <a:off x="10315576" y="5574371"/>
            <a:ext cx="163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ADRV9009 ADC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Inputs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06C02C-D71D-4942-9427-B651475B4A8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507345" y="4160771"/>
            <a:ext cx="862422" cy="151187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2FC1CA-673F-4AE7-AE77-FB38DBC1A0B9}"/>
              </a:ext>
            </a:extLst>
          </p:cNvPr>
          <p:cNvSpPr txBox="1"/>
          <p:nvPr/>
        </p:nvSpPr>
        <p:spPr>
          <a:xfrm>
            <a:off x="8886284" y="5574371"/>
            <a:ext cx="11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ADRV9009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Reference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3CAE0-BB0A-4718-916C-E68EC551104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648804" y="3994083"/>
            <a:ext cx="14079" cy="16785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77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F207-29E5-472E-90A1-05F7199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Transceiver Chirps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7810B-AA80-4B69-BEBD-08CFAEB9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4" y="2283618"/>
            <a:ext cx="3680667" cy="3081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E0D6E8-123D-42FD-AC0D-CCF1E723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711" y="2283618"/>
            <a:ext cx="3593796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591E77-5685-4D7F-9ABC-ECAA45F0B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004" y="2168690"/>
            <a:ext cx="3593796" cy="308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7F68B9-3322-4E60-BFAA-354DDD197F9A}"/>
              </a:ext>
            </a:extLst>
          </p:cNvPr>
          <p:cNvSpPr txBox="1"/>
          <p:nvPr/>
        </p:nvSpPr>
        <p:spPr>
          <a:xfrm>
            <a:off x="280207" y="5588553"/>
            <a:ext cx="390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Domain with Windowing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B2794-6D87-4573-A4CE-840E2D879BB2}"/>
              </a:ext>
            </a:extLst>
          </p:cNvPr>
          <p:cNvSpPr txBox="1"/>
          <p:nvPr/>
        </p:nvSpPr>
        <p:spPr>
          <a:xfrm>
            <a:off x="4638675" y="5588553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of ideal waveform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9FDA3-344C-4B55-A086-B3154AEDA481}"/>
              </a:ext>
            </a:extLst>
          </p:cNvPr>
          <p:cNvSpPr txBox="1"/>
          <p:nvPr/>
        </p:nvSpPr>
        <p:spPr>
          <a:xfrm>
            <a:off x="8007456" y="5450053"/>
            <a:ext cx="3733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Ideal FFT and incoherent </a:t>
            </a:r>
          </a:p>
          <a:p>
            <a:r>
              <a:rPr lang="en-US" dirty="0"/>
              <a:t>average N=200 of ADRV9009 data</a:t>
            </a:r>
          </a:p>
        </p:txBody>
      </p:sp>
    </p:spTree>
    <p:extLst>
      <p:ext uri="{BB962C8B-B14F-4D97-AF65-F5344CB8AC3E}">
        <p14:creationId xmlns:p14="http://schemas.microsoft.com/office/powerpoint/2010/main" val="369024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5C5D-464F-4DC7-B764-2FE32E0E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64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Current Status and Path Forward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C9A312F-F2CB-49A0-91F1-C38E3C57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>
            <a:normAutofit/>
          </a:bodyPr>
          <a:lstStyle/>
          <a:p>
            <a:r>
              <a:rPr lang="en-US" dirty="0"/>
              <a:t>Zynq Development Environment working;</a:t>
            </a:r>
          </a:p>
          <a:p>
            <a:pPr lvl="1"/>
            <a:r>
              <a:rPr lang="en-US" dirty="0"/>
              <a:t>Xilinx FPGA design tools, software design tools, </a:t>
            </a:r>
            <a:r>
              <a:rPr lang="en-US" dirty="0" err="1"/>
              <a:t>PetaLinux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Analog Devices </a:t>
            </a:r>
            <a:r>
              <a:rPr lang="en-US" dirty="0" err="1"/>
              <a:t>github</a:t>
            </a:r>
            <a:r>
              <a:rPr lang="en-US" dirty="0"/>
              <a:t> projects, and communications tools</a:t>
            </a:r>
          </a:p>
          <a:p>
            <a:r>
              <a:rPr lang="en-US" dirty="0"/>
              <a:t>ADRV9009 characterized for sinusoids and chirps</a:t>
            </a:r>
          </a:p>
          <a:p>
            <a:r>
              <a:rPr lang="en-US" dirty="0" err="1"/>
              <a:t>UltraScale</a:t>
            </a:r>
            <a:r>
              <a:rPr lang="en-US" dirty="0"/>
              <a:t> Transceiver “Arbitrary Waveform Generator”</a:t>
            </a:r>
          </a:p>
          <a:p>
            <a:pPr lvl="1"/>
            <a:r>
              <a:rPr lang="en-US" dirty="0"/>
              <a:t>Integrated into the design</a:t>
            </a:r>
          </a:p>
          <a:p>
            <a:pPr lvl="1"/>
            <a:r>
              <a:rPr lang="en-US" dirty="0"/>
              <a:t>Software development in progress</a:t>
            </a:r>
          </a:p>
          <a:p>
            <a:pPr lvl="1"/>
            <a:r>
              <a:rPr lang="en-US" dirty="0"/>
              <a:t>Linear FM chirp waveforms to be captured and analyzed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Hardware testing with Class-D (saturation) amplifiers, </a:t>
            </a:r>
            <a:r>
              <a:rPr lang="en-US" dirty="0" err="1"/>
              <a:t>eg.</a:t>
            </a:r>
            <a:r>
              <a:rPr lang="en-US" dirty="0"/>
              <a:t>, NISAR TRM</a:t>
            </a:r>
          </a:p>
        </p:txBody>
      </p:sp>
    </p:spTree>
    <p:extLst>
      <p:ext uri="{BB962C8B-B14F-4D97-AF65-F5344CB8AC3E}">
        <p14:creationId xmlns:p14="http://schemas.microsoft.com/office/powerpoint/2010/main" val="153571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19D9-04E3-45B2-B349-5B0CE54F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we’re trying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2201-A9B5-4D42-96F4-8003BB1E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investigating what it takes to get chirps equivalent to those generated by a multi-bit DAC. The multi-bit DAC we are comparing to, is the ADRV9009.</a:t>
            </a:r>
          </a:p>
          <a:p>
            <a:r>
              <a:rPr lang="en-US" dirty="0"/>
              <a:t>Our design uses 1 bit DAC whose lane rate is much larger than the chirp bandwidths (O(3)).  The transceiver behaves like a 1-bit DAC with oversampling.  </a:t>
            </a:r>
          </a:p>
          <a:p>
            <a:r>
              <a:rPr lang="en-US" dirty="0"/>
              <a:t>We’re comparing chirps from the ADRV9009 DAC to the combination of 1-bit oversampled DAC and filtering from the transceiver.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ACC85F9-4FCE-4ECF-B189-5D418CF4A1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5313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645C5D-464F-4DC7-B764-2FE32E0E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Development Platform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A82A91-3E07-45DD-87D3-D4818483B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Xilinx Zynq </a:t>
            </a:r>
            <a:r>
              <a:rPr lang="en-US" sz="2000" dirty="0" err="1"/>
              <a:t>UltraScale</a:t>
            </a:r>
            <a:r>
              <a:rPr lang="en-US" sz="2000" dirty="0"/>
              <a:t>+ ZCU102 Board</a:t>
            </a:r>
          </a:p>
          <a:p>
            <a:r>
              <a:rPr lang="en-US" sz="2000" dirty="0"/>
              <a:t>Analog Devices ADRV9009 Software Defined Radio (DAC + ADC) board with 75MHz to 6GHz operating range</a:t>
            </a:r>
          </a:p>
          <a:p>
            <a:r>
              <a:rPr lang="en-US" sz="2000" dirty="0"/>
              <a:t>Excellent software support:</a:t>
            </a:r>
          </a:p>
          <a:p>
            <a:pPr lvl="1"/>
            <a:r>
              <a:rPr lang="en-US" sz="1800" dirty="0"/>
              <a:t>Real-time data capture</a:t>
            </a:r>
          </a:p>
          <a:p>
            <a:pPr lvl="1"/>
            <a:r>
              <a:rPr lang="en-US" sz="1800" dirty="0"/>
              <a:t>Python programming</a:t>
            </a:r>
          </a:p>
          <a:p>
            <a:r>
              <a:rPr lang="en-US" sz="2200" dirty="0"/>
              <a:t>ADRV9009 ADCs used for data capture</a:t>
            </a:r>
          </a:p>
          <a:p>
            <a:r>
              <a:rPr lang="en-US" sz="2200" dirty="0"/>
              <a:t>ADRV9009 DACs used to generate multi-bit waveforms to compare to the 1-bit generated waveforms </a:t>
            </a:r>
          </a:p>
          <a:p>
            <a:r>
              <a:rPr lang="en-US" sz="2200" dirty="0" err="1"/>
              <a:t>UltraScale</a:t>
            </a:r>
            <a:r>
              <a:rPr lang="en-US" sz="2200" dirty="0"/>
              <a:t>+ transceivers used as 1-bit DAC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0A6C8-936B-4B2D-AA5F-EDEA613CA3B5}"/>
              </a:ext>
            </a:extLst>
          </p:cNvPr>
          <p:cNvSpPr txBox="1"/>
          <p:nvPr/>
        </p:nvSpPr>
        <p:spPr>
          <a:xfrm>
            <a:off x="486111" y="5941877"/>
            <a:ext cx="224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UltraScale</a:t>
            </a:r>
            <a:r>
              <a:rPr lang="en-US" dirty="0">
                <a:solidFill>
                  <a:srgbClr val="0070C0"/>
                </a:solidFill>
              </a:rPr>
              <a:t> Transceiver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Transmitter Outputs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FBFF7F-21C0-41F8-94EE-7AA90443A332}"/>
              </a:ext>
            </a:extLst>
          </p:cNvPr>
          <p:cNvCxnSpPr>
            <a:cxnSpLocks/>
          </p:cNvCxnSpPr>
          <p:nvPr/>
        </p:nvCxnSpPr>
        <p:spPr>
          <a:xfrm flipV="1">
            <a:off x="838200" y="4924425"/>
            <a:ext cx="619125" cy="94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C7B8BB-1EA6-4452-B45B-63A1DAE13561}"/>
              </a:ext>
            </a:extLst>
          </p:cNvPr>
          <p:cNvSpPr txBox="1"/>
          <p:nvPr/>
        </p:nvSpPr>
        <p:spPr>
          <a:xfrm>
            <a:off x="4476751" y="5941877"/>
            <a:ext cx="163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ADRV9009 ADC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Inputs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FA539B-1F75-46FF-8460-ED8C81CE6B85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668519" y="4528276"/>
            <a:ext cx="625155" cy="14136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105418-B213-4129-984C-D9A1FC62A51A}"/>
              </a:ext>
            </a:extLst>
          </p:cNvPr>
          <p:cNvSpPr txBox="1"/>
          <p:nvPr/>
        </p:nvSpPr>
        <p:spPr>
          <a:xfrm>
            <a:off x="753537" y="1521067"/>
            <a:ext cx="312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Working at home during COVID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99955-7C9C-43F7-BA19-A8FFD1370827}"/>
              </a:ext>
            </a:extLst>
          </p:cNvPr>
          <p:cNvSpPr txBox="1"/>
          <p:nvPr/>
        </p:nvSpPr>
        <p:spPr>
          <a:xfrm>
            <a:off x="3047459" y="5941877"/>
            <a:ext cx="1181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ADRV9009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Reference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39E087-7051-46AC-BACD-F1AC2C6207C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638358" y="4361589"/>
            <a:ext cx="185700" cy="15802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6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6C9F-A807-439C-A36D-8D5AA5EB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Building With </a:t>
            </a:r>
            <a:r>
              <a:rPr lang="en-US" b="1" dirty="0" err="1"/>
              <a:t>PetaLinux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ED0E-A489-4332-BB69-19ECAC34B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Petalinux</a:t>
            </a:r>
            <a:r>
              <a:rPr lang="en-US" dirty="0"/>
              <a:t> is a toolchain that can be used to build a Linux OS for </a:t>
            </a:r>
            <a:r>
              <a:rPr lang="en-US" dirty="0" err="1"/>
              <a:t>ZynqMP</a:t>
            </a:r>
            <a:r>
              <a:rPr lang="en-US" dirty="0"/>
              <a:t> based on custom device tree</a:t>
            </a:r>
          </a:p>
          <a:p>
            <a:r>
              <a:rPr lang="en-US" dirty="0"/>
              <a:t>Stable reference design for the ZCU102-ADRV9009 OS was branch 2018.3- so I used, </a:t>
            </a:r>
            <a:r>
              <a:rPr lang="en-US" dirty="0" err="1"/>
              <a:t>Vivado</a:t>
            </a:r>
            <a:r>
              <a:rPr lang="en-US" dirty="0"/>
              <a:t>, SDK, and </a:t>
            </a:r>
            <a:r>
              <a:rPr lang="en-US" dirty="0" err="1"/>
              <a:t>PetaLinux</a:t>
            </a:r>
            <a:r>
              <a:rPr lang="en-US" dirty="0"/>
              <a:t> 2018.3</a:t>
            </a:r>
          </a:p>
          <a:p>
            <a:endParaRPr lang="en-US" dirty="0"/>
          </a:p>
        </p:txBody>
      </p:sp>
      <p:pic>
        <p:nvPicPr>
          <p:cNvPr id="1029" name="Picture 5" descr="https://wiki.analog.com/_media/resources/eval/user-guides/adrv9009/adrv9009_zcu102_quickstart.png?w=600&amp;tok=85adc2">
            <a:extLst>
              <a:ext uri="{FF2B5EF4-FFF2-40B4-BE49-F238E27FC236}">
                <a16:creationId xmlns:a16="http://schemas.microsoft.com/office/drawing/2014/main" id="{C79CD506-9194-490F-8908-57CC5D65B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638550"/>
            <a:ext cx="5715000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2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BB7A-A50D-427A-8716-725F2BE2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Building the HDL in </a:t>
            </a:r>
            <a:r>
              <a:rPr lang="en-US" b="1" dirty="0" err="1"/>
              <a:t>Vivado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B45F-6F20-479B-8CE0-B0FFE5E2A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 was to clone the </a:t>
            </a:r>
            <a:r>
              <a:rPr lang="en-US" dirty="0" err="1"/>
              <a:t>hdl</a:t>
            </a:r>
            <a:r>
              <a:rPr lang="en-US" dirty="0"/>
              <a:t> repo from Analog Devices and Generate Bitstream in </a:t>
            </a:r>
            <a:r>
              <a:rPr lang="en-US" dirty="0" err="1"/>
              <a:t>Vivado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4ED99-D412-493A-9047-6816E32F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757077"/>
            <a:ext cx="6915150" cy="38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6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603D-09D2-4037-BAE6-7579055F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Building with </a:t>
            </a:r>
            <a:r>
              <a:rPr lang="en-US" b="1" dirty="0" err="1"/>
              <a:t>PetaLinux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70DE-0A43-464C-8C68-A581CE14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design generated from </a:t>
            </a:r>
            <a:r>
              <a:rPr lang="en-US" dirty="0" err="1"/>
              <a:t>Vivado</a:t>
            </a:r>
            <a:r>
              <a:rPr lang="en-US" dirty="0"/>
              <a:t> and include in a </a:t>
            </a:r>
            <a:r>
              <a:rPr lang="en-US" dirty="0" err="1"/>
              <a:t>petalinux</a:t>
            </a:r>
            <a:r>
              <a:rPr lang="en-US" dirty="0"/>
              <a:t> project.  </a:t>
            </a:r>
          </a:p>
          <a:p>
            <a:r>
              <a:rPr lang="en-US" dirty="0"/>
              <a:t>Do a </a:t>
            </a:r>
            <a:r>
              <a:rPr lang="en-US" dirty="0" err="1"/>
              <a:t>petalinux</a:t>
            </a:r>
            <a:r>
              <a:rPr lang="en-US" dirty="0"/>
              <a:t>-build</a:t>
            </a:r>
          </a:p>
          <a:p>
            <a:r>
              <a:rPr lang="en-US" dirty="0" err="1"/>
              <a:t>petalinux</a:t>
            </a:r>
            <a:r>
              <a:rPr lang="en-US" dirty="0"/>
              <a:t>-package to make the image products</a:t>
            </a:r>
          </a:p>
          <a:p>
            <a:r>
              <a:rPr lang="en-US" dirty="0"/>
              <a:t>Put </a:t>
            </a:r>
            <a:r>
              <a:rPr lang="en-US" dirty="0" err="1"/>
              <a:t>BOOT.bin</a:t>
            </a:r>
            <a:r>
              <a:rPr lang="en-US" dirty="0"/>
              <a:t>, </a:t>
            </a:r>
            <a:r>
              <a:rPr lang="en-US" dirty="0" err="1"/>
              <a:t>image.ub</a:t>
            </a:r>
            <a:r>
              <a:rPr lang="en-US" dirty="0"/>
              <a:t> and the file system onto the </a:t>
            </a:r>
            <a:r>
              <a:rPr lang="en-US" dirty="0" err="1"/>
              <a:t>sd</a:t>
            </a:r>
            <a:r>
              <a:rPr lang="en-US" dirty="0"/>
              <a:t> card and boot the zcu102 from the </a:t>
            </a:r>
            <a:r>
              <a:rPr lang="en-US" dirty="0" err="1"/>
              <a:t>sd</a:t>
            </a:r>
            <a:r>
              <a:rPr lang="en-US" dirty="0"/>
              <a:t>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0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8DEE-2C67-4D28-A2C5-DA64EF74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bash terminal via serial UART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382BC-CC89-4299-8F00-389AFFB7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94" y="1690688"/>
            <a:ext cx="6043612" cy="40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9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3263-FBE7-472F-B4EF-903A5FF5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Using </a:t>
            </a:r>
            <a:r>
              <a:rPr lang="en-US" b="1" dirty="0" err="1"/>
              <a:t>pyADI</a:t>
            </a:r>
            <a:r>
              <a:rPr lang="en-US" b="1" dirty="0"/>
              <a:t> to automate data collection/analysis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DBBA2B-0360-4EE4-BCA2-14E1F1C2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pyADI</a:t>
            </a:r>
            <a:r>
              <a:rPr lang="en-US" dirty="0"/>
              <a:t>-IIO: allows you to write configuration params, write to the ADRV9009 DAC and ADC by writing to the member variables in device specific classes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3BA5B-D13A-4453-BFE1-82CE889E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3429000"/>
            <a:ext cx="626745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5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10702</TotalTime>
  <Words>1058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SFMono-Regular</vt:lpstr>
      <vt:lpstr>Office Theme</vt:lpstr>
      <vt:lpstr>1 bit Transceiver for  Radar chirps</vt:lpstr>
      <vt:lpstr>Motivation</vt:lpstr>
      <vt:lpstr>What we’re trying to do</vt:lpstr>
      <vt:lpstr>Development Platform</vt:lpstr>
      <vt:lpstr>Building With PetaLinux</vt:lpstr>
      <vt:lpstr>Building the HDL in Vivado</vt:lpstr>
      <vt:lpstr>Building with PetaLinux</vt:lpstr>
      <vt:lpstr>The bash terminal via serial UART</vt:lpstr>
      <vt:lpstr>Using pyADI to automate data collection/analysis</vt:lpstr>
      <vt:lpstr>Building the Data Collection Tool by patching ADRV9009 DAC to ADC</vt:lpstr>
      <vt:lpstr>Quantization SFDR using the ADRV9009 DAC/ADC – 1 Bit</vt:lpstr>
      <vt:lpstr>Quantization SFDR using the ADRV9009 DAC/ADC – 2 Bit</vt:lpstr>
      <vt:lpstr>Quantization SFDR using the ADRV9009 DAC/ADC</vt:lpstr>
      <vt:lpstr>Chirp Parameters</vt:lpstr>
      <vt:lpstr>Chirp Analysis with ADRV9009 DAC/ADC</vt:lpstr>
      <vt:lpstr>Chirp Extraction ‘Triggering’ using Pulse Compression</vt:lpstr>
      <vt:lpstr>Time Jitter In extracted Samples</vt:lpstr>
      <vt:lpstr>Fixing Time Jitter In extracted Samples</vt:lpstr>
      <vt:lpstr>Comparison Time Jitter In extracted Samples  Before and After</vt:lpstr>
      <vt:lpstr>Incoherent Averaging of Chirps From the ADRV9009 DAC/ADC</vt:lpstr>
      <vt:lpstr>PowerPoint Presentation</vt:lpstr>
      <vt:lpstr>1 Bit Transceiver Setup</vt:lpstr>
      <vt:lpstr>Transceiver Chirps</vt:lpstr>
      <vt:lpstr>Current Status and Path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Correction</dc:title>
  <dc:creator>Medrano, Michael A (US 334B-Affiliate)</dc:creator>
  <cp:lastModifiedBy>Medrano, Michael A (US 334B-Affiliate)</cp:lastModifiedBy>
  <cp:revision>35</cp:revision>
  <dcterms:created xsi:type="dcterms:W3CDTF">2020-11-22T18:26:18Z</dcterms:created>
  <dcterms:modified xsi:type="dcterms:W3CDTF">2020-12-07T16:58:59Z</dcterms:modified>
</cp:coreProperties>
</file>