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0" r:id="rId8"/>
    <p:sldId id="261" r:id="rId9"/>
    <p:sldId id="262" r:id="rId10"/>
    <p:sldId id="267" r:id="rId11"/>
    <p:sldId id="263" r:id="rId12"/>
    <p:sldId id="264" r:id="rId13"/>
    <p:sldId id="266" r:id="rId14"/>
    <p:sldId id="265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Desktop</a:t>
            </a:r>
            <a:r>
              <a:rPr lang="en-US" baseline="0"/>
              <a:t> Market Share (January 2014)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Sheet1!$A$1:$A$7</c:f>
              <c:strCache>
                <c:ptCount val="7"/>
                <c:pt idx="0">
                  <c:v>Windows 7</c:v>
                </c:pt>
                <c:pt idx="1">
                  <c:v>Windows XP</c:v>
                </c:pt>
                <c:pt idx="2">
                  <c:v>Windows 8</c:v>
                </c:pt>
                <c:pt idx="3">
                  <c:v>OS X</c:v>
                </c:pt>
                <c:pt idx="4">
                  <c:v>Windows Vista</c:v>
                </c:pt>
                <c:pt idx="5">
                  <c:v>Linux</c:v>
                </c:pt>
                <c:pt idx="6">
                  <c:v>Other</c:v>
                </c:pt>
              </c:strCache>
            </c:strRef>
          </c:cat>
          <c:val>
            <c:numRef>
              <c:f>Sheet1!$B$1:$B$7</c:f>
              <c:numCache>
                <c:formatCode>0.00%</c:formatCode>
                <c:ptCount val="7"/>
                <c:pt idx="0">
                  <c:v>0.4749</c:v>
                </c:pt>
                <c:pt idx="1">
                  <c:v>0.2923</c:v>
                </c:pt>
                <c:pt idx="2">
                  <c:v>0.1058</c:v>
                </c:pt>
                <c:pt idx="3">
                  <c:v>0.0768</c:v>
                </c:pt>
                <c:pt idx="4">
                  <c:v>0.033</c:v>
                </c:pt>
                <c:pt idx="5">
                  <c:v>0.016</c:v>
                </c:pt>
                <c:pt idx="6">
                  <c:v>0.001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1702408"/>
        <c:axId val="2131705384"/>
      </c:barChart>
      <c:catAx>
        <c:axId val="2131702408"/>
        <c:scaling>
          <c:orientation val="minMax"/>
        </c:scaling>
        <c:delete val="0"/>
        <c:axPos val="l"/>
        <c:majorTickMark val="none"/>
        <c:minorTickMark val="none"/>
        <c:tickLblPos val="nextTo"/>
        <c:crossAx val="2131705384"/>
        <c:crosses val="autoZero"/>
        <c:auto val="1"/>
        <c:lblAlgn val="ctr"/>
        <c:lblOffset val="100"/>
        <c:noMultiLvlLbl val="0"/>
      </c:catAx>
      <c:valAx>
        <c:axId val="2131705384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crossAx val="2131702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Market Share (Nov 2012)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Sheet1!$A$10:$A$12</c:f>
              <c:strCache>
                <c:ptCount val="3"/>
                <c:pt idx="0">
                  <c:v>Linux</c:v>
                </c:pt>
                <c:pt idx="1">
                  <c:v>Windows</c:v>
                </c:pt>
                <c:pt idx="2">
                  <c:v>BSD</c:v>
                </c:pt>
              </c:strCache>
            </c:strRef>
          </c:cat>
          <c:val>
            <c:numRef>
              <c:f>Sheet1!$B$10:$B$12</c:f>
              <c:numCache>
                <c:formatCode>0.00%</c:formatCode>
                <c:ptCount val="3"/>
                <c:pt idx="0" formatCode="0%">
                  <c:v>0.78</c:v>
                </c:pt>
                <c:pt idx="1">
                  <c:v>0.18</c:v>
                </c:pt>
                <c:pt idx="2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8459528"/>
        <c:axId val="2118662808"/>
      </c:barChart>
      <c:catAx>
        <c:axId val="2118459528"/>
        <c:scaling>
          <c:orientation val="minMax"/>
        </c:scaling>
        <c:delete val="0"/>
        <c:axPos val="l"/>
        <c:majorTickMark val="none"/>
        <c:minorTickMark val="none"/>
        <c:tickLblPos val="nextTo"/>
        <c:crossAx val="2118662808"/>
        <c:crosses val="autoZero"/>
        <c:auto val="1"/>
        <c:lblAlgn val="ctr"/>
        <c:lblOffset val="100"/>
        <c:noMultiLvlLbl val="0"/>
      </c:catAx>
      <c:valAx>
        <c:axId val="21186628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118459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B600"/>
                </a:solidFill>
                <a:latin typeface="Courier New"/>
                <a:cs typeface="Courier New"/>
              </a:rPr>
              <a:t>Intro to </a:t>
            </a:r>
            <a:r>
              <a:rPr lang="en-US" sz="6000" b="1" dirty="0" smtClean="0">
                <a:solidFill>
                  <a:srgbClr val="00B600"/>
                </a:solidFill>
                <a:latin typeface="Courier New"/>
                <a:cs typeface="Courier New"/>
              </a:rPr>
              <a:t>GNU</a:t>
            </a:r>
            <a:r>
              <a:rPr lang="en-US" sz="6000" dirty="0" smtClean="0">
                <a:solidFill>
                  <a:srgbClr val="00B600"/>
                </a:solidFill>
                <a:latin typeface="Courier New"/>
                <a:cs typeface="Courier New"/>
              </a:rPr>
              <a:t>/Linux</a:t>
            </a:r>
            <a:endParaRPr lang="en-US" sz="6000" dirty="0">
              <a:solidFill>
                <a:srgbClr val="00B600"/>
              </a:solidFill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00B600"/>
                </a:solidFill>
                <a:latin typeface="Courier New"/>
                <a:cs typeface="Courier New"/>
              </a:rPr>
              <a:t>See, Stallman? I said GNU. Are you happy now?</a:t>
            </a:r>
            <a:endParaRPr lang="en-US" sz="1800" i="1" dirty="0">
              <a:solidFill>
                <a:srgbClr val="00B6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523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(admin)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can change the actual file system</a:t>
            </a:r>
          </a:p>
          <a:p>
            <a:r>
              <a:rPr lang="en-US" dirty="0" smtClean="0"/>
              <a:t>Run a command as root by prefixing command with ‘</a:t>
            </a:r>
            <a:r>
              <a:rPr lang="en-US" dirty="0" err="1" smtClean="0"/>
              <a:t>sudo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Only users with root permissions can run a command as root</a:t>
            </a:r>
          </a:p>
          <a:p>
            <a:r>
              <a:rPr lang="en-US" dirty="0" smtClean="0"/>
              <a:t>You do not have root permissions on lnx01</a:t>
            </a:r>
          </a:p>
          <a:p>
            <a:r>
              <a:rPr lang="en-US" dirty="0" smtClean="0"/>
              <a:t>We will do some things with root next time on your own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4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Lists files and directories in current working directory</a:t>
            </a:r>
          </a:p>
          <a:p>
            <a:r>
              <a:rPr lang="en-US" dirty="0" smtClean="0"/>
              <a:t>Some files still hidden</a:t>
            </a:r>
          </a:p>
          <a:p>
            <a:pPr lvl="1"/>
            <a:r>
              <a:rPr lang="en-US" dirty="0" smtClean="0"/>
              <a:t>Files/directories that start with ‘.’ are hidden</a:t>
            </a:r>
          </a:p>
          <a:p>
            <a:pPr lvl="1"/>
            <a:r>
              <a:rPr lang="en-US" dirty="0" smtClean="0"/>
              <a:t>Use ‘–a’ (all) argument to show these</a:t>
            </a:r>
          </a:p>
          <a:p>
            <a:r>
              <a:rPr lang="en-US" dirty="0" smtClean="0"/>
              <a:t>Show additional details with ‘-l’ (long) argument</a:t>
            </a:r>
          </a:p>
          <a:p>
            <a:pPr lvl="1"/>
            <a:r>
              <a:rPr lang="en-US" dirty="0" smtClean="0"/>
              <a:t>Example output: </a:t>
            </a:r>
            <a:br>
              <a:rPr lang="en-US" dirty="0" smtClean="0"/>
            </a:b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err="1">
                <a:latin typeface="Courier New"/>
                <a:cs typeface="Courier New"/>
              </a:rPr>
              <a:t>rw</a:t>
            </a: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err="1">
                <a:latin typeface="Courier New"/>
                <a:cs typeface="Courier New"/>
              </a:rPr>
              <a:t>rw</a:t>
            </a:r>
            <a:r>
              <a:rPr lang="en-US" sz="1400" dirty="0">
                <a:latin typeface="Courier New"/>
                <a:cs typeface="Courier New"/>
              </a:rPr>
              <a:t>-r--   1 </a:t>
            </a:r>
            <a:r>
              <a:rPr lang="en-US" sz="1400" dirty="0" err="1">
                <a:latin typeface="Courier New"/>
                <a:cs typeface="Courier New"/>
              </a:rPr>
              <a:t>rogerskw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libuuid</a:t>
            </a:r>
            <a:r>
              <a:rPr lang="en-US" sz="1400" dirty="0">
                <a:latin typeface="Courier New"/>
                <a:cs typeface="Courier New"/>
              </a:rPr>
              <a:t> 1.1K Sep 26 09:05 Practical1.</a:t>
            </a:r>
            <a:r>
              <a:rPr lang="en-US" sz="1400" dirty="0" smtClean="0">
                <a:latin typeface="Courier New"/>
                <a:cs typeface="Courier New"/>
              </a:rPr>
              <a:t>java</a:t>
            </a:r>
          </a:p>
          <a:p>
            <a:r>
              <a:rPr lang="en-US" sz="2400" dirty="0" smtClean="0">
                <a:latin typeface="+mj-lt"/>
                <a:cs typeface="Courier New"/>
              </a:rPr>
              <a:t>Make ‘human readable’ with ‘–h’ argument</a:t>
            </a:r>
          </a:p>
          <a:p>
            <a:r>
              <a:rPr lang="en-US" sz="2400" dirty="0" smtClean="0">
                <a:latin typeface="+mj-lt"/>
                <a:cs typeface="Courier New"/>
              </a:rPr>
              <a:t>Combine argument to get all features ‘-</a:t>
            </a:r>
            <a:r>
              <a:rPr lang="en-US" sz="2400" dirty="0" err="1" smtClean="0">
                <a:latin typeface="+mj-lt"/>
                <a:cs typeface="Courier New"/>
              </a:rPr>
              <a:t>hal</a:t>
            </a:r>
            <a:r>
              <a:rPr lang="en-US" sz="2400" dirty="0" smtClean="0">
                <a:latin typeface="+mj-lt"/>
                <a:cs typeface="Courier New"/>
              </a:rPr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8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man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Brings up the manual</a:t>
            </a:r>
          </a:p>
          <a:p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man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</a:rPr>
              <a:t>Shows all arguments for the command</a:t>
            </a:r>
          </a:p>
          <a:p>
            <a:r>
              <a:rPr lang="en-US" dirty="0" smtClean="0">
                <a:latin typeface="+mj-lt"/>
              </a:rPr>
              <a:t>Can be difficult to understand</a:t>
            </a:r>
          </a:p>
          <a:p>
            <a:pPr lvl="1"/>
            <a:r>
              <a:rPr lang="en-US" dirty="0" smtClean="0">
                <a:latin typeface="+mj-lt"/>
              </a:rPr>
              <a:t>Install </a:t>
            </a:r>
            <a:r>
              <a:rPr lang="en-US" dirty="0" err="1" smtClean="0">
                <a:latin typeface="+mj-lt"/>
              </a:rPr>
              <a:t>bropages</a:t>
            </a:r>
            <a:r>
              <a:rPr lang="en-US" dirty="0" smtClean="0">
                <a:latin typeface="+mj-lt"/>
              </a:rPr>
              <a:t> on your own system for easier to read manuals</a:t>
            </a:r>
          </a:p>
        </p:txBody>
      </p:sp>
    </p:spTree>
    <p:extLst>
      <p:ext uri="{BB962C8B-B14F-4D97-AF65-F5344CB8AC3E}">
        <p14:creationId xmlns:p14="http://schemas.microsoft.com/office/powerpoint/2010/main" val="220464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command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permissions for a file or directory</a:t>
            </a:r>
          </a:p>
          <a:p>
            <a:r>
              <a:rPr lang="en-US" dirty="0" smtClean="0"/>
              <a:t>See current permissions for file with </a:t>
            </a:r>
            <a:r>
              <a:rPr lang="en-US" dirty="0" err="1" smtClean="0"/>
              <a:t>ls</a:t>
            </a:r>
            <a:r>
              <a:rPr lang="en-US" dirty="0" smtClean="0"/>
              <a:t> –l</a:t>
            </a:r>
          </a:p>
          <a:p>
            <a:pPr lvl="1"/>
            <a:r>
              <a:rPr lang="en-US" dirty="0" smtClean="0"/>
              <a:t>Ex: -</a:t>
            </a:r>
            <a:r>
              <a:rPr lang="en-US" dirty="0" err="1" smtClean="0"/>
              <a:t>rwxrw</a:t>
            </a:r>
            <a:r>
              <a:rPr lang="en-US" dirty="0" smtClean="0"/>
              <a:t>-r--</a:t>
            </a:r>
            <a:endParaRPr lang="en-US" dirty="0"/>
          </a:p>
          <a:p>
            <a:pPr lvl="1"/>
            <a:r>
              <a:rPr lang="en-US" dirty="0" smtClean="0"/>
              <a:t>User: Read/write/execute</a:t>
            </a:r>
          </a:p>
          <a:p>
            <a:pPr lvl="1"/>
            <a:r>
              <a:rPr lang="en-US" dirty="0" smtClean="0"/>
              <a:t>Your Group: read/write</a:t>
            </a:r>
          </a:p>
          <a:p>
            <a:pPr lvl="1"/>
            <a:r>
              <a:rPr lang="en-US" smtClean="0"/>
              <a:t>Others: </a:t>
            </a:r>
            <a:r>
              <a:rPr lang="en-US" dirty="0" smtClean="0"/>
              <a:t>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0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wget</a:t>
            </a:r>
            <a:r>
              <a:rPr lang="en-US" dirty="0"/>
              <a:t> – downloads a file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wget</a:t>
            </a:r>
            <a:r>
              <a:rPr lang="en-US" dirty="0"/>
              <a:t> ‘https://</a:t>
            </a:r>
            <a:r>
              <a:rPr lang="en-US" dirty="0" err="1"/>
              <a:t>raw.github.com</a:t>
            </a:r>
            <a:r>
              <a:rPr lang="en-US" dirty="0"/>
              <a:t>/</a:t>
            </a:r>
            <a:r>
              <a:rPr lang="en-US" dirty="0" err="1"/>
              <a:t>rogerskw</a:t>
            </a:r>
            <a:r>
              <a:rPr lang="en-US" dirty="0"/>
              <a:t>/py3cleverbot/master/</a:t>
            </a:r>
            <a:r>
              <a:rPr lang="en-US" dirty="0" err="1"/>
              <a:t>cleverbot.py</a:t>
            </a:r>
            <a:r>
              <a:rPr lang="en-US" dirty="0"/>
              <a:t>’</a:t>
            </a:r>
          </a:p>
          <a:p>
            <a:r>
              <a:rPr lang="en-US" dirty="0" smtClean="0"/>
              <a:t>cat – print contents of a file</a:t>
            </a:r>
          </a:p>
          <a:p>
            <a:pPr lvl="1"/>
            <a:r>
              <a:rPr lang="en-US" dirty="0" smtClean="0"/>
              <a:t>Ex: cat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 smtClean="0"/>
              <a:t>echo – prints the input</a:t>
            </a:r>
          </a:p>
          <a:p>
            <a:pPr lvl="1"/>
            <a:r>
              <a:rPr lang="en-US" dirty="0" smtClean="0"/>
              <a:t>Ex: echo ‘hello world’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 search file for pattern (regular expression)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grep</a:t>
            </a:r>
            <a:r>
              <a:rPr lang="en-US" dirty="0" smtClean="0"/>
              <a:t> ‘hello’ </a:t>
            </a:r>
            <a:r>
              <a:rPr lang="en-US" dirty="0" err="1" smtClean="0"/>
              <a:t>input.txt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‘&gt;’ to redirect the output of a command to a file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hal</a:t>
            </a:r>
            <a:r>
              <a:rPr lang="en-US" dirty="0" smtClean="0"/>
              <a:t> &gt; </a:t>
            </a:r>
            <a:r>
              <a:rPr lang="en-US" dirty="0" err="1" smtClean="0"/>
              <a:t>filelist.txt</a:t>
            </a:r>
            <a:endParaRPr lang="en-US" dirty="0" smtClean="0"/>
          </a:p>
          <a:p>
            <a:pPr lvl="1"/>
            <a:r>
              <a:rPr lang="en-US" dirty="0" smtClean="0"/>
              <a:t>This overwrites contents of </a:t>
            </a:r>
            <a:r>
              <a:rPr lang="en-US" dirty="0" err="1" smtClean="0"/>
              <a:t>filelist.txt</a:t>
            </a:r>
            <a:endParaRPr lang="en-US" dirty="0" smtClean="0"/>
          </a:p>
          <a:p>
            <a:r>
              <a:rPr lang="en-US" dirty="0" smtClean="0"/>
              <a:t>Use ‘&gt;&gt;’ to append output of a command to the end of a file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hal</a:t>
            </a:r>
            <a:r>
              <a:rPr lang="en-US" dirty="0" smtClean="0"/>
              <a:t> &gt; </a:t>
            </a:r>
            <a:r>
              <a:rPr lang="en-US" dirty="0" err="1" smtClean="0"/>
              <a:t>filelist.txt</a:t>
            </a:r>
            <a:endParaRPr lang="en-US" dirty="0" smtClean="0"/>
          </a:p>
          <a:p>
            <a:pPr lvl="1"/>
            <a:r>
              <a:rPr lang="en-US" dirty="0" smtClean="0"/>
              <a:t>This will put it at the end of </a:t>
            </a:r>
            <a:r>
              <a:rPr lang="en-US" dirty="0" err="1" smtClean="0"/>
              <a:t>filelist.txt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3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 output as the input to a new command with ‘|’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hal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‘java’</a:t>
            </a:r>
          </a:p>
          <a:p>
            <a:pPr lvl="1"/>
            <a:r>
              <a:rPr lang="en-US" dirty="0" smtClean="0"/>
              <a:t>Combine with IO redirect: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hal</a:t>
            </a:r>
            <a:r>
              <a:rPr lang="en-US" dirty="0" smtClean="0"/>
              <a:t>  | </a:t>
            </a:r>
            <a:r>
              <a:rPr lang="en-US" dirty="0" err="1" smtClean="0"/>
              <a:t>grep</a:t>
            </a:r>
            <a:r>
              <a:rPr lang="en-US" dirty="0"/>
              <a:t> </a:t>
            </a:r>
            <a:r>
              <a:rPr lang="en-US" dirty="0" smtClean="0"/>
              <a:t>‘java’ &gt; </a:t>
            </a:r>
            <a:r>
              <a:rPr lang="en-US" dirty="0" err="1" smtClean="0"/>
              <a:t>javafiles.txt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vi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Extremely powerful and customizable text editor</a:t>
            </a:r>
          </a:p>
          <a:p>
            <a:r>
              <a:rPr lang="en-US" dirty="0" smtClean="0"/>
              <a:t>Takes a lot of getting used to</a:t>
            </a:r>
          </a:p>
          <a:p>
            <a:r>
              <a:rPr lang="en-US" dirty="0" smtClean="0"/>
              <a:t>Several ‘modes’. The basic ones:</a:t>
            </a:r>
          </a:p>
          <a:p>
            <a:pPr lvl="1"/>
            <a:r>
              <a:rPr lang="en-US" dirty="0" smtClean="0"/>
              <a:t>Command (ESC)</a:t>
            </a:r>
          </a:p>
          <a:p>
            <a:pPr lvl="1"/>
            <a:r>
              <a:rPr lang="en-US" dirty="0" smtClean="0"/>
              <a:t>Edit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 (v)</a:t>
            </a:r>
          </a:p>
          <a:p>
            <a:r>
              <a:rPr lang="en-US" dirty="0" smtClean="0"/>
              <a:t>To quit: </a:t>
            </a:r>
          </a:p>
          <a:p>
            <a:pPr lvl="1"/>
            <a:r>
              <a:rPr lang="en-US" dirty="0" smtClean="0"/>
              <a:t>enter command mode </a:t>
            </a:r>
          </a:p>
          <a:p>
            <a:pPr lvl="1"/>
            <a:r>
              <a:rPr lang="en-US" dirty="0" smtClean="0"/>
              <a:t>Type ‘:</a:t>
            </a:r>
            <a:r>
              <a:rPr lang="en-US" dirty="0" err="1" smtClean="0"/>
              <a:t>wq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3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basic Java program in vi (hello world suffices)</a:t>
            </a:r>
          </a:p>
          <a:p>
            <a:r>
              <a:rPr lang="en-US" dirty="0" smtClean="0"/>
              <a:t>Exit vi</a:t>
            </a:r>
          </a:p>
          <a:p>
            <a:r>
              <a:rPr lang="en-US" dirty="0" smtClean="0"/>
              <a:t>Compile java with command ‘</a:t>
            </a:r>
            <a:r>
              <a:rPr lang="en-US" dirty="0" err="1" smtClean="0"/>
              <a:t>javac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US" dirty="0" err="1" smtClean="0"/>
              <a:t>HelloWorld.java</a:t>
            </a:r>
            <a:endParaRPr lang="en-US" dirty="0" smtClean="0"/>
          </a:p>
          <a:p>
            <a:pPr lvl="1"/>
            <a:r>
              <a:rPr lang="en-US" dirty="0" smtClean="0"/>
              <a:t>Compile all java files in current directory with ‘</a:t>
            </a:r>
            <a:r>
              <a:rPr lang="en-US" dirty="0" err="1" smtClean="0"/>
              <a:t>javac</a:t>
            </a:r>
            <a:r>
              <a:rPr lang="en-US" dirty="0" smtClean="0"/>
              <a:t> *.java’</a:t>
            </a:r>
          </a:p>
          <a:p>
            <a:pPr lvl="2"/>
            <a:r>
              <a:rPr lang="en-US" dirty="0" smtClean="0"/>
              <a:t>* is a wildcard</a:t>
            </a:r>
          </a:p>
          <a:p>
            <a:r>
              <a:rPr lang="en-US" dirty="0" smtClean="0"/>
              <a:t>Run with command ‘java’</a:t>
            </a:r>
          </a:p>
          <a:p>
            <a:pPr lvl="1"/>
            <a:r>
              <a:rPr lang="en-US" dirty="0" smtClean="0"/>
              <a:t>Ex: java </a:t>
            </a:r>
            <a:r>
              <a:rPr lang="en-US" dirty="0" err="1" smtClean="0"/>
              <a:t>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4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 Operating System</a:t>
            </a:r>
          </a:p>
          <a:p>
            <a:r>
              <a:rPr lang="en-US" dirty="0" smtClean="0"/>
              <a:t>Thousands of developers worldwide</a:t>
            </a:r>
          </a:p>
          <a:p>
            <a:r>
              <a:rPr lang="en-US" dirty="0" smtClean="0"/>
              <a:t>Kernel developed by Linus </a:t>
            </a:r>
            <a:r>
              <a:rPr lang="en-US" dirty="0" err="1" smtClean="0"/>
              <a:t>Torvaldes</a:t>
            </a:r>
            <a:r>
              <a:rPr lang="en-US" dirty="0" smtClean="0"/>
              <a:t> in 1991</a:t>
            </a:r>
          </a:p>
          <a:p>
            <a:pPr lvl="1"/>
            <a:r>
              <a:rPr lang="en-US" dirty="0" smtClean="0"/>
              <a:t>Look up his rants!</a:t>
            </a:r>
          </a:p>
          <a:p>
            <a:r>
              <a:rPr lang="en-US" dirty="0" smtClean="0"/>
              <a:t>Much of the remainder is GNU, developed by Richard Stallman &amp; 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Uses Linux?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645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9000" y="6339417"/>
            <a:ext cx="483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http://</a:t>
            </a:r>
            <a:r>
              <a:rPr lang="en-US" dirty="0" err="1"/>
              <a:t>www.netmarketshare.com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505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Picture Placeholder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20159524"/>
              </p:ext>
            </p:extLst>
          </p:nvPr>
        </p:nvGraphicFramePr>
        <p:xfrm>
          <a:off x="1273704" y="612774"/>
          <a:ext cx="6600295" cy="554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6084" y="6286500"/>
            <a:ext cx="749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https://secure1.securityspace.com/</a:t>
            </a:r>
            <a:r>
              <a:rPr lang="en-US" dirty="0" err="1"/>
              <a:t>s_survey</a:t>
            </a:r>
            <a:r>
              <a:rPr lang="en-US" dirty="0"/>
              <a:t>/data/201211/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Linux-based</a:t>
            </a:r>
          </a:p>
          <a:p>
            <a:r>
              <a:rPr lang="en-US" dirty="0" smtClean="0"/>
              <a:t>95% of supercomputers run Linux</a:t>
            </a:r>
          </a:p>
          <a:p>
            <a:r>
              <a:rPr lang="en-US" dirty="0" smtClean="0"/>
              <a:t>Mac OS is also Unix-based</a:t>
            </a:r>
          </a:p>
        </p:txBody>
      </p:sp>
    </p:spTree>
    <p:extLst>
      <p:ext uri="{BB962C8B-B14F-4D97-AF65-F5344CB8AC3E}">
        <p14:creationId xmlns:p14="http://schemas.microsoft.com/office/powerpoint/2010/main" val="16884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</a:p>
          <a:p>
            <a:r>
              <a:rPr lang="en-US" dirty="0" smtClean="0"/>
              <a:t>Very easy to develop for</a:t>
            </a:r>
          </a:p>
          <a:p>
            <a:r>
              <a:rPr lang="en-US" dirty="0" smtClean="0"/>
              <a:t>Experience for working on servers</a:t>
            </a:r>
          </a:p>
          <a:p>
            <a:r>
              <a:rPr lang="en-US" dirty="0" smtClean="0"/>
              <a:t>High performance computing relies on Linux</a:t>
            </a:r>
          </a:p>
          <a:p>
            <a:r>
              <a:rPr lang="en-US" dirty="0" smtClean="0"/>
              <a:t>Free!</a:t>
            </a:r>
          </a:p>
          <a:p>
            <a:pPr lvl="1"/>
            <a:r>
              <a:rPr lang="en-US" dirty="0" smtClean="0"/>
              <a:t>As in no monetary cost as well as FSF’s philosophy</a:t>
            </a:r>
          </a:p>
          <a:p>
            <a:pPr>
              <a:buFont typeface="Lucida Grande"/>
              <a:buChar char="$"/>
            </a:pPr>
            <a:r>
              <a:rPr lang="en-US" dirty="0" smtClean="0">
                <a:solidFill>
                  <a:srgbClr val="00B600"/>
                </a:solidFill>
                <a:latin typeface="Courier New"/>
                <a:cs typeface="Courier New"/>
              </a:rPr>
              <a:t>You can feel </a:t>
            </a:r>
            <a:r>
              <a:rPr lang="en-US" dirty="0">
                <a:solidFill>
                  <a:srgbClr val="00B600"/>
                </a:solidFill>
                <a:latin typeface="Courier New"/>
                <a:cs typeface="Courier New"/>
              </a:rPr>
              <a:t>like a hacker with green text on black terminals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versions, called ‘flavors’ or ‘</a:t>
            </a:r>
            <a:r>
              <a:rPr lang="en-US" dirty="0" err="1" smtClean="0"/>
              <a:t>distros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Some popular ones:</a:t>
            </a:r>
          </a:p>
          <a:p>
            <a:pPr lvl="1"/>
            <a:r>
              <a:rPr lang="en-US" dirty="0" smtClean="0"/>
              <a:t>Ubuntu and derivatives (</a:t>
            </a:r>
            <a:r>
              <a:rPr lang="en-US" dirty="0" err="1" smtClean="0"/>
              <a:t>Xubuntu</a:t>
            </a:r>
            <a:r>
              <a:rPr lang="en-US" dirty="0" smtClean="0"/>
              <a:t>, </a:t>
            </a:r>
            <a:r>
              <a:rPr lang="en-US" dirty="0" err="1" smtClean="0"/>
              <a:t>Kubuntu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 Hat Enterprise Linux</a:t>
            </a:r>
          </a:p>
          <a:p>
            <a:pPr lvl="1"/>
            <a:r>
              <a:rPr lang="en-US" dirty="0" smtClean="0"/>
              <a:t>Mint</a:t>
            </a:r>
          </a:p>
          <a:p>
            <a:pPr lvl="1"/>
            <a:r>
              <a:rPr lang="en-US" dirty="0" smtClean="0"/>
              <a:t>Arch</a:t>
            </a:r>
          </a:p>
          <a:p>
            <a:pPr lvl="1"/>
            <a:r>
              <a:rPr lang="en-US" dirty="0" smtClean="0"/>
              <a:t>Gentoo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Linux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 in to ceclnx01 now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Run putty </a:t>
            </a:r>
          </a:p>
          <a:p>
            <a:pPr lvl="2"/>
            <a:r>
              <a:rPr lang="en-US" dirty="0" smtClean="0"/>
              <a:t>Enter ceclnx01.cec.miamioh.edu</a:t>
            </a:r>
          </a:p>
          <a:p>
            <a:pPr lvl="2"/>
            <a:r>
              <a:rPr lang="en-US" dirty="0" smtClean="0"/>
              <a:t>Enter Miami password</a:t>
            </a:r>
          </a:p>
          <a:p>
            <a:pPr lvl="1"/>
            <a:r>
              <a:rPr lang="en-US" dirty="0" smtClean="0"/>
              <a:t>Mac OS X</a:t>
            </a:r>
          </a:p>
          <a:p>
            <a:pPr lvl="2"/>
            <a:r>
              <a:rPr lang="en-US" dirty="0" smtClean="0"/>
              <a:t>Open terminal</a:t>
            </a:r>
            <a:endParaRPr lang="en-US" dirty="0"/>
          </a:p>
          <a:p>
            <a:pPr lvl="2"/>
            <a:r>
              <a:rPr lang="en-US" dirty="0" smtClean="0"/>
              <a:t>Run command </a:t>
            </a:r>
            <a:br>
              <a:rPr lang="en-US" dirty="0" smtClean="0"/>
            </a:br>
            <a:r>
              <a:rPr lang="en-US" sz="2000" dirty="0" err="1" smtClean="0">
                <a:latin typeface="Courier New"/>
                <a:cs typeface="Courier New"/>
              </a:rPr>
              <a:t>ssh</a:t>
            </a:r>
            <a:r>
              <a:rPr lang="en-US" sz="2000" dirty="0" smtClean="0">
                <a:latin typeface="Courier New"/>
                <a:cs typeface="Courier New"/>
              </a:rPr>
              <a:t> &lt;</a:t>
            </a:r>
            <a:r>
              <a:rPr lang="en-US" sz="2000" dirty="0" err="1" smtClean="0">
                <a:latin typeface="Courier New"/>
                <a:cs typeface="Courier New"/>
              </a:rPr>
              <a:t>uniqueid</a:t>
            </a:r>
            <a:r>
              <a:rPr lang="en-US" sz="2000" dirty="0" smtClean="0">
                <a:latin typeface="Courier New"/>
                <a:cs typeface="Courier New"/>
              </a:rPr>
              <a:t>&gt;@ceclnx01.cec.miamioh.edu</a:t>
            </a:r>
          </a:p>
          <a:p>
            <a:pPr lvl="2"/>
            <a:r>
              <a:rPr lang="en-US" dirty="0" smtClean="0">
                <a:latin typeface="+mj-lt"/>
                <a:cs typeface="Courier New"/>
              </a:rPr>
              <a:t>Enter Miami password when prompted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Linux</a:t>
            </a:r>
          </a:p>
          <a:p>
            <a:pPr lvl="2"/>
            <a:r>
              <a:rPr lang="en-US" dirty="0" smtClean="0">
                <a:latin typeface="+mj-lt"/>
                <a:cs typeface="Courier New"/>
              </a:rPr>
              <a:t>Shut up, you’re already on Linux</a:t>
            </a:r>
          </a:p>
          <a:p>
            <a:pPr lvl="2"/>
            <a:r>
              <a:rPr lang="en-US" dirty="0" smtClean="0">
                <a:latin typeface="+mj-lt"/>
                <a:cs typeface="Courier New"/>
              </a:rPr>
              <a:t>If you want, follow Mac OS X instructions to connect to lnx01</a:t>
            </a:r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69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on Linux is a directory or file</a:t>
            </a:r>
          </a:p>
          <a:p>
            <a:pPr lvl="1"/>
            <a:r>
              <a:rPr lang="en-US" dirty="0" smtClean="0"/>
              <a:t>Run the command “</a:t>
            </a:r>
            <a:r>
              <a:rPr lang="en-US" dirty="0" err="1" smtClean="0"/>
              <a:t>ls</a:t>
            </a:r>
            <a:r>
              <a:rPr lang="en-US" dirty="0" smtClean="0"/>
              <a:t>” (list) to see this</a:t>
            </a:r>
          </a:p>
          <a:p>
            <a:pPr lvl="1"/>
            <a:r>
              <a:rPr lang="en-US" dirty="0" smtClean="0"/>
              <a:t>Navigate directories with </a:t>
            </a:r>
            <a:br>
              <a:rPr lang="en-US" dirty="0" smtClean="0"/>
            </a:br>
            <a:r>
              <a:rPr lang="en-US" dirty="0" smtClean="0"/>
              <a:t>“cd &lt;</a:t>
            </a:r>
            <a:r>
              <a:rPr lang="en-US" dirty="0" err="1" smtClean="0"/>
              <a:t>directoryname</a:t>
            </a:r>
            <a:r>
              <a:rPr lang="en-US" dirty="0" smtClean="0"/>
              <a:t>&gt;” (change directory)</a:t>
            </a:r>
          </a:p>
          <a:p>
            <a:pPr lvl="1"/>
            <a:r>
              <a:rPr lang="en-US" dirty="0" smtClean="0"/>
              <a:t>See where you are currently with “</a:t>
            </a:r>
            <a:r>
              <a:rPr lang="en-US" dirty="0" err="1" smtClean="0"/>
              <a:t>pwd</a:t>
            </a:r>
            <a:r>
              <a:rPr lang="en-US" dirty="0" smtClean="0"/>
              <a:t>” (print working directory)</a:t>
            </a:r>
          </a:p>
          <a:p>
            <a:pPr lvl="1"/>
            <a:r>
              <a:rPr lang="en-US" dirty="0" smtClean="0"/>
              <a:t>Go up a directory with “cd ..”</a:t>
            </a:r>
          </a:p>
        </p:txBody>
      </p:sp>
    </p:spTree>
    <p:extLst>
      <p:ext uri="{BB962C8B-B14F-4D97-AF65-F5344CB8AC3E}">
        <p14:creationId xmlns:p14="http://schemas.microsoft.com/office/powerpoint/2010/main" val="363172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1507</TotalTime>
  <Words>676</Words>
  <Application>Microsoft Macintosh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Intro to GNU/Linux</vt:lpstr>
      <vt:lpstr>What is Linux?</vt:lpstr>
      <vt:lpstr>Who Uses Linux?</vt:lpstr>
      <vt:lpstr>PowerPoint Presentation</vt:lpstr>
      <vt:lpstr>Other Uses</vt:lpstr>
      <vt:lpstr>Why Use Linux</vt:lpstr>
      <vt:lpstr>Flavors</vt:lpstr>
      <vt:lpstr>Connect to a Linux Server</vt:lpstr>
      <vt:lpstr>Basics</vt:lpstr>
      <vt:lpstr>Root (admin)</vt:lpstr>
      <vt:lpstr>ls command</vt:lpstr>
      <vt:lpstr>man command</vt:lpstr>
      <vt:lpstr>chmod command</vt:lpstr>
      <vt:lpstr>Other Helpful Commands</vt:lpstr>
      <vt:lpstr>IO Redirection</vt:lpstr>
      <vt:lpstr>Piping</vt:lpstr>
      <vt:lpstr>vi</vt:lpstr>
      <vt:lpstr>Java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GNU/Linux</dc:title>
  <dc:creator>Kyle Rogers</dc:creator>
  <cp:lastModifiedBy>Kyle Rogers</cp:lastModifiedBy>
  <cp:revision>13</cp:revision>
  <dcterms:created xsi:type="dcterms:W3CDTF">2014-02-13T17:54:30Z</dcterms:created>
  <dcterms:modified xsi:type="dcterms:W3CDTF">2014-02-14T19:02:00Z</dcterms:modified>
</cp:coreProperties>
</file>