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11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5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15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9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19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23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23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4/11/14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8A7045-6A82-4885-A07D-862C55464D2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4/11/14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7FFBA7F-B0AF-4647-B755-403AACCDEF4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4/11/14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3F5C68-131B-4D5E-9025-A983A030771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Calibri"/>
              </a:rPr>
              <a:t>4/11/14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4CAB7B-EFC5-40A4-8565-5F43E17B8D4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4/11/14</a:t>
            </a:r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34859B-ABC2-41AC-98D9-9ADE32E6258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01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Calibri"/>
              </a:rPr>
              <a:t>4/11/14</a:t>
            </a:r>
            <a:endParaRPr/>
          </a:p>
        </p:txBody>
      </p:sp>
      <p:sp>
        <p:nvSpPr>
          <p:cNvPr id="202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03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87F7B3B-0C96-4585-B4B7-2D8A82BA87C8}" type="slidenum">
              <a:rPr lang="en-US" sz="24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Python - Part 1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Syntax and Basic Functionality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Structures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457200" y="1600200"/>
            <a:ext cx="8229240" cy="495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Sets, Lists, Dictionaries built-in much more intuitively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list: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i = [5, 3, 7, 3]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Retrieve values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i[2]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tuple: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T = (5, 3, 7, 3)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What’s different between a list and a tuple?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Tuples have defined sizes (cannot append new values). Like arrays in Java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set: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s = {5, 3, 7, 3}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indexing. Why not?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dictionary: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d = { ‘a’ : 4 , ’b’ : 3 , ’c’ : 8 }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Retrieve value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urier New"/>
              </a:rPr>
              <a:t>d[‘a’]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2" nodeType="tmRoot" restart="never">
          <p:childTnLst>
            <p:seq>
              <p:cTn id="153" nodeType="mainSeq">
                <p:childTnLst>
                  <p:par>
                    <p:cTn fill="freeze" id="154">
                      <p:stCondLst>
                        <p:cond delay="indefinite"/>
                      </p:stCondLst>
                      <p:childTnLst>
                        <p:par>
                          <p:cTn fill="freeze" id="155">
                            <p:stCondLst>
                              <p:cond delay="0"/>
                            </p:stCondLst>
                            <p:childTnLst>
                              <p:par>
                                <p:cTn fill="hold" id="15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58">
                      <p:stCondLst>
                        <p:cond delay="indefinite"/>
                      </p:stCondLst>
                      <p:childTnLst>
                        <p:par>
                          <p:cTn fill="freeze" id="159">
                            <p:stCondLst>
                              <p:cond delay="0"/>
                            </p:stCondLst>
                            <p:childTnLst>
                              <p:par>
                                <p:cTn fill="hold" id="16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2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62">
                      <p:stCondLst>
                        <p:cond delay="indefinite"/>
                      </p:stCondLst>
                      <p:childTnLst>
                        <p:par>
                          <p:cTn fill="freeze" id="163">
                            <p:stCondLst>
                              <p:cond delay="0"/>
                            </p:stCondLst>
                            <p:childTnLst>
                              <p:par>
                                <p:cTn fill="hold" id="16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89" st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66">
                      <p:stCondLst>
                        <p:cond delay="indefinite"/>
                      </p:stCondLst>
                      <p:childTnLst>
                        <p:par>
                          <p:cTn fill="freeze" id="167">
                            <p:stCondLst>
                              <p:cond delay="0"/>
                            </p:stCondLst>
                            <p:childTnLst>
                              <p:par>
                                <p:cTn fill="hold" id="16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05" st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0">
                      <p:stCondLst>
                        <p:cond delay="indefinite"/>
                      </p:stCondLst>
                      <p:childTnLst>
                        <p:par>
                          <p:cTn fill="freeze" id="171">
                            <p:stCondLst>
                              <p:cond delay="0"/>
                            </p:stCondLst>
                            <p:childTnLst>
                              <p:par>
                                <p:cTn fill="hold" id="17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10" st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4">
                      <p:stCondLst>
                        <p:cond delay="indefinite"/>
                      </p:stCondLst>
                      <p:childTnLst>
                        <p:par>
                          <p:cTn fill="freeze" id="175">
                            <p:stCondLst>
                              <p:cond delay="0"/>
                            </p:stCondLst>
                            <p:childTnLst>
                              <p:par>
                                <p:cTn fill="hold" id="17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26" st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78">
                      <p:stCondLst>
                        <p:cond delay="indefinite"/>
                      </p:stCondLst>
                      <p:childTnLst>
                        <p:par>
                          <p:cTn fill="freeze" id="179">
                            <p:stCondLst>
                              <p:cond delay="0"/>
                            </p:stCondLst>
                            <p:childTnLst>
                              <p:par>
                                <p:cTn fill="hold" id="18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43" st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82">
                      <p:stCondLst>
                        <p:cond delay="indefinite"/>
                      </p:stCondLst>
                      <p:childTnLst>
                        <p:par>
                          <p:cTn fill="freeze" id="183">
                            <p:stCondLst>
                              <p:cond delay="0"/>
                            </p:stCondLst>
                            <p:childTnLst>
                              <p:par>
                                <p:cTn fill="hold" id="18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88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86">
                      <p:stCondLst>
                        <p:cond delay="indefinite"/>
                      </p:stCondLst>
                      <p:childTnLst>
                        <p:par>
                          <p:cTn fill="freeze" id="187">
                            <p:stCondLst>
                              <p:cond delay="0"/>
                            </p:stCondLst>
                            <p:childTnLst>
                              <p:par>
                                <p:cTn fill="hold" id="18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62" st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0">
                      <p:stCondLst>
                        <p:cond delay="indefinite"/>
                      </p:stCondLst>
                      <p:childTnLst>
                        <p:par>
                          <p:cTn fill="freeze" id="191">
                            <p:stCondLst>
                              <p:cond delay="0"/>
                            </p:stCondLst>
                            <p:childTnLst>
                              <p:par>
                                <p:cTn fill="hold" id="19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76" st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4">
                      <p:stCondLst>
                        <p:cond delay="indefinite"/>
                      </p:stCondLst>
                      <p:childTnLst>
                        <p:par>
                          <p:cTn fill="freeze" id="195">
                            <p:stCondLst>
                              <p:cond delay="0"/>
                            </p:stCondLst>
                            <p:childTnLst>
                              <p:par>
                                <p:cTn fill="hold" id="19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93" st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198">
                      <p:stCondLst>
                        <p:cond delay="indefinite"/>
                      </p:stCondLst>
                      <p:childTnLst>
                        <p:par>
                          <p:cTn fill="freeze" id="199">
                            <p:stCondLst>
                              <p:cond delay="0"/>
                            </p:stCondLst>
                            <p:childTnLst>
                              <p:par>
                                <p:cTn fill="hold" id="20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15" st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02">
                      <p:stCondLst>
                        <p:cond delay="indefinite"/>
                      </p:stCondLst>
                      <p:childTnLst>
                        <p:par>
                          <p:cTn fill="freeze" id="203">
                            <p:stCondLst>
                              <p:cond delay="0"/>
                            </p:stCondLst>
                            <p:childTnLst>
                              <p:par>
                                <p:cTn fill="hold" id="20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36" st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06">
                      <p:stCondLst>
                        <p:cond delay="indefinite"/>
                      </p:stCondLst>
                      <p:childTnLst>
                        <p:par>
                          <p:cTn fill="freeze" id="207">
                            <p:stCondLst>
                              <p:cond delay="0"/>
                            </p:stCondLst>
                            <p:childTnLst>
                              <p:par>
                                <p:cTn fill="hold" id="20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72" st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10">
                      <p:stCondLst>
                        <p:cond delay="indefinite"/>
                      </p:stCondLst>
                      <p:childTnLst>
                        <p:par>
                          <p:cTn fill="freeze" id="211">
                            <p:stCondLst>
                              <p:cond delay="0"/>
                            </p:stCondLst>
                            <p:childTnLst>
                              <p:par>
                                <p:cTn fill="hold" id="21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87" st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214">
                      <p:stCondLst>
                        <p:cond delay="indefinite"/>
                      </p:stCondLst>
                      <p:childTnLst>
                        <p:par>
                          <p:cTn fill="freeze" id="215">
                            <p:stCondLst>
                              <p:cond delay="0"/>
                            </p:stCondLst>
                            <p:childTnLst>
                              <p:par>
                                <p:cTn fill="hold" id="21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94" st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Structures (cont’d)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empty structures: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List: w = []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Tuple: x = 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Set: y = set()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Dict: z = dict()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 Structures and Math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Lists []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+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sets {}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&amp;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|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-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^</a:t>
            </a:r>
            <a:endParaRPr/>
          </a:p>
        </p:txBody>
      </p:sp>
    </p:spTree>
  </p:cSld>
  <p:timing>
    <p:tnLst>
      <p:par>
        <p:cTn dur="indefinite" id="218" nodeType="tmRoot" restart="never">
          <p:childTnLst>
            <p:seq>
              <p:cTn dur="indefinite" id="219" nodeType="mainSeq">
                <p:childTnLst>
                  <p:par>
                    <p:cTn fill="hold" id="220">
                      <p:stCondLst>
                        <p:cond delay="indefinite"/>
                      </p:stCondLst>
                      <p:childTnLst>
                        <p:par>
                          <p:cTn fill="hold" id="221">
                            <p:stCondLst>
                              <p:cond delay="0"/>
                            </p:stCondLst>
                            <p:childTnLst>
                              <p:par>
                                <p:cTn fill="hold" id="22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4">
                      <p:stCondLst>
                        <p:cond delay="indefinite"/>
                      </p:stCondLst>
                      <p:childTnLst>
                        <p:par>
                          <p:cTn fill="hold" id="225">
                            <p:stCondLst>
                              <p:cond delay="0"/>
                            </p:stCondLst>
                            <p:childTnLst>
                              <p:par>
                                <p:cTn fill="hold" id="22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1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8">
                      <p:stCondLst>
                        <p:cond delay="indefinite"/>
                      </p:stCondLst>
                      <p:childTnLst>
                        <p:par>
                          <p:cTn fill="hold" id="229">
                            <p:stCondLst>
                              <p:cond delay="0"/>
                            </p:stCondLst>
                            <p:childTnLst>
                              <p:par>
                                <p:cTn fill="hold" id="23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9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2">
                      <p:stCondLst>
                        <p:cond delay="indefinite"/>
                      </p:stCondLst>
                      <p:childTnLst>
                        <p:par>
                          <p:cTn fill="hold" id="233">
                            <p:stCondLst>
                              <p:cond delay="0"/>
                            </p:stCondLst>
                            <p:childTnLst>
                              <p:par>
                                <p:cTn fill="hold" id="23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1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6">
                      <p:stCondLst>
                        <p:cond delay="indefinite"/>
                      </p:stCondLst>
                      <p:childTnLst>
                        <p:par>
                          <p:cTn fill="hold" id="237">
                            <p:stCondLst>
                              <p:cond delay="0"/>
                            </p:stCondLst>
                            <p:childTnLst>
                              <p:par>
                                <p:cTn fill="hold" id="23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3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0">
                      <p:stCondLst>
                        <p:cond delay="indefinite"/>
                      </p:stCondLst>
                      <p:childTnLst>
                        <p:par>
                          <p:cTn fill="hold" id="241">
                            <p:stCondLst>
                              <p:cond delay="0"/>
                            </p:stCondLst>
                            <p:childTnLst>
                              <p:par>
                                <p:cTn fill="hold" id="24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5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4">
                      <p:stCondLst>
                        <p:cond delay="indefinite"/>
                      </p:stCondLst>
                      <p:childTnLst>
                        <p:par>
                          <p:cTn fill="hold" id="245">
                            <p:stCondLst>
                              <p:cond delay="0"/>
                            </p:stCondLst>
                            <p:childTnLst>
                              <p:par>
                                <p:cTn fill="hold" id="24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7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Strings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Hello, World” or ‘Hello, World’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differentiation between character and string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“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must match with “ and ‘ with ‘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Hello, World’ – NO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That’s it!” – Yes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He said, “Hello, World”’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\ to escape special characters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Ex: “\n” for new line</a:t>
            </a:r>
            <a:endParaRPr/>
          </a:p>
        </p:txBody>
      </p:sp>
    </p:spTree>
  </p:cSld>
  <p:timing>
    <p:tnLst>
      <p:par>
        <p:cTn dur="indefinite" id="248" nodeType="tmRoot" restart="never">
          <p:childTnLst>
            <p:seq>
              <p:cTn dur="indefinite" id="249" nodeType="mainSeq">
                <p:childTnLst>
                  <p:par>
                    <p:cTn fill="hold" id="250">
                      <p:stCondLst>
                        <p:cond delay="indefinite"/>
                      </p:stCondLst>
                      <p:childTnLst>
                        <p:par>
                          <p:cTn fill="hold" id="251">
                            <p:stCondLst>
                              <p:cond delay="0"/>
                            </p:stCondLst>
                            <p:childTnLst>
                              <p:par>
                                <p:cTn fill="hold" id="25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4">
                      <p:stCondLst>
                        <p:cond delay="indefinite"/>
                      </p:stCondLst>
                      <p:childTnLst>
                        <p:par>
                          <p:cTn fill="hold" id="255">
                            <p:stCondLst>
                              <p:cond delay="0"/>
                            </p:stCondLst>
                            <p:childTnLst>
                              <p:par>
                                <p:cTn fill="hold" id="25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81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8">
                      <p:stCondLst>
                        <p:cond delay="indefinite"/>
                      </p:stCondLst>
                      <p:childTnLst>
                        <p:par>
                          <p:cTn fill="hold" id="259">
                            <p:stCondLst>
                              <p:cond delay="0"/>
                            </p:stCondLst>
                            <p:childTnLst>
                              <p:par>
                                <p:cTn fill="hold" id="26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14" st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2">
                      <p:stCondLst>
                        <p:cond delay="indefinite"/>
                      </p:stCondLst>
                      <p:childTnLst>
                        <p:par>
                          <p:cTn fill="hold" id="263">
                            <p:stCondLst>
                              <p:cond delay="0"/>
                            </p:stCondLst>
                            <p:childTnLst>
                              <p:par>
                                <p:cTn fill="hold" id="26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34" st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6">
                      <p:stCondLst>
                        <p:cond delay="indefinite"/>
                      </p:stCondLst>
                      <p:childTnLst>
                        <p:par>
                          <p:cTn fill="hold" id="267">
                            <p:stCondLst>
                              <p:cond delay="0"/>
                            </p:stCondLst>
                            <p:childTnLst>
                              <p:par>
                                <p:cTn fill="hold" id="26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53" st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0">
                      <p:stCondLst>
                        <p:cond delay="indefinite"/>
                      </p:stCondLst>
                      <p:childTnLst>
                        <p:par>
                          <p:cTn fill="hold" id="271">
                            <p:stCondLst>
                              <p:cond delay="0"/>
                            </p:stCondLst>
                            <p:childTnLst>
                              <p:par>
                                <p:cTn fill="hold" id="27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79" st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4">
                      <p:stCondLst>
                        <p:cond delay="indefinite"/>
                      </p:stCondLst>
                      <p:childTnLst>
                        <p:par>
                          <p:cTn fill="hold" id="275">
                            <p:stCondLst>
                              <p:cond delay="0"/>
                            </p:stCondLst>
                            <p:childTnLst>
                              <p:par>
                                <p:cTn fill="hold" id="27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14" st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36" st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String Formatting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229680" y="1600200"/>
            <a:ext cx="870120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str.format()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Insert strings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ourier New"/>
              </a:rPr>
              <a:t>print “{0}, {1}, my name is {myName}”.format(‘Hello’,</a:t>
            </a:r>
            <a:r>
              <a:rPr lang="en-US">
                <a:solidFill>
                  <a:srgbClr val="000000"/>
                </a:solidFill>
                <a:latin typeface="Lucida Grande"/>
                <a:ea typeface="Lucida Grande"/>
              </a:rPr>
              <a:t> ↵</a:t>
            </a:r>
            <a:r>
              <a:rPr lang="en-US">
                <a:solidFill>
                  <a:srgbClr val="000000"/>
                </a:solidFill>
                <a:latin typeface="Courier New"/>
                <a:ea typeface="Lucida Grande"/>
              </a:rPr>
              <a:t> ‘World’, myName=‘Kyle’)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  <a:ea typeface="Lucida Grande"/>
              </a:rPr>
              <a:t>Format numbers</a:t>
            </a:r>
            <a:r>
              <a:rPr lang="en-US" sz="2800">
                <a:solidFill>
                  <a:srgbClr val="000000"/>
                </a:solidFill>
                <a:latin typeface="Calibri"/>
                <a:ea typeface="Lucida Grande"/>
              </a:rPr>
              <a:t>
</a:t>
            </a:r>
            <a:r>
              <a:rPr lang="en-US" sz="2800">
                <a:solidFill>
                  <a:srgbClr val="000000"/>
                </a:solidFill>
                <a:latin typeface="Courier New"/>
                <a:ea typeface="Lucida Grande"/>
              </a:rPr>
              <a:t>print “Pi: {0:.3f}”.format(math.pi)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  <a:ea typeface="Lucida Grande"/>
              </a:rPr>
              <a:t>Format inserted string</a:t>
            </a:r>
            <a:r>
              <a:rPr lang="en-US" sz="2800">
                <a:solidFill>
                  <a:srgbClr val="000000"/>
                </a:solidFill>
                <a:latin typeface="Calibri"/>
                <a:ea typeface="Lucida Grande"/>
              </a:rPr>
              <a:t>
</a:t>
            </a:r>
            <a:r>
              <a:rPr lang="en-US" sz="1600">
                <a:solidFill>
                  <a:srgbClr val="000000"/>
                </a:solidFill>
                <a:latin typeface="Courier New"/>
                <a:ea typeface="Lucida Grande"/>
              </a:rPr>
              <a:t>x = {‘John’:’123-555-1234’,’Stephanie’:’123-555-4321’}</a:t>
            </a:r>
            <a:r>
              <a:rPr lang="en-US" sz="1600">
                <a:solidFill>
                  <a:srgbClr val="000000"/>
                </a:solidFill>
                <a:latin typeface="Courier New"/>
                <a:ea typeface="Lucida Grande"/>
              </a:rPr>
              <a:t>
</a:t>
            </a:r>
            <a:r>
              <a:rPr lang="en-US" sz="1600">
                <a:solidFill>
                  <a:srgbClr val="000000"/>
                </a:solidFill>
                <a:latin typeface="Courier New"/>
                <a:ea typeface="Lucida Grande"/>
              </a:rPr>
              <a:t>for name, phone in x.items():</a:t>
            </a:r>
            <a:r>
              <a:rPr lang="en-US" sz="1600">
                <a:solidFill>
                  <a:srgbClr val="000000"/>
                </a:solidFill>
                <a:latin typeface="Courier New"/>
                <a:ea typeface="Lucida Grande"/>
              </a:rPr>
              <a:t>
</a:t>
            </a:r>
            <a:r>
              <a:rPr lang="en-US" sz="1600">
                <a:solidFill>
                  <a:srgbClr val="000000"/>
                </a:solidFill>
                <a:latin typeface="Courier New"/>
                <a:ea typeface="Lucida Grande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  <a:ea typeface="Lucida Grande"/>
              </a:rPr>
              <a:t>	</a:t>
            </a:r>
            <a:r>
              <a:rPr lang="en-US" sz="1600">
                <a:solidFill>
                  <a:srgbClr val="000000"/>
                </a:solidFill>
                <a:latin typeface="Courier New"/>
                <a:ea typeface="Lucida Grande"/>
              </a:rPr>
              <a:t>print “{0:15} == {1:12}”.format(name,phone)</a:t>
            </a:r>
            <a:endParaRPr/>
          </a:p>
        </p:txBody>
      </p:sp>
    </p:spTree>
  </p:cSld>
  <p:timing>
    <p:tnLst>
      <p:par>
        <p:cTn dur="indefinite" id="280" nodeType="tmRoot" restart="never">
          <p:childTnLst>
            <p:seq>
              <p:cTn dur="indefinite" id="281" nodeType="mainSeq">
                <p:childTnLst>
                  <p:par>
                    <p:cTn fill="hold" id="282">
                      <p:stCondLst>
                        <p:cond delay="indefinite"/>
                      </p:stCondLst>
                      <p:childTnLst>
                        <p:par>
                          <p:cTn fill="hold" id="283">
                            <p:stCondLst>
                              <p:cond delay="0"/>
                            </p:stCondLst>
                            <p:childTnLst>
                              <p:par>
                                <p:cTn fill="hold" id="28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6">
                      <p:stCondLst>
                        <p:cond delay="indefinite"/>
                      </p:stCondLst>
                      <p:childTnLst>
                        <p:par>
                          <p:cTn fill="hold" id="287">
                            <p:stCondLst>
                              <p:cond delay="0"/>
                            </p:stCondLst>
                            <p:childTnLst>
                              <p:par>
                                <p:cTn fill="hold" id="28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8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0">
                      <p:stCondLst>
                        <p:cond delay="indefinite"/>
                      </p:stCondLst>
                      <p:childTnLst>
                        <p:par>
                          <p:cTn fill="hold" id="291">
                            <p:stCondLst>
                              <p:cond delay="0"/>
                            </p:stCondLst>
                            <p:childTnLst>
                              <p:par>
                                <p:cTn fill="hold" id="29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59" st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4">
                      <p:stCondLst>
                        <p:cond delay="indefinite"/>
                      </p:stCondLst>
                      <p:childTnLst>
                        <p:par>
                          <p:cTn fill="hold" id="295">
                            <p:stCondLst>
                              <p:cond delay="0"/>
                            </p:stCondLst>
                            <p:childTnLst>
                              <p:par>
                                <p:cTn fill="hold" id="29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13" st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Flow Control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Booleans, For Loops, While Loops, and Reserved Words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Booleans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True and False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 or 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Standard ‘&lt;‘, ‘&gt;’, ‘==‘, ‘!=‘, ‘&lt;=‘, ‘&gt;=‘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No &amp;&amp;, ||, or 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Just ‘and’, ‘or’, and ‘not’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(5 &lt; 6 and 4 &gt;= 3) or not True</a:t>
            </a:r>
            <a:endParaRPr/>
          </a:p>
        </p:txBody>
      </p:sp>
    </p:spTree>
  </p:cSld>
  <p:timing>
    <p:tnLst>
      <p:par>
        <p:cTn dur="indefinite" id="298" nodeType="tmRoot" restart="never">
          <p:childTnLst>
            <p:seq>
              <p:cTn dur="indefinite" id="299" nodeType="mainSeq">
                <p:childTnLst>
                  <p:par>
                    <p:cTn fill="hold" id="300">
                      <p:stCondLst>
                        <p:cond delay="indefinite"/>
                      </p:stCondLst>
                      <p:childTnLst>
                        <p:par>
                          <p:cTn fill="hold" id="301">
                            <p:stCondLst>
                              <p:cond delay="0"/>
                            </p:stCondLst>
                            <p:childTnLst>
                              <p:par>
                                <p:cTn fill="hold" id="30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4">
                      <p:stCondLst>
                        <p:cond delay="indefinite"/>
                      </p:stCondLst>
                      <p:childTnLst>
                        <p:par>
                          <p:cTn fill="hold" id="305">
                            <p:stCondLst>
                              <p:cond delay="0"/>
                            </p:stCondLst>
                            <p:childTnLst>
                              <p:par>
                                <p:cTn fill="hold" id="30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2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8">
                      <p:stCondLst>
                        <p:cond delay="indefinite"/>
                      </p:stCondLst>
                      <p:childTnLst>
                        <p:par>
                          <p:cTn fill="hold" id="309">
                            <p:stCondLst>
                              <p:cond delay="0"/>
                            </p:stCondLst>
                            <p:childTnLst>
                              <p:par>
                                <p:cTn fill="hold" id="31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4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2">
                      <p:stCondLst>
                        <p:cond delay="indefinite"/>
                      </p:stCondLst>
                      <p:childTnLst>
                        <p:par>
                          <p:cTn fill="hold" id="313">
                            <p:stCondLst>
                              <p:cond delay="0"/>
                            </p:stCondLst>
                            <p:childTnLst>
                              <p:par>
                                <p:cTn fill="hold" id="31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0" st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6">
                      <p:stCondLst>
                        <p:cond delay="indefinite"/>
                      </p:stCondLst>
                      <p:childTnLst>
                        <p:par>
                          <p:cTn fill="hold" id="317">
                            <p:stCondLst>
                              <p:cond delay="0"/>
                            </p:stCondLst>
                            <p:childTnLst>
                              <p:par>
                                <p:cTn fill="hold" id="31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08" st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43" st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Loops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For Loops</a:t>
            </a:r>
            <a:endParaRPr/>
          </a:p>
        </p:txBody>
      </p:sp>
      <p:sp>
        <p:nvSpPr>
          <p:cNvPr id="272" name="TextShape 3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While Loops</a:t>
            </a:r>
            <a:endParaRPr/>
          </a:p>
        </p:txBody>
      </p:sp>
      <p:sp>
        <p:nvSpPr>
          <p:cNvPr id="273" name="TextShape 4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Boolean based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Ex:</a:t>
            </a:r>
            <a:r>
              <a:rPr lang="en-US" sz="2400">
                <a:solidFill>
                  <a:srgbClr val="8b8b8b"/>
                </a:solidFill>
                <a:latin typeface="Calibri"/>
              </a:rPr>
              <a:t>
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x = 0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
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while x &lt; 5: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
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    print x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
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    x += 1</a:t>
            </a:r>
            <a:endParaRPr/>
          </a:p>
        </p:txBody>
      </p:sp>
      <p:sp>
        <p:nvSpPr>
          <p:cNvPr id="274" name="TextShape 5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Collection based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Ex:</a:t>
            </a:r>
            <a:r>
              <a:rPr lang="en-US" sz="2400">
                <a:solidFill>
                  <a:srgbClr val="8b8b8b"/>
                </a:solidFill>
                <a:latin typeface="Calibri"/>
              </a:rPr>
              <a:t>
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x = [0,1,2,3,4]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
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for i in x: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
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    print ‘hello’, 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Shortcut</a:t>
            </a:r>
            <a:r>
              <a:rPr lang="en-US" sz="2400">
                <a:solidFill>
                  <a:srgbClr val="8b8b8b"/>
                </a:solidFill>
                <a:latin typeface="Calibri"/>
              </a:rPr>
              <a:t>
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for i in xrange(5):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
</a:t>
            </a:r>
            <a:r>
              <a:rPr lang="en-US" sz="2400">
                <a:solidFill>
                  <a:srgbClr val="8b8b8b"/>
                </a:solidFill>
                <a:latin typeface="Courier New"/>
              </a:rPr>
              <a:t>    print ‘hello’,i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Set start value</a:t>
            </a:r>
            <a:r>
              <a:rPr lang="en-US" sz="2400">
                <a:solidFill>
                  <a:srgbClr val="8b8b8b"/>
                </a:solidFill>
                <a:latin typeface="Calibri"/>
              </a:rPr>
              <a:t>
</a:t>
            </a:r>
            <a:r>
              <a:rPr lang="en-US" sz="2200">
                <a:solidFill>
                  <a:srgbClr val="8b8b8b"/>
                </a:solidFill>
                <a:latin typeface="Courier New"/>
              </a:rPr>
              <a:t>for i in xrange(5,10):</a:t>
            </a:r>
            <a:r>
              <a:rPr lang="en-US" sz="2200">
                <a:solidFill>
                  <a:srgbClr val="8b8b8b"/>
                </a:solidFill>
                <a:latin typeface="Courier New"/>
              </a:rPr>
              <a:t>
</a:t>
            </a:r>
            <a:r>
              <a:rPr lang="en-US" sz="2200">
                <a:solidFill>
                  <a:srgbClr val="8b8b8b"/>
                </a:solidFill>
                <a:latin typeface="Courier New"/>
              </a:rPr>
              <a:t>    print ‘hello, i</a:t>
            </a:r>
            <a:endParaRPr/>
          </a:p>
        </p:txBody>
      </p:sp>
    </p:spTree>
  </p:cSld>
  <p:timing>
    <p:tnLst>
      <p:par>
        <p:cTn dur="indefinite" id="322" nodeType="tmRoot" restart="never">
          <p:childTnLst>
            <p:seq>
              <p:cTn dur="indefinite" id="323" nodeType="mainSeq">
                <p:childTnLst>
                  <p:par>
                    <p:cTn fill="hold" id="324">
                      <p:stCondLst>
                        <p:cond delay="indefinite"/>
                      </p:stCondLst>
                      <p:childTnLst>
                        <p:par>
                          <p:cTn fill="hold" id="325">
                            <p:stCondLst>
                              <p:cond delay="0"/>
                            </p:stCondLst>
                            <p:childTnLst>
                              <p:par>
                                <p:cTn fill="hold" id="32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8">
                      <p:stCondLst>
                        <p:cond delay="indefinite"/>
                      </p:stCondLst>
                      <p:childTnLst>
                        <p:par>
                          <p:cTn fill="hold" id="329">
                            <p:stCondLst>
                              <p:cond delay="0"/>
                            </p:stCondLst>
                            <p:childTnLst>
                              <p:par>
                                <p:cTn fill="hold" id="33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2">
                      <p:stCondLst>
                        <p:cond delay="indefinite"/>
                      </p:stCondLst>
                      <p:childTnLst>
                        <p:par>
                          <p:cTn fill="hold" id="333">
                            <p:stCondLst>
                              <p:cond delay="0"/>
                            </p:stCondLst>
                            <p:childTnLst>
                              <p:par>
                                <p:cTn fill="hold" id="33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0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6">
                      <p:stCondLst>
                        <p:cond delay="indefinite"/>
                      </p:stCondLst>
                      <p:childTnLst>
                        <p:par>
                          <p:cTn fill="hold" id="337">
                            <p:stCondLst>
                              <p:cond delay="0"/>
                            </p:stCondLst>
                            <p:childTnLst>
                              <p:par>
                                <p:cTn fill="hold" id="33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19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0">
                      <p:stCondLst>
                        <p:cond delay="indefinite"/>
                      </p:stCondLst>
                      <p:childTnLst>
                        <p:par>
                          <p:cTn fill="hold" id="341">
                            <p:stCondLst>
                              <p:cond delay="0"/>
                            </p:stCondLst>
                            <p:childTnLst>
                              <p:par>
                                <p:cTn fill="hold" id="34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78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4">
                      <p:stCondLst>
                        <p:cond delay="indefinite"/>
                      </p:stCondLst>
                      <p:childTnLst>
                        <p:par>
                          <p:cTn fill="hold" id="345">
                            <p:stCondLst>
                              <p:cond delay="0"/>
                            </p:stCondLst>
                            <p:childTnLst>
                              <p:par>
                                <p:cTn fill="hold" id="34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8">
                      <p:stCondLst>
                        <p:cond delay="indefinite"/>
                      </p:stCondLst>
                      <p:childTnLst>
                        <p:par>
                          <p:cTn fill="hold" id="349">
                            <p:stCondLst>
                              <p:cond delay="0"/>
                            </p:stCondLst>
                            <p:childTnLst>
                              <p:par>
                                <p:cTn fill="hold" id="35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2">
                      <p:stCondLst>
                        <p:cond delay="indefinite"/>
                      </p:stCondLst>
                      <p:childTnLst>
                        <p:par>
                          <p:cTn fill="hold" id="353">
                            <p:stCondLst>
                              <p:cond delay="0"/>
                            </p:stCondLst>
                            <p:childTnLst>
                              <p:par>
                                <p:cTn fill="hold" id="35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0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alibri"/>
              </a:rPr>
              <a:t>Other Stuff</a:t>
            </a:r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Misc Helpful Things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Tuples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ourier New"/>
              </a:rPr>
              <a:t>x = (5,3,2,1)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Or just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x = 5,3,2,1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Parentheses not necessary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Split a tuple into individual variables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a,b,c,d = 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Implication – One line – Multiple assignments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a,b,c,d,e = 1,2,3,4,5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Another implication – Swap variables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a,b = b,a</a:t>
            </a:r>
            <a:endParaRPr/>
          </a:p>
        </p:txBody>
      </p:sp>
    </p:spTree>
  </p:cSld>
  <p:timing>
    <p:tnLst>
      <p:par>
        <p:cTn dur="indefinite" id="356" nodeType="tmRoot" restart="never">
          <p:childTnLst>
            <p:seq>
              <p:cTn dur="indefinite" id="357" nodeType="mainSeq">
                <p:childTnLst>
                  <p:par>
                    <p:cTn fill="hold" id="358">
                      <p:stCondLst>
                        <p:cond delay="indefinite"/>
                      </p:stCondLst>
                      <p:childTnLst>
                        <p:par>
                          <p:cTn fill="hold" id="359">
                            <p:stCondLst>
                              <p:cond delay="0"/>
                            </p:stCondLst>
                            <p:childTnLst>
                              <p:par>
                                <p:cTn fill="hold" id="36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6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0" st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6">
                      <p:stCondLst>
                        <p:cond delay="indefinite"/>
                      </p:stCondLst>
                      <p:childTnLst>
                        <p:par>
                          <p:cTn fill="hold" id="367">
                            <p:stCondLst>
                              <p:cond delay="0"/>
                            </p:stCondLst>
                            <p:childTnLst>
                              <p:par>
                                <p:cTn fill="hold" id="36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00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0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12" st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2">
                      <p:stCondLst>
                        <p:cond delay="indefinite"/>
                      </p:stCondLst>
                      <p:childTnLst>
                        <p:par>
                          <p:cTn fill="hold" id="373">
                            <p:stCondLst>
                              <p:cond delay="0"/>
                            </p:stCondLst>
                            <p:childTnLst>
                              <p:par>
                                <p:cTn fill="hold" id="37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58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76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80" st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8">
                      <p:stCondLst>
                        <p:cond delay="indefinite"/>
                      </p:stCondLst>
                      <p:childTnLst>
                        <p:par>
                          <p:cTn fill="hold" id="379">
                            <p:stCondLst>
                              <p:cond delay="0"/>
                            </p:stCondLst>
                            <p:childTnLst>
                              <p:par>
                                <p:cTn fill="hold" id="38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17" st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8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27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Start Using Python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Log into ceclnx01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Type 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python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Done.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python3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will start python 3.3 (rather than 2.7)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Alternatively, running the program IDLE on the lab machines will start a GUI for Python interpreting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quit() will exit the interpreter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0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6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4" st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85" st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18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List Comprehensions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Task: Create list containing x2 for x = 1..10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Naïve Approach: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squares = []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for x in xrange(10):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squares.append(x**2)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 Comprehension Approach: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000">
                <a:solidFill>
                  <a:srgbClr val="000000"/>
                </a:solidFill>
                <a:latin typeface="Courier New"/>
              </a:rPr>
              <a:t>squares = [x**2 for x in xrange(10)]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Other Example: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ourier New"/>
              </a:rPr>
              <a:t>osp = [(x,x**2) for x in xrange(10) if x%2 != 0]</a:t>
            </a:r>
            <a:endParaRPr/>
          </a:p>
        </p:txBody>
      </p:sp>
    </p:spTree>
  </p:cSld>
  <p:timing>
    <p:tnLst>
      <p:par>
        <p:cTn dur="indefinite" id="384" nodeType="tmRoot" restart="never">
          <p:childTnLst>
            <p:seq>
              <p:cTn dur="indefinite" id="385" nodeType="mainSeq">
                <p:childTnLst>
                  <p:par>
                    <p:cTn fill="hold" id="386">
                      <p:stCondLst>
                        <p:cond delay="indefinite"/>
                      </p:stCondLst>
                      <p:childTnLst>
                        <p:par>
                          <p:cTn fill="hold" id="387">
                            <p:stCondLst>
                              <p:cond delay="0"/>
                            </p:stCondLst>
                            <p:childTnLst>
                              <p:par>
                                <p:cTn fill="hold" id="38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0">
                      <p:stCondLst>
                        <p:cond delay="indefinite"/>
                      </p:stCondLst>
                      <p:childTnLst>
                        <p:par>
                          <p:cTn fill="hold" id="391">
                            <p:stCondLst>
                              <p:cond delay="0"/>
                            </p:stCondLst>
                            <p:childTnLst>
                              <p:par>
                                <p:cTn fill="hold" id="39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19" st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4">
                      <p:stCondLst>
                        <p:cond delay="indefinite"/>
                      </p:stCondLst>
                      <p:childTnLst>
                        <p:par>
                          <p:cTn fill="hold" id="395">
                            <p:stCondLst>
                              <p:cond delay="0"/>
                            </p:stCondLst>
                            <p:childTnLst>
                              <p:par>
                                <p:cTn fill="hold" id="39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85" st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8">
                      <p:stCondLst>
                        <p:cond delay="indefinite"/>
                      </p:stCondLst>
                      <p:childTnLst>
                        <p:par>
                          <p:cTn fill="hold" id="399">
                            <p:stCondLst>
                              <p:cond delay="0"/>
                            </p:stCondLst>
                            <p:childTnLst>
                              <p:par>
                                <p:cTn fill="hold" id="40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49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 Lists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2D List (Matrices) Comprehension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ourier New"/>
              </a:rPr>
              <a:t>matrix = [ range(1,5), range(5,9), range(9, 13)]</a:t>
            </a:r>
            <a:r>
              <a:rPr lang="en-US">
                <a:solidFill>
                  <a:srgbClr val="000000"/>
                </a:solidFill>
                <a:latin typeface="Courier New"/>
              </a:rPr>
              <a:t>
</a:t>
            </a:r>
            <a:r>
              <a:rPr lang="en-US">
                <a:solidFill>
                  <a:srgbClr val="000000"/>
                </a:solidFill>
                <a:latin typeface="Courier New"/>
              </a:rPr>
              <a:t>[ [ row[i] for row in matrix ] for i in range(4) 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Transposes a list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Repeat a list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[1,2,3,4,5]*4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[1]*100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is equivalent to MATLAB’s ones(100)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[0]*100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&lt;=&gt; MATLAB’s zeros(100)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02" nodeType="tmRoot" restart="never">
          <p:childTnLst>
            <p:seq>
              <p:cTn dur="indefinite" id="403" nodeType="mainSeq">
                <p:childTnLst>
                  <p:par>
                    <p:cTn fill="hold" id="404">
                      <p:stCondLst>
                        <p:cond delay="indefinite"/>
                      </p:stCondLst>
                      <p:childTnLst>
                        <p:par>
                          <p:cTn fill="hold" id="405">
                            <p:stCondLst>
                              <p:cond delay="0"/>
                            </p:stCondLst>
                            <p:childTnLst>
                              <p:par>
                                <p:cTn fill="hold" id="40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0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3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0">
                      <p:stCondLst>
                        <p:cond delay="indefinite"/>
                      </p:stCondLst>
                      <p:childTnLst>
                        <p:par>
                          <p:cTn fill="hold" id="411">
                            <p:stCondLst>
                              <p:cond delay="0"/>
                            </p:stCondLst>
                            <p:childTnLst>
                              <p:par>
                                <p:cTn fill="hold" id="41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51" st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4">
                      <p:stCondLst>
                        <p:cond delay="indefinite"/>
                      </p:stCondLst>
                      <p:childTnLst>
                        <p:par>
                          <p:cTn fill="hold" id="415">
                            <p:stCondLst>
                              <p:cond delay="0"/>
                            </p:stCondLst>
                            <p:childTnLst>
                              <p:par>
                                <p:cTn fill="hold" id="41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65" st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18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79" st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0">
                      <p:stCondLst>
                        <p:cond delay="indefinite"/>
                      </p:stCondLst>
                      <p:childTnLst>
                        <p:par>
                          <p:cTn fill="hold" id="421">
                            <p:stCondLst>
                              <p:cond delay="0"/>
                            </p:stCondLst>
                            <p:childTnLst>
                              <p:par>
                                <p:cTn fill="hold" id="42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23" st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4">
                      <p:stCondLst>
                        <p:cond delay="indefinite"/>
                      </p:stCondLst>
                      <p:childTnLst>
                        <p:par>
                          <p:cTn fill="hold" id="425">
                            <p:stCondLst>
                              <p:cond delay="0"/>
                            </p:stCondLst>
                            <p:childTnLst>
                              <p:par>
                                <p:cTn fill="hold" id="42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55" st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Lists, Indices, and Sublists</a:t>
            </a:r>
            <a:endParaRPr/>
          </a:p>
        </p:txBody>
      </p:sp>
      <p:sp>
        <p:nvSpPr>
          <p:cNvPr id="2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list 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x = range(10)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ourier New"/>
              </a:rPr>
              <a:t>x[3]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 sublist starting at an index (inclusive)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x[3:]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 sublist ending at an index (exclusive)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x[:7]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Get sublist with defined start and end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x[3:7]</a:t>
            </a:r>
            <a:endParaRPr/>
          </a:p>
        </p:txBody>
      </p:sp>
    </p:spTree>
  </p:cSld>
  <p:timing>
    <p:tnLst>
      <p:par>
        <p:cTn dur="indefinite" id="428" nodeType="tmRoot" restart="never">
          <p:childTnLst>
            <p:seq>
              <p:cTn dur="indefinite" id="429" nodeType="mainSeq">
                <p:childTnLst>
                  <p:par>
                    <p:cTn fill="hold" id="430">
                      <p:stCondLst>
                        <p:cond delay="indefinite"/>
                      </p:stCondLst>
                      <p:childTnLst>
                        <p:par>
                          <p:cTn fill="hold" id="431">
                            <p:stCondLst>
                              <p:cond delay="0"/>
                            </p:stCondLst>
                            <p:childTnLst>
                              <p:par>
                                <p:cTn fill="hold" id="43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4">
                      <p:stCondLst>
                        <p:cond delay="indefinite"/>
                      </p:stCondLst>
                      <p:childTnLst>
                        <p:par>
                          <p:cTn fill="hold" id="435">
                            <p:stCondLst>
                              <p:cond delay="0"/>
                            </p:stCondLst>
                            <p:childTnLst>
                              <p:par>
                                <p:cTn fill="hold" id="43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3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8">
                      <p:stCondLst>
                        <p:cond delay="indefinite"/>
                      </p:stCondLst>
                      <p:childTnLst>
                        <p:par>
                          <p:cTn fill="hold" id="439">
                            <p:stCondLst>
                              <p:cond delay="0"/>
                            </p:stCondLst>
                            <p:childTnLst>
                              <p:par>
                                <p:cTn fill="hold" id="44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5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2">
                      <p:stCondLst>
                        <p:cond delay="indefinite"/>
                      </p:stCondLst>
                      <p:childTnLst>
                        <p:par>
                          <p:cTn fill="hold" id="443">
                            <p:stCondLst>
                              <p:cond delay="0"/>
                            </p:stCondLst>
                            <p:childTnLst>
                              <p:par>
                                <p:cTn fill="hold" id="44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34" st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6">
                      <p:stCondLst>
                        <p:cond delay="indefinite"/>
                      </p:stCondLst>
                      <p:childTnLst>
                        <p:par>
                          <p:cTn fill="hold" id="447">
                            <p:stCondLst>
                              <p:cond delay="0"/>
                            </p:stCondLst>
                            <p:childTnLst>
                              <p:par>
                                <p:cTn fill="hold" id="44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80" st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Fun With Sets</a:t>
            </a:r>
            <a:endParaRPr/>
          </a:p>
        </p:txBody>
      </p:sp>
      <p:sp>
        <p:nvSpPr>
          <p:cNvPr id="2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‘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in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’ keyword to check if a set contains a certain value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fruits = {‘apple’,’orange’,’banana’}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2400">
                <a:solidFill>
                  <a:srgbClr val="000000"/>
                </a:solidFill>
                <a:latin typeface="Courier New"/>
              </a:rPr>
              <a:t>‘carrot’ in fruits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set from a list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ourier New"/>
              </a:rPr>
              <a:t>someSet = set(someList)</a:t>
            </a:r>
            <a:endParaRPr/>
          </a:p>
        </p:txBody>
      </p:sp>
    </p:spTree>
  </p:cSld>
  <p:timing>
    <p:tnLst>
      <p:par>
        <p:cTn dur="indefinite" id="450" nodeType="tmRoot" restart="never">
          <p:childTnLst>
            <p:seq>
              <p:cTn dur="indefinite" id="451" nodeType="mainSeq">
                <p:childTnLst>
                  <p:par>
                    <p:cTn fill="hold" id="452">
                      <p:stCondLst>
                        <p:cond delay="indefinite"/>
                      </p:stCondLst>
                      <p:childTnLst>
                        <p:par>
                          <p:cTn fill="hold" id="453">
                            <p:stCondLst>
                              <p:cond delay="0"/>
                            </p:stCondLst>
                            <p:childTnLst>
                              <p:par>
                                <p:cTn fill="hold" id="45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6">
                      <p:stCondLst>
                        <p:cond delay="indefinite"/>
                      </p:stCondLst>
                      <p:childTnLst>
                        <p:par>
                          <p:cTn fill="hold" id="457">
                            <p:stCondLst>
                              <p:cond delay="0"/>
                            </p:stCondLst>
                            <p:childTnLst>
                              <p:par>
                                <p:cTn fill="hold" id="45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20" st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0">
                      <p:stCondLst>
                        <p:cond delay="indefinite"/>
                      </p:stCondLst>
                      <p:childTnLst>
                        <p:par>
                          <p:cTn fill="hold" id="461">
                            <p:stCondLst>
                              <p:cond delay="0"/>
                            </p:stCondLst>
                            <p:childTnLst>
                              <p:par>
                                <p:cTn fill="hold" id="46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69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 Comprehensions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Task: Create a set of the letters in abracadabra not including a, b, or 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Naïve Approach: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s = ‘abracadabra’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rv = set()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for c in s: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if c != ‘a’ and c != ‘b’ and  c != ‘c’: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rv.add(c)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Set Comprehensions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200">
                <a:solidFill>
                  <a:srgbClr val="000000"/>
                </a:solidFill>
                <a:latin typeface="Courier New"/>
              </a:rPr>
              <a:t>rv = {x for x in ‘abracadabra’ if x not in ‘abc’}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64" nodeType="tmRoot" restart="never">
          <p:childTnLst>
            <p:seq>
              <p:cTn dur="indefinite" id="465" nodeType="mainSeq">
                <p:childTnLst>
                  <p:par>
                    <p:cTn fill="hold" id="466">
                      <p:stCondLst>
                        <p:cond delay="indefinite"/>
                      </p:stCondLst>
                      <p:childTnLst>
                        <p:par>
                          <p:cTn fill="hold" id="467">
                            <p:stCondLst>
                              <p:cond delay="0"/>
                            </p:stCondLst>
                            <p:childTnLst>
                              <p:par>
                                <p:cTn fill="hold" id="46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0">
                      <p:stCondLst>
                        <p:cond delay="indefinite"/>
                      </p:stCondLst>
                      <p:childTnLst>
                        <p:par>
                          <p:cTn fill="hold" id="471">
                            <p:stCondLst>
                              <p:cond delay="0"/>
                            </p:stCondLst>
                            <p:childTnLst>
                              <p:par>
                                <p:cTn fill="hold" id="47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86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4">
                      <p:stCondLst>
                        <p:cond delay="indefinite"/>
                      </p:stCondLst>
                      <p:childTnLst>
                        <p:par>
                          <p:cTn fill="hold" id="475">
                            <p:stCondLst>
                              <p:cond delay="0"/>
                            </p:stCondLst>
                            <p:childTnLst>
                              <p:par>
                                <p:cTn fill="hold" id="47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55" st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Dictionaries</a:t>
            </a:r>
            <a:endParaRPr/>
          </a:p>
        </p:txBody>
      </p:sp>
      <p:sp>
        <p:nvSpPr>
          <p:cNvPr id="2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key is a simple string – simple instantiation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600">
                <a:solidFill>
                  <a:srgbClr val="000000"/>
                </a:solidFill>
                <a:latin typeface="Courier New"/>
              </a:rPr>
              <a:t>d = dict(john=5, ben=10, howie=14, bill=3)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Dictionary Comprehensions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900">
                <a:solidFill>
                  <a:srgbClr val="000000"/>
                </a:solidFill>
                <a:latin typeface="Courier New"/>
              </a:rPr>
              <a:t>osp = {x: x**2 for x in xrange(10) if x % 2 != 0}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Convert list of sequences (size 2 tuples) to dict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l = [(1,2), (3,5), (6,10)]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
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d = dict(l)</a:t>
            </a:r>
            <a:endParaRPr/>
          </a:p>
        </p:txBody>
      </p:sp>
    </p:spTree>
  </p:cSld>
  <p:timing>
    <p:tnLst>
      <p:par>
        <p:cTn dur="indefinite" id="478" nodeType="tmRoot" restart="never">
          <p:childTnLst>
            <p:seq>
              <p:cTn dur="indefinite" id="479" nodeType="mainSeq">
                <p:childTnLst>
                  <p:par>
                    <p:cTn fill="hold" id="480">
                      <p:stCondLst>
                        <p:cond delay="indefinite"/>
                      </p:stCondLst>
                      <p:childTnLst>
                        <p:par>
                          <p:cTn fill="hold" id="481">
                            <p:stCondLst>
                              <p:cond delay="0"/>
                            </p:stCondLst>
                            <p:childTnLst>
                              <p:par>
                                <p:cTn fill="hold" id="48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4">
                      <p:stCondLst>
                        <p:cond delay="indefinite"/>
                      </p:stCondLst>
                      <p:childTnLst>
                        <p:par>
                          <p:cTn fill="hold" id="485">
                            <p:stCondLst>
                              <p:cond delay="0"/>
                            </p:stCondLst>
                            <p:childTnLst>
                              <p:par>
                                <p:cTn fill="hold" id="48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8" st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8">
                      <p:stCondLst>
                        <p:cond delay="indefinite"/>
                      </p:stCondLst>
                      <p:childTnLst>
                        <p:par>
                          <p:cTn fill="hold" id="489">
                            <p:stCondLst>
                              <p:cond delay="0"/>
                            </p:stCondLst>
                            <p:childTnLst>
                              <p:par>
                                <p:cTn fill="hold" id="49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24" st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9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74" st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4">
                      <p:stCondLst>
                        <p:cond delay="indefinite"/>
                      </p:stCondLst>
                      <p:childTnLst>
                        <p:par>
                          <p:cTn fill="hold" id="495">
                            <p:stCondLst>
                              <p:cond delay="0"/>
                            </p:stCondLst>
                            <p:childTnLst>
                              <p:par>
                                <p:cTn fill="hold" id="49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24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8">
                      <p:stCondLst>
                        <p:cond delay="indefinite"/>
                      </p:stCondLst>
                      <p:childTnLst>
                        <p:par>
                          <p:cTn fill="hold" id="499">
                            <p:stCondLst>
                              <p:cond delay="0"/>
                            </p:stCondLst>
                            <p:childTnLst>
                              <p:par>
                                <p:cTn fill="hold" id="50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67" st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Bitwise Operations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|, &amp;, ^ for bitwise or, and, xor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~ for complement ( equivalent to -x-1 )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&lt;&lt;, &gt;&gt; for bit shifting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Notes on Python 3</a:t>
            </a:r>
            <a:endParaRPr/>
          </a:p>
        </p:txBody>
      </p:sp>
      <p:sp>
        <p:nvSpPr>
          <p:cNvPr id="2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New standard (since 2008!)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 backwards compatible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Technically new software should use Python3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Python 2 will lose support eventually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Support for some libraries is still in progress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Forces some projects to stay on Python2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Tools to ease conversion from 2 to 3 exist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Not perfect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24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69640" y="0"/>
            <a:ext cx="970020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Paradigms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Object-oriented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Imperative and Functional Programming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Dynamic Typing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Automatic Memory Management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Advantages of Python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Free and Open Source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HUGE number of 3rd party libraries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Emphasizes readability, simplicity, and rapid development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47" name="Content Placeholder 4"/>
          <p:cNvPicPr/>
          <p:nvPr/>
        </p:nvPicPr>
        <p:blipFill>
          <a:blip r:embed="rId1"/>
          <a:srcRect b="0" l="-16988" r="-16988" t="0"/>
          <a:stretch>
            <a:fillRect/>
          </a:stretch>
        </p:blipFill>
        <p:spPr>
          <a:xfrm>
            <a:off x="4648320" y="1600200"/>
            <a:ext cx="4038120" cy="452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27" nodeType="tmRoot" restart="never">
          <p:childTnLst>
            <p:seq>
              <p:cTn dur="indefinite" id="28" nodeType="mainSeq">
                <p:childTnLst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id="31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6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14" st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id="4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Hello World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ourier New"/>
              </a:rPr>
              <a:t>print ‘Hello, World!’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print(‘Hello, World!’)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with python3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That’s it!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Math and Python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Familiar mathematical syntax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2+2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5*5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6/2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6/4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6/4.0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Simplified mathematical syntax (from Java)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5**3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( versus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Math.pow(5,3)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)</a:t>
            </a:r>
            <a:endParaRPr/>
          </a:p>
        </p:txBody>
      </p:sp>
    </p:spTree>
  </p:cSld>
  <p:timing>
    <p:tnLst>
      <p:par>
        <p:cTn dur="indefinite" id="46" nodeType="tmRoot" restart="never">
          <p:childTnLst>
            <p:seq>
              <p:cTn dur="indefinite" id="47" nodeType="mainSeq">
                <p:childTnLst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id="5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3" st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6">
                      <p:stCondLst>
                        <p:cond delay="indefinite"/>
                      </p:stCondLst>
                      <p:childTnLst>
                        <p:par>
                          <p:cTn fill="hold" id="57">
                            <p:stCondLst>
                              <p:cond delay="0"/>
                            </p:stCondLst>
                            <p:childTnLst>
                              <p:par>
                                <p:cTn fill="hold" id="5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7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fill="hold" id="6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1" st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4">
                      <p:stCondLst>
                        <p:cond delay="indefinite"/>
                      </p:stCondLst>
                      <p:childTnLst>
                        <p:par>
                          <p:cTn fill="hold" id="65">
                            <p:stCondLst>
                              <p:cond delay="0"/>
                            </p:stCondLst>
                            <p:childTnLst>
                              <p:par>
                                <p:cTn fill="hold" id="6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5" st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8">
                      <p:stCondLst>
                        <p:cond delay="indefinite"/>
                      </p:stCondLst>
                      <p:childTnLst>
                        <p:par>
                          <p:cTn fill="hold" id="69">
                            <p:stCondLst>
                              <p:cond delay="0"/>
                            </p:stCondLst>
                            <p:childTnLst>
                              <p:par>
                                <p:cTn fill="hold" id="7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1" st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2">
                      <p:stCondLst>
                        <p:cond delay="indefinite"/>
                      </p:stCondLst>
                      <p:childTnLst>
                        <p:par>
                          <p:cTn fill="hold" id="73">
                            <p:stCondLst>
                              <p:cond delay="0"/>
                            </p:stCondLst>
                            <p:childTnLst>
                              <p:par>
                                <p:cTn fill="hold" id="7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4" st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6">
                      <p:stCondLst>
                        <p:cond delay="indefinite"/>
                      </p:stCondLst>
                      <p:childTnLst>
                        <p:par>
                          <p:cTn fill="hold" id="77">
                            <p:stCondLst>
                              <p:cond delay="0"/>
                            </p:stCondLst>
                            <p:childTnLst>
                              <p:par>
                                <p:cTn fill="hold" id="7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24" st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 Math!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Complex Numbers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J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or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j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Must be preceded by a number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Ex: </a:t>
            </a:r>
            <a:r>
              <a:rPr lang="en-US" sz="2800">
                <a:solidFill>
                  <a:srgbClr val="000000"/>
                </a:solidFill>
                <a:latin typeface="Courier New"/>
              </a:rPr>
              <a:t>x = 5 + 1j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abs(x)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x.real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x.imag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NumPy and SciPy for even more advanced features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NumPy is very similar to MATLAB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80" nodeType="tmRoot" restart="never">
          <p:childTnLst>
            <p:seq>
              <p:cTn dur="indefinite" id="81" nodeType="mainSeq">
                <p:childTnLst>
                  <p:par>
                    <p:cTn fill="hold" id="82">
                      <p:stCondLst>
                        <p:cond delay="indefinite"/>
                      </p:stCondLst>
                      <p:childTnLst>
                        <p:par>
                          <p:cTn fill="hold" id="83">
                            <p:stCondLst>
                              <p:cond delay="0"/>
                            </p:stCondLst>
                            <p:childTnLst>
                              <p:par>
                                <p:cTn fill="hold" id="8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6">
                      <p:stCondLst>
                        <p:cond delay="indefinite"/>
                      </p:stCondLst>
                      <p:childTnLst>
                        <p:par>
                          <p:cTn fill="hold" id="87">
                            <p:stCondLst>
                              <p:cond delay="0"/>
                            </p:stCondLst>
                            <p:childTnLst>
                              <p:par>
                                <p:cTn fill="hold" id="8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3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0">
                      <p:stCondLst>
                        <p:cond delay="indefinite"/>
                      </p:stCondLst>
                      <p:childTnLst>
                        <p:par>
                          <p:cTn fill="hold" id="91">
                            <p:stCondLst>
                              <p:cond delay="0"/>
                            </p:stCondLst>
                            <p:childTnLst>
                              <p:par>
                                <p:cTn fill="hold" id="9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2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4">
                      <p:stCondLst>
                        <p:cond delay="indefinite"/>
                      </p:stCondLst>
                      <p:childTnLst>
                        <p:par>
                          <p:cTn fill="hold" id="95">
                            <p:stCondLst>
                              <p:cond delay="0"/>
                            </p:stCondLst>
                            <p:childTnLst>
                              <p:par>
                                <p:cTn fill="hold" id="9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7" st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8">
                      <p:stCondLst>
                        <p:cond delay="indefinite"/>
                      </p:stCondLst>
                      <p:childTnLst>
                        <p:par>
                          <p:cTn fill="hold" id="99">
                            <p:stCondLst>
                              <p:cond delay="0"/>
                            </p:stCondLst>
                            <p:childTnLst>
                              <p:par>
                                <p:cTn fill="hold" id="10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74" st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2">
                      <p:stCondLst>
                        <p:cond delay="indefinite"/>
                      </p:stCondLst>
                      <p:childTnLst>
                        <p:par>
                          <p:cTn fill="hold" id="103">
                            <p:stCondLst>
                              <p:cond delay="0"/>
                            </p:stCondLst>
                            <p:childTnLst>
                              <p:par>
                                <p:cTn fill="hold" id="10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81" st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6">
                      <p:stCondLst>
                        <p:cond delay="indefinite"/>
                      </p:stCondLst>
                      <p:childTnLst>
                        <p:par>
                          <p:cTn fill="hold" id="107">
                            <p:stCondLst>
                              <p:cond delay="0"/>
                            </p:stCondLst>
                            <p:childTnLst>
                              <p:par>
                                <p:cTn fill="hold" id="10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88" st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0">
                      <p:stCondLst>
                        <p:cond delay="indefinite"/>
                      </p:stCondLst>
                      <p:childTnLst>
                        <p:par>
                          <p:cTn fill="hold" id="111">
                            <p:stCondLst>
                              <p:cond delay="0"/>
                            </p:stCondLst>
                            <p:childTnLst>
                              <p:par>
                                <p:cTn fill="hold" id="11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36" st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4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68" st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Variables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Dynamically typed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need to declare object type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ourier New"/>
              </a:rPr>
              <a:t>x = 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ourier New"/>
              </a:rPr>
              <a:t>x = y = z = 3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ourier New"/>
              </a:rPr>
              <a:t>x = ‘a’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Cannot declare variable without initializing it.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Use None reserved word (roughly equivalent to null)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‘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_’ refers to the value returned by the previous line (in interactive mode)</a:t>
            </a:r>
            <a:endParaRPr/>
          </a:p>
        </p:txBody>
      </p:sp>
    </p:spTree>
  </p:cSld>
  <p:timing>
    <p:tnLst>
      <p:par>
        <p:cTn dur="indefinite" id="116" nodeType="tmRoot" restart="never">
          <p:childTnLst>
            <p:seq>
              <p:cTn dur="indefinite" id="117" nodeType="mainSeq">
                <p:childTnLst>
                  <p:par>
                    <p:cTn fill="hold" id="118">
                      <p:stCondLst>
                        <p:cond delay="indefinite"/>
                      </p:stCondLst>
                      <p:childTnLst>
                        <p:par>
                          <p:cTn fill="hold" id="119">
                            <p:stCondLst>
                              <p:cond delay="0"/>
                            </p:stCondLst>
                            <p:childTnLst>
                              <p:par>
                                <p:cTn fill="hold" id="12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2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9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4">
                      <p:stCondLst>
                        <p:cond delay="indefinite"/>
                      </p:stCondLst>
                      <p:childTnLst>
                        <p:par>
                          <p:cTn fill="hold" id="125">
                            <p:stCondLst>
                              <p:cond delay="0"/>
                            </p:stCondLst>
                            <p:childTnLst>
                              <p:par>
                                <p:cTn fill="hold" id="12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5" st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8">
                      <p:stCondLst>
                        <p:cond delay="indefinite"/>
                      </p:stCondLst>
                      <p:childTnLst>
                        <p:par>
                          <p:cTn fill="hold" id="129">
                            <p:stCondLst>
                              <p:cond delay="0"/>
                            </p:stCondLst>
                            <p:childTnLst>
                              <p:par>
                                <p:cTn fill="hold" id="13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9" st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2">
                      <p:stCondLst>
                        <p:cond delay="indefinite"/>
                      </p:stCondLst>
                      <p:childTnLst>
                        <p:par>
                          <p:cTn fill="hold" id="133">
                            <p:stCondLst>
                              <p:cond delay="0"/>
                            </p:stCondLst>
                            <p:childTnLst>
                              <p:par>
                                <p:cTn fill="hold" id="134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7" st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6">
                      <p:stCondLst>
                        <p:cond delay="indefinite"/>
                      </p:stCondLst>
                      <p:childTnLst>
                        <p:par>
                          <p:cTn fill="hold" id="137">
                            <p:stCondLst>
                              <p:cond delay="0"/>
                            </p:stCondLst>
                            <p:childTnLst>
                              <p:par>
                                <p:cTn fill="hold" id="138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4" st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0">
                      <p:stCondLst>
                        <p:cond delay="indefinite"/>
                      </p:stCondLst>
                      <p:childTnLst>
                        <p:par>
                          <p:cTn fill="hold" id="141">
                            <p:stCondLst>
                              <p:cond delay="0"/>
                            </p:stCondLst>
                            <p:childTnLst>
                              <p:par>
                                <p:cTn fill="hold" id="142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33" st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4">
                      <p:stCondLst>
                        <p:cond delay="indefinite"/>
                      </p:stCondLst>
                      <p:childTnLst>
                        <p:par>
                          <p:cTn fill="hold" id="145">
                            <p:stCondLst>
                              <p:cond delay="0"/>
                            </p:stCondLst>
                            <p:childTnLst>
                              <p:par>
                                <p:cTn fill="hold" id="146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85" st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8">
                      <p:stCondLst>
                        <p:cond delay="indefinite"/>
                      </p:stCondLst>
                      <p:childTnLst>
                        <p:par>
                          <p:cTn fill="hold" id="149">
                            <p:stCondLst>
                              <p:cond delay="0"/>
                            </p:stCondLst>
                            <p:childTnLst>
                              <p:par>
                                <p:cTn fill="hold" id="150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61" st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