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78" r:id="rId12"/>
    <p:sldId id="267" r:id="rId13"/>
    <p:sldId id="269" r:id="rId14"/>
    <p:sldId id="271" r:id="rId15"/>
    <p:sldId id="272" r:id="rId16"/>
    <p:sldId id="273" r:id="rId17"/>
    <p:sldId id="274" r:id="rId18"/>
    <p:sldId id="275" r:id="rId19"/>
    <p:sldId id="270" r:id="rId20"/>
    <p:sldId id="279" r:id="rId21"/>
    <p:sldId id="276" r:id="rId22"/>
    <p:sldId id="26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B8510-FBA6-5D4E-8A3C-1DDA40EC5873}" type="datetimeFigureOut">
              <a:rPr lang="en-US" smtClean="0"/>
              <a:t>4/24/14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0FEB-50DF-BF4F-9AA3-734011D7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80FEB-50DF-BF4F-9AA3-734011D7A8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0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518-4D55-484B-830B-77BA8A49CD57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87B6-8934-6344-881E-A40C0C4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7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518-4D55-484B-830B-77BA8A49CD57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87B6-8934-6344-881E-A40C0C4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9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518-4D55-484B-830B-77BA8A49CD57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87B6-8934-6344-881E-A40C0C4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518-4D55-484B-830B-77BA8A49CD57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87B6-8934-6344-881E-A40C0C4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5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518-4D55-484B-830B-77BA8A49CD57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87B6-8934-6344-881E-A40C0C4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518-4D55-484B-830B-77BA8A49CD57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87B6-8934-6344-881E-A40C0C4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518-4D55-484B-830B-77BA8A49CD57}" type="datetimeFigureOut">
              <a:rPr lang="en-US" smtClean="0"/>
              <a:t>4/24/14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87B6-8934-6344-881E-A40C0C4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0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518-4D55-484B-830B-77BA8A49CD57}" type="datetimeFigureOut">
              <a:rPr lang="en-US" smtClean="0"/>
              <a:t>4/24/14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87B6-8934-6344-881E-A40C0C4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518-4D55-484B-830B-77BA8A49CD57}" type="datetimeFigureOut">
              <a:rPr lang="en-US" smtClean="0"/>
              <a:t>4/24/14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87B6-8934-6344-881E-A40C0C4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8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518-4D55-484B-830B-77BA8A49CD57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87B6-8934-6344-881E-A40C0C4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518-4D55-484B-830B-77BA8A49CD57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87B6-8934-6344-881E-A40C0C4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8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26518-4D55-484B-830B-77BA8A49CD57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87B6-8934-6344-881E-A40C0C49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545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 Fact: </a:t>
            </a:r>
          </a:p>
          <a:p>
            <a:r>
              <a:rPr lang="en-US" dirty="0" smtClean="0"/>
              <a:t>Python is </a:t>
            </a:r>
            <a:r>
              <a:rPr lang="en-US" i="1" dirty="0" smtClean="0"/>
              <a:t>not</a:t>
            </a:r>
            <a:r>
              <a:rPr lang="en-US" dirty="0" smtClean="0"/>
              <a:t> named for the snake</a:t>
            </a:r>
          </a:p>
          <a:p>
            <a:r>
              <a:rPr lang="en-US" dirty="0" smtClean="0"/>
              <a:t>Rather, it is named for </a:t>
            </a:r>
          </a:p>
          <a:p>
            <a:r>
              <a:rPr lang="en-US" dirty="0" smtClean="0"/>
              <a:t>Monty Python’s Flying Circus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603500"/>
            <a:ext cx="4914900" cy="165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235200"/>
            <a:ext cx="49149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8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Exercise!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encrypted string, decrypt it</a:t>
            </a:r>
          </a:p>
          <a:p>
            <a:r>
              <a:rPr lang="en-US" dirty="0" smtClean="0"/>
              <a:t>Uses a Caesar Cipher (w/ +7 as the key)</a:t>
            </a:r>
          </a:p>
          <a:p>
            <a:pPr lvl="1"/>
            <a:r>
              <a:rPr lang="en-US" dirty="0" smtClean="0"/>
              <a:t>Remember that if x+7 goes past 26, it cycles back to the beginning</a:t>
            </a:r>
          </a:p>
          <a:p>
            <a:r>
              <a:rPr lang="en-US" dirty="0" smtClean="0"/>
              <a:t>Decrypt the strings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OLSSVDVYSK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AOPZPZHUVAOLYZAYPUN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8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2099" b="-22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2026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Notes 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nest functions</a:t>
            </a:r>
          </a:p>
          <a:p>
            <a:r>
              <a:rPr lang="en-US" dirty="0" smtClean="0"/>
              <a:t>Default argument values</a:t>
            </a:r>
          </a:p>
          <a:p>
            <a:pPr lvl="1"/>
            <a:r>
              <a:rPr lang="en-US" dirty="0" smtClean="0"/>
              <a:t>Java equivalent requires “Builder” design pattern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urier New"/>
                <a:cs typeface="Courier New"/>
              </a:rPr>
              <a:t>def</a:t>
            </a:r>
            <a:r>
              <a:rPr lang="en-US" dirty="0" smtClean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urier New"/>
                <a:cs typeface="Courier New"/>
              </a:rPr>
              <a:t>stuff</a:t>
            </a:r>
            <a:r>
              <a:rPr lang="en-US" dirty="0" smtClean="0">
                <a:latin typeface="Courier New"/>
                <a:cs typeface="Courier New"/>
              </a:rPr>
              <a:t>(volts, amps=.5, </a:t>
            </a:r>
            <a:r>
              <a:rPr lang="en-US" dirty="0" err="1" smtClean="0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=200):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smtClean="0">
                <a:solidFill>
                  <a:schemeClr val="tx2"/>
                </a:solidFill>
                <a:latin typeface="Courier New"/>
                <a:cs typeface="Courier New"/>
              </a:rPr>
              <a:t>print</a:t>
            </a:r>
            <a:r>
              <a:rPr lang="en-US" dirty="0" smtClean="0">
                <a:latin typeface="Courier New"/>
                <a:cs typeface="Courier New"/>
              </a:rPr>
              <a:t> volts * amps / </a:t>
            </a:r>
            <a:r>
              <a:rPr lang="en-US" dirty="0" err="1" smtClean="0">
                <a:latin typeface="Courier New"/>
                <a:cs typeface="Courier New"/>
              </a:rPr>
              <a:t>val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Keyword arguments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thing(volts=3, amps=7, </a:t>
            </a:r>
            <a:r>
              <a:rPr lang="en-US" dirty="0" err="1" smtClean="0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=1500)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Pack/Unpack arguments</a:t>
            </a:r>
          </a:p>
          <a:p>
            <a:r>
              <a:rPr lang="en-US" dirty="0" smtClean="0"/>
              <a:t>Lambda expression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4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classes, inheritance,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4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2315" r="-323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60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27096" r="-270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824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5682"/>
            <a:ext cx="3141785" cy="1143000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85" y="0"/>
            <a:ext cx="6002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8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719"/>
            <a:ext cx="4165684" cy="1143000"/>
          </a:xfrm>
        </p:spPr>
        <p:txBody>
          <a:bodyPr/>
          <a:lstStyle/>
          <a:p>
            <a:r>
              <a:rPr lang="en-US" dirty="0" smtClean="0"/>
              <a:t>Private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84" y="0"/>
            <a:ext cx="497831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481738"/>
            <a:ext cx="4165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Use a single underscore ‘_’ to denote private variables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Ex: Line 4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There are </a:t>
            </a:r>
            <a:r>
              <a:rPr lang="en-US" sz="2400" i="1" dirty="0" smtClean="0"/>
              <a:t>not</a:t>
            </a:r>
            <a:r>
              <a:rPr lang="en-US" sz="2400" dirty="0" smtClean="0"/>
              <a:t> actually private variables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Simply denotes to programmers that they should not be used outside of the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656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4968284" cy="1143000"/>
          </a:xfrm>
        </p:spPr>
        <p:txBody>
          <a:bodyPr/>
          <a:lstStyle/>
          <a:p>
            <a:r>
              <a:rPr lang="en-US" dirty="0" smtClean="0"/>
              <a:t>Name Mangling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38814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 two underscores ‘__’ to stop a variable from being unintentionally overridden</a:t>
            </a:r>
          </a:p>
          <a:p>
            <a:pPr lvl="1"/>
            <a:r>
              <a:rPr lang="en-US" dirty="0" smtClean="0"/>
              <a:t>This is called name mangling</a:t>
            </a:r>
          </a:p>
          <a:p>
            <a:pPr lvl="1"/>
            <a:r>
              <a:rPr lang="en-US" dirty="0" smtClean="0"/>
              <a:t>The variable </a:t>
            </a:r>
            <a:r>
              <a:rPr lang="en-US" i="1" dirty="0" smtClean="0"/>
              <a:t>can</a:t>
            </a:r>
            <a:r>
              <a:rPr lang="en-US" dirty="0" smtClean="0"/>
              <a:t> still be overridden</a:t>
            </a:r>
          </a:p>
          <a:p>
            <a:r>
              <a:rPr lang="en-US" dirty="0" smtClean="0"/>
              <a:t>This simply converts the variable name to </a:t>
            </a:r>
            <a:br>
              <a:rPr lang="en-US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960" y="0"/>
            <a:ext cx="442004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30928" y="3244334"/>
            <a:ext cx="348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=IF(B2="","",B2&amp;"@</a:t>
            </a:r>
            <a:r>
              <a:rPr lang="pl-PL" dirty="0" err="1"/>
              <a:t>miamioh.edu</a:t>
            </a:r>
            <a:r>
              <a:rPr lang="pl-PL" dirty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6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2039"/>
            <a:ext cx="3926988" cy="9689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2:</a:t>
            </a:r>
            <a:br>
              <a:rPr lang="en-US" dirty="0" smtClean="0"/>
            </a:br>
            <a:r>
              <a:rPr lang="en-US" dirty="0" smtClean="0"/>
              <a:t>Find the bug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988" y="0"/>
            <a:ext cx="521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9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5026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Dynamic Variables</a:t>
            </a:r>
          </a:p>
          <a:p>
            <a:pPr lvl="1"/>
            <a:r>
              <a:rPr lang="en-US" dirty="0" smtClean="0"/>
              <a:t>No need to specify variable type</a:t>
            </a:r>
          </a:p>
          <a:p>
            <a:r>
              <a:rPr lang="en-US" dirty="0" smtClean="0"/>
              <a:t>Uses colons/whitespace for delimiting</a:t>
            </a:r>
          </a:p>
          <a:p>
            <a:r>
              <a:rPr lang="en-US" dirty="0" smtClean="0"/>
              <a:t>Familiar math syntax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and/or/not</a:t>
            </a:r>
            <a:r>
              <a:rPr lang="en-US" dirty="0" smtClean="0"/>
              <a:t> rather than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/ || / 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050" y="1417638"/>
            <a:ext cx="4391042" cy="53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2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2959"/>
            <a:ext cx="3926988" cy="24771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Answer:</a:t>
            </a:r>
            <a:br>
              <a:rPr lang="en-US" dirty="0" smtClean="0"/>
            </a:br>
            <a:r>
              <a:rPr lang="en-US" dirty="0" smtClean="0"/>
              <a:t>Line 8</a:t>
            </a:r>
            <a:br>
              <a:rPr lang="en-US" dirty="0" smtClean="0"/>
            </a:br>
            <a:r>
              <a:rPr lang="en-US" dirty="0" smtClean="0"/>
              <a:t>Missing underscore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988" y="0"/>
            <a:ext cx="521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9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multiple inheritance</a:t>
            </a:r>
          </a:p>
          <a:p>
            <a:r>
              <a:rPr lang="en-US" dirty="0" smtClean="0"/>
              <a:t>Can create an empty class definition with pass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class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Courier New"/>
                <a:cs typeface="Courier New"/>
              </a:rPr>
              <a:t>Person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smtClean="0">
                <a:solidFill>
                  <a:schemeClr val="accent2"/>
                </a:solidFill>
                <a:latin typeface="Courier New"/>
                <a:cs typeface="Courier New"/>
              </a:rPr>
              <a:t>pass</a:t>
            </a:r>
          </a:p>
          <a:p>
            <a:r>
              <a:rPr lang="en-US" dirty="0" smtClean="0"/>
              <a:t>Exceptions are classes</a:t>
            </a:r>
          </a:p>
          <a:p>
            <a:r>
              <a:rPr lang="en-US" dirty="0" smtClean="0"/>
              <a:t>Can easily create an </a:t>
            </a:r>
            <a:r>
              <a:rPr lang="en-US" dirty="0" err="1" smtClean="0"/>
              <a:t>iterable</a:t>
            </a:r>
            <a:endParaRPr lang="en-US" dirty="0" smtClean="0"/>
          </a:p>
          <a:p>
            <a:r>
              <a:rPr lang="en-US" dirty="0" smtClean="0"/>
              <a:t>Generators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2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Widely accepted standard on Python style</a:t>
            </a:r>
          </a:p>
          <a:p>
            <a:r>
              <a:rPr lang="en-US" dirty="0" smtClean="0"/>
              <a:t>Functions should be lower case with underscores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example_function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)</a:t>
            </a:r>
          </a:p>
          <a:p>
            <a:r>
              <a:rPr lang="en-US" dirty="0" smtClean="0"/>
              <a:t>Classes should be camel-case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CamelCase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4 spaces instead of tabs</a:t>
            </a:r>
          </a:p>
          <a:p>
            <a:r>
              <a:rPr lang="en-US" dirty="0" smtClean="0"/>
              <a:t>Lines should not be more than 80 characters</a:t>
            </a:r>
          </a:p>
          <a:p>
            <a:r>
              <a:rPr lang="en-US" dirty="0" smtClean="0"/>
              <a:t>No space immediately inside parentheses, brackets, or braces</a:t>
            </a:r>
          </a:p>
          <a:p>
            <a:r>
              <a:rPr lang="en-US" dirty="0" smtClean="0"/>
              <a:t>No space immediately before colon, comma, semicolon, or parentheses</a:t>
            </a:r>
          </a:p>
          <a:p>
            <a:r>
              <a:rPr lang="en-US" dirty="0" smtClean="0"/>
              <a:t>One space immediately after comma</a:t>
            </a:r>
          </a:p>
          <a:p>
            <a:r>
              <a:rPr lang="en-US" dirty="0" smtClean="0"/>
              <a:t>Binary operators should have 1 space on either side</a:t>
            </a:r>
          </a:p>
        </p:txBody>
      </p:sp>
    </p:spTree>
    <p:extLst>
      <p:ext uri="{BB962C8B-B14F-4D97-AF65-F5344CB8AC3E}">
        <p14:creationId xmlns:p14="http://schemas.microsoft.com/office/powerpoint/2010/main" val="8154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MATLAB-like substitute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Contains many algorithms for scientific purposes</a:t>
            </a:r>
          </a:p>
          <a:p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smtClean="0"/>
              <a:t>Powerful web application framework</a:t>
            </a:r>
          </a:p>
          <a:p>
            <a:r>
              <a:rPr lang="en-US" dirty="0" err="1" smtClean="0"/>
              <a:t>Pygame</a:t>
            </a:r>
            <a:endParaRPr lang="en-US" dirty="0" smtClean="0"/>
          </a:p>
          <a:p>
            <a:pPr lvl="1"/>
            <a:r>
              <a:rPr lang="en-US" dirty="0" smtClean="0"/>
              <a:t>Supports many features necessary for 2D game development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Pyglet</a:t>
            </a:r>
            <a:r>
              <a:rPr lang="en-US" dirty="0" smtClean="0"/>
              <a:t> for 3D games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lnx01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Putty</a:t>
            </a:r>
          </a:p>
          <a:p>
            <a:r>
              <a:rPr lang="en-US" dirty="0" smtClean="0"/>
              <a:t>Enable X11 forwarding (if you’re using </a:t>
            </a:r>
            <a:r>
              <a:rPr lang="en-US" dirty="0" err="1" smtClean="0"/>
              <a:t>Emacs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Connect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ceclnx01.cec.miamioh.edu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68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First Python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module is the name for a Python file (uses .</a:t>
            </a:r>
            <a:r>
              <a:rPr lang="en-US" dirty="0" err="1" smtClean="0"/>
              <a:t>py</a:t>
            </a:r>
            <a:r>
              <a:rPr lang="en-US" dirty="0" smtClean="0"/>
              <a:t> extension)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emacs</a:t>
            </a:r>
            <a:r>
              <a:rPr lang="en-US" dirty="0" smtClean="0"/>
              <a:t>/vim/</a:t>
            </a:r>
            <a:r>
              <a:rPr lang="en-US" dirty="0" err="1" smtClean="0"/>
              <a:t>nano</a:t>
            </a:r>
            <a:r>
              <a:rPr lang="en-US" dirty="0" smtClean="0"/>
              <a:t> with file </a:t>
            </a:r>
            <a:r>
              <a:rPr lang="en-US" dirty="0" err="1" smtClean="0"/>
              <a:t>test.py</a:t>
            </a:r>
            <a:endParaRPr lang="en-US" dirty="0" smtClean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/null 2&gt;&amp;1 &amp;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 test.py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Emacs</a:t>
            </a:r>
            <a:r>
              <a:rPr lang="en-US" dirty="0" smtClean="0"/>
              <a:t> is highly recommended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8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“Hello, World!”</a:t>
            </a:r>
          </a:p>
          <a:p>
            <a:r>
              <a:rPr lang="en-US" dirty="0" smtClean="0"/>
              <a:t>Return to shell</a:t>
            </a:r>
          </a:p>
          <a:p>
            <a:r>
              <a:rPr lang="en-US" dirty="0" smtClean="0"/>
              <a:t>Enter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9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Return to </a:t>
            </a:r>
            <a:r>
              <a:rPr lang="en-US" dirty="0" err="1" smtClean="0"/>
              <a:t>Emacs</a:t>
            </a:r>
            <a:r>
              <a:rPr lang="en-US" dirty="0" smtClean="0"/>
              <a:t>/vim/</a:t>
            </a:r>
            <a:r>
              <a:rPr lang="en-US" dirty="0" err="1" smtClean="0"/>
              <a:t>nano</a:t>
            </a:r>
            <a:endParaRPr lang="en-US" dirty="0" smtClean="0"/>
          </a:p>
          <a:p>
            <a:r>
              <a:rPr lang="en-US" dirty="0" smtClean="0"/>
              <a:t>Insert a new line ABOVE the print statement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def</a:t>
            </a:r>
            <a:r>
              <a:rPr lang="en-US" dirty="0" smtClean="0"/>
              <a:t>” declares a function</a:t>
            </a:r>
          </a:p>
          <a:p>
            <a:r>
              <a:rPr lang="en-US" dirty="0" smtClean="0"/>
              <a:t>On the new line enter:</a:t>
            </a:r>
            <a:br>
              <a:rPr lang="en-US" dirty="0" smtClean="0"/>
            </a:br>
            <a:r>
              <a:rPr lang="en-US" dirty="0" err="1" smtClean="0">
                <a:solidFill>
                  <a:schemeClr val="tx2"/>
                </a:solidFill>
                <a:latin typeface="Courier New"/>
                <a:cs typeface="Courier New"/>
              </a:rPr>
              <a:t>def</a:t>
            </a:r>
            <a:r>
              <a:rPr lang="en-US" dirty="0" smtClean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urier New"/>
                <a:cs typeface="Courier New"/>
              </a:rPr>
              <a:t>hello</a:t>
            </a:r>
            <a:r>
              <a:rPr lang="en-US" dirty="0" smtClean="0">
                <a:latin typeface="Courier New"/>
                <a:cs typeface="Courier New"/>
              </a:rPr>
              <a:t>():</a:t>
            </a:r>
          </a:p>
          <a:p>
            <a:r>
              <a:rPr lang="en-US" dirty="0" smtClean="0"/>
              <a:t>Go to next line and indent it</a:t>
            </a:r>
          </a:p>
          <a:p>
            <a:r>
              <a:rPr lang="en-US" dirty="0" smtClean="0"/>
              <a:t>Should now read</a:t>
            </a:r>
            <a:br>
              <a:rPr lang="en-US" dirty="0" smtClean="0"/>
            </a:br>
            <a:r>
              <a:rPr lang="en-US" dirty="0" err="1" smtClean="0">
                <a:solidFill>
                  <a:schemeClr val="tx2"/>
                </a:solidFill>
                <a:latin typeface="Courier New"/>
                <a:cs typeface="Courier New"/>
              </a:rPr>
              <a:t>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urier New"/>
                <a:cs typeface="Courier New"/>
              </a:rPr>
              <a:t>hello</a:t>
            </a:r>
            <a:r>
              <a:rPr lang="en-US" dirty="0" smtClean="0">
                <a:latin typeface="Courier New"/>
                <a:cs typeface="Courier New"/>
              </a:rPr>
              <a:t>():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chemeClr val="tx2"/>
                </a:solidFill>
                <a:latin typeface="Courier New"/>
                <a:cs typeface="Courier New"/>
              </a:rPr>
              <a:t>print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urier New"/>
                <a:cs typeface="Courier New"/>
              </a:rPr>
              <a:t>“Hello, World!”</a:t>
            </a:r>
          </a:p>
          <a:p>
            <a:r>
              <a:rPr lang="en-US" dirty="0" smtClean="0"/>
              <a:t>Return to shell and run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9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to your editor</a:t>
            </a:r>
          </a:p>
          <a:p>
            <a:r>
              <a:rPr lang="en-US" i="1" dirty="0" smtClean="0"/>
              <a:t>After</a:t>
            </a:r>
            <a:r>
              <a:rPr lang="en-US" dirty="0" smtClean="0"/>
              <a:t> the function definition, enter a new line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hello()</a:t>
            </a:r>
          </a:p>
          <a:p>
            <a:r>
              <a:rPr lang="en-US" dirty="0" smtClean="0"/>
              <a:t>Return to shell and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1094712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Arguments to Your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Return to your hello function</a:t>
            </a:r>
          </a:p>
          <a:p>
            <a:r>
              <a:rPr lang="en-US" dirty="0" smtClean="0"/>
              <a:t>Inside parentheses, enter </a:t>
            </a:r>
            <a:br>
              <a:rPr lang="en-US" dirty="0" smtClean="0"/>
            </a:br>
            <a:r>
              <a:rPr lang="en-US" dirty="0" smtClean="0"/>
              <a:t>greeting</a:t>
            </a:r>
          </a:p>
          <a:p>
            <a:pPr lvl="1"/>
            <a:r>
              <a:rPr lang="en-US" dirty="0" smtClean="0"/>
              <a:t>Should now read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urier New"/>
                <a:cs typeface="Courier New"/>
              </a:rPr>
              <a:t>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urier New"/>
                <a:cs typeface="Courier New"/>
              </a:rPr>
              <a:t>hello</a:t>
            </a:r>
            <a:r>
              <a:rPr lang="en-US" dirty="0" smtClean="0">
                <a:latin typeface="Courier New"/>
                <a:cs typeface="Courier New"/>
              </a:rPr>
              <a:t>(greeting):</a:t>
            </a:r>
          </a:p>
          <a:p>
            <a:r>
              <a:rPr lang="en-US" dirty="0" smtClean="0"/>
              <a:t>Go to print statement line and change it to 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  <a:latin typeface="Courier New"/>
                <a:cs typeface="Courier New"/>
              </a:rPr>
              <a:t>print</a:t>
            </a:r>
            <a:r>
              <a:rPr lang="en-US" dirty="0" smtClean="0">
                <a:latin typeface="Courier New"/>
                <a:cs typeface="Courier New"/>
              </a:rPr>
              <a:t> greeting, </a:t>
            </a:r>
            <a:r>
              <a:rPr lang="en-US" dirty="0" smtClean="0">
                <a:solidFill>
                  <a:schemeClr val="accent3"/>
                </a:solidFill>
                <a:latin typeface="Courier New"/>
                <a:cs typeface="Courier New"/>
              </a:rPr>
              <a:t>“world”</a:t>
            </a:r>
          </a:p>
          <a:p>
            <a:r>
              <a:rPr lang="en-US" dirty="0" smtClean="0">
                <a:cs typeface="Courier New"/>
              </a:rPr>
              <a:t>Change call to </a:t>
            </a:r>
            <a:r>
              <a:rPr lang="en-US" dirty="0" smtClean="0">
                <a:latin typeface="Courier New"/>
                <a:cs typeface="Courier New"/>
              </a:rPr>
              <a:t>hello(</a:t>
            </a:r>
            <a:r>
              <a:rPr lang="en-US" dirty="0" smtClean="0">
                <a:solidFill>
                  <a:schemeClr val="accent3"/>
                </a:solidFill>
                <a:latin typeface="Courier New"/>
                <a:cs typeface="Courier New"/>
              </a:rPr>
              <a:t>“Hello”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/>
              <a:t>Run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6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your hello function</a:t>
            </a:r>
          </a:p>
          <a:p>
            <a:r>
              <a:rPr lang="en-US" dirty="0" smtClean="0"/>
              <a:t>After the print statement, add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>
                <a:latin typeface="Courier New"/>
                <a:cs typeface="Courier New"/>
              </a:rPr>
              <a:t> 0</a:t>
            </a:r>
          </a:p>
          <a:p>
            <a:r>
              <a:rPr lang="en-US" dirty="0" smtClean="0"/>
              <a:t>Go to the line that calls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hello()</a:t>
            </a:r>
          </a:p>
          <a:p>
            <a:r>
              <a:rPr lang="en-US" dirty="0" smtClean="0"/>
              <a:t>Change it to 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  <a:latin typeface="Courier New"/>
                <a:cs typeface="Courier New"/>
              </a:rPr>
              <a:t>print </a:t>
            </a:r>
            <a:r>
              <a:rPr lang="en-US" dirty="0" smtClean="0">
                <a:latin typeface="Courier New"/>
                <a:cs typeface="Courier New"/>
              </a:rPr>
              <a:t>hello(</a:t>
            </a:r>
            <a:r>
              <a:rPr lang="en-US" dirty="0" smtClean="0">
                <a:solidFill>
                  <a:schemeClr val="accent3"/>
                </a:solidFill>
                <a:latin typeface="Courier New"/>
                <a:cs typeface="Courier New"/>
              </a:rPr>
              <a:t>“world”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2532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1351</TotalTime>
  <Words>513</Words>
  <Application>Microsoft Macintosh PowerPoint</Application>
  <PresentationFormat>On-screen Show (4:3)</PresentationFormat>
  <Paragraphs>112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Review</vt:lpstr>
      <vt:lpstr>Connect to lnx01</vt:lpstr>
      <vt:lpstr>Create Your First Python Module</vt:lpstr>
      <vt:lpstr>Hello World!</vt:lpstr>
      <vt:lpstr>Create a Function</vt:lpstr>
      <vt:lpstr>Call a Function</vt:lpstr>
      <vt:lpstr>Add Arguments to Your Function</vt:lpstr>
      <vt:lpstr>Add a Return</vt:lpstr>
      <vt:lpstr>First Exercise!</vt:lpstr>
      <vt:lpstr>Answer</vt:lpstr>
      <vt:lpstr>Additional Notes on Functions</vt:lpstr>
      <vt:lpstr>Classes</vt:lpstr>
      <vt:lpstr>Example Class</vt:lpstr>
      <vt:lpstr>Static Methods</vt:lpstr>
      <vt:lpstr>Inheritance</vt:lpstr>
      <vt:lpstr>Private Variables</vt:lpstr>
      <vt:lpstr>Name Mangling</vt:lpstr>
      <vt:lpstr>Exercise 2: Find the bug</vt:lpstr>
      <vt:lpstr>Answer: Line 8 Missing underscore</vt:lpstr>
      <vt:lpstr>Other Things to Note</vt:lpstr>
      <vt:lpstr>PEP 8</vt:lpstr>
      <vt:lpstr>Notable 3rd Party Libraries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Kyle Rogers</dc:creator>
  <cp:lastModifiedBy>Kyle Rogers</cp:lastModifiedBy>
  <cp:revision>36</cp:revision>
  <dcterms:created xsi:type="dcterms:W3CDTF">2014-04-23T18:15:19Z</dcterms:created>
  <dcterms:modified xsi:type="dcterms:W3CDTF">2014-04-25T01:50:20Z</dcterms:modified>
</cp:coreProperties>
</file>