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77BC4-2072-D244-A4E2-02D466177BB0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8EB70-1529-1C4F-95F2-E5F89E01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3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8EB70-1529-1C4F-95F2-E5F89E013D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927225"/>
          </a:xfrm>
          <a:blipFill>
            <a:blip r:embed="rId2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048000"/>
            <a:ext cx="5105400" cy="3124200"/>
          </a:xfrm>
          <a:blipFill dpi="0" rotWithShape="1">
            <a:blip r:embed="rId2" cstate="print"/>
            <a:srcRect/>
            <a:tile tx="-1587500" ty="-127000" sx="75000" sy="75000" flip="none" algn="tl"/>
          </a:blipFill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8" name="Picture 7" descr="pc2_brown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7" y="3100387"/>
            <a:ext cx="2614613" cy="2614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40475"/>
            <a:ext cx="457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381000" cy="365125"/>
          </a:xfrm>
        </p:spPr>
        <p:txBody>
          <a:bodyPr/>
          <a:lstStyle/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1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216900" y="6261100"/>
            <a:ext cx="565150" cy="552450"/>
          </a:xfrm>
          <a:prstGeom prst="ellipse">
            <a:avLst/>
          </a:prstGeom>
          <a:solidFill>
            <a:srgbClr val="502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6305550"/>
            <a:ext cx="2590800" cy="552450"/>
          </a:xfrm>
          <a:prstGeom prst="round1Rect">
            <a:avLst/>
          </a:prstGeom>
          <a:solidFill>
            <a:srgbClr val="502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0281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blipFill dpi="0" rotWithShape="1">
            <a:blip r:embed="rId13" cstate="print"/>
            <a:srcRect/>
            <a:tile tx="0" ty="-127000" sx="75000" sy="75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18288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8975" y="633576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2C26D-9F15-AB40-979D-4EE97BEA23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iamiWhiteLogo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3200" y="6356980"/>
            <a:ext cx="2286000" cy="450220"/>
          </a:xfrm>
          <a:prstGeom prst="rect">
            <a:avLst/>
          </a:prstGeom>
        </p:spPr>
      </p:pic>
      <p:pic>
        <p:nvPicPr>
          <p:cNvPr id="9" name="Picture 8" descr="pc2_brown_logo.png"/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rgbClr val="D4C19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11278" y="6311900"/>
            <a:ext cx="546100" cy="54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0281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0281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0281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0281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0281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emacs/tou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Usage_share_of_operating_system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pcmag.com/slideshow/story/294523/the-best-job-search-websites/1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emac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Improving productivity using </a:t>
            </a:r>
            <a:r>
              <a:rPr lang="en-US" b="1" dirty="0" smtClean="0"/>
              <a:t>GNU </a:t>
            </a:r>
            <a:r>
              <a:rPr lang="en-US" b="1" dirty="0" err="1" smtClean="0"/>
              <a:t>Emacs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Dhananjai M. Rao</a:t>
            </a:r>
          </a:p>
          <a:p>
            <a:r>
              <a:rPr lang="en-US" dirty="0" smtClean="0"/>
              <a:t>CSE Department</a:t>
            </a:r>
          </a:p>
          <a:p>
            <a:r>
              <a:rPr lang="en-US" dirty="0" smtClean="0"/>
              <a:t>Miami University</a:t>
            </a:r>
          </a:p>
          <a:p>
            <a:r>
              <a:rPr lang="en-US" dirty="0" smtClean="0"/>
              <a:t>Oxford, OHIO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concepts in </a:t>
            </a:r>
            <a:r>
              <a:rPr lang="en-US" dirty="0" err="1" smtClean="0"/>
              <a:t>emacs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few major concepts to note in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Frame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The main display area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Graphical 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Text/terminal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Buffer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Region of memory used for holding contents being edited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Mini-buffer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Non-modal dialog area for interacting with commands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Modes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Major mode: Exclusive per buffer (based on programming language </a:t>
            </a:r>
            <a:r>
              <a:rPr lang="en-US" dirty="0" err="1" smtClean="0">
                <a:solidFill>
                  <a:srgbClr val="502811"/>
                </a:solidFill>
              </a:rPr>
              <a:t>etc</a:t>
            </a:r>
            <a:r>
              <a:rPr lang="en-US" dirty="0" smtClean="0">
                <a:solidFill>
                  <a:srgbClr val="502811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Minor mode: Optional modes (can be turned on/off)</a:t>
            </a:r>
          </a:p>
          <a:p>
            <a:r>
              <a:rPr lang="en-US" dirty="0" smtClean="0"/>
              <a:t>Types of key modifiers (same as shell)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Meta (Alt) /Escape key based: M-a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Control key: C-a</a:t>
            </a:r>
            <a:endParaRPr lang="en-US" dirty="0">
              <a:solidFill>
                <a:srgbClr val="50281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2639" y="631533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0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emacs</a:t>
            </a:r>
            <a:r>
              <a:rPr lang="en-US" dirty="0" smtClean="0"/>
              <a:t>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GNU website does a good job of providing a good tour of </a:t>
            </a:r>
            <a:r>
              <a:rPr lang="en-US" dirty="0" err="1" smtClean="0"/>
              <a:t>emacs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rgbClr val="502811"/>
                </a:solidFill>
                <a:hlinkClick r:id="rId2"/>
              </a:rPr>
              <a:t>http://www.gnu.org/software/emacs/tour</a:t>
            </a:r>
            <a:r>
              <a:rPr lang="en-US" dirty="0" smtClean="0">
                <a:solidFill>
                  <a:srgbClr val="502811"/>
                </a:solidFill>
                <a:hlinkClick r:id="rId2"/>
              </a:rPr>
              <a:t>/</a:t>
            </a:r>
            <a:endParaRPr lang="en-US" dirty="0" smtClean="0">
              <a:solidFill>
                <a:srgbClr val="502811"/>
              </a:solidFill>
            </a:endParaRPr>
          </a:p>
          <a:p>
            <a:r>
              <a:rPr lang="en-US" dirty="0" smtClean="0"/>
              <a:t>Important modes to know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Programming language modes</a:t>
            </a:r>
          </a:p>
          <a:p>
            <a:pPr lvl="1"/>
            <a:r>
              <a:rPr lang="en-US" dirty="0" err="1" smtClean="0">
                <a:solidFill>
                  <a:srgbClr val="502811"/>
                </a:solidFill>
              </a:rPr>
              <a:t>Dired</a:t>
            </a:r>
            <a:endParaRPr lang="en-US" dirty="0" smtClean="0">
              <a:solidFill>
                <a:srgbClr val="502811"/>
              </a:solidFill>
            </a:endParaRP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Shell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Database mode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TRAMP mode</a:t>
            </a:r>
            <a:endParaRPr lang="en-US" dirty="0">
              <a:solidFill>
                <a:srgbClr val="50281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8255" y="634462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3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Talk focused on developer community working with Linux server/desktop platforms</a:t>
            </a:r>
          </a:p>
          <a:p>
            <a:r>
              <a:rPr lang="en-US" dirty="0" smtClean="0"/>
              <a:t>The talk will not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Make you a better programmer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Make you a better system administrator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Help you come-up with better ideas</a:t>
            </a:r>
          </a:p>
          <a:p>
            <a:r>
              <a:rPr lang="en-US" dirty="0" smtClean="0"/>
              <a:t>The focus of the talk is improving productivity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Focused on GNU/Linux tools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Reducing context switching time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Reducing struggle with various development tools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54895" y="63402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0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shares of GNU/Linux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share of GNU/Linux on various platforms</a:t>
            </a:r>
            <a:endParaRPr lang="en-US" dirty="0" smtClean="0">
              <a:solidFill>
                <a:schemeClr val="tx2"/>
              </a:solidFill>
            </a:endParaRPr>
          </a:p>
          <a:p>
            <a:pPr lvl="2"/>
            <a:r>
              <a:rPr lang="en-US" dirty="0" smtClean="0">
                <a:hlinkClick r:id="rId2"/>
              </a:rPr>
              <a:t>http://en.wikipedia.org/wiki/Usage_share_of_operating_systems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Desktops: 1.49%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Servers: 67-80%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Supercomputers: 99%</a:t>
            </a:r>
            <a:endParaRPr lang="en-US" dirty="0">
              <a:solidFill>
                <a:srgbClr val="50281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4894" y="63256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Job market: Easy Come, Easy Go Outsourcing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420" y="1270116"/>
            <a:ext cx="4259223" cy="48560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conducted </a:t>
            </a:r>
            <a:r>
              <a:rPr lang="en-US" dirty="0"/>
              <a:t>a brief survey of jobs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Using 10 </a:t>
            </a:r>
            <a:r>
              <a:rPr lang="en-US" dirty="0">
                <a:solidFill>
                  <a:srgbClr val="502811"/>
                </a:solidFill>
              </a:rPr>
              <a:t>job sites in 2013 identified by PC </a:t>
            </a:r>
            <a:r>
              <a:rPr lang="en-US" dirty="0" smtClean="0">
                <a:solidFill>
                  <a:srgbClr val="502811"/>
                </a:solidFill>
              </a:rPr>
              <a:t>Magazine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  <a:hlinkClick r:id="rId2"/>
              </a:rPr>
              <a:t>http</a:t>
            </a:r>
            <a:r>
              <a:rPr lang="en-US" dirty="0">
                <a:solidFill>
                  <a:srgbClr val="502811"/>
                </a:solidFill>
                <a:hlinkClick r:id="rId2"/>
              </a:rPr>
              <a:t>://www.pcmag.com/slideshow/story/294523/the-best-job-search-websites/</a:t>
            </a:r>
            <a:r>
              <a:rPr lang="en-US" dirty="0" smtClean="0">
                <a:solidFill>
                  <a:srgbClr val="502811"/>
                </a:solidFill>
                <a:hlinkClick r:id="rId2"/>
              </a:rPr>
              <a:t>1</a:t>
            </a:r>
            <a:endParaRPr lang="en-US" dirty="0" smtClean="0">
              <a:solidFill>
                <a:srgbClr val="502811"/>
              </a:solidFill>
            </a:endParaRP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Searches </a:t>
            </a:r>
            <a:r>
              <a:rPr lang="en-US" dirty="0">
                <a:solidFill>
                  <a:srgbClr val="502811"/>
                </a:solidFill>
              </a:rPr>
              <a:t>were very generic </a:t>
            </a:r>
            <a:endParaRPr lang="en-US" dirty="0" smtClean="0">
              <a:solidFill>
                <a:srgbClr val="502811"/>
              </a:solidFill>
            </a:endParaRP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Same </a:t>
            </a:r>
            <a:r>
              <a:rPr lang="en-US" dirty="0">
                <a:solidFill>
                  <a:srgbClr val="502811"/>
                </a:solidFill>
              </a:rPr>
              <a:t>search approach for all the programming </a:t>
            </a:r>
            <a:r>
              <a:rPr lang="en-US" dirty="0" smtClean="0">
                <a:solidFill>
                  <a:srgbClr val="502811"/>
                </a:solidFill>
              </a:rPr>
              <a:t>languages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The </a:t>
            </a:r>
            <a:r>
              <a:rPr lang="en-US" dirty="0">
                <a:solidFill>
                  <a:srgbClr val="502811"/>
                </a:solidFill>
              </a:rPr>
              <a:t>comparative and aggregate values are representative and very useful for focusing efforts and investing time</a:t>
            </a:r>
            <a:r>
              <a:rPr lang="en-US" dirty="0"/>
              <a:t>.</a:t>
            </a:r>
            <a:endParaRPr lang="en-US" dirty="0">
              <a:solidFill>
                <a:srgbClr val="50281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4894" y="63256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8" r="12490"/>
          <a:stretch/>
        </p:blipFill>
        <p:spPr>
          <a:xfrm>
            <a:off x="4495800" y="1836294"/>
            <a:ext cx="438289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Variety of programming tasks</a:t>
            </a:r>
            <a:br>
              <a:rPr lang="en-US" dirty="0" smtClean="0"/>
            </a:br>
            <a:r>
              <a:rPr lang="en-US" dirty="0" smtClean="0"/>
              <a:t>(Immaterial of language &amp; platform)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Typing out source code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C/C++/Java/Python/</a:t>
            </a:r>
            <a:r>
              <a:rPr lang="en-US" dirty="0" err="1" smtClean="0">
                <a:solidFill>
                  <a:srgbClr val="502811"/>
                </a:solidFill>
              </a:rPr>
              <a:t>Javascript</a:t>
            </a:r>
            <a:endParaRPr lang="en-US" dirty="0">
              <a:solidFill>
                <a:srgbClr val="502811"/>
              </a:solidFill>
            </a:endParaRPr>
          </a:p>
          <a:p>
            <a:r>
              <a:rPr lang="en-US" dirty="0" smtClean="0"/>
              <a:t>Typing markup code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HTML/XML/JSON</a:t>
            </a:r>
          </a:p>
          <a:p>
            <a:r>
              <a:rPr lang="en-US" dirty="0" smtClean="0"/>
              <a:t>Compiling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Build scripts (</a:t>
            </a:r>
            <a:r>
              <a:rPr lang="en-US" dirty="0" err="1" smtClean="0">
                <a:solidFill>
                  <a:srgbClr val="502811"/>
                </a:solidFill>
              </a:rPr>
              <a:t>autoconf</a:t>
            </a:r>
            <a:r>
              <a:rPr lang="en-US" dirty="0" smtClean="0">
                <a:solidFill>
                  <a:srgbClr val="502811"/>
                </a:solidFill>
              </a:rPr>
              <a:t>/make/ant/maven)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Fixing compiler errors</a:t>
            </a:r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Troubleshoot programs</a:t>
            </a:r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Track operations of programs on different machines</a:t>
            </a:r>
          </a:p>
          <a:p>
            <a:r>
              <a:rPr lang="en-US" dirty="0" smtClean="0"/>
              <a:t>Version control</a:t>
            </a:r>
          </a:p>
          <a:p>
            <a:pPr lvl="1"/>
            <a:r>
              <a:rPr lang="en-US" dirty="0" err="1">
                <a:solidFill>
                  <a:srgbClr val="502811"/>
                </a:solidFill>
              </a:rPr>
              <a:t>s</a:t>
            </a:r>
            <a:r>
              <a:rPr lang="en-US" dirty="0" err="1" smtClean="0">
                <a:solidFill>
                  <a:srgbClr val="502811"/>
                </a:solidFill>
              </a:rPr>
              <a:t>vn</a:t>
            </a:r>
            <a:r>
              <a:rPr lang="en-US" dirty="0" smtClean="0">
                <a:solidFill>
                  <a:srgbClr val="502811"/>
                </a:solidFill>
              </a:rPr>
              <a:t>/</a:t>
            </a:r>
            <a:r>
              <a:rPr lang="en-US" dirty="0" err="1" smtClean="0">
                <a:solidFill>
                  <a:srgbClr val="502811"/>
                </a:solidFill>
              </a:rPr>
              <a:t>git</a:t>
            </a:r>
            <a:r>
              <a:rPr lang="en-US" dirty="0" smtClean="0">
                <a:solidFill>
                  <a:srgbClr val="502811"/>
                </a:solidFill>
              </a:rPr>
              <a:t>/</a:t>
            </a:r>
          </a:p>
          <a:p>
            <a:r>
              <a:rPr lang="en-US" dirty="0" smtClean="0"/>
              <a:t>Interaction with database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Oracle/MySQL/</a:t>
            </a:r>
            <a:r>
              <a:rPr lang="en-US" dirty="0" err="1" smtClean="0">
                <a:solidFill>
                  <a:srgbClr val="502811"/>
                </a:solidFill>
              </a:rPr>
              <a:t>Postgres</a:t>
            </a:r>
            <a:endParaRPr lang="en-US" dirty="0">
              <a:solidFill>
                <a:srgbClr val="5028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2249" y="63381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25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 hurts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studies indicate multi-tasking hurts productivity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It is important to maintain focus on the task at hand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Switching between multiple tools/windows negatively affects productivity</a:t>
            </a:r>
            <a:endParaRPr lang="en-US" dirty="0" smtClean="0"/>
          </a:p>
          <a:p>
            <a:r>
              <a:rPr lang="en-US" dirty="0" smtClean="0">
                <a:solidFill>
                  <a:srgbClr val="502811"/>
                </a:solidFill>
              </a:rPr>
              <a:t>Can a single tool meet most (not all) needs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Even if 90% of the frequent tasks can be accomplished in a streamlined manner it helps productivity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9449" y="63256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7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 hurts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studies indicate multi-tasking hurts productivity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It is important to maintain focus on the task at hand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Switching between multiple tools/windows negatively affects productivity</a:t>
            </a:r>
            <a:endParaRPr lang="en-US" dirty="0" smtClean="0"/>
          </a:p>
          <a:p>
            <a:r>
              <a:rPr lang="en-US" dirty="0" smtClean="0">
                <a:solidFill>
                  <a:srgbClr val="502811"/>
                </a:solidFill>
              </a:rPr>
              <a:t>Can a single tool meet most (not all) needs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Even if 90% of the frequent tasks can be accomplished in a streamlined manner it helps productivity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9449" y="63256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3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Emacs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Emacs</a:t>
            </a:r>
            <a:r>
              <a:rPr lang="en-US" dirty="0" smtClean="0"/>
              <a:t> is an extensible, customizable text editor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Form </a:t>
            </a:r>
            <a:r>
              <a:rPr lang="en-US" dirty="0" smtClean="0">
                <a:solidFill>
                  <a:srgbClr val="502811"/>
                </a:solidFill>
                <a:hlinkClick r:id="rId2"/>
              </a:rPr>
              <a:t>http</a:t>
            </a:r>
            <a:r>
              <a:rPr lang="en-US" dirty="0">
                <a:solidFill>
                  <a:srgbClr val="502811"/>
                </a:solidFill>
                <a:hlinkClick r:id="rId2"/>
              </a:rPr>
              <a:t>://www.gnu.org/software/emacs</a:t>
            </a:r>
            <a:r>
              <a:rPr lang="en-US" dirty="0" smtClean="0">
                <a:solidFill>
                  <a:srgbClr val="502811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502811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rgbClr val="502811"/>
                </a:solidFill>
              </a:rPr>
              <a:t>Content-sensitive editing modes, including syntax coloring, for a variety of file types including plain text, source code, and HTML.</a:t>
            </a:r>
          </a:p>
          <a:p>
            <a:pPr lvl="2"/>
            <a:r>
              <a:rPr lang="en-US" dirty="0">
                <a:solidFill>
                  <a:srgbClr val="502811"/>
                </a:solidFill>
              </a:rPr>
              <a:t>Complete built-in documentation, including a tutorial for new users.</a:t>
            </a:r>
          </a:p>
          <a:p>
            <a:pPr lvl="2"/>
            <a:r>
              <a:rPr lang="en-US" dirty="0">
                <a:solidFill>
                  <a:srgbClr val="502811"/>
                </a:solidFill>
              </a:rPr>
              <a:t>Full Unicode support for nearly all human languages and their scripts.</a:t>
            </a:r>
          </a:p>
          <a:p>
            <a:pPr lvl="2"/>
            <a:r>
              <a:rPr lang="en-US" dirty="0">
                <a:solidFill>
                  <a:srgbClr val="502811"/>
                </a:solidFill>
              </a:rPr>
              <a:t>Highly customizable, using </a:t>
            </a:r>
            <a:r>
              <a:rPr lang="en-US" dirty="0" err="1">
                <a:solidFill>
                  <a:srgbClr val="502811"/>
                </a:solidFill>
              </a:rPr>
              <a:t>Emacs</a:t>
            </a:r>
            <a:r>
              <a:rPr lang="en-US" dirty="0">
                <a:solidFill>
                  <a:srgbClr val="502811"/>
                </a:solidFill>
              </a:rPr>
              <a:t> Lisp code or a graphical interface.</a:t>
            </a:r>
          </a:p>
          <a:p>
            <a:pPr lvl="2"/>
            <a:r>
              <a:rPr lang="en-US" dirty="0">
                <a:solidFill>
                  <a:srgbClr val="502811"/>
                </a:solidFill>
              </a:rPr>
              <a:t>A large number of extensions that add other functionality, including a project planner, mail and news reader, debugger interface, calendar, and more</a:t>
            </a:r>
            <a:r>
              <a:rPr lang="en-US" dirty="0" smtClean="0">
                <a:solidFill>
                  <a:srgbClr val="502811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50281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9449" y="63256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7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emacs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all GNU OS distributions installing </a:t>
            </a:r>
            <a:r>
              <a:rPr lang="en-US" dirty="0" err="1" smtClean="0"/>
              <a:t>emacs</a:t>
            </a:r>
            <a:r>
              <a:rPr lang="en-US" dirty="0" smtClean="0"/>
              <a:t> is rather straightforward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RPM-based systems (</a:t>
            </a:r>
            <a:r>
              <a:rPr lang="en-US" dirty="0" err="1" smtClean="0">
                <a:solidFill>
                  <a:srgbClr val="502811"/>
                </a:solidFill>
              </a:rPr>
              <a:t>RHEL,CentOS,Fedora,Mint</a:t>
            </a:r>
            <a:r>
              <a:rPr lang="en-US" dirty="0" smtClean="0">
                <a:solidFill>
                  <a:srgbClr val="502811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yum install </a:t>
            </a:r>
            <a:r>
              <a:rPr lang="en-US" dirty="0" err="1" smtClean="0">
                <a:solidFill>
                  <a:srgbClr val="502811"/>
                </a:solidFill>
              </a:rPr>
              <a:t>emacs</a:t>
            </a:r>
            <a:endParaRPr lang="en-US" dirty="0" smtClean="0">
              <a:solidFill>
                <a:srgbClr val="502811"/>
              </a:solidFill>
            </a:endParaRPr>
          </a:p>
          <a:p>
            <a:pPr lvl="1"/>
            <a:r>
              <a:rPr lang="en-US" dirty="0" err="1" smtClean="0">
                <a:solidFill>
                  <a:srgbClr val="502811"/>
                </a:solidFill>
              </a:rPr>
              <a:t>Debian</a:t>
            </a:r>
            <a:r>
              <a:rPr lang="en-US" dirty="0" smtClean="0">
                <a:solidFill>
                  <a:srgbClr val="502811"/>
                </a:solidFill>
              </a:rPr>
              <a:t> </a:t>
            </a:r>
            <a:r>
              <a:rPr lang="en-US" dirty="0" err="1" smtClean="0">
                <a:solidFill>
                  <a:srgbClr val="502811"/>
                </a:solidFill>
              </a:rPr>
              <a:t>pakage</a:t>
            </a:r>
            <a:r>
              <a:rPr lang="en-US" dirty="0" smtClean="0">
                <a:solidFill>
                  <a:srgbClr val="502811"/>
                </a:solidFill>
              </a:rPr>
              <a:t> (DPKG) based systems</a:t>
            </a:r>
          </a:p>
          <a:p>
            <a:pPr lvl="2"/>
            <a:r>
              <a:rPr lang="en-US" dirty="0" smtClean="0">
                <a:solidFill>
                  <a:srgbClr val="502811"/>
                </a:solidFill>
              </a:rPr>
              <a:t>apt-get --install </a:t>
            </a:r>
            <a:r>
              <a:rPr lang="en-US" dirty="0" err="1" smtClean="0">
                <a:solidFill>
                  <a:srgbClr val="502811"/>
                </a:solidFill>
              </a:rPr>
              <a:t>emacs</a:t>
            </a:r>
            <a:endParaRPr lang="en-US" dirty="0" smtClean="0">
              <a:solidFill>
                <a:srgbClr val="502811"/>
              </a:solidFill>
            </a:endParaRPr>
          </a:p>
          <a:p>
            <a:r>
              <a:rPr lang="en-US" dirty="0" smtClean="0"/>
              <a:t>Typical list of packages installed: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Emacs23, emacs23</a:t>
            </a:r>
            <a:r>
              <a:rPr lang="en-US" dirty="0">
                <a:solidFill>
                  <a:srgbClr val="502811"/>
                </a:solidFill>
              </a:rPr>
              <a:t>-bin-</a:t>
            </a:r>
            <a:r>
              <a:rPr lang="en-US" dirty="0" smtClean="0">
                <a:solidFill>
                  <a:srgbClr val="502811"/>
                </a:solidFill>
              </a:rPr>
              <a:t>common,emacs23</a:t>
            </a:r>
            <a:r>
              <a:rPr lang="en-US" dirty="0">
                <a:solidFill>
                  <a:srgbClr val="502811"/>
                </a:solidFill>
              </a:rPr>
              <a:t>-</a:t>
            </a:r>
            <a:r>
              <a:rPr lang="en-US" dirty="0" smtClean="0">
                <a:solidFill>
                  <a:srgbClr val="502811"/>
                </a:solidFill>
              </a:rPr>
              <a:t>common</a:t>
            </a:r>
          </a:p>
          <a:p>
            <a:pPr lvl="1"/>
            <a:r>
              <a:rPr lang="en-US" dirty="0" smtClean="0">
                <a:solidFill>
                  <a:srgbClr val="502811"/>
                </a:solidFill>
              </a:rPr>
              <a:t>Practically includes all major modules and packages, images, help, tutorials, jokes, games etc. (~100 MB installed)</a:t>
            </a:r>
            <a:endParaRPr lang="en-US" dirty="0">
              <a:solidFill>
                <a:srgbClr val="502811"/>
              </a:solidFill>
            </a:endParaRPr>
          </a:p>
          <a:p>
            <a:pPr lvl="1"/>
            <a:endParaRPr lang="en-US" dirty="0">
              <a:solidFill>
                <a:srgbClr val="50281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04698" y="63277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08062"/>
      </p:ext>
    </p:extLst>
  </p:cSld>
  <p:clrMapOvr>
    <a:masterClrMapping/>
  </p:clrMapOvr>
</p:sld>
</file>

<file path=ppt/theme/theme1.xml><?xml version="1.0" encoding="utf-8"?>
<a:theme xmlns:a="http://schemas.openxmlformats.org/drawingml/2006/main" name="PC2Lab">
  <a:themeElements>
    <a:clrScheme name="PC2Lab">
      <a:dk1>
        <a:srgbClr val="D4C199"/>
      </a:dk1>
      <a:lt1>
        <a:srgbClr val="FFFFFF"/>
      </a:lt1>
      <a:dk2>
        <a:srgbClr val="502811"/>
      </a:dk2>
      <a:lt2>
        <a:srgbClr val="FFFFFF"/>
      </a:lt2>
      <a:accent1>
        <a:srgbClr val="806836"/>
      </a:accent1>
      <a:accent2>
        <a:srgbClr val="D4C199"/>
      </a:accent2>
      <a:accent3>
        <a:srgbClr val="808000"/>
      </a:accent3>
      <a:accent4>
        <a:srgbClr val="8064A2"/>
      </a:accent4>
      <a:accent5>
        <a:srgbClr val="C5908E"/>
      </a:accent5>
      <a:accent6>
        <a:srgbClr val="F79646"/>
      </a:accent6>
      <a:hlink>
        <a:srgbClr val="382A1D"/>
      </a:hlink>
      <a:folHlink>
        <a:srgbClr val="5028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PC2Lab.potx</Template>
  <TotalTime>200</TotalTime>
  <Words>729</Words>
  <Application>Microsoft Macintosh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PC2Lab</vt:lpstr>
      <vt:lpstr>Improving productivity using GNU Emacs</vt:lpstr>
      <vt:lpstr>Scope &amp; Disclaimers</vt:lpstr>
      <vt:lpstr>Market shares of GNU/Linux</vt:lpstr>
      <vt:lpstr>Job market: Easy Come, Easy Go Outsourcing</vt:lpstr>
      <vt:lpstr>Variety of programming tasks (Immaterial of language &amp; platform)</vt:lpstr>
      <vt:lpstr>Multitasking hurts productivity</vt:lpstr>
      <vt:lpstr>Multitasking hurts productivity</vt:lpstr>
      <vt:lpstr>GNU Emacs</vt:lpstr>
      <vt:lpstr>Installing emacs</vt:lpstr>
      <vt:lpstr>Major concepts in emacs</vt:lpstr>
      <vt:lpstr>The emacs tour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productivity using GNU Emacs</dc:title>
  <dc:creator>Dhananjai Rao</dc:creator>
  <cp:lastModifiedBy>Kyle Rogers</cp:lastModifiedBy>
  <cp:revision>11</cp:revision>
  <dcterms:created xsi:type="dcterms:W3CDTF">2014-04-17T19:45:36Z</dcterms:created>
  <dcterms:modified xsi:type="dcterms:W3CDTF">2014-05-05T20:26:56Z</dcterms:modified>
</cp:coreProperties>
</file>