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8" r:id="rId4"/>
    <p:sldId id="279" r:id="rId5"/>
    <p:sldId id="269" r:id="rId6"/>
    <p:sldId id="276" r:id="rId7"/>
    <p:sldId id="277" r:id="rId8"/>
    <p:sldId id="280" r:id="rId9"/>
    <p:sldId id="257" r:id="rId10"/>
    <p:sldId id="258" r:id="rId11"/>
    <p:sldId id="260" r:id="rId12"/>
    <p:sldId id="266" r:id="rId13"/>
    <p:sldId id="261" r:id="rId14"/>
    <p:sldId id="262" r:id="rId15"/>
    <p:sldId id="263" r:id="rId16"/>
    <p:sldId id="264" r:id="rId17"/>
    <p:sldId id="265" r:id="rId18"/>
    <p:sldId id="267" r:id="rId19"/>
    <p:sldId id="281" r:id="rId20"/>
    <p:sldId id="268" r:id="rId21"/>
    <p:sldId id="270" r:id="rId22"/>
    <p:sldId id="271" r:id="rId23"/>
    <p:sldId id="272" r:id="rId24"/>
    <p:sldId id="282" r:id="rId25"/>
    <p:sldId id="283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6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3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514C-550C-DD44-9545-247BD3609988}" type="datetimeFigureOut">
              <a:rPr lang="en-US" smtClean="0"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E55E-032B-A546-8A8D-325BE516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/rogerskw/Git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0867" y="3315566"/>
            <a:ext cx="6970295" cy="708328"/>
          </a:xfrm>
        </p:spPr>
        <p:txBody>
          <a:bodyPr/>
          <a:lstStyle/>
          <a:p>
            <a:r>
              <a:rPr lang="en-US" dirty="0" smtClean="0"/>
              <a:t>It’s not just an insult </a:t>
            </a:r>
            <a:r>
              <a:rPr lang="en-US" dirty="0" smtClean="0"/>
              <a:t>from Harry </a:t>
            </a:r>
            <a:r>
              <a:rPr lang="en-US" dirty="0" smtClean="0"/>
              <a:t>Potter!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84" y="4459235"/>
            <a:ext cx="2291252" cy="1904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79" y="806775"/>
            <a:ext cx="4907768" cy="20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Local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Connect to ceclnx01.cec.miamioh.edu</a:t>
            </a:r>
          </a:p>
          <a:p>
            <a:pPr lvl="1"/>
            <a:r>
              <a:rPr lang="en-US" dirty="0" smtClean="0"/>
              <a:t>Putty or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Use this command</a:t>
            </a:r>
            <a:br>
              <a:rPr lang="en-US" dirty="0" smtClean="0"/>
            </a:br>
            <a:r>
              <a:rPr lang="en-US" sz="2400" dirty="0" err="1" smtClean="0">
                <a:latin typeface="Courier New"/>
                <a:cs typeface="Courier New"/>
              </a:rPr>
              <a:t>git</a:t>
            </a:r>
            <a:r>
              <a:rPr lang="en-US" sz="2400" dirty="0" smtClean="0">
                <a:latin typeface="Courier New"/>
                <a:cs typeface="Courier New"/>
              </a:rPr>
              <a:t> clone </a:t>
            </a:r>
            <a:r>
              <a:rPr lang="en-US" sz="2400" b="1" dirty="0" smtClean="0">
                <a:latin typeface="Courier New"/>
                <a:cs typeface="Courier New"/>
              </a:rPr>
              <a:t>https</a:t>
            </a:r>
            <a:r>
              <a:rPr lang="en-US" sz="2400" dirty="0" smtClean="0">
                <a:latin typeface="Courier New"/>
                <a:cs typeface="Courier New"/>
              </a:rPr>
              <a:t>://github.com/&lt;user&gt;/GitTutorial.git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dirty="0" smtClean="0"/>
              <a:t>Check the directory (</a:t>
            </a:r>
            <a:r>
              <a:rPr lang="en-US" dirty="0" err="1" smtClean="0"/>
              <a:t>ls</a:t>
            </a:r>
            <a:r>
              <a:rPr lang="en-US" dirty="0" smtClean="0"/>
              <a:t> –al)</a:t>
            </a:r>
          </a:p>
          <a:p>
            <a:pPr lvl="1"/>
            <a:r>
              <a:rPr lang="en-US" dirty="0" smtClean="0"/>
              <a:t>You should see a directory called </a:t>
            </a:r>
            <a:r>
              <a:rPr lang="en-US" dirty="0" err="1" smtClean="0"/>
              <a:t>GitTutorial</a:t>
            </a:r>
            <a:endParaRPr lang="en-US" dirty="0" smtClean="0"/>
          </a:p>
          <a:p>
            <a:r>
              <a:rPr lang="en-US" dirty="0" smtClean="0"/>
              <a:t>Change to this directory (cd </a:t>
            </a:r>
            <a:r>
              <a:rPr lang="en-US" dirty="0" err="1" smtClean="0"/>
              <a:t>GitTutorial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Look at the files (</a:t>
            </a:r>
            <a:r>
              <a:rPr lang="en-US" dirty="0" err="1" smtClean="0"/>
              <a:t>ls</a:t>
            </a:r>
            <a:r>
              <a:rPr lang="en-US" dirty="0" smtClean="0"/>
              <a:t> –</a:t>
            </a:r>
            <a:r>
              <a:rPr lang="en-US" dirty="0" err="1" smtClean="0"/>
              <a:t>hal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057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a file (vi </a:t>
            </a:r>
            <a:r>
              <a:rPr lang="en-US" dirty="0" err="1" smtClean="0"/>
              <a:t>githubfile.txt</a:t>
            </a:r>
            <a:r>
              <a:rPr lang="en-US" dirty="0" smtClean="0"/>
              <a:t>) and make some changes. Close the file</a:t>
            </a:r>
          </a:p>
          <a:p>
            <a:r>
              <a:rPr lang="en-US" dirty="0" smtClean="0"/>
              <a:t>Look at what can be saved in a commit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status</a:t>
            </a:r>
          </a:p>
          <a:p>
            <a:r>
              <a:rPr lang="en-US" dirty="0" smtClean="0"/>
              <a:t>View changes to the file by running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diff</a:t>
            </a:r>
          </a:p>
          <a:p>
            <a:r>
              <a:rPr lang="en-US" dirty="0" smtClean="0"/>
              <a:t>Add the file to the “Staging Area”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add </a:t>
            </a:r>
            <a:r>
              <a:rPr lang="en-US" dirty="0" err="1" smtClean="0">
                <a:latin typeface="Courier New"/>
                <a:cs typeface="Courier New"/>
              </a:rPr>
              <a:t>githubfile.txt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View the Staging Area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status</a:t>
            </a:r>
          </a:p>
          <a:p>
            <a:r>
              <a:rPr lang="en-US" dirty="0" smtClean="0"/>
              <a:t>Commit the change with a message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commit –m ‘This is a useful explanation’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6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Your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your commits (and all commits to a repo) with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log</a:t>
            </a:r>
          </a:p>
          <a:p>
            <a:r>
              <a:rPr lang="en-US" dirty="0" smtClean="0">
                <a:cs typeface="Courier New"/>
              </a:rPr>
              <a:t>On large projects, this is inconvenient.</a:t>
            </a:r>
          </a:p>
          <a:p>
            <a:r>
              <a:rPr lang="en-US" dirty="0" smtClean="0">
                <a:cs typeface="Courier New"/>
              </a:rPr>
              <a:t>View most recent </a:t>
            </a:r>
            <a:r>
              <a:rPr lang="en-US" i="1" dirty="0" smtClean="0">
                <a:cs typeface="Courier New"/>
              </a:rPr>
              <a:t>n</a:t>
            </a:r>
            <a:r>
              <a:rPr lang="en-US" dirty="0" smtClean="0">
                <a:cs typeface="Courier New"/>
              </a:rPr>
              <a:t> commits with</a:t>
            </a:r>
            <a:br>
              <a:rPr lang="en-US" dirty="0" smtClean="0">
                <a:cs typeface="Courier New"/>
              </a:rPr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log –n</a:t>
            </a:r>
          </a:p>
          <a:p>
            <a:r>
              <a:rPr lang="en-US" dirty="0" smtClean="0">
                <a:latin typeface="Courier New"/>
                <a:cs typeface="Courier New"/>
              </a:rPr>
              <a:t>EX: 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log </a:t>
            </a:r>
            <a:r>
              <a:rPr lang="en-US" dirty="0" smtClean="0">
                <a:latin typeface="Courier New"/>
                <a:cs typeface="Courier New"/>
              </a:rPr>
              <a:t>-2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620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Push Your Changes to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changes online is vital for working with others</a:t>
            </a:r>
          </a:p>
          <a:p>
            <a:r>
              <a:rPr lang="en-US" dirty="0" smtClean="0"/>
              <a:t>‘Push’ your changes to the cloud with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push origin master</a:t>
            </a:r>
          </a:p>
          <a:p>
            <a:r>
              <a:rPr lang="en-US" dirty="0" smtClean="0"/>
              <a:t>Enter your login credentials</a:t>
            </a:r>
          </a:p>
          <a:p>
            <a:r>
              <a:rPr lang="en-US" dirty="0" smtClean="0"/>
              <a:t>Your commit should now be viewable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1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push origin master</a:t>
            </a:r>
          </a:p>
          <a:p>
            <a:r>
              <a:rPr lang="en-US" dirty="0" smtClean="0"/>
              <a:t>Push – tells </a:t>
            </a:r>
            <a:r>
              <a:rPr lang="en-US" dirty="0" err="1" smtClean="0"/>
              <a:t>git</a:t>
            </a:r>
            <a:r>
              <a:rPr lang="en-US" dirty="0" smtClean="0"/>
              <a:t> to send the changes to another repository</a:t>
            </a:r>
          </a:p>
          <a:p>
            <a:r>
              <a:rPr lang="en-US" dirty="0" smtClean="0"/>
              <a:t>Origin – the name of the </a:t>
            </a:r>
            <a:r>
              <a:rPr lang="en-US" i="1" dirty="0" smtClean="0"/>
              <a:t>remote repository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69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copy of the repository in a different location</a:t>
            </a:r>
          </a:p>
          <a:p>
            <a:r>
              <a:rPr lang="en-US" dirty="0" smtClean="0"/>
              <a:t>The copy on </a:t>
            </a:r>
            <a:r>
              <a:rPr lang="en-US" dirty="0" err="1" smtClean="0"/>
              <a:t>GitHub’s</a:t>
            </a:r>
            <a:r>
              <a:rPr lang="en-US" dirty="0" smtClean="0"/>
              <a:t> servers is a remote repository</a:t>
            </a:r>
          </a:p>
          <a:p>
            <a:r>
              <a:rPr lang="en-US" dirty="0" smtClean="0"/>
              <a:t>View your repo’s remotes with 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remote</a:t>
            </a:r>
          </a:p>
          <a:p>
            <a:r>
              <a:rPr lang="en-US" dirty="0" smtClean="0"/>
              <a:t>When cloning a repo, </a:t>
            </a:r>
            <a:r>
              <a:rPr lang="en-US" dirty="0" err="1" smtClean="0"/>
              <a:t>git</a:t>
            </a:r>
            <a:r>
              <a:rPr lang="en-US" dirty="0" smtClean="0"/>
              <a:t> automatically uses the term ‘origin’ to map to it</a:t>
            </a:r>
          </a:p>
          <a:p>
            <a:r>
              <a:rPr lang="en-US" dirty="0" smtClean="0"/>
              <a:t>Add/remove a new remote repo with</a:t>
            </a:r>
            <a:br>
              <a:rPr lang="en-US" dirty="0" smtClean="0"/>
            </a:b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remote add/remove &lt;name&gt;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920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push origin master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– the name of the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21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repo is set up like a tree</a:t>
            </a:r>
          </a:p>
          <a:p>
            <a:r>
              <a:rPr lang="en-US" dirty="0" smtClean="0"/>
              <a:t>‘Branches’ are offshoots of the main repo</a:t>
            </a:r>
          </a:p>
          <a:p>
            <a:r>
              <a:rPr lang="en-US" dirty="0" smtClean="0"/>
              <a:t>They create separate commit history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607301"/>
            <a:ext cx="57912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your current branches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Master is the default main branch	</a:t>
            </a:r>
          </a:p>
          <a:p>
            <a:r>
              <a:rPr lang="en-US" dirty="0" smtClean="0"/>
              <a:t>Master branch is typically reserved for “release-worthy” states</a:t>
            </a:r>
          </a:p>
          <a:p>
            <a:pPr lvl="1"/>
            <a:r>
              <a:rPr lang="en-US" dirty="0" smtClean="0"/>
              <a:t>Some workflows differ</a:t>
            </a:r>
          </a:p>
          <a:p>
            <a:r>
              <a:rPr lang="en-US" dirty="0" smtClean="0"/>
              <a:t>Create new branches for addressing new features, issues, or experimenting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7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382043"/>
            <a:ext cx="5486400" cy="566738"/>
          </a:xfrm>
        </p:spPr>
        <p:txBody>
          <a:bodyPr/>
          <a:lstStyle/>
          <a:p>
            <a:r>
              <a:rPr lang="en-US" dirty="0" smtClean="0"/>
              <a:t>Branching &amp; Issues in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19626" r="-19626"/>
          <a:stretch>
            <a:fillRect/>
          </a:stretch>
        </p:blipFill>
        <p:spPr>
          <a:xfrm>
            <a:off x="930248" y="126186"/>
            <a:ext cx="7211121" cy="54083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928811"/>
            <a:ext cx="5486400" cy="804862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git-scm.com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4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Distributed Version Control System (DVCS)</a:t>
            </a:r>
          </a:p>
          <a:p>
            <a:pPr lvl="1"/>
            <a:r>
              <a:rPr lang="en-US" dirty="0" smtClean="0"/>
              <a:t>Compared to a Centralized Version Control System (CVCS)</a:t>
            </a:r>
          </a:p>
          <a:p>
            <a:r>
              <a:rPr lang="en-US" dirty="0" smtClean="0"/>
              <a:t>Version control tracks changes to files</a:t>
            </a:r>
          </a:p>
          <a:p>
            <a:pPr lvl="1"/>
            <a:r>
              <a:rPr lang="en-US" dirty="0" smtClean="0"/>
              <a:t>Extremely useful for software development</a:t>
            </a:r>
          </a:p>
          <a:p>
            <a:pPr lvl="1"/>
            <a:r>
              <a:rPr lang="en-US" dirty="0" smtClean="0"/>
              <a:t>Allows backtracking to previous versions</a:t>
            </a:r>
          </a:p>
          <a:p>
            <a:r>
              <a:rPr lang="en-US" dirty="0" smtClean="0"/>
              <a:t>Widely used on open source projects</a:t>
            </a:r>
          </a:p>
          <a:p>
            <a:pPr lvl="1"/>
            <a:r>
              <a:rPr lang="en-US" dirty="0" smtClean="0"/>
              <a:t>Linux kernel</a:t>
            </a:r>
          </a:p>
          <a:p>
            <a:pPr lvl="1"/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jQuery</a:t>
            </a:r>
            <a:endParaRPr lang="en-US" dirty="0"/>
          </a:p>
          <a:p>
            <a:pPr lvl="1"/>
            <a:r>
              <a:rPr lang="en-US" dirty="0" err="1" smtClean="0"/>
              <a:t>LibreOffice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68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Branches: </a:t>
            </a:r>
            <a:br>
              <a:rPr lang="en-US" dirty="0" smtClean="0"/>
            </a:br>
            <a:r>
              <a:rPr lang="en-US" dirty="0" smtClean="0"/>
              <a:t>Differences from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branches create entirely new files</a:t>
            </a:r>
          </a:p>
          <a:p>
            <a:pPr lvl="1"/>
            <a:r>
              <a:rPr lang="en-US" dirty="0" smtClean="0"/>
              <a:t>Makes branching expensive</a:t>
            </a:r>
          </a:p>
          <a:p>
            <a:pPr lvl="1"/>
            <a:r>
              <a:rPr lang="en-US" dirty="0" smtClean="0"/>
              <a:t>Can take up to several minutes to create a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branches create new delta logs</a:t>
            </a:r>
          </a:p>
          <a:p>
            <a:pPr lvl="1"/>
            <a:r>
              <a:rPr lang="en-US" dirty="0" smtClean="0"/>
              <a:t>Creates a new file containing ~100 bytes per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Almost instant</a:t>
            </a:r>
          </a:p>
          <a:p>
            <a:r>
              <a:rPr lang="en-US" dirty="0" smtClean="0"/>
              <a:t>Branching in </a:t>
            </a:r>
            <a:r>
              <a:rPr lang="en-US" dirty="0" err="1" smtClean="0"/>
              <a:t>git</a:t>
            </a:r>
            <a:r>
              <a:rPr lang="en-US" dirty="0" smtClean="0"/>
              <a:t> is a regular part of a </a:t>
            </a:r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2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a New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Issue #1</a:t>
            </a:r>
            <a:r>
              <a:rPr lang="en-US" dirty="0" smtClean="0"/>
              <a:t> : </a:t>
            </a:r>
            <a:r>
              <a:rPr lang="en-US" dirty="0" err="1" smtClean="0"/>
              <a:t>githubfile.txt</a:t>
            </a:r>
            <a:r>
              <a:rPr lang="en-US" dirty="0" smtClean="0"/>
              <a:t> must have some more text in it.</a:t>
            </a:r>
          </a:p>
          <a:p>
            <a:r>
              <a:rPr lang="en-US" dirty="0" smtClean="0"/>
              <a:t>Create a new branch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branch iss1</a:t>
            </a:r>
          </a:p>
          <a:p>
            <a:r>
              <a:rPr lang="en-US" dirty="0" smtClean="0"/>
              <a:t>View branches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smtClean="0"/>
              <a:t>Switch to that branch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checkout iss1</a:t>
            </a:r>
          </a:p>
          <a:p>
            <a:r>
              <a:rPr lang="en-US" dirty="0" smtClean="0"/>
              <a:t>Make some changes to </a:t>
            </a:r>
            <a:r>
              <a:rPr lang="en-US" dirty="0" err="1" smtClean="0"/>
              <a:t>githubfile.txt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9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Concern! </a:t>
            </a:r>
            <a:br>
              <a:rPr lang="en-US" dirty="0" smtClean="0"/>
            </a:br>
            <a:r>
              <a:rPr lang="en-US" dirty="0" smtClean="0"/>
              <a:t>Hotfix Necessary!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is an issue with </a:t>
            </a:r>
            <a:r>
              <a:rPr lang="en-US" dirty="0" err="1" smtClean="0"/>
              <a:t>rogerskw.txt</a:t>
            </a:r>
            <a:endParaRPr lang="en-US" dirty="0" smtClean="0"/>
          </a:p>
          <a:p>
            <a:r>
              <a:rPr lang="en-US" dirty="0" smtClean="0"/>
              <a:t>It needs to begin with “Hello, World!” or the hackers can get in!</a:t>
            </a:r>
          </a:p>
          <a:p>
            <a:r>
              <a:rPr lang="en-US" dirty="0" smtClean="0"/>
              <a:t>iss1 is not ready to be pushed to production</a:t>
            </a:r>
          </a:p>
          <a:p>
            <a:r>
              <a:rPr lang="en-US" dirty="0" smtClean="0"/>
              <a:t>Commit changes in iss1</a:t>
            </a:r>
          </a:p>
          <a:p>
            <a:r>
              <a:rPr lang="en-US" dirty="0" smtClean="0"/>
              <a:t>Switch back to master</a:t>
            </a:r>
          </a:p>
          <a:p>
            <a:pPr lvl="1"/>
            <a:r>
              <a:rPr lang="en-US" dirty="0" smtClean="0"/>
              <a:t>Open up </a:t>
            </a:r>
            <a:r>
              <a:rPr lang="en-US" dirty="0" err="1" smtClean="0"/>
              <a:t>githubfile.txt</a:t>
            </a:r>
            <a:r>
              <a:rPr lang="en-US" dirty="0" smtClean="0"/>
              <a:t> and look at its contents</a:t>
            </a:r>
          </a:p>
          <a:p>
            <a:r>
              <a:rPr lang="en-US" dirty="0" smtClean="0"/>
              <a:t>Create a new branch for the hotfix and switch to it</a:t>
            </a:r>
            <a:br>
              <a:rPr lang="en-US" dirty="0" smtClean="0"/>
            </a:br>
            <a:r>
              <a:rPr lang="en-US" dirty="0" err="1" smtClean="0"/>
              <a:t>git</a:t>
            </a:r>
            <a:r>
              <a:rPr lang="en-US" dirty="0" smtClean="0"/>
              <a:t> checkout –b hotfix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3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the Hotfix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‘Hello, World!’ to the beginning of </a:t>
            </a:r>
            <a:r>
              <a:rPr lang="en-US" dirty="0" err="1" smtClean="0"/>
              <a:t>rogerskw.txt</a:t>
            </a:r>
            <a:endParaRPr lang="en-US" dirty="0" smtClean="0"/>
          </a:p>
          <a:p>
            <a:r>
              <a:rPr lang="en-US" dirty="0" smtClean="0"/>
              <a:t>Save and commit the change</a:t>
            </a:r>
          </a:p>
          <a:p>
            <a:r>
              <a:rPr lang="en-US" dirty="0" smtClean="0"/>
              <a:t>Switch back to master</a:t>
            </a:r>
          </a:p>
          <a:p>
            <a:r>
              <a:rPr lang="en-US" dirty="0" smtClean="0"/>
              <a:t>Merge the changes from hotfix to master</a:t>
            </a:r>
            <a:br>
              <a:rPr lang="en-US" dirty="0" smtClean="0"/>
            </a:b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git</a:t>
            </a:r>
            <a:r>
              <a:rPr lang="en-US" dirty="0" smtClean="0">
                <a:latin typeface="Courier New"/>
                <a:cs typeface="Courier New"/>
              </a:rPr>
              <a:t> merge hotfix</a:t>
            </a:r>
          </a:p>
          <a:p>
            <a:r>
              <a:rPr lang="en-US" dirty="0" smtClean="0"/>
              <a:t>Now push the fix to production (the </a:t>
            </a:r>
            <a:r>
              <a:rPr lang="en-US" dirty="0" err="1" smtClean="0"/>
              <a:t>GitHub</a:t>
            </a:r>
            <a:r>
              <a:rPr lang="en-US" dirty="0" smtClean="0"/>
              <a:t> repo)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5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467" r="-7467"/>
          <a:stretch>
            <a:fillRect/>
          </a:stretch>
        </p:blipFill>
        <p:spPr>
          <a:xfrm>
            <a:off x="125133" y="111376"/>
            <a:ext cx="8911919" cy="668393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48" y="4598571"/>
            <a:ext cx="2762447" cy="566738"/>
          </a:xfrm>
        </p:spPr>
        <p:txBody>
          <a:bodyPr/>
          <a:lstStyle/>
          <a:p>
            <a:r>
              <a:rPr lang="en-US" dirty="0" smtClean="0"/>
              <a:t>Merging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48" y="5165309"/>
            <a:ext cx="5486400" cy="804862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git-scm.com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7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20673" b="-20673"/>
          <a:stretch>
            <a:fillRect/>
          </a:stretch>
        </p:blipFill>
        <p:spPr>
          <a:xfrm>
            <a:off x="147052" y="330178"/>
            <a:ext cx="8703761" cy="65278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656" y="4653547"/>
            <a:ext cx="5486400" cy="566738"/>
          </a:xfrm>
        </p:spPr>
        <p:txBody>
          <a:bodyPr/>
          <a:lstStyle/>
          <a:p>
            <a:r>
              <a:rPr lang="en-US" dirty="0" smtClean="0"/>
              <a:t>Merges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656" y="5220285"/>
            <a:ext cx="5486400" cy="804862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git-scm.com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9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on with Issue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some changes to </a:t>
            </a:r>
            <a:r>
              <a:rPr lang="en-US" dirty="0" err="1" smtClean="0"/>
              <a:t>rogerskw.txt</a:t>
            </a:r>
            <a:r>
              <a:rPr lang="en-US" dirty="0" smtClean="0"/>
              <a:t> and </a:t>
            </a:r>
            <a:r>
              <a:rPr lang="en-US" dirty="0" err="1" smtClean="0"/>
              <a:t>githubfile.txt</a:t>
            </a:r>
            <a:endParaRPr lang="en-US" dirty="0" smtClean="0"/>
          </a:p>
          <a:p>
            <a:r>
              <a:rPr lang="en-US" dirty="0" smtClean="0"/>
              <a:t>Add and commit</a:t>
            </a:r>
            <a:br>
              <a:rPr lang="en-US" dirty="0" smtClean="0"/>
            </a:br>
            <a:r>
              <a:rPr lang="en-US" sz="2400" dirty="0" err="1" smtClean="0">
                <a:latin typeface="Courier New"/>
                <a:cs typeface="Courier New"/>
              </a:rPr>
              <a:t>git</a:t>
            </a:r>
            <a:r>
              <a:rPr lang="en-US" sz="2400" dirty="0" smtClean="0">
                <a:latin typeface="Courier New"/>
                <a:cs typeface="Courier New"/>
              </a:rPr>
              <a:t> add . &amp;&amp; </a:t>
            </a:r>
            <a:r>
              <a:rPr lang="en-US" sz="2400" dirty="0" err="1" smtClean="0">
                <a:latin typeface="Courier New"/>
                <a:cs typeface="Courier New"/>
              </a:rPr>
              <a:t>git</a:t>
            </a:r>
            <a:r>
              <a:rPr lang="en-US" sz="2400" dirty="0" smtClean="0">
                <a:latin typeface="Courier New"/>
                <a:cs typeface="Courier New"/>
              </a:rPr>
              <a:t> commit –m ‘issue 1: </a:t>
            </a:r>
            <a:r>
              <a:rPr lang="en-US" sz="2400" dirty="0" err="1" smtClean="0">
                <a:latin typeface="Courier New"/>
                <a:cs typeface="Courier New"/>
              </a:rPr>
              <a:t>asdf</a:t>
            </a:r>
            <a:r>
              <a:rPr lang="en-US" sz="2400" dirty="0" smtClean="0">
                <a:latin typeface="Courier New"/>
                <a:cs typeface="Courier New"/>
              </a:rPr>
              <a:t>’</a:t>
            </a:r>
          </a:p>
          <a:p>
            <a:r>
              <a:rPr lang="en-US" dirty="0" smtClean="0"/>
              <a:t>Switch back to master</a:t>
            </a:r>
          </a:p>
          <a:p>
            <a:r>
              <a:rPr lang="en-US" dirty="0" smtClean="0"/>
              <a:t>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times files will not merge easily</a:t>
            </a:r>
          </a:p>
          <a:p>
            <a:r>
              <a:rPr lang="en-US" dirty="0" smtClean="0"/>
              <a:t>This is where the developer needs to go through the code and find and fix inconsistencies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rogerskw.txt</a:t>
            </a:r>
            <a:r>
              <a:rPr lang="en-US" dirty="0" smtClean="0"/>
              <a:t> and look at the merge issues</a:t>
            </a:r>
          </a:p>
          <a:p>
            <a:r>
              <a:rPr lang="en-US" dirty="0" smtClean="0"/>
              <a:t>Fix them (remember to not undo the security concern)</a:t>
            </a:r>
          </a:p>
          <a:p>
            <a:r>
              <a:rPr lang="en-US" dirty="0" smtClean="0"/>
              <a:t>Push Issue 1 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0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understand the basics of working with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 make some cool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Git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was created in 1991 by Linus Torvalds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BitKeeper</a:t>
            </a:r>
            <a:r>
              <a:rPr lang="en-US" dirty="0" smtClean="0"/>
              <a:t> for source code management</a:t>
            </a:r>
          </a:p>
          <a:p>
            <a:pPr lvl="1"/>
            <a:r>
              <a:rPr lang="en-US" dirty="0" err="1" smtClean="0"/>
              <a:t>BitKeeper</a:t>
            </a:r>
            <a:r>
              <a:rPr lang="en-US" dirty="0" smtClean="0"/>
              <a:t> is a proprietary DVCS that was free for Free and Open Source (FOSS) projects</a:t>
            </a:r>
          </a:p>
          <a:p>
            <a:r>
              <a:rPr lang="en-US" dirty="0" err="1" smtClean="0"/>
              <a:t>BitKeeper</a:t>
            </a:r>
            <a:r>
              <a:rPr lang="en-US" dirty="0" smtClean="0"/>
              <a:t> withdrew free access to the Linux project due to issues with the terms of service</a:t>
            </a:r>
          </a:p>
          <a:p>
            <a:r>
              <a:rPr lang="en-US" dirty="0" smtClean="0"/>
              <a:t>Linus created a new FOSS DVCS in 2005 called </a:t>
            </a:r>
            <a:r>
              <a:rPr lang="en-US" dirty="0" err="1" smtClean="0"/>
              <a:t>git</a:t>
            </a:r>
            <a:r>
              <a:rPr lang="en-US" dirty="0" smtClean="0"/>
              <a:t> (in 2 weeks)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8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Behind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Guaranteed code that goes in comes out </a:t>
            </a:r>
            <a:r>
              <a:rPr lang="en-US" i="1" dirty="0" smtClean="0"/>
              <a:t>identical</a:t>
            </a:r>
          </a:p>
          <a:p>
            <a:r>
              <a:rPr lang="en-US" dirty="0" smtClean="0"/>
              <a:t>Open source was </a:t>
            </a:r>
            <a:r>
              <a:rPr lang="en-US" i="1" dirty="0" smtClean="0"/>
              <a:t>not</a:t>
            </a:r>
            <a:r>
              <a:rPr lang="en-US" dirty="0" smtClean="0"/>
              <a:t> a motivator</a:t>
            </a:r>
          </a:p>
          <a:p>
            <a:pPr lvl="1"/>
            <a:r>
              <a:rPr lang="en-US" dirty="0" smtClean="0"/>
              <a:t>“I do open source because I think it’s the only right way to do software, but I will use the right tool for the job.” – Linus Torvalds,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9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SVN?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2375"/>
            <a:ext cx="8229600" cy="417378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repositories have a much smaller footprint compared to SVN</a:t>
            </a:r>
          </a:p>
          <a:p>
            <a:pPr lvl="1"/>
            <a:r>
              <a:rPr lang="en-US" dirty="0" smtClean="0"/>
              <a:t>Mozilla switched from SVN to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reduced size from 12 Gb to 400 Mb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significantly faster than SVN</a:t>
            </a:r>
          </a:p>
          <a:p>
            <a:pPr lvl="1"/>
            <a:r>
              <a:rPr lang="en-US" dirty="0" smtClean="0"/>
              <a:t>Commits are local</a:t>
            </a:r>
          </a:p>
          <a:p>
            <a:pPr lvl="1"/>
            <a:r>
              <a:rPr lang="en-US" dirty="0" smtClean="0"/>
              <a:t>Branches are almost instant, even for large projects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0604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“If it’s not distributed, it’s not worth using</a:t>
            </a:r>
            <a:r>
              <a:rPr lang="en-US" i="1" dirty="0" smtClean="0"/>
              <a:t>”</a:t>
            </a:r>
          </a:p>
          <a:p>
            <a:pPr algn="ctr"/>
            <a:r>
              <a:rPr lang="en-US" i="1" dirty="0" smtClean="0"/>
              <a:t> </a:t>
            </a:r>
            <a:r>
              <a:rPr lang="en-US" dirty="0"/>
              <a:t>– Linus Torvalds, 2007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1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SVN?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means some people have commit access – some don’t</a:t>
            </a:r>
          </a:p>
          <a:p>
            <a:pPr lvl="1"/>
            <a:r>
              <a:rPr lang="en-US" dirty="0" smtClean="0"/>
              <a:t>How do you determine who gets access?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assumes other developers are idiots*</a:t>
            </a:r>
          </a:p>
          <a:p>
            <a:r>
              <a:rPr lang="en-US" dirty="0" smtClean="0"/>
              <a:t>All developers can make their own changes independently of each other</a:t>
            </a:r>
          </a:p>
          <a:p>
            <a:r>
              <a:rPr lang="en-US" dirty="0" smtClean="0"/>
              <a:t>Developers can decide to pull changes from each other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8211" y="6470316"/>
            <a:ext cx="34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As explained by Linus Torvalds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6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SVN? (still cont’d*)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repositories are full backups</a:t>
            </a:r>
          </a:p>
          <a:p>
            <a:pPr lvl="1"/>
            <a:r>
              <a:rPr lang="en-US" dirty="0" smtClean="0"/>
              <a:t>Complete with entire commit history</a:t>
            </a:r>
          </a:p>
          <a:p>
            <a:pPr lvl="1"/>
            <a:r>
              <a:rPr lang="en-US" dirty="0" smtClean="0"/>
              <a:t>Theoretically, no repository is more important than any other</a:t>
            </a:r>
          </a:p>
          <a:p>
            <a:r>
              <a:rPr lang="en-US" dirty="0" smtClean="0"/>
              <a:t>Branches are made almost instantly</a:t>
            </a:r>
          </a:p>
          <a:p>
            <a:r>
              <a:rPr lang="en-US" dirty="0" smtClean="0"/>
              <a:t>Branches carry entire repository history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31369" y="6488668"/>
            <a:ext cx="48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</a:t>
            </a:r>
            <a:r>
              <a:rPr lang="en-US" dirty="0" err="1" smtClean="0"/>
              <a:t>Ya</a:t>
            </a:r>
            <a:r>
              <a:rPr lang="en-US" dirty="0" smtClean="0"/>
              <a:t>, there are </a:t>
            </a:r>
            <a:r>
              <a:rPr lang="en-US" i="1" dirty="0" smtClean="0"/>
              <a:t>that</a:t>
            </a:r>
            <a:r>
              <a:rPr lang="en-US" dirty="0" smtClean="0"/>
              <a:t> many reasons to not use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9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7" r="26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git-scm.com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6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GitHub.com</a:t>
            </a:r>
            <a:r>
              <a:rPr lang="en-US" dirty="0" smtClean="0"/>
              <a:t> and create a new account</a:t>
            </a:r>
          </a:p>
          <a:p>
            <a:pPr lvl="1"/>
            <a:r>
              <a:rPr lang="en-US" dirty="0" smtClean="0"/>
              <a:t>(Or sign in to your existing account)</a:t>
            </a:r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www.github.com/rogerskw/GitTutorial</a:t>
            </a:r>
            <a:endParaRPr lang="en-US" dirty="0" smtClean="0"/>
          </a:p>
          <a:p>
            <a:r>
              <a:rPr lang="en-US" dirty="0" smtClean="0"/>
              <a:t>Fork the repository</a:t>
            </a:r>
          </a:p>
          <a:p>
            <a:pPr lvl="1"/>
            <a:r>
              <a:rPr lang="en-US" dirty="0" smtClean="0"/>
              <a:t>This creates your own copy of my repository</a:t>
            </a:r>
          </a:p>
          <a:p>
            <a:pPr lvl="1"/>
            <a:r>
              <a:rPr lang="en-US" dirty="0" smtClean="0"/>
              <a:t>You have full access to modify all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5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854</Words>
  <Application>Microsoft Macintosh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What is Git?</vt:lpstr>
      <vt:lpstr>History of Git 101</vt:lpstr>
      <vt:lpstr>Philosophy Behind Git</vt:lpstr>
      <vt:lpstr>Why not SVN?</vt:lpstr>
      <vt:lpstr>Why not SVN? (cont’d)</vt:lpstr>
      <vt:lpstr>Why not SVN? (still cont’d*)</vt:lpstr>
      <vt:lpstr>Typical Git Repository</vt:lpstr>
      <vt:lpstr>Fork a Repository</vt:lpstr>
      <vt:lpstr>Get a Local Copy</vt:lpstr>
      <vt:lpstr>Make Your First Commit</vt:lpstr>
      <vt:lpstr>View Your Commit</vt:lpstr>
      <vt:lpstr>Push Your Changes to Your GitHub Account</vt:lpstr>
      <vt:lpstr>What just happened?</vt:lpstr>
      <vt:lpstr>Remote Repositories</vt:lpstr>
      <vt:lpstr>git push origin master</vt:lpstr>
      <vt:lpstr>Branches</vt:lpstr>
      <vt:lpstr>Branches (cont’d)</vt:lpstr>
      <vt:lpstr>Branching &amp; Issues in Git</vt:lpstr>
      <vt:lpstr>Branches:  Differences from SVN</vt:lpstr>
      <vt:lpstr>Addressing a New Issue</vt:lpstr>
      <vt:lpstr>Security Concern!  Hotfix Necessary!</vt:lpstr>
      <vt:lpstr>Push the Hotfix</vt:lpstr>
      <vt:lpstr>Merging in Git</vt:lpstr>
      <vt:lpstr>Merges in Git</vt:lpstr>
      <vt:lpstr>Continue on with Issue 1</vt:lpstr>
      <vt:lpstr>Merge Issues</vt:lpstr>
      <vt:lpstr>Congratulations!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Kyle Rogers</dc:creator>
  <cp:lastModifiedBy>Kyle Rogers</cp:lastModifiedBy>
  <cp:revision>38</cp:revision>
  <dcterms:created xsi:type="dcterms:W3CDTF">2014-02-27T06:16:09Z</dcterms:created>
  <dcterms:modified xsi:type="dcterms:W3CDTF">2014-02-28T00:19:50Z</dcterms:modified>
</cp:coreProperties>
</file>