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73" r:id="rId3"/>
    <p:sldId id="322" r:id="rId4"/>
    <p:sldId id="346" r:id="rId5"/>
    <p:sldId id="347" r:id="rId6"/>
    <p:sldId id="348" r:id="rId7"/>
    <p:sldId id="349" r:id="rId8"/>
    <p:sldId id="324" r:id="rId9"/>
    <p:sldId id="345" r:id="rId10"/>
    <p:sldId id="329" r:id="rId11"/>
    <p:sldId id="336" r:id="rId12"/>
    <p:sldId id="331" r:id="rId13"/>
    <p:sldId id="317" r:id="rId14"/>
    <p:sldId id="318" r:id="rId15"/>
    <p:sldId id="333" r:id="rId16"/>
    <p:sldId id="334" r:id="rId17"/>
    <p:sldId id="342" r:id="rId18"/>
    <p:sldId id="339" r:id="rId19"/>
    <p:sldId id="337" r:id="rId20"/>
    <p:sldId id="355" r:id="rId21"/>
    <p:sldId id="343" r:id="rId22"/>
    <p:sldId id="338" r:id="rId23"/>
    <p:sldId id="356" r:id="rId24"/>
    <p:sldId id="353" r:id="rId25"/>
    <p:sldId id="332" r:id="rId26"/>
    <p:sldId id="335" r:id="rId27"/>
    <p:sldId id="319" r:id="rId28"/>
    <p:sldId id="340" r:id="rId29"/>
    <p:sldId id="341" r:id="rId30"/>
    <p:sldId id="351" r:id="rId31"/>
    <p:sldId id="327" r:id="rId32"/>
    <p:sldId id="350" r:id="rId33"/>
    <p:sldId id="352" r:id="rId34"/>
    <p:sldId id="320" r:id="rId35"/>
    <p:sldId id="358" r:id="rId36"/>
    <p:sldId id="366" r:id="rId37"/>
    <p:sldId id="357" r:id="rId38"/>
    <p:sldId id="359" r:id="rId39"/>
    <p:sldId id="321" r:id="rId40"/>
    <p:sldId id="367" r:id="rId41"/>
    <p:sldId id="369" r:id="rId42"/>
    <p:sldId id="370" r:id="rId43"/>
    <p:sldId id="365" r:id="rId44"/>
    <p:sldId id="360" r:id="rId45"/>
    <p:sldId id="371" r:id="rId46"/>
    <p:sldId id="362" r:id="rId47"/>
    <p:sldId id="368" r:id="rId48"/>
    <p:sldId id="361" r:id="rId49"/>
    <p:sldId id="372" r:id="rId50"/>
    <p:sldId id="364" r:id="rId51"/>
    <p:sldId id="374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6" autoAdjust="0"/>
    <p:restoredTop sz="94660"/>
  </p:normalViewPr>
  <p:slideViewPr>
    <p:cSldViewPr>
      <p:cViewPr varScale="1">
        <p:scale>
          <a:sx n="68" d="100"/>
          <a:sy n="68" d="100"/>
        </p:scale>
        <p:origin x="7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81D3B-97AB-4062-B576-CAB89A6798AB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079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47CB7-558F-4B5B-8CD1-5FF0A056DFB3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42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99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68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167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8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27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28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68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59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2010/2/9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714644" cy="2857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 altLang="zh-TW" dirty="0" smtClean="0"/>
              <a:t>S.D.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2010/2/9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S.D.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2010/2/9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S.D.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2010/2/9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S.D.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2010/2/9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S.D.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2010/2/9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S.D.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2010/2/9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S.D. Lin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2010/2/9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S.D. Lin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2010/2/9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S.D.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2010/2/9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S.D.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2010/2/9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S.D.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2010/2/9/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0" spc="-1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l"/>
            <a:r>
              <a:rPr lang="en-US" altLang="zh-TW" dirty="0" smtClean="0"/>
              <a:t>S.D.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928826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effectLst/>
                <a:latin typeface="新細明體"/>
                <a:ea typeface="新細明體"/>
              </a:rPr>
              <a:t>Collaborative Filtering and Implementation</a:t>
            </a:r>
            <a:endParaRPr lang="zh-TW" altLang="en-US" sz="3600" dirty="0">
              <a:effectLst/>
              <a:latin typeface="新細明體"/>
              <a:ea typeface="新細明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/>
                <a:ea typeface="新細明體"/>
              </a:rPr>
              <a:t>李揚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96"/>
    </mc:Choice>
    <mc:Fallback xmlns="">
      <p:transition spd="slow" advTm="1299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Recall the RMSE(Root Mean Square Error)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643122"/>
              </p:ext>
            </p:extLst>
          </p:nvPr>
        </p:nvGraphicFramePr>
        <p:xfrm>
          <a:off x="457200" y="1600200"/>
          <a:ext cx="320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Answer</a:t>
                      </a:r>
                      <a:r>
                        <a:rPr lang="en-US" altLang="zh-TW" baseline="0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Prediction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57200" y="4267200"/>
                <a:ext cx="7772400" cy="135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RMSE </a:t>
                </a:r>
              </a:p>
              <a:p>
                <a:r>
                  <a:rPr lang="en-US" altLang="zh-TW" sz="2400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[(3−2)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]/5</m:t>
                        </m:r>
                      </m:e>
                    </m:rad>
                  </m:oMath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[1+0+9+4+1]/5</m:t>
                        </m:r>
                      </m:e>
                    </m:ra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sz="2400" dirty="0" smtClean="0"/>
                  <a:t> 1.7314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67200"/>
                <a:ext cx="7772400" cy="1356140"/>
              </a:xfrm>
              <a:prstGeom prst="rect">
                <a:avLst/>
              </a:prstGeom>
              <a:blipFill rotWithShape="0">
                <a:blip r:embed="rId2"/>
                <a:stretch>
                  <a:fillRect l="-1176" t="-3604" b="-8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95800" y="1676400"/>
                <a:ext cx="3665427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676400"/>
                <a:ext cx="3665427" cy="1183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4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and Testing RMSE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will use our model to predict the ratings in the testing set and calculate the RMSE, and we call it </a:t>
            </a:r>
            <a:r>
              <a:rPr lang="en-US" altLang="zh-TW" dirty="0" smtClean="0">
                <a:solidFill>
                  <a:srgbClr val="FF0000"/>
                </a:solidFill>
              </a:rPr>
              <a:t>testing RMSE</a:t>
            </a:r>
          </a:p>
          <a:p>
            <a:endParaRPr lang="en-US" altLang="zh-TW" dirty="0"/>
          </a:p>
          <a:p>
            <a:r>
              <a:rPr lang="en-US" altLang="zh-TW" dirty="0" smtClean="0"/>
              <a:t>We will also use our model to predict the ratings in the training set and calculate the RMSE, and we call it </a:t>
            </a:r>
            <a:r>
              <a:rPr lang="en-US" altLang="zh-TW" dirty="0" smtClean="0">
                <a:solidFill>
                  <a:srgbClr val="FF0000"/>
                </a:solidFill>
              </a:rPr>
              <a:t>training RMSE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9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Architecture of each experiment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12</a:t>
            </a:fld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09600" y="1752600"/>
            <a:ext cx="196213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8200" y="1857364"/>
            <a:ext cx="196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Training Data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7" idx="2"/>
          </p:cNvCxnSpPr>
          <p:nvPr/>
        </p:nvCxnSpPr>
        <p:spPr>
          <a:xfrm>
            <a:off x="1590668" y="23622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461942" y="3098254"/>
            <a:ext cx="2362200" cy="2362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14368" y="3467401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The algorithm(model) we will develop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線單箭頭接點 12"/>
          <p:cNvCxnSpPr>
            <a:endCxn id="19" idx="1"/>
          </p:cNvCxnSpPr>
          <p:nvPr/>
        </p:nvCxnSpPr>
        <p:spPr>
          <a:xfrm>
            <a:off x="2786054" y="5248580"/>
            <a:ext cx="302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3246916" y="4469976"/>
            <a:ext cx="196213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417161" y="4589078"/>
            <a:ext cx="196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 Data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5809239" y="4943780"/>
            <a:ext cx="196213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979484" y="5062882"/>
            <a:ext cx="196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prediction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19" idx="0"/>
          </p:cNvCxnSpPr>
          <p:nvPr/>
        </p:nvCxnSpPr>
        <p:spPr>
          <a:xfrm flipV="1">
            <a:off x="6790307" y="2476194"/>
            <a:ext cx="0" cy="246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907277" y="3461959"/>
            <a:ext cx="196213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039128" y="3419670"/>
            <a:ext cx="196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Evaluation on RMSE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5891288" y="1829863"/>
            <a:ext cx="196213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023139" y="1787574"/>
            <a:ext cx="196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Final Result!!!</a:t>
            </a:r>
            <a:br>
              <a:rPr lang="en-US" altLang="zh-TW" dirty="0" smtClean="0"/>
            </a:b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92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新細明體"/>
                <a:ea typeface="新細明體"/>
              </a:rPr>
              <a:t>Our Evaluation (RMSE)</a:t>
            </a:r>
            <a:endParaRPr lang="zh-TW" altLang="en-US" dirty="0">
              <a:latin typeface="新細明體"/>
              <a:ea typeface="新細明體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sz="4000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altLang="zh-TW" sz="40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zh-TW" sz="4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TW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sz="4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4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4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TW" sz="4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4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altLang="zh-TW" sz="4000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If you can guess a constant, what constant do you want to guess?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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r="-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41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51"/>
    </mc:Choice>
    <mc:Fallback xmlns="">
      <p:transition spd="slow" advTm="5345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Let’s Find it-1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70925" y="1637122"/>
                <a:ext cx="5346144" cy="331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  <a:p>
                <a:endParaRPr lang="en-US" altLang="zh-TW" sz="2400" dirty="0" smtClean="0"/>
              </a:p>
              <a:p>
                <a:r>
                  <a:rPr lang="en-US" altLang="zh-TW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3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600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TW" sz="360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nary>
                          <m:naryPr>
                            <m:chr m:val="∑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nary>
                          <m:naryPr>
                            <m:chr m:val="∑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TW" sz="3600" b="0" dirty="0" smtClean="0"/>
              </a:p>
              <a:p>
                <a:endParaRPr lang="en-US" altLang="zh-TW" sz="2400" dirty="0" smtClean="0"/>
              </a:p>
              <a:p>
                <a:r>
                  <a:rPr lang="en-US" altLang="zh-TW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3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nary>
                          <m:naryPr>
                            <m:chr m:val="∑"/>
                            <m:ctrlPr>
                              <a:rPr lang="en-US" altLang="zh-TW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TW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TW" sz="3600" dirty="0" smtClean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25" y="1637122"/>
                <a:ext cx="5346144" cy="3311291"/>
              </a:xfrm>
              <a:prstGeom prst="rect">
                <a:avLst/>
              </a:prstGeom>
              <a:blipFill rotWithShape="0">
                <a:blip r:embed="rId3"/>
                <a:stretch>
                  <a:fillRect l="-35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6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Let’s Find it - 2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RMSE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34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the Answer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RMSE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TW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TW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T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TW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Therefore, the answer is the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mean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And the minimum RMSE of best constant is </a:t>
                </a:r>
                <a:r>
                  <a:rPr lang="en-US" altLang="zh-TW" dirty="0" smtClean="0">
                    <a:solidFill>
                      <a:srgbClr val="7030A0"/>
                    </a:solidFill>
                  </a:rPr>
                  <a:t>standard deviation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56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17</a:t>
            </a:fld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09600" y="1752600"/>
            <a:ext cx="196213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8200" y="1857364"/>
            <a:ext cx="196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Training Data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7" idx="2"/>
          </p:cNvCxnSpPr>
          <p:nvPr/>
        </p:nvCxnSpPr>
        <p:spPr>
          <a:xfrm>
            <a:off x="1590668" y="23622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461942" y="3098254"/>
            <a:ext cx="2362200" cy="2362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14368" y="3467401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The algorithm(model) we will develop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線單箭頭接點 12"/>
          <p:cNvCxnSpPr>
            <a:endCxn id="19" idx="1"/>
          </p:cNvCxnSpPr>
          <p:nvPr/>
        </p:nvCxnSpPr>
        <p:spPr>
          <a:xfrm>
            <a:off x="2786054" y="5248580"/>
            <a:ext cx="302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3246916" y="4469976"/>
            <a:ext cx="196213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417161" y="4589078"/>
            <a:ext cx="196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 Data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5809239" y="4943780"/>
            <a:ext cx="196213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979484" y="5062882"/>
            <a:ext cx="196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prediction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19" idx="0"/>
          </p:cNvCxnSpPr>
          <p:nvPr/>
        </p:nvCxnSpPr>
        <p:spPr>
          <a:xfrm flipV="1">
            <a:off x="6790307" y="2476194"/>
            <a:ext cx="0" cy="246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907277" y="3461959"/>
            <a:ext cx="196213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039128" y="3419670"/>
            <a:ext cx="196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Evaluation on RMSE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5891288" y="1829863"/>
            <a:ext cx="196213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023139" y="1787574"/>
            <a:ext cx="196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Final Result!!!</a:t>
            </a:r>
            <a:br>
              <a:rPr lang="en-US" altLang="zh-TW" dirty="0" smtClean="0"/>
            </a:b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58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 data</a:t>
            </a:r>
          </a:p>
          <a:p>
            <a:pPr marL="0" indent="0">
              <a:buNone/>
            </a:pPr>
            <a:r>
              <a:rPr lang="en-US" altLang="zh-TW" dirty="0" smtClean="0"/>
              <a:t>    [user id]  [item id]  [ratings]</a:t>
            </a:r>
          </a:p>
          <a:p>
            <a:r>
              <a:rPr lang="en-US" altLang="zh-TW" dirty="0" smtClean="0"/>
              <a:t>Testing data</a:t>
            </a:r>
          </a:p>
          <a:p>
            <a:pPr marL="0" indent="0">
              <a:buNone/>
            </a:pPr>
            <a:r>
              <a:rPr lang="en-US" altLang="zh-TW" dirty="0" smtClean="0"/>
              <a:t>     [user id]  [item id]</a:t>
            </a:r>
          </a:p>
          <a:p>
            <a:r>
              <a:rPr lang="en-US" altLang="zh-TW" dirty="0" smtClean="0"/>
              <a:t>Prediction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[rating]  // the permutation is correspond to                         		//the testing data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10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Global bias(mean)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" y="1534739"/>
            <a:ext cx="8876394" cy="2229878"/>
          </a:xfr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smtClean="0"/>
              <a:t>S.D.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19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3967953"/>
            <a:ext cx="5562592" cy="23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Bias and Collaborative Filtering</a:t>
            </a:r>
          </a:p>
          <a:p>
            <a:endParaRPr lang="en-US" altLang="zh-TW" dirty="0"/>
          </a:p>
          <a:p>
            <a:r>
              <a:rPr lang="en-US" altLang="zh-TW" dirty="0" smtClean="0"/>
              <a:t>Matrix Factorization for Recommender System</a:t>
            </a:r>
          </a:p>
          <a:p>
            <a:endParaRPr lang="en-US" altLang="zh-TW" dirty="0"/>
          </a:p>
          <a:p>
            <a:r>
              <a:rPr lang="en-US" altLang="zh-TW" dirty="0" smtClean="0"/>
              <a:t>Tools for Recommendation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38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Run!!!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global_bias.py </a:t>
            </a:r>
            <a:r>
              <a:rPr lang="en-US" altLang="zh-TW" dirty="0" err="1" smtClean="0"/>
              <a:t>global_bias.pred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20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895600"/>
            <a:ext cx="2974039" cy="22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21</a:t>
            </a:fld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09600" y="1752600"/>
            <a:ext cx="196213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8200" y="1857364"/>
            <a:ext cx="196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Training Data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7" idx="2"/>
          </p:cNvCxnSpPr>
          <p:nvPr/>
        </p:nvCxnSpPr>
        <p:spPr>
          <a:xfrm>
            <a:off x="1590668" y="23622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461942" y="3098254"/>
            <a:ext cx="2362200" cy="23622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14368" y="3467401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The algorithm(model) we will develop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線單箭頭接點 12"/>
          <p:cNvCxnSpPr>
            <a:endCxn id="19" idx="1"/>
          </p:cNvCxnSpPr>
          <p:nvPr/>
        </p:nvCxnSpPr>
        <p:spPr>
          <a:xfrm>
            <a:off x="2786054" y="5248580"/>
            <a:ext cx="302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3246916" y="4469976"/>
            <a:ext cx="196213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417161" y="4589078"/>
            <a:ext cx="196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 Data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5809239" y="4943780"/>
            <a:ext cx="196213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979484" y="5062882"/>
            <a:ext cx="196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prediction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19" idx="0"/>
          </p:cNvCxnSpPr>
          <p:nvPr/>
        </p:nvCxnSpPr>
        <p:spPr>
          <a:xfrm flipV="1">
            <a:off x="6790307" y="2476194"/>
            <a:ext cx="0" cy="246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907277" y="3461959"/>
            <a:ext cx="1962136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039128" y="3419670"/>
            <a:ext cx="196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Evaluation on RMSE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5891288" y="1829863"/>
            <a:ext cx="196213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023139" y="1787574"/>
            <a:ext cx="196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Final Result!!!</a:t>
            </a:r>
            <a:br>
              <a:rPr lang="en-US" altLang="zh-TW" dirty="0" smtClean="0"/>
            </a:b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4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46381"/>
            <a:ext cx="5983874" cy="5190508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22</a:t>
            </a:fld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24200" y="5715000"/>
            <a:ext cx="2971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4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evaluate.py </a:t>
            </a:r>
            <a:r>
              <a:rPr lang="en-US" altLang="zh-TW" dirty="0" err="1" smtClean="0"/>
              <a:t>global_bias.pred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23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36" y="3048000"/>
            <a:ext cx="2974039" cy="22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bias(mean)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 RMSE:    1.119  </a:t>
            </a:r>
          </a:p>
          <a:p>
            <a:pPr marL="0" indent="0">
              <a:buNone/>
            </a:pPr>
            <a:r>
              <a:rPr lang="en-US" altLang="zh-TW" dirty="0" smtClean="0"/>
              <a:t>(equal to standard deviation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Testing RMSE:      </a:t>
            </a:r>
            <a:r>
              <a:rPr lang="en-US" altLang="zh-TW" dirty="0"/>
              <a:t>1.154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45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we only guess a constant to minimize the training RMSE, the </a:t>
            </a:r>
            <a:r>
              <a:rPr lang="en-US" altLang="zh-TW" dirty="0" smtClean="0">
                <a:solidFill>
                  <a:srgbClr val="FF0000"/>
                </a:solidFill>
              </a:rPr>
              <a:t>mean</a:t>
            </a:r>
            <a:r>
              <a:rPr lang="en-US" altLang="zh-TW" dirty="0" smtClean="0"/>
              <a:t> is the best solution, and the training RMSE is </a:t>
            </a:r>
            <a:r>
              <a:rPr lang="en-US" altLang="zh-TW" dirty="0" smtClean="0">
                <a:solidFill>
                  <a:srgbClr val="7030A0"/>
                </a:solidFill>
              </a:rPr>
              <a:t>the standard deviation</a:t>
            </a:r>
            <a:r>
              <a:rPr lang="en-US" altLang="zh-TW" dirty="0" smtClean="0"/>
              <a:t> of the training set.</a:t>
            </a:r>
          </a:p>
          <a:p>
            <a:r>
              <a:rPr lang="en-US" altLang="zh-TW" dirty="0" smtClean="0"/>
              <a:t>Therefore, if your evaluation is RMSE, the standard deviation is a good indicator to indicate how hard your question is.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7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Fun Time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26</a:t>
            </a:fld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971536" y="2042746"/>
            <a:ext cx="3200400" cy="320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228600" y="3642946"/>
            <a:ext cx="493632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514600" y="1500174"/>
            <a:ext cx="57136" cy="42148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294080" y="287248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mean1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255891" y="395174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mean3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871794" y="401568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mean4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860080" y="287933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mean2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164921" y="1295400"/>
            <a:ext cx="39028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Question:</a:t>
            </a:r>
          </a:p>
          <a:p>
            <a:r>
              <a:rPr lang="en-US" altLang="zh-TW" sz="2400" dirty="0" smtClean="0"/>
              <a:t>If we divide the ratings into 4 parts and calculate the mean separately…</a:t>
            </a:r>
          </a:p>
          <a:p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Will the training RMSE </a:t>
            </a:r>
            <a:r>
              <a:rPr lang="en-US" altLang="zh-TW" sz="2400" dirty="0" smtClean="0">
                <a:solidFill>
                  <a:srgbClr val="FF0000"/>
                </a:solidFill>
              </a:rPr>
              <a:t>increase</a:t>
            </a:r>
            <a:r>
              <a:rPr lang="en-US" altLang="zh-TW" sz="2400" dirty="0" smtClean="0"/>
              <a:t> or </a:t>
            </a:r>
            <a:r>
              <a:rPr lang="en-US" altLang="zh-TW" sz="2400" dirty="0" smtClean="0">
                <a:solidFill>
                  <a:srgbClr val="00B050"/>
                </a:solidFill>
              </a:rPr>
              <a:t>decrease</a:t>
            </a:r>
            <a:r>
              <a:rPr lang="en-US" altLang="zh-TW" sz="2400" dirty="0" smtClean="0"/>
              <a:t>?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What is the </a:t>
            </a:r>
            <a:r>
              <a:rPr lang="en-US" altLang="zh-TW" sz="2400" dirty="0" smtClean="0">
                <a:solidFill>
                  <a:srgbClr val="FF0000"/>
                </a:solidFill>
              </a:rPr>
              <a:t>advantages </a:t>
            </a:r>
            <a:r>
              <a:rPr lang="en-US" altLang="zh-TW" sz="2400" dirty="0" smtClean="0"/>
              <a:t>and the </a:t>
            </a:r>
            <a:r>
              <a:rPr lang="en-US" altLang="zh-TW" sz="2400" dirty="0" smtClean="0">
                <a:solidFill>
                  <a:srgbClr val="00B050"/>
                </a:solidFill>
              </a:rPr>
              <a:t>disadvantages</a:t>
            </a:r>
            <a:r>
              <a:rPr lang="en-US" altLang="zh-TW" sz="2400" dirty="0" smtClean="0"/>
              <a:t> of this method?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32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Reasonable bias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User </a:t>
            </a:r>
            <a:r>
              <a:rPr lang="en-US" altLang="zh-TW" dirty="0">
                <a:solidFill>
                  <a:srgbClr val="FF0000"/>
                </a:solidFill>
              </a:rPr>
              <a:t>Bias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alibri"/>
              </a:rPr>
              <a:t>    </a:t>
            </a:r>
            <a:r>
              <a:rPr lang="en-US" altLang="zh-TW" dirty="0" smtClean="0">
                <a:solidFill>
                  <a:srgbClr val="FF0000"/>
                </a:solidFill>
                <a:latin typeface="Calibri"/>
              </a:rPr>
              <a:t>Mean of the user’s ratings</a:t>
            </a:r>
            <a:endParaRPr lang="en-US" altLang="zh-TW" dirty="0">
              <a:solidFill>
                <a:srgbClr val="FF0000"/>
              </a:solidFill>
              <a:latin typeface="Calibri"/>
            </a:endParaRPr>
          </a:p>
          <a:p>
            <a:r>
              <a:rPr lang="en-US" altLang="zh-TW" dirty="0"/>
              <a:t>Item Bias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Mean of the Item’s ratings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271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Implementing user bias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You should finish the part that construct the user bias structure by reading the line in the training file one by one.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28</a:t>
            </a:fld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51396"/>
              </p:ext>
            </p:extLst>
          </p:nvPr>
        </p:nvGraphicFramePr>
        <p:xfrm>
          <a:off x="685800" y="3369744"/>
          <a:ext cx="1143000" cy="234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586314">
                <a:tc>
                  <a:txBody>
                    <a:bodyPr/>
                    <a:lstStyle/>
                    <a:p>
                      <a:r>
                        <a:rPr lang="en-US" altLang="zh-TW" sz="2100" dirty="0" err="1" smtClean="0"/>
                        <a:t>User_id</a:t>
                      </a:r>
                      <a:endParaRPr lang="zh-TW" altLang="en-US" sz="2100" dirty="0"/>
                    </a:p>
                  </a:txBody>
                  <a:tcPr marL="109184" marR="109184" marT="54592" marB="54592"/>
                </a:tc>
              </a:tr>
              <a:tr h="586314">
                <a:tc>
                  <a:txBody>
                    <a:bodyPr/>
                    <a:lstStyle/>
                    <a:p>
                      <a:r>
                        <a:rPr lang="en-US" altLang="zh-TW" sz="2100" dirty="0" smtClean="0"/>
                        <a:t>1</a:t>
                      </a:r>
                      <a:endParaRPr lang="zh-TW" altLang="en-US" sz="2100" dirty="0"/>
                    </a:p>
                  </a:txBody>
                  <a:tcPr marL="109184" marR="109184" marT="54592" marB="54592"/>
                </a:tc>
              </a:tr>
              <a:tr h="586314">
                <a:tc>
                  <a:txBody>
                    <a:bodyPr/>
                    <a:lstStyle/>
                    <a:p>
                      <a:r>
                        <a:rPr lang="en-US" altLang="zh-TW" sz="2100" dirty="0" smtClean="0"/>
                        <a:t>2</a:t>
                      </a:r>
                      <a:endParaRPr lang="zh-TW" altLang="en-US" sz="2100" dirty="0"/>
                    </a:p>
                  </a:txBody>
                  <a:tcPr marL="109184" marR="109184" marT="54592" marB="54592"/>
                </a:tc>
              </a:tr>
              <a:tr h="586314">
                <a:tc>
                  <a:txBody>
                    <a:bodyPr/>
                    <a:lstStyle/>
                    <a:p>
                      <a:r>
                        <a:rPr lang="en-US" altLang="zh-TW" sz="2100" dirty="0" smtClean="0"/>
                        <a:t>3</a:t>
                      </a:r>
                      <a:endParaRPr lang="zh-TW" altLang="en-US" sz="2100" dirty="0"/>
                    </a:p>
                  </a:txBody>
                  <a:tcPr marL="109184" marR="109184" marT="54592" marB="54592"/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1905000" y="4191000"/>
            <a:ext cx="1666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905000" y="4800600"/>
            <a:ext cx="1666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1905000" y="5410200"/>
            <a:ext cx="1666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782594"/>
              </p:ext>
            </p:extLst>
          </p:nvPr>
        </p:nvGraphicFramePr>
        <p:xfrm>
          <a:off x="3941000" y="4005580"/>
          <a:ext cx="3528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436"/>
                <a:gridCol w="17644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 ratings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r>
                        <a:rPr lang="en-US" altLang="zh-TW" baseline="0" dirty="0" smtClean="0"/>
                        <a:t> ratings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02447"/>
              </p:ext>
            </p:extLst>
          </p:nvPr>
        </p:nvGraphicFramePr>
        <p:xfrm>
          <a:off x="3941000" y="4615180"/>
          <a:ext cx="3528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436"/>
                <a:gridCol w="17644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 ratings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#</a:t>
                      </a:r>
                      <a:r>
                        <a:rPr lang="en-US" altLang="zh-TW" baseline="0" dirty="0" smtClean="0"/>
                        <a:t> ratings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75698"/>
              </p:ext>
            </p:extLst>
          </p:nvPr>
        </p:nvGraphicFramePr>
        <p:xfrm>
          <a:off x="3941000" y="5334000"/>
          <a:ext cx="3528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436"/>
                <a:gridCol w="17644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 ratings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#</a:t>
                      </a:r>
                      <a:r>
                        <a:rPr lang="en-US" altLang="zh-TW" baseline="0" dirty="0" smtClean="0"/>
                        <a:t> ratings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0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Bias answer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9" y="1295400"/>
            <a:ext cx="7491591" cy="4825819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29</a:t>
            </a:fld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209800" y="4114800"/>
            <a:ext cx="5452130" cy="2006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56359"/>
            <a:ext cx="2516839" cy="18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want to make a recommendation system.</a:t>
            </a:r>
          </a:p>
          <a:p>
            <a:r>
              <a:rPr lang="en-US" altLang="zh-TW" dirty="0" smtClean="0"/>
              <a:t>We will focus on one data set and try to teach different methods and see the pros and cons of each methods.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07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Item Bias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Almost the same with user bias you can check the code in your folder.</a:t>
            </a:r>
          </a:p>
          <a:p>
            <a:pPr marL="0" indent="0">
              <a:buNone/>
            </a:pPr>
            <a:r>
              <a:rPr lang="en-US" altLang="zh-TW" dirty="0" smtClean="0"/>
              <a:t>And execute it: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Python item_bias.py </a:t>
            </a:r>
            <a:r>
              <a:rPr lang="en-US" altLang="zh-TW" dirty="0" err="1" smtClean="0"/>
              <a:t>item_bias.pred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Python evaluate.py </a:t>
            </a:r>
            <a:r>
              <a:rPr lang="en-US" altLang="zh-TW" dirty="0" err="1" smtClean="0"/>
              <a:t>item_bias.pred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7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of the Result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077557"/>
              </p:ext>
            </p:extLst>
          </p:nvPr>
        </p:nvGraphicFramePr>
        <p:xfrm>
          <a:off x="228600" y="25908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Method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Training RMSE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Testing RMSE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Global Bias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1.119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1.154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User Bias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1.025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1.063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Item Bias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0.996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1.032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25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 about the bias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have known three </a:t>
            </a:r>
            <a:r>
              <a:rPr lang="en-US" altLang="zh-TW" dirty="0" smtClean="0">
                <a:solidFill>
                  <a:srgbClr val="FF0000"/>
                </a:solidFill>
              </a:rPr>
              <a:t>reasonable</a:t>
            </a:r>
            <a:r>
              <a:rPr lang="en-US" altLang="zh-TW" dirty="0" smtClean="0"/>
              <a:t> basic baselines for a recommendation system that aims to optimize RMSE</a:t>
            </a:r>
          </a:p>
          <a:p>
            <a:r>
              <a:rPr lang="en-US" altLang="zh-TW" dirty="0" smtClean="0"/>
              <a:t>Although </a:t>
            </a:r>
            <a:r>
              <a:rPr lang="en-US" altLang="zh-TW" dirty="0" smtClean="0">
                <a:solidFill>
                  <a:srgbClr val="FF0000"/>
                </a:solidFill>
              </a:rPr>
              <a:t>it is simple, it is not so bad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altLang="zh-TW" dirty="0" smtClean="0"/>
              <a:t>In the following slides, we want to exploit the </a:t>
            </a:r>
            <a:r>
              <a:rPr lang="en-US" altLang="zh-TW" dirty="0" smtClean="0">
                <a:solidFill>
                  <a:srgbClr val="FF0000"/>
                </a:solidFill>
              </a:rPr>
              <a:t>other similar users or items to beat the three baselines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 Time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Question: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Is it possible that training RMSE is bigger than testing RMSE?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/>
              <a:t>If the testing RMSE is </a:t>
            </a:r>
            <a:r>
              <a:rPr lang="en-US" altLang="zh-TW" dirty="0" smtClean="0">
                <a:solidFill>
                  <a:srgbClr val="FF0000"/>
                </a:solidFill>
              </a:rPr>
              <a:t>much bigger </a:t>
            </a:r>
            <a:r>
              <a:rPr lang="en-US" altLang="zh-TW" dirty="0" smtClean="0"/>
              <a:t>than training RMSE? What have happened?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44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If we there are only one person…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34</a:t>
            </a:fld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84536" y="271622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1021533" y="3163531"/>
            <a:ext cx="707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40470" y="3149598"/>
            <a:ext cx="488133" cy="304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1020562" y="3197310"/>
            <a:ext cx="517934" cy="304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503599" y="3712379"/>
            <a:ext cx="517934" cy="304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982980" y="3712379"/>
            <a:ext cx="534306" cy="2809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62769"/>
              </p:ext>
            </p:extLst>
          </p:nvPr>
        </p:nvGraphicFramePr>
        <p:xfrm>
          <a:off x="1828800" y="2947132"/>
          <a:ext cx="6629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/>
                <a:gridCol w="1657350"/>
                <a:gridCol w="1657350"/>
                <a:gridCol w="1657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Lion</a:t>
                      </a:r>
                      <a:r>
                        <a:rPr lang="en-US" altLang="zh-TW" baseline="0" dirty="0" smtClean="0"/>
                        <a:t> 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Aladin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Mickey Mouse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One Piece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7315200" y="3773132"/>
            <a:ext cx="0" cy="79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876800" y="47244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We can only user bias to solve the problems</a:t>
            </a:r>
          </a:p>
        </p:txBody>
      </p:sp>
    </p:spTree>
    <p:extLst>
      <p:ext uri="{BB962C8B-B14F-4D97-AF65-F5344CB8AC3E}">
        <p14:creationId xmlns:p14="http://schemas.microsoft.com/office/powerpoint/2010/main" val="35294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41303"/>
            <a:ext cx="704375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However, there are some users with similar behaviors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35</a:t>
            </a:fld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31390"/>
              </p:ext>
            </p:extLst>
          </p:nvPr>
        </p:nvGraphicFramePr>
        <p:xfrm>
          <a:off x="609600" y="2057400"/>
          <a:ext cx="7239000" cy="1970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User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Lion</a:t>
                      </a:r>
                      <a:r>
                        <a:rPr lang="en-US" altLang="zh-TW" sz="2000" baseline="0" dirty="0" smtClean="0"/>
                        <a:t> King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Aladin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Mickey Mouse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One</a:t>
                      </a:r>
                      <a:r>
                        <a:rPr lang="en-US" altLang="zh-TW" sz="2000" baseline="0" dirty="0" smtClean="0"/>
                        <a:t> Piece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User1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103340" marR="103340" marT="51670" marB="51670"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User2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User3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103340" marR="103340" marT="51670" marB="516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Collaborative Filtering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User Based Collaborative Filtering</a:t>
            </a:r>
          </a:p>
          <a:p>
            <a:endParaRPr lang="en-US" altLang="zh-TW" dirty="0"/>
          </a:p>
          <a:p>
            <a:r>
              <a:rPr lang="en-US" altLang="zh-TW" dirty="0" smtClean="0"/>
              <a:t>Item Based Collaborative Filtering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68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 </a:t>
            </a:r>
            <a:r>
              <a:rPr lang="en-US" altLang="zh-TW" dirty="0" err="1" smtClean="0"/>
              <a:t>Meature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zh-TW" dirty="0" smtClean="0"/>
                  <a:t>Cosine Similarity</a:t>
                </a:r>
              </a:p>
              <a:p>
                <a:pPr marL="400050" lvl="1" indent="0">
                  <a:buNone/>
                </a:pPr>
                <a:r>
                  <a:rPr lang="en-US" altLang="zh-TW" sz="3200" dirty="0" err="1" smtClean="0"/>
                  <a:t>Sim</a:t>
                </a:r>
                <a:r>
                  <a:rPr lang="en-US" altLang="zh-TW" sz="3200" dirty="0" smtClean="0"/>
                  <a:t>(</a:t>
                </a:r>
                <a:r>
                  <a:rPr lang="en-US" altLang="zh-TW" sz="3200" dirty="0" err="1" smtClean="0"/>
                  <a:t>u,v</a:t>
                </a:r>
                <a:r>
                  <a:rPr lang="en-US" altLang="zh-TW" sz="3200" dirty="0" smtClean="0"/>
                  <a:t>)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𝑣𝑖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  <m:sup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altLang="zh-TW" sz="3200" dirty="0"/>
              </a:p>
              <a:p>
                <a:pPr marL="514350" indent="-514350">
                  <a:buAutoNum type="arabicPeriod"/>
                </a:pPr>
                <a:r>
                  <a:rPr lang="en-US" altLang="zh-TW" dirty="0" smtClean="0"/>
                  <a:t>Pearson Similarity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</a:t>
                </a:r>
                <a:r>
                  <a:rPr lang="en-US" altLang="zh-TW" dirty="0" err="1" smtClean="0"/>
                  <a:t>Sim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𝑣𝑖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altLang="zh-TW" dirty="0" smtClean="0"/>
              </a:p>
              <a:p>
                <a:pPr marL="514350" indent="-514350">
                  <a:buAutoNum type="arabicPeriod"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7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User based Collaborative filtering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Let the rating be the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weighted average </a:t>
                </a:r>
                <a:r>
                  <a:rPr lang="en-US" altLang="zh-TW" dirty="0" smtClean="0"/>
                  <a:t>of other users to current item.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However, it is very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hard to compute </a:t>
                </a:r>
                <a:r>
                  <a:rPr lang="en-US" altLang="zh-TW" dirty="0" smtClean="0"/>
                  <a:t>pair wise similarities of all users.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b="-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60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don’t need to compare all the users for the final predictions.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39</a:t>
            </a:fld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78981"/>
              </p:ext>
            </p:extLst>
          </p:nvPr>
        </p:nvGraphicFramePr>
        <p:xfrm>
          <a:off x="2133600" y="2743200"/>
          <a:ext cx="4638635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727"/>
                <a:gridCol w="927727"/>
                <a:gridCol w="927727"/>
                <a:gridCol w="927727"/>
                <a:gridCol w="9277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sz="2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sz="2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sz="2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sz="2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sz="2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sz="2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sz="2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1" dirty="0" smtClean="0">
                          <a:solidFill>
                            <a:srgbClr val="7030A0"/>
                          </a:solidFill>
                        </a:rPr>
                        <a:t>?</a:t>
                      </a:r>
                      <a:endParaRPr lang="zh-TW" altLang="en-US" sz="2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sz="2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1" dirty="0" smtClean="0">
                          <a:solidFill>
                            <a:srgbClr val="7030A0"/>
                          </a:solidFill>
                        </a:rPr>
                        <a:t>?</a:t>
                      </a:r>
                      <a:endParaRPr lang="zh-TW" altLang="en-US" sz="2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?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9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MovieLens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7981260" cy="4830763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4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Implementation of Collaborative Filtering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For any given item, Construct the set contains the users rates this item.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Calculate the weighted average of the users will affect the prediction result.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5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Implement Cosine Similarity Collaborative Filtering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11981" y="4131295"/>
                <a:ext cx="4306307" cy="1132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81" y="4131295"/>
                <a:ext cx="4306307" cy="11324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16166" y="2203684"/>
                <a:ext cx="4348755" cy="12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200" dirty="0"/>
                  <a:t>Sim(</a:t>
                </a:r>
                <a:r>
                  <a:rPr lang="en-US" altLang="zh-TW" sz="3200" dirty="0" err="1"/>
                  <a:t>u,v</a:t>
                </a:r>
                <a:r>
                  <a:rPr lang="en-US" altLang="zh-TW" sz="3200" dirty="0"/>
                  <a:t>)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𝑣𝑖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  <m:sup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</m:sub>
                                  <m:sup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66" y="2203684"/>
                <a:ext cx="4348755" cy="1231171"/>
              </a:xfrm>
              <a:prstGeom prst="rect">
                <a:avLst/>
              </a:prstGeom>
              <a:blipFill rotWithShape="0">
                <a:blip r:embed="rId4"/>
                <a:stretch>
                  <a:fillRect l="-3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圓角矩形 8"/>
          <p:cNvSpPr/>
          <p:nvPr/>
        </p:nvSpPr>
        <p:spPr>
          <a:xfrm>
            <a:off x="1981200" y="4724400"/>
            <a:ext cx="3037088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828800" y="4084210"/>
            <a:ext cx="3189488" cy="64019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endCxn id="10" idx="3"/>
          </p:cNvCxnSpPr>
          <p:nvPr/>
        </p:nvCxnSpPr>
        <p:spPr>
          <a:xfrm flipH="1">
            <a:off x="5018288" y="4013931"/>
            <a:ext cx="1116819" cy="390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224048" y="3624343"/>
            <a:ext cx="2018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</a:rPr>
              <a:t>Score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5018288" y="5029200"/>
            <a:ext cx="111681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224048" y="4724400"/>
            <a:ext cx="154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Total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09600" y="4404305"/>
            <a:ext cx="838200" cy="838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23040" y="3733800"/>
            <a:ext cx="336180" cy="6705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24115" y="3175022"/>
            <a:ext cx="1470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B050"/>
                </a:solidFill>
              </a:rPr>
              <a:t>Final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Answer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42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371600"/>
            <a:ext cx="7391401" cy="46333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81" y="76200"/>
            <a:ext cx="2946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087659"/>
              </p:ext>
            </p:extLst>
          </p:nvPr>
        </p:nvGraphicFramePr>
        <p:xfrm>
          <a:off x="609600" y="2133600"/>
          <a:ext cx="789139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466"/>
                <a:gridCol w="2630466"/>
                <a:gridCol w="2630466"/>
              </a:tblGrid>
              <a:tr h="533400">
                <a:tc>
                  <a:txBody>
                    <a:bodyPr/>
                    <a:lstStyle/>
                    <a:p>
                      <a:r>
                        <a:rPr lang="en-US" altLang="zh-TW" sz="2600" dirty="0" smtClean="0"/>
                        <a:t>Method</a:t>
                      </a:r>
                      <a:endParaRPr lang="zh-TW" altLang="en-US" sz="2600" dirty="0"/>
                    </a:p>
                  </a:txBody>
                  <a:tcPr marL="131523" marR="131523" marT="65762" marB="65762"/>
                </a:tc>
                <a:tc>
                  <a:txBody>
                    <a:bodyPr/>
                    <a:lstStyle/>
                    <a:p>
                      <a:r>
                        <a:rPr lang="en-US" altLang="zh-TW" sz="2600" dirty="0" smtClean="0"/>
                        <a:t>Training RMSE</a:t>
                      </a:r>
                      <a:endParaRPr lang="zh-TW" altLang="en-US" sz="2600" dirty="0"/>
                    </a:p>
                  </a:txBody>
                  <a:tcPr marL="131523" marR="131523" marT="65762" marB="65762"/>
                </a:tc>
                <a:tc>
                  <a:txBody>
                    <a:bodyPr/>
                    <a:lstStyle/>
                    <a:p>
                      <a:r>
                        <a:rPr lang="en-US" altLang="zh-TW" sz="2600" dirty="0" smtClean="0"/>
                        <a:t>Testing RMSE</a:t>
                      </a:r>
                      <a:endParaRPr lang="zh-TW" altLang="en-US" sz="2600" dirty="0"/>
                    </a:p>
                  </a:txBody>
                  <a:tcPr marL="131523" marR="131523" marT="65762" marB="65762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altLang="zh-TW" sz="2600" dirty="0" smtClean="0"/>
                        <a:t>Cosine Similarity</a:t>
                      </a:r>
                      <a:endParaRPr lang="zh-TW" altLang="en-US" sz="2600" dirty="0"/>
                    </a:p>
                  </a:txBody>
                  <a:tcPr marL="131523" marR="131523" marT="65762" marB="65762"/>
                </a:tc>
                <a:tc>
                  <a:txBody>
                    <a:bodyPr/>
                    <a:lstStyle/>
                    <a:p>
                      <a:r>
                        <a:rPr lang="en-US" altLang="zh-TW" sz="2600" dirty="0" smtClean="0"/>
                        <a:t>0.989</a:t>
                      </a:r>
                      <a:endParaRPr lang="zh-TW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600" dirty="0" smtClean="0"/>
                        <a:t>1.032</a:t>
                      </a:r>
                      <a:endParaRPr lang="zh-TW" altLang="en-US" sz="2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02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278631"/>
            <a:ext cx="704375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Collaborative filtering with bias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24000" y="3837782"/>
                <a:ext cx="6106543" cy="1132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𝑣𝑖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837782"/>
                <a:ext cx="6106543" cy="11324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09800" y="1471977"/>
                <a:ext cx="4306307" cy="1132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471977"/>
                <a:ext cx="4306307" cy="11324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8" idx="2"/>
          </p:cNvCxnSpPr>
          <p:nvPr/>
        </p:nvCxnSpPr>
        <p:spPr>
          <a:xfrm flipH="1">
            <a:off x="4343400" y="2604403"/>
            <a:ext cx="19554" cy="12333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Answer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22" y="1461463"/>
            <a:ext cx="8600542" cy="4400568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45</a:t>
            </a:fld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009742" y="4953000"/>
            <a:ext cx="2590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572000" y="5516053"/>
            <a:ext cx="2895600" cy="345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36" y="492658"/>
            <a:ext cx="2858184" cy="21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Bias is very helpful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46</a:t>
            </a:fld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24174"/>
              </p:ext>
            </p:extLst>
          </p:nvPr>
        </p:nvGraphicFramePr>
        <p:xfrm>
          <a:off x="685800" y="2118209"/>
          <a:ext cx="7696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Method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Training RMSE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Testing RMSE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With Bias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0.920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0.976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Without Bias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0.989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1.032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33400" y="150017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User based Collaborative Filtering using cosine similarity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1000" y="36576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Item Based Collaborative Filtering Using Cosine Similarity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865630"/>
              </p:ext>
            </p:extLst>
          </p:nvPr>
        </p:nvGraphicFramePr>
        <p:xfrm>
          <a:off x="523868" y="4191000"/>
          <a:ext cx="7629531" cy="1394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177"/>
                <a:gridCol w="2543177"/>
                <a:gridCol w="2543177"/>
              </a:tblGrid>
              <a:tr h="464130"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Method</a:t>
                      </a:r>
                      <a:endParaRPr lang="zh-TW" altLang="en-US" sz="2300" dirty="0"/>
                    </a:p>
                  </a:txBody>
                  <a:tcPr marL="114443" marR="114443" marT="57221" marB="57221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Training</a:t>
                      </a:r>
                      <a:r>
                        <a:rPr lang="en-US" altLang="zh-TW" sz="2300" baseline="0" dirty="0" smtClean="0"/>
                        <a:t> RMSE </a:t>
                      </a:r>
                      <a:endParaRPr lang="zh-TW" altLang="en-US" sz="2300" dirty="0"/>
                    </a:p>
                  </a:txBody>
                  <a:tcPr marL="114443" marR="114443" marT="57221" marB="57221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Testing RMSE</a:t>
                      </a:r>
                      <a:endParaRPr lang="zh-TW" altLang="en-US" sz="2300" dirty="0"/>
                    </a:p>
                  </a:txBody>
                  <a:tcPr marL="114443" marR="114443" marT="57221" marB="57221"/>
                </a:tc>
              </a:tr>
              <a:tr h="464130"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With</a:t>
                      </a:r>
                      <a:r>
                        <a:rPr lang="zh-TW" altLang="en-US" sz="2300" dirty="0" smtClean="0"/>
                        <a:t> </a:t>
                      </a:r>
                      <a:r>
                        <a:rPr lang="en-US" altLang="zh-TW" sz="2300" dirty="0" smtClean="0"/>
                        <a:t>Bias</a:t>
                      </a:r>
                      <a:endParaRPr lang="zh-TW" altLang="en-US" sz="2300" dirty="0"/>
                    </a:p>
                  </a:txBody>
                  <a:tcPr marL="114443" marR="114443" marT="57221" marB="57221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0.904</a:t>
                      </a:r>
                      <a:endParaRPr lang="zh-TW" altLang="en-US" sz="2300" dirty="0"/>
                    </a:p>
                  </a:txBody>
                  <a:tcPr marL="114443" marR="114443" marT="57221" marB="57221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0.960</a:t>
                      </a:r>
                      <a:endParaRPr lang="zh-TW" altLang="en-US" sz="2300" dirty="0"/>
                    </a:p>
                  </a:txBody>
                  <a:tcPr marL="114443" marR="114443" marT="57221" marB="57221"/>
                </a:tc>
              </a:tr>
              <a:tr h="464130"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Without</a:t>
                      </a:r>
                      <a:r>
                        <a:rPr lang="en-US" altLang="zh-TW" sz="2300" baseline="0" dirty="0" smtClean="0"/>
                        <a:t> Bias</a:t>
                      </a:r>
                      <a:endParaRPr lang="zh-TW" altLang="en-US" sz="2300" dirty="0"/>
                    </a:p>
                  </a:txBody>
                  <a:tcPr marL="114443" marR="114443" marT="57221" marB="57221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1.018</a:t>
                      </a:r>
                      <a:endParaRPr lang="zh-TW" altLang="en-US" sz="2300" dirty="0"/>
                    </a:p>
                  </a:txBody>
                  <a:tcPr marL="114443" marR="114443" marT="57221" marB="57221"/>
                </a:tc>
                <a:tc>
                  <a:txBody>
                    <a:bodyPr/>
                    <a:lstStyle/>
                    <a:p>
                      <a:r>
                        <a:rPr lang="en-US" altLang="zh-TW" sz="2300" dirty="0" smtClean="0"/>
                        <a:t>1.067</a:t>
                      </a:r>
                      <a:endParaRPr lang="zh-TW" altLang="en-US" sz="2300" dirty="0"/>
                    </a:p>
                  </a:txBody>
                  <a:tcPr marL="114443" marR="114443" marT="57221" marB="572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2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Pros and Cons memory based Collaborative Filtering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Pros: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Simple(easy to understand)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Highly interpretable</a:t>
            </a:r>
          </a:p>
          <a:p>
            <a:pPr marL="0" indent="0">
              <a:buNone/>
            </a:pPr>
            <a:r>
              <a:rPr lang="en-US" altLang="zh-TW" dirty="0" smtClean="0"/>
              <a:t>Cons: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Slow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You can use bias to improve any models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48</a:t>
            </a:fld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66762" y="1893087"/>
            <a:ext cx="2514492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19162" y="2045487"/>
            <a:ext cx="240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Rating Matrix 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1905000" y="2731627"/>
            <a:ext cx="52387" cy="1752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1028699" y="4422317"/>
            <a:ext cx="185737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181100" y="4574717"/>
            <a:ext cx="170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Model</a:t>
            </a:r>
            <a:endParaRPr lang="zh-TW" altLang="en-US" sz="2400" dirty="0"/>
          </a:p>
        </p:txBody>
      </p:sp>
      <p:cxnSp>
        <p:nvCxnSpPr>
          <p:cNvPr id="20" name="直線單箭頭接點 19"/>
          <p:cNvCxnSpPr>
            <a:stCxn id="17" idx="3"/>
          </p:cNvCxnSpPr>
          <p:nvPr/>
        </p:nvCxnSpPr>
        <p:spPr>
          <a:xfrm flipV="1">
            <a:off x="2886074" y="4836870"/>
            <a:ext cx="3133700" cy="45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6034700" y="4409958"/>
            <a:ext cx="159427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069836" y="4541503"/>
            <a:ext cx="152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prediction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860861" y="50673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Predict Testing File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37773" y="3210345"/>
            <a:ext cx="145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 bias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9" name="直線單箭頭接點 28"/>
          <p:cNvCxnSpPr>
            <a:stCxn id="21" idx="0"/>
          </p:cNvCxnSpPr>
          <p:nvPr/>
        </p:nvCxnSpPr>
        <p:spPr>
          <a:xfrm flipH="1" flipV="1">
            <a:off x="6781800" y="2731287"/>
            <a:ext cx="50035" cy="1678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010400" y="3178845"/>
            <a:ext cx="145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bias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5753154" y="1850522"/>
            <a:ext cx="2514492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5905554" y="2002922"/>
            <a:ext cx="240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Final Prediction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70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of Results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2010/2/9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49</a:t>
            </a:fld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1066800" y="1371600"/>
            <a:ext cx="2057400" cy="4576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590800" y="1828800"/>
            <a:ext cx="1295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590800" y="2743200"/>
            <a:ext cx="1295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590800" y="4191000"/>
            <a:ext cx="1295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214754" y="1500174"/>
            <a:ext cx="401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Global Bias RMSE : 1.154 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590800" y="2362200"/>
            <a:ext cx="1295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590800" y="3810000"/>
            <a:ext cx="1295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214754" y="2118524"/>
            <a:ext cx="401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User Bias RMSE : 1.063 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14754" y="2531727"/>
            <a:ext cx="401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Item Bias RMSE : 1.032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91973" y="3526106"/>
            <a:ext cx="401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User Based CF RMSE : 0.976 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169192" y="3987771"/>
            <a:ext cx="401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Item Based CF RMSE : 0.960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63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MovieLens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5" y="1318533"/>
            <a:ext cx="7984351" cy="4860830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</a:t>
            </a:fld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52800" y="2133600"/>
            <a:ext cx="1600200" cy="2057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Take away notes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Standard Deviation is a good indicator of how hard the problem is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Implementation of collaborative filtering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Enhance the model by adding bias information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01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 Time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Collaborative Filtering Work? What characteristic does the data set have?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4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Look closer 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TW" smtClean="0"/>
              <a:t>S.D.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6</a:t>
            </a:fld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2" y="1371600"/>
            <a:ext cx="3820664" cy="4722340"/>
          </a:xfrm>
        </p:spPr>
      </p:pic>
      <p:sp>
        <p:nvSpPr>
          <p:cNvPr id="10" name="圓角矩形 9"/>
          <p:cNvSpPr/>
          <p:nvPr/>
        </p:nvSpPr>
        <p:spPr>
          <a:xfrm>
            <a:off x="304800" y="3276600"/>
            <a:ext cx="3690916" cy="8382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337008" y="4252938"/>
            <a:ext cx="3690916" cy="838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32295" y="2326787"/>
            <a:ext cx="3690916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endCxn id="9" idx="3"/>
          </p:cNvCxnSpPr>
          <p:nvPr/>
        </p:nvCxnSpPr>
        <p:spPr>
          <a:xfrm flipH="1">
            <a:off x="3995716" y="3732770"/>
            <a:ext cx="10334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4023211" y="4673365"/>
            <a:ext cx="1033484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4023211" y="2745887"/>
            <a:ext cx="10334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164921" y="2515054"/>
            <a:ext cx="382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You can rate the movies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64921" y="3349931"/>
            <a:ext cx="3826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MovieLens</a:t>
            </a:r>
            <a:r>
              <a:rPr lang="en-US" altLang="zh-TW" sz="2400" dirty="0" smtClean="0">
                <a:solidFill>
                  <a:srgbClr val="0070C0"/>
                </a:solidFill>
              </a:rPr>
              <a:t> will predict your ratings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62194" y="4322752"/>
            <a:ext cx="3826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7030A0"/>
                </a:solidFill>
              </a:rPr>
              <a:t>MovieLens</a:t>
            </a:r>
            <a:r>
              <a:rPr lang="en-US" altLang="zh-TW" sz="2400" dirty="0" smtClean="0">
                <a:solidFill>
                  <a:srgbClr val="7030A0"/>
                </a:solidFill>
              </a:rPr>
              <a:t> will provide the information of ratings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 long as you get enough rating to </a:t>
            </a:r>
            <a:r>
              <a:rPr lang="en-US" altLang="zh-TW" dirty="0" err="1" smtClean="0"/>
              <a:t>MovieLens</a:t>
            </a:r>
            <a:r>
              <a:rPr lang="en-US" altLang="zh-TW" dirty="0" smtClean="0"/>
              <a:t>, it can make a good prediction for you.</a:t>
            </a:r>
          </a:p>
          <a:p>
            <a:endParaRPr lang="en-US" altLang="zh-TW" dirty="0"/>
          </a:p>
          <a:p>
            <a:r>
              <a:rPr lang="en-US" altLang="zh-TW" dirty="0" smtClean="0"/>
              <a:t>We will teach how can </a:t>
            </a:r>
            <a:r>
              <a:rPr lang="en-US" altLang="zh-TW" dirty="0" err="1" smtClean="0"/>
              <a:t>MovieLens</a:t>
            </a:r>
            <a:r>
              <a:rPr lang="en-US" altLang="zh-TW" dirty="0" smtClean="0"/>
              <a:t> do it.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9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MovieLens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7030A0"/>
                </a:solidFill>
              </a:rPr>
              <a:t>80000 ratings </a:t>
            </a:r>
            <a:r>
              <a:rPr lang="en-US" altLang="zh-TW" dirty="0" smtClean="0"/>
              <a:t>in the </a:t>
            </a:r>
            <a:r>
              <a:rPr lang="en-US" altLang="zh-TW" dirty="0" smtClean="0">
                <a:solidFill>
                  <a:srgbClr val="7030A0"/>
                </a:solidFill>
              </a:rPr>
              <a:t>training set </a:t>
            </a:r>
            <a:r>
              <a:rPr lang="en-US" altLang="zh-TW" dirty="0" smtClean="0"/>
              <a:t>and we want to predict the future </a:t>
            </a:r>
            <a:r>
              <a:rPr lang="en-US" altLang="zh-TW" dirty="0" smtClean="0">
                <a:solidFill>
                  <a:srgbClr val="0070C0"/>
                </a:solidFill>
              </a:rPr>
              <a:t>20000 ratings </a:t>
            </a:r>
            <a:r>
              <a:rPr lang="en-US" altLang="zh-TW" dirty="0" smtClean="0"/>
              <a:t>in the </a:t>
            </a:r>
            <a:r>
              <a:rPr lang="en-US" altLang="zh-TW" dirty="0" smtClean="0">
                <a:solidFill>
                  <a:srgbClr val="0070C0"/>
                </a:solidFill>
              </a:rPr>
              <a:t>testing set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There are </a:t>
            </a:r>
            <a:r>
              <a:rPr lang="en-US" altLang="zh-TW" dirty="0" smtClean="0">
                <a:solidFill>
                  <a:srgbClr val="FF0000"/>
                </a:solidFill>
              </a:rPr>
              <a:t>943 users </a:t>
            </a:r>
          </a:p>
          <a:p>
            <a:r>
              <a:rPr lang="en-US" altLang="zh-TW" dirty="0" smtClean="0"/>
              <a:t>There are </a:t>
            </a:r>
            <a:r>
              <a:rPr lang="en-US" altLang="zh-TW" dirty="0" smtClean="0">
                <a:solidFill>
                  <a:srgbClr val="FF0000"/>
                </a:solidFill>
              </a:rPr>
              <a:t>1650 items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4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1" y="2438400"/>
            <a:ext cx="3906441" cy="2604294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9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6000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ialcom presentation template" id="{CEA65A7A-4E04-4244-88A0-E4795E229F45}" vid="{7033B30E-8327-4D77-BC64-A8D72E9E46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</Template>
  <TotalTime>1551</TotalTime>
  <Words>1071</Words>
  <Application>Microsoft Office PowerPoint</Application>
  <PresentationFormat>如螢幕大小 (4:3)</PresentationFormat>
  <Paragraphs>372</Paragraphs>
  <Slides>51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7" baseType="lpstr">
      <vt:lpstr>新細明體</vt:lpstr>
      <vt:lpstr>Arial</vt:lpstr>
      <vt:lpstr>Calibri</vt:lpstr>
      <vt:lpstr>Cambria Math</vt:lpstr>
      <vt:lpstr>Wingdings</vt:lpstr>
      <vt:lpstr>Office 佈景主題</vt:lpstr>
      <vt:lpstr>Collaborative Filtering and Implementation</vt:lpstr>
      <vt:lpstr>Introduction</vt:lpstr>
      <vt:lpstr>Goal</vt:lpstr>
      <vt:lpstr>MovieLens</vt:lpstr>
      <vt:lpstr>MovieLens</vt:lpstr>
      <vt:lpstr>Look closer </vt:lpstr>
      <vt:lpstr>Fact</vt:lpstr>
      <vt:lpstr>Data Set</vt:lpstr>
      <vt:lpstr>Reference</vt:lpstr>
      <vt:lpstr>Recall the RMSE(Root Mean Square Error)</vt:lpstr>
      <vt:lpstr>Training and Testing RMSE</vt:lpstr>
      <vt:lpstr>Architecture of each experiment</vt:lpstr>
      <vt:lpstr>Our Evaluation (RMSE)</vt:lpstr>
      <vt:lpstr>Let’s Find it-1</vt:lpstr>
      <vt:lpstr>Let’s Find it - 2</vt:lpstr>
      <vt:lpstr>Get the Answer </vt:lpstr>
      <vt:lpstr>Architecture</vt:lpstr>
      <vt:lpstr>Data Format</vt:lpstr>
      <vt:lpstr>Global bias(mean) implementation</vt:lpstr>
      <vt:lpstr>Run!!! </vt:lpstr>
      <vt:lpstr>Architecture</vt:lpstr>
      <vt:lpstr>Evaluation</vt:lpstr>
      <vt:lpstr>Run!!!</vt:lpstr>
      <vt:lpstr>Global bias(mean) Result</vt:lpstr>
      <vt:lpstr>Conclusion</vt:lpstr>
      <vt:lpstr>Fun Time </vt:lpstr>
      <vt:lpstr>Reasonable bias</vt:lpstr>
      <vt:lpstr>Implementing user bias</vt:lpstr>
      <vt:lpstr>User Bias answer</vt:lpstr>
      <vt:lpstr>Item Bias</vt:lpstr>
      <vt:lpstr>Summary of the Result</vt:lpstr>
      <vt:lpstr>Conclusion about the bias</vt:lpstr>
      <vt:lpstr>Fun Time </vt:lpstr>
      <vt:lpstr>If we there are only one person…</vt:lpstr>
      <vt:lpstr>However, there are some users with similar behaviors</vt:lpstr>
      <vt:lpstr>Collaborative Filtering</vt:lpstr>
      <vt:lpstr>Similarity Meature</vt:lpstr>
      <vt:lpstr>User based Collaborative filtering</vt:lpstr>
      <vt:lpstr>Fact</vt:lpstr>
      <vt:lpstr>Implementation of Collaborative Filtering</vt:lpstr>
      <vt:lpstr>Implement Cosine Similarity Collaborative Filtering</vt:lpstr>
      <vt:lpstr>Sample Answer</vt:lpstr>
      <vt:lpstr>Result</vt:lpstr>
      <vt:lpstr>Collaborative filtering with bias</vt:lpstr>
      <vt:lpstr>Sample Answer</vt:lpstr>
      <vt:lpstr>Bias is very helpful</vt:lpstr>
      <vt:lpstr>Pros and Cons memory based Collaborative Filtering</vt:lpstr>
      <vt:lpstr>You can use bias to improve any models</vt:lpstr>
      <vt:lpstr>Summary of Results</vt:lpstr>
      <vt:lpstr>Take away notes</vt:lpstr>
      <vt:lpstr>Fun Time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32768 x</dc:creator>
  <cp:lastModifiedBy>李揚</cp:lastModifiedBy>
  <cp:revision>551</cp:revision>
  <dcterms:created xsi:type="dcterms:W3CDTF">2014-11-24T12:38:45Z</dcterms:created>
  <dcterms:modified xsi:type="dcterms:W3CDTF">2015-02-05T02:28:59Z</dcterms:modified>
</cp:coreProperties>
</file>